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59" r:id="rId5"/>
    <p:sldId id="258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C43402D-3EC3-492B-B300-A9A8E798A890}">
          <p14:sldIdLst>
            <p14:sldId id="256"/>
            <p14:sldId id="257"/>
            <p14:sldId id="262"/>
            <p14:sldId id="259"/>
            <p14:sldId id="258"/>
            <p14:sldId id="260"/>
            <p14:sldId id="261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C2"/>
    <a:srgbClr val="005C9D"/>
    <a:srgbClr val="005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napToGrid="0" snapToObjects="1">
      <p:cViewPr>
        <p:scale>
          <a:sx n="60" d="100"/>
          <a:sy n="60" d="100"/>
        </p:scale>
        <p:origin x="-1456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9678A-A97A-47E5-9110-63B37023923E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91684-2410-422B-BAE3-76A248683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44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91684-2410-422B-BAE3-76A24868322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297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These questions </a:t>
            </a:r>
            <a:r>
              <a:rPr lang="en-GB" dirty="0" smtClean="0"/>
              <a:t>will form</a:t>
            </a:r>
            <a:r>
              <a:rPr lang="en-GB" baseline="0" dirty="0" smtClean="0"/>
              <a:t> the basis of the work led by the GB volunteer members</a:t>
            </a:r>
            <a:r>
              <a:rPr lang="en-GB" dirty="0" smtClean="0"/>
              <a:t>.</a:t>
            </a:r>
            <a:r>
              <a:rPr lang="en-GB" baseline="0" dirty="0" smtClean="0"/>
              <a:t> </a:t>
            </a:r>
            <a:r>
              <a:rPr lang="en-GB" dirty="0" smtClean="0"/>
              <a:t>Dr </a:t>
            </a:r>
            <a:r>
              <a:rPr lang="en-GB" dirty="0" err="1" smtClean="0"/>
              <a:t>Muna</a:t>
            </a:r>
            <a:r>
              <a:rPr lang="en-GB" dirty="0" smtClean="0"/>
              <a:t> Abdi has agreed to act as an external facilitator for this </a:t>
            </a:r>
            <a:r>
              <a:rPr lang="en-GB" dirty="0" smtClean="0"/>
              <a:t>work.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91684-2410-422B-BAE3-76A24868322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656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7AC2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1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9200"/>
            <a:ext cx="8229600" cy="3706963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00960"/>
            <a:ext cx="8229600" cy="1062720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3600" b="1">
                <a:solidFill>
                  <a:srgbClr val="007AC2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i="0" cap="all">
                <a:solidFill>
                  <a:srgbClr val="007AC2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8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1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AC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AC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9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0890"/>
            <a:ext cx="3008313" cy="1162050"/>
          </a:xfrm>
          <a:prstGeom prst="rect">
            <a:avLst/>
          </a:prstGeom>
        </p:spPr>
        <p:txBody>
          <a:bodyPr anchor="t"/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20890"/>
            <a:ext cx="5111750" cy="45052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82940"/>
            <a:ext cx="3008313" cy="33432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1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21919"/>
            <a:ext cx="5486400" cy="34056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8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effield CCG PP footer.png"/>
          <p:cNvPicPr>
            <a:picLocks noChangeAspect="1"/>
          </p:cNvPicPr>
          <p:nvPr userDrawn="1"/>
        </p:nvPicPr>
        <p:blipFill>
          <a:blip r:embed="rId10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49" y="3554497"/>
            <a:ext cx="8677946" cy="316697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08160"/>
            <a:ext cx="8229600" cy="4018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60DE0FFE-46CB-7846-BA8E-E1D7B86CA588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D7EA8D03-48AD-394B-9DF2-6A469419767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1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696"/>
          <a:stretch>
            <a:fillRect/>
          </a:stretch>
        </p:blipFill>
        <p:spPr bwMode="auto">
          <a:xfrm>
            <a:off x="393880" y="341528"/>
            <a:ext cx="2093913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6" t="13567" r="6631" b="28194"/>
          <a:stretch>
            <a:fillRect/>
          </a:stretch>
        </p:blipFill>
        <p:spPr bwMode="auto">
          <a:xfrm>
            <a:off x="6038602" y="220085"/>
            <a:ext cx="2732088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85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NHS Sheffield CCG’s approach to reducing racial inequalities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Brian Hughes</a:t>
            </a:r>
          </a:p>
          <a:p>
            <a:r>
              <a:rPr lang="en-GB" dirty="0" smtClean="0"/>
              <a:t>Deputy Accountable Officer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56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Collective </a:t>
            </a:r>
            <a:r>
              <a:rPr lang="en-GB" dirty="0"/>
              <a:t>acknowledgement at our last meeting that we need to do more to address inequalities alongside a commitment to make it </a:t>
            </a:r>
            <a:r>
              <a:rPr lang="en-GB" dirty="0" smtClean="0"/>
              <a:t>happen.</a:t>
            </a:r>
            <a:endParaRPr lang="en-GB" dirty="0"/>
          </a:p>
          <a:p>
            <a:pPr lvl="0"/>
            <a:r>
              <a:rPr lang="en-GB" dirty="0"/>
              <a:t>Commitment to work alongside </a:t>
            </a:r>
            <a:r>
              <a:rPr lang="en-GB" dirty="0" smtClean="0"/>
              <a:t>partners.</a:t>
            </a:r>
            <a:endParaRPr lang="en-GB" dirty="0"/>
          </a:p>
          <a:p>
            <a:pPr lvl="0"/>
            <a:r>
              <a:rPr lang="en-GB" dirty="0"/>
              <a:t>Acknowledgement of the need to work alongside communities as equal </a:t>
            </a:r>
            <a:r>
              <a:rPr lang="en-GB" dirty="0" smtClean="0"/>
              <a:t>partners.</a:t>
            </a:r>
            <a:endParaRPr lang="en-GB" dirty="0"/>
          </a:p>
          <a:p>
            <a:pPr lvl="0"/>
            <a:r>
              <a:rPr lang="en-GB" dirty="0"/>
              <a:t>Understanding that our equality legal duties </a:t>
            </a:r>
            <a:r>
              <a:rPr lang="en-GB" dirty="0" smtClean="0"/>
              <a:t>can only </a:t>
            </a:r>
            <a:r>
              <a:rPr lang="en-GB" dirty="0"/>
              <a:t>be discharged at Governing </a:t>
            </a:r>
            <a:r>
              <a:rPr lang="en-GB" dirty="0" smtClean="0"/>
              <a:t>Body.</a:t>
            </a: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Strategically, where have we got to? 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6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Important to acknowledge the disproportionate impact that Covid has had on </a:t>
            </a:r>
            <a:r>
              <a:rPr lang="en-GB" dirty="0" smtClean="0"/>
              <a:t>many different groups.</a:t>
            </a:r>
          </a:p>
          <a:p>
            <a:r>
              <a:rPr lang="en-GB" dirty="0" smtClean="0"/>
              <a:t>There is an opportunity and momentum to make positive strides to address the health inequalities felt by </a:t>
            </a:r>
            <a:r>
              <a:rPr lang="en-GB" dirty="0"/>
              <a:t>those from minority ethnic </a:t>
            </a:r>
            <a:r>
              <a:rPr lang="en-GB" dirty="0" smtClean="0"/>
              <a:t>communities.</a:t>
            </a:r>
            <a:endParaRPr lang="en-GB" dirty="0" smtClean="0"/>
          </a:p>
          <a:p>
            <a:r>
              <a:rPr lang="en-GB" dirty="0" smtClean="0"/>
              <a:t>As we move into a second lockdown, work needs to be accelerated to address the negative </a:t>
            </a:r>
            <a:r>
              <a:rPr lang="en-GB" dirty="0" smtClean="0"/>
              <a:t>impacts.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Racial inequalities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079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861908"/>
            <a:ext cx="4040188" cy="433299"/>
          </a:xfrm>
        </p:spPr>
        <p:txBody>
          <a:bodyPr anchor="t">
            <a:normAutofit fontScale="77500" lnSpcReduction="20000"/>
          </a:bodyPr>
          <a:lstStyle/>
          <a:p>
            <a:pPr algn="ctr"/>
            <a:r>
              <a:rPr lang="en-GB" dirty="0"/>
              <a:t>ACP strategic BAME action </a:t>
            </a:r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5025" y="2861908"/>
            <a:ext cx="4041775" cy="433299"/>
          </a:xfrm>
        </p:spPr>
        <p:txBody>
          <a:bodyPr>
            <a:noAutofit/>
          </a:bodyPr>
          <a:lstStyle/>
          <a:p>
            <a:pPr algn="ctr"/>
            <a:r>
              <a:rPr lang="en-GB" sz="1900" dirty="0"/>
              <a:t>Tackling Racism </a:t>
            </a:r>
            <a:r>
              <a:rPr lang="en-GB" sz="1900" dirty="0" smtClean="0"/>
              <a:t>in </a:t>
            </a:r>
            <a:r>
              <a:rPr lang="en-GB" sz="1900" dirty="0"/>
              <a:t>the Leadership Pipeline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5025" y="3501670"/>
            <a:ext cx="4041775" cy="2676136"/>
          </a:xfrm>
        </p:spPr>
        <p:txBody>
          <a:bodyPr/>
          <a:lstStyle/>
          <a:p>
            <a:r>
              <a:rPr lang="en-GB" dirty="0"/>
              <a:t>Workplace culture</a:t>
            </a:r>
          </a:p>
          <a:p>
            <a:r>
              <a:rPr lang="en-GB" dirty="0"/>
              <a:t>Mental health</a:t>
            </a:r>
          </a:p>
          <a:p>
            <a:r>
              <a:rPr lang="en-GB" dirty="0"/>
              <a:t>Recruitment </a:t>
            </a:r>
          </a:p>
          <a:p>
            <a:r>
              <a:rPr lang="en-GB" dirty="0" smtClean="0"/>
              <a:t>Leadership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3501670"/>
            <a:ext cx="4040188" cy="2676136"/>
          </a:xfrm>
        </p:spPr>
        <p:txBody>
          <a:bodyPr/>
          <a:lstStyle/>
          <a:p>
            <a:r>
              <a:rPr lang="en-GB" dirty="0"/>
              <a:t>Data</a:t>
            </a:r>
          </a:p>
          <a:p>
            <a:r>
              <a:rPr lang="en-GB" dirty="0"/>
              <a:t>Leadership</a:t>
            </a:r>
          </a:p>
          <a:p>
            <a:r>
              <a:rPr lang="en-GB" dirty="0"/>
              <a:t>Staffing</a:t>
            </a:r>
          </a:p>
          <a:p>
            <a:r>
              <a:rPr lang="en-GB" dirty="0"/>
              <a:t>Commissioning</a:t>
            </a:r>
          </a:p>
          <a:p>
            <a:r>
              <a:rPr lang="en-GB" dirty="0"/>
              <a:t>Communications and </a:t>
            </a:r>
            <a:r>
              <a:rPr lang="en-GB" dirty="0" smtClean="0"/>
              <a:t>Engagement</a:t>
            </a:r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088144"/>
            <a:ext cx="8229600" cy="106272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 themes from </a:t>
            </a:r>
            <a:r>
              <a:rPr lang="en-GB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</a:t>
            </a:r>
            <a:r>
              <a:rPr lang="en-GB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strategic </a:t>
            </a:r>
            <a:r>
              <a:rPr lang="en-GB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gaps</a:t>
            </a:r>
            <a:endParaRPr lang="en-GB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82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Statement of intent regarding Black Lives </a:t>
            </a:r>
            <a:r>
              <a:rPr lang="en-GB" dirty="0" smtClean="0"/>
              <a:t>Matter.</a:t>
            </a:r>
            <a:endParaRPr lang="en-GB" dirty="0"/>
          </a:p>
          <a:p>
            <a:pPr lvl="0"/>
            <a:r>
              <a:rPr lang="en-GB" dirty="0"/>
              <a:t>Development of decentralised equality structures within the </a:t>
            </a:r>
            <a:r>
              <a:rPr lang="en-GB" dirty="0" smtClean="0"/>
              <a:t>organisation.</a:t>
            </a:r>
            <a:endParaRPr lang="en-GB" dirty="0"/>
          </a:p>
          <a:p>
            <a:pPr lvl="0"/>
            <a:r>
              <a:rPr lang="en-GB" dirty="0"/>
              <a:t>Quality and Equality Impact Assessment </a:t>
            </a:r>
            <a:r>
              <a:rPr lang="en-GB" dirty="0" smtClean="0"/>
              <a:t>Policy.</a:t>
            </a:r>
            <a:endParaRPr lang="en-GB" dirty="0"/>
          </a:p>
          <a:p>
            <a:pPr lvl="0"/>
            <a:r>
              <a:rPr lang="en-GB" dirty="0"/>
              <a:t>Celebration and education during Black History </a:t>
            </a:r>
            <a:r>
              <a:rPr lang="en-GB" dirty="0" smtClean="0"/>
              <a:t>Month.</a:t>
            </a:r>
            <a:endParaRPr lang="en-GB" dirty="0"/>
          </a:p>
          <a:p>
            <a:pPr lvl="0"/>
            <a:r>
              <a:rPr lang="en-GB" dirty="0"/>
              <a:t>Race Equality Commission </a:t>
            </a:r>
            <a:r>
              <a:rPr lang="en-GB" dirty="0" smtClean="0"/>
              <a:t>submission.</a:t>
            </a:r>
            <a:endParaRPr lang="en-GB" dirty="0"/>
          </a:p>
          <a:p>
            <a:r>
              <a:rPr lang="en-GB" dirty="0"/>
              <a:t>Flu vaccine – funded community development approach with BAME </a:t>
            </a:r>
            <a:r>
              <a:rPr lang="en-GB" dirty="0" smtClean="0"/>
              <a:t>organisations.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practical steps have we taken </a:t>
            </a:r>
            <a:r>
              <a:rPr lang="en-GB" dirty="0" smtClean="0"/>
              <a:t>organisationally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37316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ACP Strategic action plan for reframing our commitment to working alongside BAME </a:t>
            </a:r>
            <a:r>
              <a:rPr lang="en-GB" dirty="0" smtClean="0"/>
              <a:t>communities.</a:t>
            </a:r>
            <a:endParaRPr lang="en-GB" dirty="0"/>
          </a:p>
          <a:p>
            <a:pPr lvl="0"/>
            <a:r>
              <a:rPr lang="en-GB" dirty="0"/>
              <a:t>ICS BAME staff </a:t>
            </a:r>
            <a:r>
              <a:rPr lang="en-GB" dirty="0" smtClean="0"/>
              <a:t>network.</a:t>
            </a:r>
            <a:endParaRPr lang="en-GB" dirty="0"/>
          </a:p>
          <a:p>
            <a:pPr lvl="0"/>
            <a:r>
              <a:rPr lang="en-GB" dirty="0"/>
              <a:t>Equality Lead network across Yorkshire and </a:t>
            </a:r>
            <a:r>
              <a:rPr lang="en-GB" dirty="0" smtClean="0"/>
              <a:t>Humber.</a:t>
            </a:r>
            <a:endParaRPr lang="en-GB" dirty="0"/>
          </a:p>
          <a:p>
            <a:pPr lvl="0"/>
            <a:r>
              <a:rPr lang="en-GB" dirty="0"/>
              <a:t>Equality Lead network – NHS and LA in </a:t>
            </a:r>
            <a:r>
              <a:rPr lang="en-GB" dirty="0" smtClean="0"/>
              <a:t>Sheffield.</a:t>
            </a:r>
            <a:endParaRPr lang="en-GB" dirty="0"/>
          </a:p>
          <a:p>
            <a:pPr lvl="0"/>
            <a:r>
              <a:rPr lang="en-GB" dirty="0"/>
              <a:t>Sponsored ‘Tackling Racism In The Leadership Pipeline in Sheffield’ </a:t>
            </a:r>
            <a:r>
              <a:rPr lang="en-GB" dirty="0" smtClean="0"/>
              <a:t>event.</a:t>
            </a:r>
            <a:endParaRPr lang="en-GB" dirty="0"/>
          </a:p>
          <a:p>
            <a:pPr lvl="0"/>
            <a:r>
              <a:rPr lang="en-GB" dirty="0" smtClean="0"/>
              <a:t>Primary </a:t>
            </a:r>
            <a:r>
              <a:rPr lang="en-GB" dirty="0"/>
              <a:t>and Community Mental Health Transformation Programme increasing referrals for unmet or under-met mental health needs </a:t>
            </a:r>
            <a:r>
              <a:rPr lang="en-GB" dirty="0" smtClean="0"/>
              <a:t>within BAME </a:t>
            </a:r>
            <a:r>
              <a:rPr lang="en-GB" dirty="0"/>
              <a:t>communities across 4 PCNs (11.6% to 21</a:t>
            </a:r>
            <a:r>
              <a:rPr lang="en-GB" dirty="0" smtClean="0"/>
              <a:t>%).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have we got to alongside our partner organisations?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6317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pPr lvl="0"/>
            <a:r>
              <a:rPr lang="en-GB" dirty="0"/>
              <a:t>What is the CCG strategic </a:t>
            </a:r>
            <a:r>
              <a:rPr lang="en-GB" dirty="0" smtClean="0"/>
              <a:t>vision for reducing inequalities for communities from minority ethnic backgrounds?</a:t>
            </a:r>
            <a:endParaRPr lang="en-GB" dirty="0"/>
          </a:p>
          <a:p>
            <a:pPr lvl="0"/>
            <a:r>
              <a:rPr lang="en-GB" dirty="0"/>
              <a:t>What impact do we need to have for ‘real’ people, including our staff?</a:t>
            </a:r>
          </a:p>
          <a:p>
            <a:pPr lvl="0"/>
            <a:r>
              <a:rPr lang="en-GB" dirty="0"/>
              <a:t>What are our short, </a:t>
            </a:r>
            <a:r>
              <a:rPr lang="en-GB" dirty="0" smtClean="0"/>
              <a:t>medium, </a:t>
            </a:r>
            <a:r>
              <a:rPr lang="en-GB" dirty="0"/>
              <a:t>and long term strategic aims and </a:t>
            </a:r>
            <a:r>
              <a:rPr lang="en-GB" dirty="0" smtClean="0"/>
              <a:t>objectives on this agenda?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Good work happening in the </a:t>
            </a:r>
            <a:r>
              <a:rPr lang="en-GB" dirty="0" smtClean="0"/>
              <a:t>CCG, </a:t>
            </a:r>
            <a:r>
              <a:rPr lang="en-GB" dirty="0"/>
              <a:t>and with partners,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but </a:t>
            </a:r>
            <a:r>
              <a:rPr lang="en-GB" dirty="0"/>
              <a:t>three questions </a:t>
            </a:r>
            <a:r>
              <a:rPr lang="en-GB" dirty="0" smtClean="0"/>
              <a:t>remain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247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31860"/>
            <a:ext cx="8229600" cy="370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dirty="0" smtClean="0"/>
              <a:t>“There is a deficit of trust and relationships. We are making progress, but we still have a journey to go on.”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1200960"/>
            <a:ext cx="8229600" cy="1062720"/>
          </a:xfrm>
        </p:spPr>
        <p:txBody>
          <a:bodyPr/>
          <a:lstStyle/>
          <a:p>
            <a:pPr marL="0" indent="0"/>
            <a:r>
              <a:rPr lang="en-GB" dirty="0"/>
              <a:t>BAME communities group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/>
              <a:t>5 November 2020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08037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382</Words>
  <Application>Microsoft Office PowerPoint</Application>
  <PresentationFormat>On-screen Show (4:3)</PresentationFormat>
  <Paragraphs>50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NHS Sheffield CCG’s approach to reducing racial inequalities</vt:lpstr>
      <vt:lpstr>Strategically, where have we got to?  </vt:lpstr>
      <vt:lpstr>Racial inequalities</vt:lpstr>
      <vt:lpstr>PowerPoint Presentation</vt:lpstr>
      <vt:lpstr>What practical steps have we taken organisationally?</vt:lpstr>
      <vt:lpstr>Where have we got to alongside our partner organisations? </vt:lpstr>
      <vt:lpstr>Good work happening in the CCG, and with partners,  but three questions remain </vt:lpstr>
      <vt:lpstr>BAME communities group  5 November 2020</vt:lpstr>
    </vt:vector>
  </TitlesOfParts>
  <Company>Ptarmigan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Smithson</dc:creator>
  <cp:lastModifiedBy>Richard Kennedy</cp:lastModifiedBy>
  <cp:revision>12</cp:revision>
  <dcterms:created xsi:type="dcterms:W3CDTF">2013-08-30T10:04:31Z</dcterms:created>
  <dcterms:modified xsi:type="dcterms:W3CDTF">2020-11-05T12:13:31Z</dcterms:modified>
</cp:coreProperties>
</file>