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notesSlides/notesSlide8.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notesSlides/notesSlide9.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notesSlides/notesSlide10.xml" ContentType="application/vnd.openxmlformats-officedocument.presentationml.notesSlide+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notesSlides/notesSlide11.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notesSlides/notesSlide12.xml" ContentType="application/vnd.openxmlformats-officedocument.presentationml.notesSlide+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notesSlides/notesSlide13.xml" ContentType="application/vnd.openxmlformats-officedocument.presentationml.notesSlide+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notesSlides/notesSlide14.xml" ContentType="application/vnd.openxmlformats-officedocument.presentationml.notesSlide+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notesSlides/notesSlide15.xml" ContentType="application/vnd.openxmlformats-officedocument.presentationml.notesSlide+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7" r:id="rId1"/>
  </p:sldMasterIdLst>
  <p:notesMasterIdLst>
    <p:notesMasterId r:id="rId18"/>
  </p:notesMasterIdLst>
  <p:handoutMasterIdLst>
    <p:handoutMasterId r:id="rId19"/>
  </p:handoutMasterIdLst>
  <p:sldIdLst>
    <p:sldId id="350" r:id="rId2"/>
    <p:sldId id="536" r:id="rId3"/>
    <p:sldId id="537" r:id="rId4"/>
    <p:sldId id="538" r:id="rId5"/>
    <p:sldId id="539" r:id="rId6"/>
    <p:sldId id="543" r:id="rId7"/>
    <p:sldId id="544" r:id="rId8"/>
    <p:sldId id="550" r:id="rId9"/>
    <p:sldId id="547" r:id="rId10"/>
    <p:sldId id="551" r:id="rId11"/>
    <p:sldId id="548" r:id="rId12"/>
    <p:sldId id="552" r:id="rId13"/>
    <p:sldId id="555" r:id="rId14"/>
    <p:sldId id="553" r:id="rId15"/>
    <p:sldId id="556" r:id="rId16"/>
    <p:sldId id="513" r:id="rId17"/>
  </p:sldIdLst>
  <p:sldSz cx="9906000" cy="6858000" type="A4"/>
  <p:notesSz cx="6662738" cy="9926638"/>
  <p:defaultTextStyle>
    <a:defPPr>
      <a:defRPr lang="en-GB"/>
    </a:defPPr>
    <a:lvl1pPr algn="r" rtl="0" eaLnBrk="0" fontAlgn="base" hangingPunct="0">
      <a:spcBef>
        <a:spcPct val="20000"/>
      </a:spcBef>
      <a:spcAft>
        <a:spcPct val="0"/>
      </a:spcAft>
      <a:defRPr sz="1200" kern="1200">
        <a:solidFill>
          <a:schemeClr val="tx1"/>
        </a:solidFill>
        <a:latin typeface="Arial" charset="0"/>
        <a:ea typeface="+mn-ea"/>
        <a:cs typeface="+mn-cs"/>
      </a:defRPr>
    </a:lvl1pPr>
    <a:lvl2pPr marL="457200" algn="r" rtl="0" eaLnBrk="0" fontAlgn="base" hangingPunct="0">
      <a:spcBef>
        <a:spcPct val="20000"/>
      </a:spcBef>
      <a:spcAft>
        <a:spcPct val="0"/>
      </a:spcAft>
      <a:defRPr sz="1200" kern="1200">
        <a:solidFill>
          <a:schemeClr val="tx1"/>
        </a:solidFill>
        <a:latin typeface="Arial" charset="0"/>
        <a:ea typeface="+mn-ea"/>
        <a:cs typeface="+mn-cs"/>
      </a:defRPr>
    </a:lvl2pPr>
    <a:lvl3pPr marL="914400" algn="r" rtl="0" eaLnBrk="0" fontAlgn="base" hangingPunct="0">
      <a:spcBef>
        <a:spcPct val="20000"/>
      </a:spcBef>
      <a:spcAft>
        <a:spcPct val="0"/>
      </a:spcAft>
      <a:defRPr sz="1200" kern="1200">
        <a:solidFill>
          <a:schemeClr val="tx1"/>
        </a:solidFill>
        <a:latin typeface="Arial" charset="0"/>
        <a:ea typeface="+mn-ea"/>
        <a:cs typeface="+mn-cs"/>
      </a:defRPr>
    </a:lvl3pPr>
    <a:lvl4pPr marL="1371600" algn="r" rtl="0" eaLnBrk="0" fontAlgn="base" hangingPunct="0">
      <a:spcBef>
        <a:spcPct val="20000"/>
      </a:spcBef>
      <a:spcAft>
        <a:spcPct val="0"/>
      </a:spcAft>
      <a:defRPr sz="1200" kern="1200">
        <a:solidFill>
          <a:schemeClr val="tx1"/>
        </a:solidFill>
        <a:latin typeface="Arial" charset="0"/>
        <a:ea typeface="+mn-ea"/>
        <a:cs typeface="+mn-cs"/>
      </a:defRPr>
    </a:lvl4pPr>
    <a:lvl5pPr marL="1828800" algn="r" rtl="0" eaLnBrk="0" fontAlgn="base" hangingPunct="0">
      <a:spcBef>
        <a:spcPct val="2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9D6B"/>
    <a:srgbClr val="00AA9E"/>
    <a:srgbClr val="D1802F"/>
    <a:srgbClr val="CCEEF0"/>
    <a:srgbClr val="8CD8DC"/>
    <a:srgbClr val="60C9CE"/>
    <a:srgbClr val="AA3848"/>
    <a:srgbClr val="DC9F62"/>
    <a:srgbClr val="0072C6"/>
    <a:srgbClr val="EAD4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677" autoAdjust="0"/>
    <p:restoredTop sz="85082" autoAdjust="0"/>
  </p:normalViewPr>
  <p:slideViewPr>
    <p:cSldViewPr>
      <p:cViewPr>
        <p:scale>
          <a:sx n="80" d="100"/>
          <a:sy n="80" d="100"/>
        </p:scale>
        <p:origin x="-2148" y="-186"/>
      </p:cViewPr>
      <p:guideLst>
        <p:guide orient="horz" pos="511"/>
        <p:guide orient="horz" pos="4020"/>
        <p:guide orient="horz" pos="815"/>
        <p:guide orient="horz" pos="3793"/>
        <p:guide orient="horz" pos="935"/>
        <p:guide orient="horz" pos="1098"/>
        <p:guide orient="horz" pos="709"/>
        <p:guide orient="horz" pos="2478"/>
        <p:guide pos="156"/>
        <p:guide pos="6068"/>
        <p:guide pos="2077"/>
        <p:guide pos="4254"/>
        <p:guide pos="4083"/>
        <p:guide pos="6239"/>
        <p:guide/>
        <p:guide pos="2122"/>
        <p:guide pos="535"/>
        <p:guide pos="2893"/>
      </p:guideLst>
    </p:cSldViewPr>
  </p:slideViewPr>
  <p:outlineViewPr>
    <p:cViewPr>
      <p:scale>
        <a:sx n="33" d="100"/>
        <a:sy n="33" d="100"/>
      </p:scale>
      <p:origin x="0" y="437"/>
    </p:cViewPr>
  </p:outlineViewPr>
  <p:notesTextViewPr>
    <p:cViewPr>
      <p:scale>
        <a:sx n="50" d="100"/>
        <a:sy n="50" d="100"/>
      </p:scale>
      <p:origin x="0" y="0"/>
    </p:cViewPr>
  </p:notesTextViewPr>
  <p:sorterViewPr>
    <p:cViewPr>
      <p:scale>
        <a:sx n="90" d="100"/>
        <a:sy n="90" d="100"/>
      </p:scale>
      <p:origin x="0" y="0"/>
    </p:cViewPr>
  </p:sorterViewPr>
  <p:notesViewPr>
    <p:cSldViewPr>
      <p:cViewPr varScale="1">
        <p:scale>
          <a:sx n="77" d="100"/>
          <a:sy n="77" d="100"/>
        </p:scale>
        <p:origin x="-2226" y="-102"/>
      </p:cViewPr>
      <p:guideLst>
        <p:guide orient="horz" pos="3126"/>
        <p:guide pos="209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Worksheet41.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Excel_Worksheet42.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Excel_Worksheet43.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Excel_Worksheet44.xlsx"/></Relationships>
</file>

<file path=ppt/charts/_rels/chart45.xml.rels><?xml version="1.0" encoding="UTF-8" standalone="yes"?>
<Relationships xmlns="http://schemas.openxmlformats.org/package/2006/relationships"><Relationship Id="rId1" Type="http://schemas.openxmlformats.org/officeDocument/2006/relationships/package" Target="../embeddings/Microsoft_Excel_Worksheet45.xlsx"/></Relationships>
</file>

<file path=ppt/charts/_rels/chart46.xml.rels><?xml version="1.0" encoding="UTF-8" standalone="yes"?>
<Relationships xmlns="http://schemas.openxmlformats.org/package/2006/relationships"><Relationship Id="rId1" Type="http://schemas.openxmlformats.org/officeDocument/2006/relationships/package" Target="../embeddings/Microsoft_Excel_Worksheet46.xlsx"/></Relationships>
</file>

<file path=ppt/charts/_rels/chart47.xml.rels><?xml version="1.0" encoding="UTF-8" standalone="yes"?>
<Relationships xmlns="http://schemas.openxmlformats.org/package/2006/relationships"><Relationship Id="rId1" Type="http://schemas.openxmlformats.org/officeDocument/2006/relationships/package" Target="../embeddings/Microsoft_Excel_Worksheet47.xlsx"/></Relationships>
</file>

<file path=ppt/charts/_rels/chart48.xml.rels><?xml version="1.0" encoding="UTF-8" standalone="yes"?>
<Relationships xmlns="http://schemas.openxmlformats.org/package/2006/relationships"><Relationship Id="rId1" Type="http://schemas.openxmlformats.org/officeDocument/2006/relationships/package" Target="../embeddings/Microsoft_Excel_Worksheet48.xlsx"/></Relationships>
</file>

<file path=ppt/charts/_rels/chart49.xml.rels><?xml version="1.0" encoding="UTF-8" standalone="yes"?>
<Relationships xmlns="http://schemas.openxmlformats.org/package/2006/relationships"><Relationship Id="rId1" Type="http://schemas.openxmlformats.org/officeDocument/2006/relationships/package" Target="../embeddings/Microsoft_Excel_Worksheet49.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solidFill>
                  <a:srgbClr val="FFFFFF"/>
                </a:solidFill>
              </a:defRPr>
            </a:pPr>
            <a:r>
              <a:rPr lang="en-GB" sz="1400">
                <a:solidFill>
                  <a:srgbClr val="FFFFFF"/>
                </a:solidFill>
              </a:rPr>
              <a:t>Ipsos Ribbon Rules</a:t>
            </a:r>
          </a:p>
        </c:rich>
      </c:tx>
      <c:overlay val="0"/>
    </c:title>
    <c:autoTitleDeleted val="0"/>
    <c:plotArea>
      <c:layout/>
      <c:pieChart>
        <c:varyColors val="1"/>
        <c:ser>
          <c:idx val="0"/>
          <c:order val="0"/>
          <c:val>
            <c:numRef>
              <c:f>'Chart Rules'!$A$1</c:f>
              <c:numCache>
                <c:formatCode>General</c:formatCode>
                <c:ptCount val="1"/>
                <c:pt idx="0">
                  <c:v>0</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a:pPr>
          <a:endParaRPr lang="en-US"/>
        </a:p>
      </c:txPr>
    </c:legend>
    <c:plotVisOnly val="1"/>
    <c:dispBlanksAs val="gap"/>
    <c:showDLblsOverMax val="0"/>
  </c:chart>
  <c:spPr>
    <a:solidFill>
      <a:srgbClr val="000000"/>
    </a:solidFill>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solidFill>
                  <a:srgbClr val="FFFFFF"/>
                </a:solidFill>
              </a:defRPr>
            </a:pPr>
            <a:r>
              <a:rPr lang="en-GB" sz="1200">
                <a:solidFill>
                  <a:srgbClr val="FFFFFF"/>
                </a:solidFill>
              </a:rPr>
              <a:t>Ipsos Calculation Object</a:t>
            </a: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val>
            <c:numRef>
              <c:f>Calculations!$A$1</c:f>
              <c:numCache>
                <c:formatCode>General</c:formatCode>
                <c:ptCount val="1"/>
                <c:pt idx="0">
                  <c:v>0</c:v>
                </c:pt>
              </c:numCache>
            </c:numRef>
          </c:val>
        </c:ser>
        <c:dLbls>
          <c:showLegendKey val="0"/>
          <c:showVal val="0"/>
          <c:showCatName val="0"/>
          <c:showSerName val="0"/>
          <c:showPercent val="0"/>
          <c:showBubbleSize val="0"/>
          <c:showLeaderLines val="1"/>
        </c:dLbls>
      </c:pie3DChart>
    </c:plotArea>
    <c:legend>
      <c:legendPos val="r"/>
      <c:overlay val="0"/>
      <c:txPr>
        <a:bodyPr/>
        <a:lstStyle/>
        <a:p>
          <a:pPr rtl="0">
            <a:defRPr/>
          </a:pPr>
          <a:endParaRPr lang="en-US"/>
        </a:p>
      </c:txPr>
    </c:legend>
    <c:plotVisOnly val="1"/>
    <c:dispBlanksAs val="gap"/>
    <c:showDLblsOverMax val="0"/>
  </c:chart>
  <c:spPr>
    <a:solidFill>
      <a:srgbClr val="B0800C"/>
    </a:solidFill>
  </c:spPr>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solidFill>
                  <a:srgbClr val="FFFFFF"/>
                </a:solidFill>
              </a:defRPr>
            </a:pPr>
            <a:r>
              <a:rPr lang="en-GB" sz="1400">
                <a:solidFill>
                  <a:srgbClr val="FFFFFF"/>
                </a:solidFill>
              </a:rPr>
              <a:t>Ipsos Ribbon Rules</a:t>
            </a:r>
          </a:p>
        </c:rich>
      </c:tx>
      <c:overlay val="0"/>
    </c:title>
    <c:autoTitleDeleted val="0"/>
    <c:plotArea>
      <c:layout/>
      <c:pieChart>
        <c:varyColors val="1"/>
        <c:ser>
          <c:idx val="0"/>
          <c:order val="0"/>
          <c:val>
            <c:numRef>
              <c:f>'Chart Rules'!$A$1</c:f>
              <c:numCache>
                <c:formatCode>General</c:formatCode>
                <c:ptCount val="1"/>
                <c:pt idx="0">
                  <c:v>0</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a:pPr>
          <a:endParaRPr lang="en-US"/>
        </a:p>
      </c:txPr>
    </c:legend>
    <c:plotVisOnly val="1"/>
    <c:dispBlanksAs val="gap"/>
    <c:showDLblsOverMax val="0"/>
  </c:chart>
  <c:spPr>
    <a:solidFill>
      <a:srgbClr val="000000"/>
    </a:solidFill>
  </c:spPr>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66</c:v>
                </c:pt>
                <c:pt idx="1">
                  <c:v>34</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600180518331395E-3"/>
          <c:y val="2.7478102920406484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66</c:v>
                </c:pt>
                <c:pt idx="1">
                  <c:v>34</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62</c:v>
                </c:pt>
                <c:pt idx="1">
                  <c:v>38</c:v>
                </c:pt>
              </c:numCache>
            </c:numRef>
          </c:val>
        </c:ser>
        <c:ser>
          <c:idx val="1"/>
          <c:order val="1"/>
          <c:tx>
            <c:strRef>
              <c:f>Sheet1!$C$1</c:f>
              <c:strCache>
                <c:ptCount val="1"/>
                <c:pt idx="0">
                  <c:v>Column1</c:v>
                </c:pt>
              </c:strCache>
            </c:strRef>
          </c:tx>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solidFill>
                  <a:srgbClr val="FFFFFF"/>
                </a:solidFill>
              </a:defRPr>
            </a:pPr>
            <a:r>
              <a:rPr lang="en-GB" sz="1200">
                <a:solidFill>
                  <a:srgbClr val="FFFFFF"/>
                </a:solidFill>
              </a:rPr>
              <a:t>Ipsos Calculation Object</a:t>
            </a: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val>
            <c:numRef>
              <c:f>Calculations!$A$1</c:f>
              <c:numCache>
                <c:formatCode>General</c:formatCode>
                <c:ptCount val="1"/>
                <c:pt idx="0">
                  <c:v>0</c:v>
                </c:pt>
              </c:numCache>
            </c:numRef>
          </c:val>
        </c:ser>
        <c:dLbls>
          <c:showLegendKey val="0"/>
          <c:showVal val="0"/>
          <c:showCatName val="0"/>
          <c:showSerName val="0"/>
          <c:showPercent val="0"/>
          <c:showBubbleSize val="0"/>
          <c:showLeaderLines val="1"/>
        </c:dLbls>
      </c:pie3DChart>
    </c:plotArea>
    <c:legend>
      <c:legendPos val="r"/>
      <c:overlay val="0"/>
      <c:txPr>
        <a:bodyPr/>
        <a:lstStyle/>
        <a:p>
          <a:pPr rtl="0">
            <a:defRPr/>
          </a:pPr>
          <a:endParaRPr lang="en-US"/>
        </a:p>
      </c:txPr>
    </c:legend>
    <c:plotVisOnly val="1"/>
    <c:dispBlanksAs val="gap"/>
    <c:showDLblsOverMax val="0"/>
  </c:chart>
  <c:spPr>
    <a:solidFill>
      <a:srgbClr val="B0800C"/>
    </a:solidFill>
  </c:spPr>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solidFill>
                  <a:srgbClr val="FFFFFF"/>
                </a:solidFill>
              </a:defRPr>
            </a:pPr>
            <a:r>
              <a:rPr lang="en-GB" sz="1400">
                <a:solidFill>
                  <a:srgbClr val="FFFFFF"/>
                </a:solidFill>
              </a:rPr>
              <a:t>Ipsos Ribbon Rules</a:t>
            </a:r>
          </a:p>
        </c:rich>
      </c:tx>
      <c:overlay val="0"/>
    </c:title>
    <c:autoTitleDeleted val="0"/>
    <c:plotArea>
      <c:layout/>
      <c:pieChart>
        <c:varyColors val="1"/>
        <c:ser>
          <c:idx val="0"/>
          <c:order val="0"/>
          <c:val>
            <c:numRef>
              <c:f>'Chart Rules'!$A$1</c:f>
              <c:numCache>
                <c:formatCode>General</c:formatCode>
                <c:ptCount val="1"/>
                <c:pt idx="0">
                  <c:v>0</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a:pPr>
          <a:endParaRPr lang="en-US"/>
        </a:p>
      </c:txPr>
    </c:legend>
    <c:plotVisOnly val="1"/>
    <c:dispBlanksAs val="gap"/>
    <c:showDLblsOverMax val="0"/>
  </c:chart>
  <c:spPr>
    <a:solidFill>
      <a:srgbClr val="000000"/>
    </a:solidFill>
  </c:spPr>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solidFill>
                  <a:srgbClr val="FFFFFF"/>
                </a:solidFill>
              </a:defRPr>
            </a:pPr>
            <a:r>
              <a:rPr lang="en-GB" sz="1200">
                <a:solidFill>
                  <a:srgbClr val="FFFFFF"/>
                </a:solidFill>
              </a:rPr>
              <a:t>Ipsos Calculation Object</a:t>
            </a: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val>
            <c:numRef>
              <c:f>Calculations!$A$1</c:f>
              <c:numCache>
                <c:formatCode>General</c:formatCode>
                <c:ptCount val="1"/>
                <c:pt idx="0">
                  <c:v>0</c:v>
                </c:pt>
              </c:numCache>
            </c:numRef>
          </c:val>
        </c:ser>
        <c:dLbls>
          <c:showLegendKey val="0"/>
          <c:showVal val="0"/>
          <c:showCatName val="0"/>
          <c:showSerName val="0"/>
          <c:showPercent val="0"/>
          <c:showBubbleSize val="0"/>
          <c:showLeaderLines val="1"/>
        </c:dLbls>
      </c:pie3DChart>
    </c:plotArea>
    <c:legend>
      <c:legendPos val="r"/>
      <c:overlay val="0"/>
      <c:txPr>
        <a:bodyPr/>
        <a:lstStyle/>
        <a:p>
          <a:pPr rtl="0">
            <a:defRPr/>
          </a:pPr>
          <a:endParaRPr lang="en-US"/>
        </a:p>
      </c:txPr>
    </c:legend>
    <c:plotVisOnly val="1"/>
    <c:dispBlanksAs val="gap"/>
    <c:showDLblsOverMax val="0"/>
  </c:chart>
  <c:spPr>
    <a:solidFill>
      <a:srgbClr val="B0800C"/>
    </a:solidFill>
  </c:spPr>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solidFill>
                  <a:srgbClr val="FFFFFF"/>
                </a:solidFill>
              </a:defRPr>
            </a:pPr>
            <a:r>
              <a:rPr lang="en-GB" sz="1400">
                <a:solidFill>
                  <a:srgbClr val="FFFFFF"/>
                </a:solidFill>
              </a:rPr>
              <a:t>Ipsos Ribbon Rules</a:t>
            </a:r>
          </a:p>
        </c:rich>
      </c:tx>
      <c:overlay val="0"/>
    </c:title>
    <c:autoTitleDeleted val="0"/>
    <c:plotArea>
      <c:layout/>
      <c:pieChart>
        <c:varyColors val="1"/>
        <c:ser>
          <c:idx val="0"/>
          <c:order val="0"/>
          <c:val>
            <c:numRef>
              <c:f>'Chart Rules'!$A$1</c:f>
              <c:numCache>
                <c:formatCode>General</c:formatCode>
                <c:ptCount val="1"/>
                <c:pt idx="0">
                  <c:v>0</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a:pPr>
          <a:endParaRPr lang="en-US"/>
        </a:p>
      </c:txPr>
    </c:legend>
    <c:plotVisOnly val="1"/>
    <c:dispBlanksAs val="gap"/>
    <c:showDLblsOverMax val="0"/>
  </c:chart>
  <c:spPr>
    <a:solidFill>
      <a:srgbClr val="000000"/>
    </a:solidFill>
  </c:spPr>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49</c:v>
                </c:pt>
                <c:pt idx="1">
                  <c:v>51</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82</c:v>
                </c:pt>
                <c:pt idx="1">
                  <c:v>18</c:v>
                </c:pt>
              </c:numCache>
            </c:numRef>
          </c:val>
        </c:ser>
        <c:ser>
          <c:idx val="1"/>
          <c:order val="1"/>
          <c:tx>
            <c:strRef>
              <c:f>Sheet1!$C$1</c:f>
              <c:strCache>
                <c:ptCount val="1"/>
                <c:pt idx="0">
                  <c:v>Column1</c:v>
                </c:pt>
              </c:strCache>
            </c:strRef>
          </c:tx>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610592645925978E-2"/>
          <c:y val="9.9843152812137837E-3"/>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68</c:v>
                </c:pt>
                <c:pt idx="1">
                  <c:v>32</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59</c:v>
                </c:pt>
                <c:pt idx="1">
                  <c:v>41</c:v>
                </c:pt>
              </c:numCache>
            </c:numRef>
          </c:val>
        </c:ser>
        <c:ser>
          <c:idx val="1"/>
          <c:order val="1"/>
          <c:tx>
            <c:strRef>
              <c:f>Sheet1!$C$1</c:f>
              <c:strCache>
                <c:ptCount val="1"/>
                <c:pt idx="0">
                  <c:v>Column1</c:v>
                </c:pt>
              </c:strCache>
            </c:strRef>
          </c:tx>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solidFill>
                  <a:srgbClr val="FFFFFF"/>
                </a:solidFill>
              </a:defRPr>
            </a:pPr>
            <a:r>
              <a:rPr lang="en-GB" sz="1400">
                <a:solidFill>
                  <a:srgbClr val="FFFFFF"/>
                </a:solidFill>
              </a:rPr>
              <a:t>Ipsos Ribbon Rules</a:t>
            </a:r>
          </a:p>
        </c:rich>
      </c:tx>
      <c:overlay val="0"/>
    </c:title>
    <c:autoTitleDeleted val="0"/>
    <c:plotArea>
      <c:layout/>
      <c:pieChart>
        <c:varyColors val="1"/>
        <c:ser>
          <c:idx val="0"/>
          <c:order val="0"/>
          <c:val>
            <c:numRef>
              <c:f>'Chart Rules'!$A$1</c:f>
              <c:numCache>
                <c:formatCode>General</c:formatCode>
                <c:ptCount val="1"/>
                <c:pt idx="0">
                  <c:v>0</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a:pPr>
          <a:endParaRPr lang="en-US"/>
        </a:p>
      </c:txPr>
    </c:legend>
    <c:plotVisOnly val="1"/>
    <c:dispBlanksAs val="gap"/>
    <c:showDLblsOverMax val="0"/>
  </c:chart>
  <c:spPr>
    <a:solidFill>
      <a:srgbClr val="000000"/>
    </a:solidFill>
  </c:spPr>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62</c:v>
                </c:pt>
                <c:pt idx="1">
                  <c:v>38</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600180518331395E-3"/>
          <c:y val="2.7478102920406484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54</c:v>
                </c:pt>
                <c:pt idx="1">
                  <c:v>46</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82</c:v>
                </c:pt>
                <c:pt idx="1">
                  <c:v>18</c:v>
                </c:pt>
              </c:numCache>
            </c:numRef>
          </c:val>
        </c:ser>
        <c:ser>
          <c:idx val="1"/>
          <c:order val="1"/>
          <c:tx>
            <c:strRef>
              <c:f>Sheet1!$C$1</c:f>
              <c:strCache>
                <c:ptCount val="1"/>
                <c:pt idx="0">
                  <c:v>Column1</c:v>
                </c:pt>
              </c:strCache>
            </c:strRef>
          </c:tx>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solidFill>
                  <a:srgbClr val="FFFFFF"/>
                </a:solidFill>
              </a:defRPr>
            </a:pPr>
            <a:r>
              <a:rPr lang="en-GB" sz="1200">
                <a:solidFill>
                  <a:srgbClr val="FFFFFF"/>
                </a:solidFill>
              </a:rPr>
              <a:t>Ipsos Calculation Object</a:t>
            </a: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val>
            <c:numRef>
              <c:f>Calculations!$A$1</c:f>
              <c:numCache>
                <c:formatCode>General</c:formatCode>
                <c:ptCount val="1"/>
                <c:pt idx="0">
                  <c:v>0</c:v>
                </c:pt>
              </c:numCache>
            </c:numRef>
          </c:val>
        </c:ser>
        <c:dLbls>
          <c:showLegendKey val="0"/>
          <c:showVal val="0"/>
          <c:showCatName val="0"/>
          <c:showSerName val="0"/>
          <c:showPercent val="0"/>
          <c:showBubbleSize val="0"/>
          <c:showLeaderLines val="1"/>
        </c:dLbls>
      </c:pie3DChart>
    </c:plotArea>
    <c:legend>
      <c:legendPos val="r"/>
      <c:overlay val="0"/>
      <c:txPr>
        <a:bodyPr/>
        <a:lstStyle/>
        <a:p>
          <a:pPr rtl="0">
            <a:defRPr/>
          </a:pPr>
          <a:endParaRPr lang="en-US"/>
        </a:p>
      </c:txPr>
    </c:legend>
    <c:plotVisOnly val="1"/>
    <c:dispBlanksAs val="gap"/>
    <c:showDLblsOverMax val="0"/>
  </c:chart>
  <c:spPr>
    <a:solidFill>
      <a:srgbClr val="B0800C"/>
    </a:solidFill>
  </c:spPr>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solidFill>
                  <a:srgbClr val="FFFFFF"/>
                </a:solidFill>
              </a:defRPr>
            </a:pPr>
            <a:r>
              <a:rPr lang="en-GB" sz="1400">
                <a:solidFill>
                  <a:srgbClr val="FFFFFF"/>
                </a:solidFill>
              </a:rPr>
              <a:t>Ipsos Ribbon Rules</a:t>
            </a:r>
          </a:p>
        </c:rich>
      </c:tx>
      <c:overlay val="0"/>
    </c:title>
    <c:autoTitleDeleted val="0"/>
    <c:plotArea>
      <c:layout/>
      <c:pieChart>
        <c:varyColors val="1"/>
        <c:ser>
          <c:idx val="0"/>
          <c:order val="0"/>
          <c:val>
            <c:numRef>
              <c:f>'Chart Rules'!$A$1</c:f>
              <c:numCache>
                <c:formatCode>General</c:formatCode>
                <c:ptCount val="1"/>
                <c:pt idx="0">
                  <c:v>0</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a:pPr>
          <a:endParaRPr lang="en-US"/>
        </a:p>
      </c:txPr>
    </c:legend>
    <c:plotVisOnly val="1"/>
    <c:dispBlanksAs val="gap"/>
    <c:showDLblsOverMax val="0"/>
  </c:chart>
  <c:spPr>
    <a:solidFill>
      <a:srgbClr val="000000"/>
    </a:solidFill>
  </c:spPr>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77</c:v>
                </c:pt>
                <c:pt idx="1">
                  <c:v>23</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600180518331395E-3"/>
          <c:y val="2.7478102920406484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65</c:v>
                </c:pt>
                <c:pt idx="1">
                  <c:v>35</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600180518331395E-3"/>
          <c:y val="2.7478102920406484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58</c:v>
                </c:pt>
                <c:pt idx="1">
                  <c:v>42</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61</c:v>
                </c:pt>
                <c:pt idx="1">
                  <c:v>39</c:v>
                </c:pt>
              </c:numCache>
            </c:numRef>
          </c:val>
        </c:ser>
        <c:ser>
          <c:idx val="1"/>
          <c:order val="1"/>
          <c:tx>
            <c:strRef>
              <c:f>Sheet1!$C$1</c:f>
              <c:strCache>
                <c:ptCount val="1"/>
                <c:pt idx="0">
                  <c:v>Column1</c:v>
                </c:pt>
              </c:strCache>
            </c:strRef>
          </c:tx>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solidFill>
                  <a:srgbClr val="FFFFFF"/>
                </a:solidFill>
              </a:defRPr>
            </a:pPr>
            <a:r>
              <a:rPr lang="en-GB" sz="1200">
                <a:solidFill>
                  <a:srgbClr val="FFFFFF"/>
                </a:solidFill>
              </a:rPr>
              <a:t>Ipsos Calculation Object</a:t>
            </a: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val>
            <c:numRef>
              <c:f>Calculations!$A$1</c:f>
              <c:numCache>
                <c:formatCode>General</c:formatCode>
                <c:ptCount val="1"/>
                <c:pt idx="0">
                  <c:v>0</c:v>
                </c:pt>
              </c:numCache>
            </c:numRef>
          </c:val>
        </c:ser>
        <c:dLbls>
          <c:showLegendKey val="0"/>
          <c:showVal val="0"/>
          <c:showCatName val="0"/>
          <c:showSerName val="0"/>
          <c:showPercent val="0"/>
          <c:showBubbleSize val="0"/>
          <c:showLeaderLines val="1"/>
        </c:dLbls>
      </c:pie3DChart>
    </c:plotArea>
    <c:legend>
      <c:legendPos val="r"/>
      <c:overlay val="0"/>
      <c:txPr>
        <a:bodyPr/>
        <a:lstStyle/>
        <a:p>
          <a:pPr rtl="0">
            <a:defRPr/>
          </a:pPr>
          <a:endParaRPr lang="en-US"/>
        </a:p>
      </c:txPr>
    </c:legend>
    <c:plotVisOnly val="1"/>
    <c:dispBlanksAs val="gap"/>
    <c:showDLblsOverMax val="0"/>
  </c:chart>
  <c:spPr>
    <a:solidFill>
      <a:srgbClr val="B0800C"/>
    </a:solidFill>
  </c:spPr>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solidFill>
                  <a:srgbClr val="FFFFFF"/>
                </a:solidFill>
              </a:defRPr>
            </a:pPr>
            <a:r>
              <a:rPr lang="en-GB" sz="1400">
                <a:solidFill>
                  <a:srgbClr val="FFFFFF"/>
                </a:solidFill>
              </a:rPr>
              <a:t>Ipsos Ribbon Rules</a:t>
            </a:r>
          </a:p>
        </c:rich>
      </c:tx>
      <c:overlay val="0"/>
    </c:title>
    <c:autoTitleDeleted val="0"/>
    <c:plotArea>
      <c:layout/>
      <c:pieChart>
        <c:varyColors val="1"/>
        <c:ser>
          <c:idx val="0"/>
          <c:order val="0"/>
          <c:val>
            <c:numRef>
              <c:f>'Chart Rules'!$A$1</c:f>
              <c:numCache>
                <c:formatCode>General</c:formatCode>
                <c:ptCount val="1"/>
                <c:pt idx="0">
                  <c:v>0</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a:pPr>
          <a:endParaRPr lang="en-US"/>
        </a:p>
      </c:txPr>
    </c:legend>
    <c:plotVisOnly val="1"/>
    <c:dispBlanksAs val="gap"/>
    <c:showDLblsOverMax val="0"/>
  </c:chart>
  <c:spPr>
    <a:solidFill>
      <a:srgbClr val="000000"/>
    </a:solidFill>
  </c:spPr>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65</c:v>
                </c:pt>
                <c:pt idx="1">
                  <c:v>35</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600180518331395E-3"/>
          <c:y val="2.7478102920406484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87</c:v>
                </c:pt>
                <c:pt idx="1">
                  <c:v>13</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56</c:v>
                </c:pt>
                <c:pt idx="1">
                  <c:v>44</c:v>
                </c:pt>
              </c:numCache>
            </c:numRef>
          </c:val>
        </c:ser>
        <c:ser>
          <c:idx val="1"/>
          <c:order val="1"/>
          <c:tx>
            <c:strRef>
              <c:f>Sheet1!$C$1</c:f>
              <c:strCache>
                <c:ptCount val="1"/>
                <c:pt idx="0">
                  <c:v>Column1</c:v>
                </c:pt>
              </c:strCache>
            </c:strRef>
          </c:tx>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solidFill>
                  <a:srgbClr val="FFFFFF"/>
                </a:solidFill>
              </a:defRPr>
            </a:pPr>
            <a:r>
              <a:rPr lang="en-GB" sz="1200">
                <a:solidFill>
                  <a:srgbClr val="FFFFFF"/>
                </a:solidFill>
              </a:rPr>
              <a:t>Ipsos Calculation Object</a:t>
            </a: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val>
            <c:numRef>
              <c:f>Calculations!$A$1</c:f>
              <c:numCache>
                <c:formatCode>General</c:formatCode>
                <c:ptCount val="1"/>
                <c:pt idx="0">
                  <c:v>0</c:v>
                </c:pt>
              </c:numCache>
            </c:numRef>
          </c:val>
        </c:ser>
        <c:dLbls>
          <c:showLegendKey val="0"/>
          <c:showVal val="0"/>
          <c:showCatName val="0"/>
          <c:showSerName val="0"/>
          <c:showPercent val="0"/>
          <c:showBubbleSize val="0"/>
          <c:showLeaderLines val="1"/>
        </c:dLbls>
      </c:pie3DChart>
    </c:plotArea>
    <c:legend>
      <c:legendPos val="r"/>
      <c:overlay val="0"/>
      <c:txPr>
        <a:bodyPr/>
        <a:lstStyle/>
        <a:p>
          <a:pPr rtl="0">
            <a:defRPr/>
          </a:pPr>
          <a:endParaRPr lang="en-US"/>
        </a:p>
      </c:txPr>
    </c:legend>
    <c:plotVisOnly val="1"/>
    <c:dispBlanksAs val="gap"/>
    <c:showDLblsOverMax val="0"/>
  </c:chart>
  <c:spPr>
    <a:solidFill>
      <a:srgbClr val="B0800C"/>
    </a:solidFill>
  </c:spPr>
  <c:txPr>
    <a:bodyPr/>
    <a:lstStyle/>
    <a:p>
      <a:pPr>
        <a:defRPr sz="1800"/>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69</c:v>
                </c:pt>
                <c:pt idx="1">
                  <c:v>31</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600180518331395E-3"/>
          <c:y val="2.7478102920406484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65</c:v>
                </c:pt>
                <c:pt idx="1">
                  <c:v>35</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66</c:v>
                </c:pt>
                <c:pt idx="1">
                  <c:v>34</c:v>
                </c:pt>
              </c:numCache>
            </c:numRef>
          </c:val>
        </c:ser>
        <c:ser>
          <c:idx val="1"/>
          <c:order val="1"/>
          <c:tx>
            <c:strRef>
              <c:f>Sheet1!$C$1</c:f>
              <c:strCache>
                <c:ptCount val="1"/>
                <c:pt idx="0">
                  <c:v>Column1</c:v>
                </c:pt>
              </c:strCache>
            </c:strRef>
          </c:tx>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69</c:v>
                </c:pt>
                <c:pt idx="1">
                  <c:v>31</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solidFill>
                  <a:srgbClr val="FFFFFF"/>
                </a:solidFill>
              </a:defRPr>
            </a:pPr>
            <a:r>
              <a:rPr lang="en-GB" sz="1200">
                <a:solidFill>
                  <a:srgbClr val="FFFFFF"/>
                </a:solidFill>
              </a:rPr>
              <a:t>Ipsos Calculation Object</a:t>
            </a: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val>
            <c:numRef>
              <c:f>Calculations!$A$1</c:f>
              <c:numCache>
                <c:formatCode>General</c:formatCode>
                <c:ptCount val="1"/>
                <c:pt idx="0">
                  <c:v>0</c:v>
                </c:pt>
              </c:numCache>
            </c:numRef>
          </c:val>
        </c:ser>
        <c:dLbls>
          <c:showLegendKey val="0"/>
          <c:showVal val="0"/>
          <c:showCatName val="0"/>
          <c:showSerName val="0"/>
          <c:showPercent val="0"/>
          <c:showBubbleSize val="0"/>
          <c:showLeaderLines val="1"/>
        </c:dLbls>
      </c:pie3DChart>
    </c:plotArea>
    <c:legend>
      <c:legendPos val="r"/>
      <c:overlay val="0"/>
      <c:txPr>
        <a:bodyPr/>
        <a:lstStyle/>
        <a:p>
          <a:pPr rtl="0">
            <a:defRPr/>
          </a:pPr>
          <a:endParaRPr lang="en-US"/>
        </a:p>
      </c:txPr>
    </c:legend>
    <c:plotVisOnly val="1"/>
    <c:dispBlanksAs val="gap"/>
    <c:showDLblsOverMax val="0"/>
  </c:chart>
  <c:spPr>
    <a:solidFill>
      <a:srgbClr val="B0800C"/>
    </a:solidFill>
  </c:spPr>
  <c:txPr>
    <a:bodyPr/>
    <a:lstStyle/>
    <a:p>
      <a:pPr>
        <a:defRPr sz="1800"/>
      </a:pPr>
      <a:endParaRPr lang="en-US"/>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solidFill>
                  <a:srgbClr val="FFFFFF"/>
                </a:solidFill>
              </a:defRPr>
            </a:pPr>
            <a:r>
              <a:rPr lang="en-GB" sz="1400">
                <a:solidFill>
                  <a:srgbClr val="FFFFFF"/>
                </a:solidFill>
              </a:rPr>
              <a:t>Ipsos Ribbon Rules</a:t>
            </a:r>
          </a:p>
        </c:rich>
      </c:tx>
      <c:overlay val="0"/>
    </c:title>
    <c:autoTitleDeleted val="0"/>
    <c:plotArea>
      <c:layout/>
      <c:pieChart>
        <c:varyColors val="1"/>
        <c:ser>
          <c:idx val="0"/>
          <c:order val="0"/>
          <c:val>
            <c:numRef>
              <c:f>'Chart Rules'!$A$1</c:f>
              <c:numCache>
                <c:formatCode>General</c:formatCode>
                <c:ptCount val="1"/>
                <c:pt idx="0">
                  <c:v>0</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a:pPr>
          <a:endParaRPr lang="en-US"/>
        </a:p>
      </c:txPr>
    </c:legend>
    <c:plotVisOnly val="1"/>
    <c:dispBlanksAs val="gap"/>
    <c:showDLblsOverMax val="0"/>
  </c:chart>
  <c:spPr>
    <a:solidFill>
      <a:srgbClr val="E00A52"/>
    </a:solidFill>
  </c:spPr>
  <c:txPr>
    <a:bodyPr/>
    <a:lstStyle/>
    <a:p>
      <a:pPr>
        <a:defRPr sz="1800"/>
      </a:pPr>
      <a:endParaRPr lang="en-US"/>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solidFill>
                  <a:srgbClr val="FFFFFF"/>
                </a:solidFill>
              </a:defRPr>
            </a:pPr>
            <a:r>
              <a:rPr lang="en-GB" sz="1400">
                <a:solidFill>
                  <a:srgbClr val="FFFFFF"/>
                </a:solidFill>
              </a:rPr>
              <a:t>Ipsos Ribbon Rules</a:t>
            </a:r>
          </a:p>
        </c:rich>
      </c:tx>
      <c:overlay val="0"/>
    </c:title>
    <c:autoTitleDeleted val="0"/>
    <c:plotArea>
      <c:layout/>
      <c:pieChart>
        <c:varyColors val="1"/>
        <c:ser>
          <c:idx val="0"/>
          <c:order val="0"/>
          <c:val>
            <c:numRef>
              <c:f>'Chart Rules'!$A$1</c:f>
              <c:numCache>
                <c:formatCode>General</c:formatCode>
                <c:ptCount val="1"/>
                <c:pt idx="0">
                  <c:v>0</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a:pPr>
          <a:endParaRPr lang="en-US"/>
        </a:p>
      </c:txPr>
    </c:legend>
    <c:plotVisOnly val="1"/>
    <c:dispBlanksAs val="gap"/>
    <c:showDLblsOverMax val="0"/>
  </c:chart>
  <c:spPr>
    <a:solidFill>
      <a:srgbClr val="000000"/>
    </a:solidFill>
  </c:spPr>
  <c:txPr>
    <a:bodyPr/>
    <a:lstStyle/>
    <a:p>
      <a:pPr>
        <a:defRPr sz="1800"/>
      </a:pPr>
      <a:endParaRPr lang="en-US"/>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54</c:v>
                </c:pt>
                <c:pt idx="1">
                  <c:v>46</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51</c:v>
                </c:pt>
                <c:pt idx="1">
                  <c:v>49</c:v>
                </c:pt>
              </c:numCache>
            </c:numRef>
          </c:val>
        </c:ser>
        <c:ser>
          <c:idx val="1"/>
          <c:order val="1"/>
          <c:tx>
            <c:strRef>
              <c:f>Sheet1!$C$1</c:f>
              <c:strCache>
                <c:ptCount val="1"/>
                <c:pt idx="0">
                  <c:v>Column1</c:v>
                </c:pt>
              </c:strCache>
            </c:strRef>
          </c:tx>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600180518331395E-3"/>
          <c:y val="2.7478102920406484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64</c:v>
                </c:pt>
                <c:pt idx="1">
                  <c:v>36</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solidFill>
                  <a:srgbClr val="FFFFFF"/>
                </a:solidFill>
              </a:defRPr>
            </a:pPr>
            <a:r>
              <a:rPr lang="en-GB" sz="1200">
                <a:solidFill>
                  <a:srgbClr val="FFFFFF"/>
                </a:solidFill>
              </a:rPr>
              <a:t>Ipsos Calculation Object</a:t>
            </a: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val>
            <c:numRef>
              <c:f>Calculations!$A$1</c:f>
              <c:numCache>
                <c:formatCode>General</c:formatCode>
                <c:ptCount val="1"/>
                <c:pt idx="0">
                  <c:v>0</c:v>
                </c:pt>
              </c:numCache>
            </c:numRef>
          </c:val>
        </c:ser>
        <c:dLbls>
          <c:showLegendKey val="0"/>
          <c:showVal val="0"/>
          <c:showCatName val="0"/>
          <c:showSerName val="0"/>
          <c:showPercent val="0"/>
          <c:showBubbleSize val="0"/>
          <c:showLeaderLines val="1"/>
        </c:dLbls>
      </c:pie3DChart>
    </c:plotArea>
    <c:legend>
      <c:legendPos val="r"/>
      <c:overlay val="0"/>
      <c:txPr>
        <a:bodyPr/>
        <a:lstStyle/>
        <a:p>
          <a:pPr rtl="0">
            <a:defRPr/>
          </a:pPr>
          <a:endParaRPr lang="en-US"/>
        </a:p>
      </c:txPr>
    </c:legend>
    <c:plotVisOnly val="1"/>
    <c:dispBlanksAs val="gap"/>
    <c:showDLblsOverMax val="0"/>
  </c:chart>
  <c:spPr>
    <a:solidFill>
      <a:srgbClr val="B0800C"/>
    </a:solidFill>
  </c:spPr>
  <c:txPr>
    <a:bodyPr/>
    <a:lstStyle/>
    <a:p>
      <a:pPr>
        <a:defRPr sz="1800"/>
      </a:pPr>
      <a:endParaRPr lang="en-US"/>
    </a:p>
  </c:txPr>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solidFill>
                  <a:srgbClr val="FFFFFF"/>
                </a:solidFill>
              </a:defRPr>
            </a:pPr>
            <a:r>
              <a:rPr lang="en-GB" sz="1400">
                <a:solidFill>
                  <a:srgbClr val="FFFFFF"/>
                </a:solidFill>
              </a:rPr>
              <a:t>Ipsos Ribbon Rules</a:t>
            </a:r>
          </a:p>
        </c:rich>
      </c:tx>
      <c:overlay val="0"/>
    </c:title>
    <c:autoTitleDeleted val="0"/>
    <c:plotArea>
      <c:layout/>
      <c:pieChart>
        <c:varyColors val="1"/>
        <c:ser>
          <c:idx val="0"/>
          <c:order val="0"/>
          <c:val>
            <c:numRef>
              <c:f>'Chart Rules'!$A$1</c:f>
              <c:numCache>
                <c:formatCode>General</c:formatCode>
                <c:ptCount val="1"/>
                <c:pt idx="0">
                  <c:v>0</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a:pPr>
          <a:endParaRPr lang="en-US"/>
        </a:p>
      </c:txPr>
    </c:legend>
    <c:plotVisOnly val="1"/>
    <c:dispBlanksAs val="gap"/>
    <c:showDLblsOverMax val="0"/>
  </c:chart>
  <c:spPr>
    <a:solidFill>
      <a:srgbClr val="000000"/>
    </a:solidFill>
  </c:spPr>
  <c:txPr>
    <a:bodyPr/>
    <a:lstStyle/>
    <a:p>
      <a:pPr>
        <a:defRPr sz="1800"/>
      </a:pPr>
      <a:endParaRPr lang="en-US"/>
    </a:p>
  </c:txPr>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54</c:v>
                </c:pt>
                <c:pt idx="1">
                  <c:v>46</c:v>
                </c:pt>
              </c:numCache>
            </c:numRef>
          </c:val>
        </c:ser>
        <c:ser>
          <c:idx val="1"/>
          <c:order val="1"/>
          <c:tx>
            <c:strRef>
              <c:f>Sheet1!$C$1</c:f>
              <c:strCache>
                <c:ptCount val="1"/>
                <c:pt idx="0">
                  <c:v>Column1</c:v>
                </c:pt>
              </c:strCache>
            </c:strRef>
          </c:tx>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solidFill>
                  <a:srgbClr val="FFFFFF"/>
                </a:solidFill>
              </a:defRPr>
            </a:pPr>
            <a:r>
              <a:rPr lang="en-GB" sz="1200">
                <a:solidFill>
                  <a:srgbClr val="FFFFFF"/>
                </a:solidFill>
              </a:rPr>
              <a:t>Ipsos Calculation Object</a:t>
            </a: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val>
            <c:numRef>
              <c:f>Calculations!$A$1</c:f>
              <c:numCache>
                <c:formatCode>General</c:formatCode>
                <c:ptCount val="1"/>
                <c:pt idx="0">
                  <c:v>0</c:v>
                </c:pt>
              </c:numCache>
            </c:numRef>
          </c:val>
        </c:ser>
        <c:dLbls>
          <c:showLegendKey val="0"/>
          <c:showVal val="0"/>
          <c:showCatName val="0"/>
          <c:showSerName val="0"/>
          <c:showPercent val="0"/>
          <c:showBubbleSize val="0"/>
          <c:showLeaderLines val="1"/>
        </c:dLbls>
      </c:pie3DChart>
    </c:plotArea>
    <c:legend>
      <c:legendPos val="r"/>
      <c:overlay val="0"/>
      <c:txPr>
        <a:bodyPr/>
        <a:lstStyle/>
        <a:p>
          <a:pPr rtl="0">
            <a:defRPr/>
          </a:pPr>
          <a:endParaRPr lang="en-US"/>
        </a:p>
      </c:txPr>
    </c:legend>
    <c:plotVisOnly val="1"/>
    <c:dispBlanksAs val="gap"/>
    <c:showDLblsOverMax val="0"/>
  </c:chart>
  <c:spPr>
    <a:solidFill>
      <a:srgbClr val="B0800C"/>
    </a:solidFill>
  </c:spPr>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solidFill>
                  <a:srgbClr val="FFFFFF"/>
                </a:solidFill>
              </a:defRPr>
            </a:pPr>
            <a:r>
              <a:rPr lang="en-GB" sz="1200">
                <a:solidFill>
                  <a:srgbClr val="FFFFFF"/>
                </a:solidFill>
              </a:rPr>
              <a:t>Ipsos Calculation Object</a:t>
            </a: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val>
            <c:numRef>
              <c:f>Calculations!$A$1</c:f>
              <c:numCache>
                <c:formatCode>General</c:formatCode>
                <c:ptCount val="1"/>
                <c:pt idx="0">
                  <c:v>0</c:v>
                </c:pt>
              </c:numCache>
            </c:numRef>
          </c:val>
        </c:ser>
        <c:dLbls>
          <c:showLegendKey val="0"/>
          <c:showVal val="0"/>
          <c:showCatName val="0"/>
          <c:showSerName val="0"/>
          <c:showPercent val="0"/>
          <c:showBubbleSize val="0"/>
          <c:showLeaderLines val="1"/>
        </c:dLbls>
      </c:pie3DChart>
    </c:plotArea>
    <c:legend>
      <c:legendPos val="r"/>
      <c:overlay val="0"/>
      <c:txPr>
        <a:bodyPr/>
        <a:lstStyle/>
        <a:p>
          <a:pPr rtl="0">
            <a:defRPr/>
          </a:pPr>
          <a:endParaRPr lang="en-US"/>
        </a:p>
      </c:txPr>
    </c:legend>
    <c:plotVisOnly val="1"/>
    <c:dispBlanksAs val="gap"/>
    <c:showDLblsOverMax val="0"/>
  </c:chart>
  <c:spPr>
    <a:solidFill>
      <a:srgbClr val="B0800C"/>
    </a:solidFill>
  </c:spPr>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solidFill>
                  <a:srgbClr val="FFFFFF"/>
                </a:solidFill>
              </a:defRPr>
            </a:pPr>
            <a:r>
              <a:rPr lang="en-GB" sz="1400">
                <a:solidFill>
                  <a:srgbClr val="FFFFFF"/>
                </a:solidFill>
              </a:rPr>
              <a:t>Ipsos Ribbon Rules</a:t>
            </a:r>
          </a:p>
        </c:rich>
      </c:tx>
      <c:overlay val="0"/>
    </c:title>
    <c:autoTitleDeleted val="0"/>
    <c:plotArea>
      <c:layout/>
      <c:pieChart>
        <c:varyColors val="1"/>
        <c:ser>
          <c:idx val="0"/>
          <c:order val="0"/>
          <c:val>
            <c:numRef>
              <c:f>'Chart Rules'!$A$1</c:f>
              <c:numCache>
                <c:formatCode>General</c:formatCode>
                <c:ptCount val="1"/>
                <c:pt idx="0">
                  <c:v>0</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a:pPr>
          <a:endParaRPr lang="en-US"/>
        </a:p>
      </c:txPr>
    </c:legend>
    <c:plotVisOnly val="1"/>
    <c:dispBlanksAs val="gap"/>
    <c:showDLblsOverMax val="0"/>
  </c:chart>
  <c:spPr>
    <a:solidFill>
      <a:srgbClr val="000000"/>
    </a:solidFill>
  </c:spPr>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70</c:v>
                </c:pt>
                <c:pt idx="1">
                  <c:v>30</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600180518331395E-3"/>
          <c:y val="2.7478102920406484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46</c:v>
                </c:pt>
                <c:pt idx="1">
                  <c:v>54</c:v>
                </c:pt>
              </c:numCache>
            </c:numRef>
          </c:val>
        </c:ser>
        <c:ser>
          <c:idx val="1"/>
          <c:order val="1"/>
          <c:tx>
            <c:strRef>
              <c:f>Sheet1!$C$1</c:f>
              <c:strCache>
                <c:ptCount val="1"/>
                <c:pt idx="0">
                  <c:v>Column1</c:v>
                </c:pt>
              </c:strCache>
            </c:strRef>
          </c:tx>
          <c:spPr>
            <a:noFill/>
          </c:spPr>
          <c:dLbls>
            <c:dLbl>
              <c:idx val="0"/>
              <c:spPr/>
              <c:txPr>
                <a:bodyPr/>
                <a:lstStyle/>
                <a:p>
                  <a:pPr>
                    <a:defRPr sz="1600" b="1">
                      <a:solidFill>
                        <a:srgbClr val="4D4D4D"/>
                      </a:solidFill>
                    </a:defRPr>
                  </a:pPr>
                  <a:endParaRPr lang="en-US"/>
                </a:p>
              </c:txPr>
              <c:showLegendKey val="0"/>
              <c:showVal val="1"/>
              <c:showCatName val="0"/>
              <c:showSerName val="0"/>
              <c:showPercent val="0"/>
              <c:showBubbleSize val="0"/>
            </c:dLbl>
            <c:dLbl>
              <c:idx val="1"/>
              <c:spPr/>
              <c:txPr>
                <a:bodyPr/>
                <a:lstStyle/>
                <a:p>
                  <a:pPr>
                    <a:defRPr sz="1600" b="1">
                      <a:solidFill>
                        <a:srgbClr val="73AE57"/>
                      </a:solidFill>
                    </a:defRPr>
                  </a:pPr>
                  <a:endParaRPr lang="en-US"/>
                </a:p>
              </c:txPr>
              <c:showLegendKey val="0"/>
              <c:showVal val="1"/>
              <c:showCatName val="0"/>
              <c:showSerName val="0"/>
              <c:showPercent val="0"/>
              <c:showBubbleSize val="0"/>
            </c:dLbl>
            <c:dLbl>
              <c:idx val="2"/>
              <c:spPr/>
              <c:txPr>
                <a:bodyPr/>
                <a:lstStyle/>
                <a:p>
                  <a:pPr>
                    <a:defRPr sz="1600" b="1">
                      <a:solidFill>
                        <a:srgbClr val="BE0F34"/>
                      </a:solidFill>
                    </a:defRPr>
                  </a:pPr>
                  <a:endParaRPr lang="en-US"/>
                </a:p>
              </c:txPr>
              <c:showLegendKey val="0"/>
              <c:showVal val="1"/>
              <c:showCatName val="0"/>
              <c:showSerName val="0"/>
              <c:showPercent val="0"/>
              <c:showBubbleSize val="0"/>
            </c:dLbl>
            <c:dLbl>
              <c:idx val="3"/>
              <c:spPr/>
              <c:txPr>
                <a:bodyPr/>
                <a:lstStyle/>
                <a:p>
                  <a:pPr>
                    <a:defRPr sz="1600" b="1">
                      <a:solidFill>
                        <a:srgbClr val="820F28"/>
                      </a:solidFill>
                    </a:defRPr>
                  </a:pPr>
                  <a:endParaRPr lang="en-US"/>
                </a:p>
              </c:txPr>
              <c:showLegendKey val="0"/>
              <c:showVal val="1"/>
              <c:showCatName val="0"/>
              <c:showSerName val="0"/>
              <c:showPercent val="0"/>
              <c:showBubbleSize val="0"/>
            </c:dLbl>
            <c:dLbl>
              <c:idx val="4"/>
              <c:spPr/>
              <c:txPr>
                <a:bodyPr/>
                <a:lstStyle/>
                <a:p>
                  <a:pPr>
                    <a:defRPr sz="1600" b="1">
                      <a:solidFill>
                        <a:schemeClr val="bg1">
                          <a:lumMod val="50000"/>
                        </a:schemeClr>
                      </a:solidFill>
                    </a:defRPr>
                  </a:pPr>
                  <a:endParaRPr lang="en-US"/>
                </a:p>
              </c:txPr>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1"/>
          </c:dLbls>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25491870734687E-3"/>
          <c:y val="6.8296852491716367E-2"/>
          <c:w val="0.93504940975511841"/>
          <c:h val="0.86132218932836146"/>
        </c:manualLayout>
      </c:layout>
      <c:doughnutChart>
        <c:varyColors val="1"/>
        <c:ser>
          <c:idx val="0"/>
          <c:order val="0"/>
          <c:tx>
            <c:strRef>
              <c:f>Sheet1!$B$1</c:f>
              <c:strCache>
                <c:ptCount val="1"/>
                <c:pt idx="0">
                  <c:v>Sales</c:v>
                </c:pt>
              </c:strCache>
            </c:strRef>
          </c:tx>
          <c:dPt>
            <c:idx val="0"/>
            <c:bubble3D val="0"/>
            <c:spPr>
              <a:solidFill>
                <a:srgbClr val="6F9D6B"/>
              </a:solidFill>
            </c:spPr>
          </c:dPt>
          <c:dPt>
            <c:idx val="1"/>
            <c:bubble3D val="0"/>
            <c:spPr>
              <a:solidFill>
                <a:schemeClr val="accent6">
                  <a:lumMod val="20000"/>
                  <a:lumOff val="80000"/>
                </a:schemeClr>
              </a:solidFill>
            </c:spPr>
          </c:dPt>
          <c:dPt>
            <c:idx val="2"/>
            <c:bubble3D val="0"/>
            <c:spPr>
              <a:solidFill>
                <a:srgbClr val="BE0F34"/>
              </a:solidFill>
            </c:spPr>
          </c:dPt>
          <c:dPt>
            <c:idx val="3"/>
            <c:bubble3D val="0"/>
            <c:spPr>
              <a:solidFill>
                <a:srgbClr val="820F28"/>
              </a:solidFill>
            </c:spPr>
          </c:dPt>
          <c:dPt>
            <c:idx val="4"/>
            <c:bubble3D val="0"/>
            <c:spPr>
              <a:solidFill>
                <a:schemeClr val="bg1">
                  <a:lumMod val="65000"/>
                </a:schemeClr>
              </a:solidFill>
            </c:spPr>
          </c:dPt>
          <c:cat>
            <c:strRef>
              <c:f>Sheet1!$A$2:$A$3</c:f>
              <c:strCache>
                <c:ptCount val="1"/>
                <c:pt idx="0">
                  <c:v>A great deal</c:v>
                </c:pt>
              </c:strCache>
            </c:strRef>
          </c:cat>
          <c:val>
            <c:numRef>
              <c:f>Sheet1!$B$2:$B$3</c:f>
              <c:numCache>
                <c:formatCode>General</c:formatCode>
                <c:ptCount val="2"/>
                <c:pt idx="0">
                  <c:v>41</c:v>
                </c:pt>
                <c:pt idx="1">
                  <c:v>59</c:v>
                </c:pt>
              </c:numCache>
            </c:numRef>
          </c:val>
        </c:ser>
        <c:ser>
          <c:idx val="1"/>
          <c:order val="1"/>
          <c:tx>
            <c:strRef>
              <c:f>Sheet1!$C$1</c:f>
              <c:strCache>
                <c:ptCount val="1"/>
                <c:pt idx="0">
                  <c:v>Column1</c:v>
                </c:pt>
              </c:strCache>
            </c:strRef>
          </c:tx>
          <c:cat>
            <c:strRef>
              <c:f>Sheet1!$A$2:$A$3</c:f>
              <c:strCache>
                <c:ptCount val="1"/>
                <c:pt idx="0">
                  <c:v>A great deal</c:v>
                </c:pt>
              </c:strCache>
            </c:strRef>
          </c:cat>
          <c:val>
            <c:numRef>
              <c:f>Sheet1!$C$2:$C$3</c:f>
              <c:numCache>
                <c:formatCode>General</c:formatCode>
                <c:ptCount val="2"/>
              </c:numCache>
            </c:numRef>
          </c:val>
        </c:ser>
        <c:dLbls>
          <c:showLegendKey val="0"/>
          <c:showVal val="0"/>
          <c:showCatName val="0"/>
          <c:showSerName val="0"/>
          <c:showPercent val="0"/>
          <c:showBubbleSize val="0"/>
          <c:showLeaderLines val="1"/>
        </c:dLbls>
        <c:firstSliceAng val="0"/>
        <c:holeSize val="45"/>
      </c:doughnut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378" name="Rectangle 2"/>
          <p:cNvSpPr>
            <a:spLocks noGrp="1" noChangeArrowheads="1"/>
          </p:cNvSpPr>
          <p:nvPr>
            <p:ph type="hdr" sz="quarter"/>
          </p:nvPr>
        </p:nvSpPr>
        <p:spPr bwMode="auto">
          <a:xfrm>
            <a:off x="2" y="0"/>
            <a:ext cx="2887663" cy="496888"/>
          </a:xfrm>
          <a:prstGeom prst="rect">
            <a:avLst/>
          </a:prstGeom>
          <a:noFill/>
          <a:ln w="9525">
            <a:noFill/>
            <a:miter lim="800000"/>
            <a:headEnd/>
            <a:tailEnd/>
          </a:ln>
        </p:spPr>
        <p:txBody>
          <a:bodyPr vert="horz" wrap="square" lIns="90650" tIns="45324" rIns="90650" bIns="45324" numCol="1" anchor="t" anchorCtr="0" compatLnSpc="1">
            <a:prstTxWarp prst="textNoShape">
              <a:avLst/>
            </a:prstTxWarp>
          </a:bodyPr>
          <a:lstStyle>
            <a:lvl1pPr algn="l" defTabSz="906463" eaLnBrk="1" hangingPunct="1">
              <a:spcBef>
                <a:spcPct val="0"/>
              </a:spcBef>
              <a:defRPr sz="1100"/>
            </a:lvl1pPr>
          </a:lstStyle>
          <a:p>
            <a:pPr>
              <a:defRPr/>
            </a:pPr>
            <a:endParaRPr lang="en-US"/>
          </a:p>
        </p:txBody>
      </p:sp>
      <p:sp>
        <p:nvSpPr>
          <p:cNvPr id="357379" name="Rectangle 3"/>
          <p:cNvSpPr>
            <a:spLocks noGrp="1" noChangeArrowheads="1"/>
          </p:cNvSpPr>
          <p:nvPr>
            <p:ph type="dt" sz="quarter" idx="1"/>
          </p:nvPr>
        </p:nvSpPr>
        <p:spPr bwMode="auto">
          <a:xfrm>
            <a:off x="3773488" y="0"/>
            <a:ext cx="2887662" cy="496888"/>
          </a:xfrm>
          <a:prstGeom prst="rect">
            <a:avLst/>
          </a:prstGeom>
          <a:noFill/>
          <a:ln w="9525">
            <a:noFill/>
            <a:miter lim="800000"/>
            <a:headEnd/>
            <a:tailEnd/>
          </a:ln>
        </p:spPr>
        <p:txBody>
          <a:bodyPr vert="horz" wrap="square" lIns="90650" tIns="45324" rIns="90650" bIns="45324" numCol="1" anchor="t" anchorCtr="0" compatLnSpc="1">
            <a:prstTxWarp prst="textNoShape">
              <a:avLst/>
            </a:prstTxWarp>
          </a:bodyPr>
          <a:lstStyle>
            <a:lvl1pPr algn="r" defTabSz="906463" eaLnBrk="1" hangingPunct="1">
              <a:spcBef>
                <a:spcPct val="0"/>
              </a:spcBef>
              <a:defRPr sz="1100"/>
            </a:lvl1pPr>
          </a:lstStyle>
          <a:p>
            <a:pPr>
              <a:defRPr/>
            </a:pPr>
            <a:endParaRPr lang="en-US"/>
          </a:p>
        </p:txBody>
      </p:sp>
      <p:sp>
        <p:nvSpPr>
          <p:cNvPr id="357380" name="Rectangle 4"/>
          <p:cNvSpPr>
            <a:spLocks noGrp="1" noChangeArrowheads="1"/>
          </p:cNvSpPr>
          <p:nvPr>
            <p:ph type="ftr" sz="quarter" idx="2"/>
          </p:nvPr>
        </p:nvSpPr>
        <p:spPr bwMode="auto">
          <a:xfrm>
            <a:off x="2" y="9428165"/>
            <a:ext cx="2887663" cy="496887"/>
          </a:xfrm>
          <a:prstGeom prst="rect">
            <a:avLst/>
          </a:prstGeom>
          <a:noFill/>
          <a:ln w="9525">
            <a:noFill/>
            <a:miter lim="800000"/>
            <a:headEnd/>
            <a:tailEnd/>
          </a:ln>
        </p:spPr>
        <p:txBody>
          <a:bodyPr vert="horz" wrap="square" lIns="90650" tIns="45324" rIns="90650" bIns="45324" numCol="1" anchor="b" anchorCtr="0" compatLnSpc="1">
            <a:prstTxWarp prst="textNoShape">
              <a:avLst/>
            </a:prstTxWarp>
          </a:bodyPr>
          <a:lstStyle>
            <a:lvl1pPr algn="l" defTabSz="906463" eaLnBrk="1" hangingPunct="1">
              <a:spcBef>
                <a:spcPct val="0"/>
              </a:spcBef>
              <a:defRPr sz="1100"/>
            </a:lvl1pPr>
          </a:lstStyle>
          <a:p>
            <a:pPr>
              <a:defRPr/>
            </a:pPr>
            <a:endParaRPr lang="en-US"/>
          </a:p>
        </p:txBody>
      </p:sp>
      <p:sp>
        <p:nvSpPr>
          <p:cNvPr id="357381" name="Rectangle 5"/>
          <p:cNvSpPr>
            <a:spLocks noGrp="1" noChangeArrowheads="1"/>
          </p:cNvSpPr>
          <p:nvPr>
            <p:ph type="sldNum" sz="quarter" idx="3"/>
          </p:nvPr>
        </p:nvSpPr>
        <p:spPr bwMode="auto">
          <a:xfrm>
            <a:off x="3773488" y="9428165"/>
            <a:ext cx="2887662" cy="496887"/>
          </a:xfrm>
          <a:prstGeom prst="rect">
            <a:avLst/>
          </a:prstGeom>
          <a:noFill/>
          <a:ln w="9525">
            <a:noFill/>
            <a:miter lim="800000"/>
            <a:headEnd/>
            <a:tailEnd/>
          </a:ln>
        </p:spPr>
        <p:txBody>
          <a:bodyPr vert="horz" wrap="square" lIns="90650" tIns="45324" rIns="90650" bIns="45324" numCol="1" anchor="b" anchorCtr="0" compatLnSpc="1">
            <a:prstTxWarp prst="textNoShape">
              <a:avLst/>
            </a:prstTxWarp>
          </a:bodyPr>
          <a:lstStyle>
            <a:lvl1pPr algn="r" defTabSz="906463" eaLnBrk="1" hangingPunct="1">
              <a:spcBef>
                <a:spcPct val="0"/>
              </a:spcBef>
              <a:defRPr sz="1100"/>
            </a:lvl1pPr>
          </a:lstStyle>
          <a:p>
            <a:pPr>
              <a:defRPr/>
            </a:pPr>
            <a:fld id="{B267AA43-1B9F-49F0-BE19-72FD1015666D}" type="slidenum">
              <a:rPr lang="en-US"/>
              <a:pPr>
                <a:defRPr/>
              </a:pPr>
              <a:t>‹#›</a:t>
            </a:fld>
            <a:endParaRPr lang="en-US"/>
          </a:p>
        </p:txBody>
      </p:sp>
    </p:spTree>
    <p:extLst>
      <p:ext uri="{BB962C8B-B14F-4D97-AF65-F5344CB8AC3E}">
        <p14:creationId xmlns:p14="http://schemas.microsoft.com/office/powerpoint/2010/main" val="992878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4"/>
          <p:cNvSpPr>
            <a:spLocks noGrp="1" noRot="1" noChangeAspect="1" noChangeArrowheads="1" noTextEdit="1"/>
          </p:cNvSpPr>
          <p:nvPr>
            <p:ph type="sldImg" idx="2"/>
          </p:nvPr>
        </p:nvSpPr>
        <p:spPr bwMode="auto">
          <a:xfrm>
            <a:off x="471488" y="552450"/>
            <a:ext cx="5722937" cy="3962400"/>
          </a:xfrm>
          <a:prstGeom prst="rect">
            <a:avLst/>
          </a:prstGeom>
          <a:noFill/>
          <a:ln w="9525">
            <a:solidFill>
              <a:srgbClr val="000000"/>
            </a:solidFill>
            <a:miter lim="800000"/>
            <a:headEnd/>
            <a:tailEnd/>
          </a:ln>
        </p:spPr>
      </p:sp>
      <p:sp>
        <p:nvSpPr>
          <p:cNvPr id="108549" name="Rectangle 5"/>
          <p:cNvSpPr>
            <a:spLocks noGrp="1" noChangeArrowheads="1"/>
          </p:cNvSpPr>
          <p:nvPr>
            <p:ph type="body" sz="quarter" idx="3"/>
          </p:nvPr>
        </p:nvSpPr>
        <p:spPr bwMode="auto">
          <a:xfrm>
            <a:off x="666750" y="4716463"/>
            <a:ext cx="5329238" cy="4702175"/>
          </a:xfrm>
          <a:prstGeom prst="rect">
            <a:avLst/>
          </a:prstGeom>
          <a:noFill/>
          <a:ln w="9525">
            <a:noFill/>
            <a:miter lim="800000"/>
            <a:headEnd/>
            <a:tailEnd/>
          </a:ln>
        </p:spPr>
        <p:txBody>
          <a:bodyPr vert="horz" wrap="square" lIns="90650" tIns="45324" rIns="90650" bIns="4532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8551" name="Rectangle 7"/>
          <p:cNvSpPr>
            <a:spLocks noGrp="1" noChangeArrowheads="1"/>
          </p:cNvSpPr>
          <p:nvPr>
            <p:ph type="sldNum" sz="quarter" idx="5"/>
          </p:nvPr>
        </p:nvSpPr>
        <p:spPr bwMode="auto">
          <a:xfrm>
            <a:off x="3773488" y="2"/>
            <a:ext cx="2887662" cy="280988"/>
          </a:xfrm>
          <a:prstGeom prst="rect">
            <a:avLst/>
          </a:prstGeom>
          <a:noFill/>
          <a:ln w="9525">
            <a:noFill/>
            <a:miter lim="800000"/>
            <a:headEnd/>
            <a:tailEnd/>
          </a:ln>
        </p:spPr>
        <p:txBody>
          <a:bodyPr vert="horz" wrap="square" lIns="90650" tIns="45324" rIns="90650" bIns="45324" numCol="1" anchor="t" anchorCtr="0" compatLnSpc="1">
            <a:prstTxWarp prst="textNoShape">
              <a:avLst/>
            </a:prstTxWarp>
          </a:bodyPr>
          <a:lstStyle>
            <a:lvl1pPr algn="r" defTabSz="906463" eaLnBrk="1" hangingPunct="1">
              <a:spcBef>
                <a:spcPct val="0"/>
              </a:spcBef>
              <a:defRPr sz="800"/>
            </a:lvl1p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BD169286-7779-44A5-A586-15FA91A020D3}" type="slidenum">
              <a:rPr lang="en-GB" sz="1000">
                <a:latin typeface="Arial Black" pitchFamily="34" charset="0"/>
              </a:rPr>
              <a:pPr>
                <a:defRPr/>
              </a:pPr>
              <a:t>‹#›</a:t>
            </a:fld>
            <a:endParaRPr lang="en-GB" sz="1000">
              <a:latin typeface="Arial Black" pitchFamily="34" charset="0"/>
            </a:endParaRPr>
          </a:p>
        </p:txBody>
      </p:sp>
      <p:sp>
        <p:nvSpPr>
          <p:cNvPr id="108552" name="Text Box 8"/>
          <p:cNvSpPr txBox="1">
            <a:spLocks noChangeArrowheads="1"/>
          </p:cNvSpPr>
          <p:nvPr/>
        </p:nvSpPr>
        <p:spPr bwMode="auto">
          <a:xfrm>
            <a:off x="0" y="9591675"/>
            <a:ext cx="6662738" cy="342328"/>
          </a:xfrm>
          <a:prstGeom prst="rect">
            <a:avLst/>
          </a:prstGeom>
          <a:noFill/>
          <a:ln w="9525">
            <a:noFill/>
            <a:miter lim="800000"/>
            <a:headEnd/>
            <a:tailEnd/>
          </a:ln>
        </p:spPr>
        <p:txBody>
          <a:bodyPr lIns="89224" tIns="46396" rIns="89224" bIns="46396">
            <a:spAutoFit/>
          </a:bodyPr>
          <a:lstStyle/>
          <a:p>
            <a:pPr algn="ctr" defTabSz="906463" eaLnBrk="1" hangingPunct="1">
              <a:spcBef>
                <a:spcPct val="50000"/>
              </a:spcBef>
              <a:defRPr/>
            </a:pPr>
            <a:r>
              <a:rPr lang="en-GB" sz="800" i="1">
                <a:solidFill>
                  <a:srgbClr val="5F5F5F"/>
                </a:solidFill>
                <a:ea typeface="Times New Roman" pitchFamily="18" charset="0"/>
                <a:cs typeface="Arial" charset="0"/>
              </a:rPr>
              <a:t>© 2008 Ipsos MORI.  Contains Ipsos MORI confidential and proprietary information.</a:t>
            </a:r>
            <a:br>
              <a:rPr lang="en-GB" sz="800" i="1">
                <a:solidFill>
                  <a:srgbClr val="5F5F5F"/>
                </a:solidFill>
                <a:ea typeface="Times New Roman" pitchFamily="18" charset="0"/>
                <a:cs typeface="Arial" charset="0"/>
              </a:rPr>
            </a:br>
            <a:r>
              <a:rPr lang="en-GB" sz="800" i="1">
                <a:solidFill>
                  <a:srgbClr val="5F5F5F"/>
                </a:solidFill>
                <a:ea typeface="Times New Roman" pitchFamily="18" charset="0"/>
                <a:cs typeface="Arial" charset="0"/>
              </a:rPr>
              <a:t>Not to be disclosed or reproduced without the prior written consent of Ipsos MORI.</a:t>
            </a:r>
          </a:p>
        </p:txBody>
      </p:sp>
    </p:spTree>
    <p:extLst>
      <p:ext uri="{BB962C8B-B14F-4D97-AF65-F5344CB8AC3E}">
        <p14:creationId xmlns:p14="http://schemas.microsoft.com/office/powerpoint/2010/main" val="40301312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266700" algn="l" rtl="0" eaLnBrk="0" fontAlgn="base" hangingPunct="0">
      <a:spcBef>
        <a:spcPct val="30000"/>
      </a:spcBef>
      <a:spcAft>
        <a:spcPct val="0"/>
      </a:spcAft>
      <a:defRPr sz="1200" kern="1200">
        <a:solidFill>
          <a:schemeClr val="tx1"/>
        </a:solidFill>
        <a:latin typeface="Arial" charset="0"/>
        <a:ea typeface="+mn-ea"/>
        <a:cs typeface="+mn-cs"/>
      </a:defRPr>
    </a:lvl2pPr>
    <a:lvl3pPr marL="534988" algn="l" rtl="0" eaLnBrk="0" fontAlgn="base" hangingPunct="0">
      <a:spcBef>
        <a:spcPct val="30000"/>
      </a:spcBef>
      <a:spcAft>
        <a:spcPct val="0"/>
      </a:spcAft>
      <a:defRPr sz="1200" kern="1200">
        <a:solidFill>
          <a:schemeClr val="tx1"/>
        </a:solidFill>
        <a:latin typeface="Arial" charset="0"/>
        <a:ea typeface="+mn-ea"/>
        <a:cs typeface="+mn-cs"/>
      </a:defRPr>
    </a:lvl3pPr>
    <a:lvl4pPr marL="809625" algn="l" rtl="0" eaLnBrk="0" fontAlgn="base" hangingPunct="0">
      <a:spcBef>
        <a:spcPct val="30000"/>
      </a:spcBef>
      <a:spcAft>
        <a:spcPct val="0"/>
      </a:spcAft>
      <a:defRPr sz="1200" kern="1200">
        <a:solidFill>
          <a:schemeClr val="tx1"/>
        </a:solidFill>
        <a:latin typeface="Arial" charset="0"/>
        <a:ea typeface="+mn-ea"/>
        <a:cs typeface="+mn-cs"/>
      </a:defRPr>
    </a:lvl4pPr>
    <a:lvl5pPr marL="1076325"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pPr>
              <a:defRPr/>
            </a:pPr>
            <a:r>
              <a:rPr lang="en-GB" smtClean="0"/>
              <a:t>  </a:t>
            </a:r>
            <a:r>
              <a:rPr lang="en-GB" smtClean="0">
                <a:solidFill>
                  <a:srgbClr val="333333"/>
                </a:solidFill>
                <a:ea typeface="Times New Roman" pitchFamily="18" charset="0"/>
                <a:cs typeface="Arial" charset="0"/>
              </a:rPr>
              <a:t>Ipsos MORI: Report Title</a:t>
            </a:r>
            <a:r>
              <a:rPr lang="en-GB" sz="1000" smtClean="0">
                <a:solidFill>
                  <a:srgbClr val="000000"/>
                </a:solidFill>
                <a:latin typeface="Arial Black" pitchFamily="34" charset="0"/>
              </a:rPr>
              <a:t> </a:t>
            </a:r>
            <a:fld id="{BD169286-7779-44A5-A586-15FA91A020D3}" type="slidenum">
              <a:rPr lang="en-GB" sz="1000" smtClean="0">
                <a:latin typeface="Arial Black" pitchFamily="34" charset="0"/>
              </a:rPr>
              <a:pPr>
                <a:defRPr/>
              </a:pPr>
              <a:t>1</a:t>
            </a:fld>
            <a:endParaRPr lang="en-GB" sz="1000">
              <a:latin typeface="Arial Black" pitchFamily="34" charset="0"/>
            </a:endParaRPr>
          </a:p>
        </p:txBody>
      </p:sp>
    </p:spTree>
    <p:extLst>
      <p:ext uri="{BB962C8B-B14F-4D97-AF65-F5344CB8AC3E}">
        <p14:creationId xmlns:p14="http://schemas.microsoft.com/office/powerpoint/2010/main" val="618372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pPr>
              <a:defRPr/>
            </a:pPr>
            <a:r>
              <a:rPr lang="en-GB" smtClean="0"/>
              <a:t>  </a:t>
            </a:r>
            <a:r>
              <a:rPr lang="en-GB" smtClean="0">
                <a:solidFill>
                  <a:srgbClr val="333333"/>
                </a:solidFill>
                <a:ea typeface="Times New Roman" pitchFamily="18" charset="0"/>
                <a:cs typeface="Arial" charset="0"/>
              </a:rPr>
              <a:t>Ipsos MORI: Report Title</a:t>
            </a:r>
            <a:r>
              <a:rPr lang="en-GB" sz="1000" smtClean="0">
                <a:solidFill>
                  <a:srgbClr val="000000"/>
                </a:solidFill>
                <a:latin typeface="Arial Black" pitchFamily="34" charset="0"/>
              </a:rPr>
              <a:t> </a:t>
            </a:r>
            <a:fld id="{BD169286-7779-44A5-A586-15FA91A020D3}" type="slidenum">
              <a:rPr lang="en-GB" sz="1000" smtClean="0">
                <a:latin typeface="Arial Black" pitchFamily="34" charset="0"/>
              </a:rPr>
              <a:pPr>
                <a:defRPr/>
              </a:pPr>
              <a:t>10</a:t>
            </a:fld>
            <a:endParaRPr lang="en-GB" sz="1000">
              <a:latin typeface="Arial Black" pitchFamily="34" charset="0"/>
            </a:endParaRPr>
          </a:p>
        </p:txBody>
      </p:sp>
    </p:spTree>
    <p:extLst>
      <p:ext uri="{BB962C8B-B14F-4D97-AF65-F5344CB8AC3E}">
        <p14:creationId xmlns:p14="http://schemas.microsoft.com/office/powerpoint/2010/main" val="693849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pPr>
              <a:defRPr/>
            </a:pPr>
            <a:r>
              <a:rPr lang="en-GB" smtClean="0"/>
              <a:t>  </a:t>
            </a:r>
            <a:r>
              <a:rPr lang="en-GB" smtClean="0">
                <a:solidFill>
                  <a:srgbClr val="333333"/>
                </a:solidFill>
                <a:ea typeface="Times New Roman" pitchFamily="18" charset="0"/>
                <a:cs typeface="Arial" charset="0"/>
              </a:rPr>
              <a:t>Ipsos MORI: Report Title</a:t>
            </a:r>
            <a:r>
              <a:rPr lang="en-GB" sz="1000" smtClean="0">
                <a:solidFill>
                  <a:srgbClr val="000000"/>
                </a:solidFill>
                <a:latin typeface="Arial Black" pitchFamily="34" charset="0"/>
              </a:rPr>
              <a:t> </a:t>
            </a:r>
            <a:fld id="{BD169286-7779-44A5-A586-15FA91A020D3}" type="slidenum">
              <a:rPr lang="en-GB" sz="1000" smtClean="0">
                <a:latin typeface="Arial Black" pitchFamily="34" charset="0"/>
              </a:rPr>
              <a:pPr>
                <a:defRPr/>
              </a:pPr>
              <a:t>11</a:t>
            </a:fld>
            <a:endParaRPr lang="en-GB" sz="1000">
              <a:latin typeface="Arial Black" pitchFamily="34" charset="0"/>
            </a:endParaRPr>
          </a:p>
        </p:txBody>
      </p:sp>
    </p:spTree>
    <p:extLst>
      <p:ext uri="{BB962C8B-B14F-4D97-AF65-F5344CB8AC3E}">
        <p14:creationId xmlns:p14="http://schemas.microsoft.com/office/powerpoint/2010/main" val="693849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pPr>
              <a:defRPr/>
            </a:pPr>
            <a:r>
              <a:rPr lang="en-GB" smtClean="0"/>
              <a:t>  </a:t>
            </a:r>
            <a:r>
              <a:rPr lang="en-GB" smtClean="0">
                <a:solidFill>
                  <a:srgbClr val="333333"/>
                </a:solidFill>
                <a:ea typeface="Times New Roman" pitchFamily="18" charset="0"/>
                <a:cs typeface="Arial" charset="0"/>
              </a:rPr>
              <a:t>Ipsos MORI: Report Title</a:t>
            </a:r>
            <a:r>
              <a:rPr lang="en-GB" sz="1000" smtClean="0">
                <a:solidFill>
                  <a:srgbClr val="000000"/>
                </a:solidFill>
                <a:latin typeface="Arial Black" pitchFamily="34" charset="0"/>
              </a:rPr>
              <a:t> </a:t>
            </a:r>
            <a:fld id="{BD169286-7779-44A5-A586-15FA91A020D3}" type="slidenum">
              <a:rPr lang="en-GB" sz="1000" smtClean="0">
                <a:latin typeface="Arial Black" pitchFamily="34" charset="0"/>
              </a:rPr>
              <a:pPr>
                <a:defRPr/>
              </a:pPr>
              <a:t>12</a:t>
            </a:fld>
            <a:endParaRPr lang="en-GB" sz="1000">
              <a:latin typeface="Arial Black" pitchFamily="34" charset="0"/>
            </a:endParaRPr>
          </a:p>
        </p:txBody>
      </p:sp>
    </p:spTree>
    <p:extLst>
      <p:ext uri="{BB962C8B-B14F-4D97-AF65-F5344CB8AC3E}">
        <p14:creationId xmlns:p14="http://schemas.microsoft.com/office/powerpoint/2010/main" val="693849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smtClean="0">
                <a:solidFill>
                  <a:prstClr val="black"/>
                </a:solidFill>
              </a:rPr>
              <a:t>  </a:t>
            </a:r>
            <a:r>
              <a:rPr lang="en-GB" smtClean="0">
                <a:solidFill>
                  <a:srgbClr val="333333"/>
                </a:solidFill>
                <a:ea typeface="Times New Roman" pitchFamily="18" charset="0"/>
                <a:cs typeface="Arial" charset="0"/>
              </a:rPr>
              <a:t>Ipsos MORI: Report Title</a:t>
            </a:r>
            <a:r>
              <a:rPr lang="en-GB" sz="1000" smtClean="0">
                <a:solidFill>
                  <a:srgbClr val="000000"/>
                </a:solidFill>
                <a:latin typeface="Arial Black" pitchFamily="34" charset="0"/>
              </a:rPr>
              <a:t> </a:t>
            </a:r>
            <a:fld id="{BD169286-7779-44A5-A586-15FA91A020D3}" type="slidenum">
              <a:rPr lang="en-GB" sz="1000" smtClean="0">
                <a:solidFill>
                  <a:prstClr val="black"/>
                </a:solidFill>
                <a:latin typeface="Arial Black" pitchFamily="34" charset="0"/>
              </a:rPr>
              <a:pPr>
                <a:defRPr/>
              </a:pPr>
              <a:t>13</a:t>
            </a:fld>
            <a:endParaRPr lang="en-GB" sz="1000">
              <a:solidFill>
                <a:prstClr val="black"/>
              </a:solidFill>
              <a:latin typeface="Arial Black" pitchFamily="34" charset="0"/>
            </a:endParaRPr>
          </a:p>
        </p:txBody>
      </p:sp>
    </p:spTree>
    <p:extLst>
      <p:ext uri="{BB962C8B-B14F-4D97-AF65-F5344CB8AC3E}">
        <p14:creationId xmlns:p14="http://schemas.microsoft.com/office/powerpoint/2010/main" val="693849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smtClean="0"/>
              <a:t>  </a:t>
            </a:r>
            <a:r>
              <a:rPr lang="en-GB" smtClean="0">
                <a:solidFill>
                  <a:srgbClr val="333333"/>
                </a:solidFill>
                <a:ea typeface="Times New Roman" pitchFamily="18" charset="0"/>
                <a:cs typeface="Arial" charset="0"/>
              </a:rPr>
              <a:t>Ipsos MORI: Report Title</a:t>
            </a:r>
            <a:r>
              <a:rPr lang="en-GB" sz="1000" smtClean="0">
                <a:solidFill>
                  <a:srgbClr val="000000"/>
                </a:solidFill>
                <a:latin typeface="Arial Black" pitchFamily="34" charset="0"/>
              </a:rPr>
              <a:t> </a:t>
            </a:r>
            <a:fld id="{BD169286-7779-44A5-A586-15FA91A020D3}" type="slidenum">
              <a:rPr lang="en-GB" sz="1000" smtClean="0">
                <a:latin typeface="Arial Black" pitchFamily="34" charset="0"/>
              </a:rPr>
              <a:pPr>
                <a:defRPr/>
              </a:pPr>
              <a:t>14</a:t>
            </a:fld>
            <a:endParaRPr lang="en-GB" sz="1000">
              <a:latin typeface="Arial Black" pitchFamily="34" charset="0"/>
            </a:endParaRPr>
          </a:p>
        </p:txBody>
      </p:sp>
    </p:spTree>
    <p:extLst>
      <p:ext uri="{BB962C8B-B14F-4D97-AF65-F5344CB8AC3E}">
        <p14:creationId xmlns:p14="http://schemas.microsoft.com/office/powerpoint/2010/main" val="693849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smtClean="0"/>
              <a:t>  </a:t>
            </a:r>
            <a:r>
              <a:rPr lang="en-GB" smtClean="0">
                <a:solidFill>
                  <a:srgbClr val="333333"/>
                </a:solidFill>
                <a:ea typeface="Times New Roman" pitchFamily="18" charset="0"/>
                <a:cs typeface="Arial" charset="0"/>
              </a:rPr>
              <a:t>Ipsos MORI: Report Title</a:t>
            </a:r>
            <a:r>
              <a:rPr lang="en-GB" sz="1000" smtClean="0">
                <a:solidFill>
                  <a:srgbClr val="000000"/>
                </a:solidFill>
                <a:latin typeface="Arial Black" pitchFamily="34" charset="0"/>
              </a:rPr>
              <a:t> </a:t>
            </a:r>
            <a:fld id="{BD169286-7779-44A5-A586-15FA91A020D3}" type="slidenum">
              <a:rPr lang="en-GB" sz="1000" smtClean="0">
                <a:latin typeface="Arial Black" pitchFamily="34" charset="0"/>
              </a:rPr>
              <a:pPr>
                <a:defRPr/>
              </a:pPr>
              <a:t>15</a:t>
            </a:fld>
            <a:endParaRPr lang="en-GB" sz="1000">
              <a:latin typeface="Arial Black" pitchFamily="34" charset="0"/>
            </a:endParaRPr>
          </a:p>
        </p:txBody>
      </p:sp>
    </p:spTree>
    <p:extLst>
      <p:ext uri="{BB962C8B-B14F-4D97-AF65-F5344CB8AC3E}">
        <p14:creationId xmlns:p14="http://schemas.microsoft.com/office/powerpoint/2010/main" val="693849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smtClean="0"/>
              <a:t>  </a:t>
            </a:r>
            <a:r>
              <a:rPr lang="en-GB" smtClean="0">
                <a:solidFill>
                  <a:srgbClr val="333333"/>
                </a:solidFill>
                <a:ea typeface="Times New Roman" pitchFamily="18" charset="0"/>
                <a:cs typeface="Arial" charset="0"/>
              </a:rPr>
              <a:t>Ipsos MORI: Report Title</a:t>
            </a:r>
            <a:r>
              <a:rPr lang="en-GB" sz="1000" smtClean="0">
                <a:solidFill>
                  <a:srgbClr val="000000"/>
                </a:solidFill>
                <a:latin typeface="Arial Black" pitchFamily="34" charset="0"/>
              </a:rPr>
              <a:t> </a:t>
            </a:r>
            <a:fld id="{BD169286-7779-44A5-A586-15FA91A020D3}" type="slidenum">
              <a:rPr lang="en-GB" sz="1000" smtClean="0">
                <a:latin typeface="Arial Black" pitchFamily="34" charset="0"/>
              </a:rPr>
              <a:pPr>
                <a:defRPr/>
              </a:pPr>
              <a:t>16</a:t>
            </a:fld>
            <a:endParaRPr lang="en-GB" sz="1000">
              <a:latin typeface="Arial Black" pitchFamily="34" charset="0"/>
            </a:endParaRPr>
          </a:p>
        </p:txBody>
      </p:sp>
    </p:spTree>
    <p:extLst>
      <p:ext uri="{BB962C8B-B14F-4D97-AF65-F5344CB8AC3E}">
        <p14:creationId xmlns:p14="http://schemas.microsoft.com/office/powerpoint/2010/main" val="406437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a:defRPr/>
            </a:pPr>
            <a:r>
              <a:rPr lang="en-GB" smtClean="0"/>
              <a:t>  </a:t>
            </a:r>
            <a:r>
              <a:rPr lang="en-GB" smtClean="0">
                <a:solidFill>
                  <a:srgbClr val="333333"/>
                </a:solidFill>
                <a:ea typeface="Times New Roman" pitchFamily="18" charset="0"/>
                <a:cs typeface="Arial" charset="0"/>
              </a:rPr>
              <a:t>Ipsos MORI: Report Title</a:t>
            </a:r>
            <a:r>
              <a:rPr lang="en-GB" sz="1000" smtClean="0">
                <a:solidFill>
                  <a:srgbClr val="000000"/>
                </a:solidFill>
                <a:latin typeface="Arial Black" pitchFamily="34" charset="0"/>
              </a:rPr>
              <a:t> </a:t>
            </a:r>
            <a:fld id="{BD169286-7779-44A5-A586-15FA91A020D3}" type="slidenum">
              <a:rPr lang="en-GB" sz="1000" smtClean="0">
                <a:latin typeface="Arial Black" pitchFamily="34" charset="0"/>
              </a:rPr>
              <a:pPr>
                <a:defRPr/>
              </a:pPr>
              <a:t>2</a:t>
            </a:fld>
            <a:endParaRPr lang="en-GB" sz="1000">
              <a:latin typeface="Arial Black" pitchFamily="34" charset="0"/>
            </a:endParaRPr>
          </a:p>
        </p:txBody>
      </p:sp>
    </p:spTree>
    <p:extLst>
      <p:ext uri="{BB962C8B-B14F-4D97-AF65-F5344CB8AC3E}">
        <p14:creationId xmlns:p14="http://schemas.microsoft.com/office/powerpoint/2010/main" val="2249440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smtClean="0"/>
              <a:t>  </a:t>
            </a:r>
            <a:r>
              <a:rPr lang="en-GB" smtClean="0">
                <a:solidFill>
                  <a:srgbClr val="333333"/>
                </a:solidFill>
                <a:ea typeface="Times New Roman" pitchFamily="18" charset="0"/>
                <a:cs typeface="Arial" charset="0"/>
              </a:rPr>
              <a:t>Ipsos MORI: Report Title</a:t>
            </a:r>
            <a:r>
              <a:rPr lang="en-GB" sz="1000" smtClean="0">
                <a:solidFill>
                  <a:srgbClr val="000000"/>
                </a:solidFill>
                <a:latin typeface="Arial Black" pitchFamily="34" charset="0"/>
              </a:rPr>
              <a:t> </a:t>
            </a:r>
            <a:fld id="{BD169286-7779-44A5-A586-15FA91A020D3}" type="slidenum">
              <a:rPr lang="en-GB" sz="1000" smtClean="0">
                <a:latin typeface="Arial Black" pitchFamily="34" charset="0"/>
              </a:rPr>
              <a:pPr>
                <a:defRPr/>
              </a:pPr>
              <a:t>3</a:t>
            </a:fld>
            <a:endParaRPr lang="en-GB" sz="1000">
              <a:latin typeface="Arial Black" pitchFamily="34" charset="0"/>
            </a:endParaRPr>
          </a:p>
        </p:txBody>
      </p:sp>
    </p:spTree>
    <p:extLst>
      <p:ext uri="{BB962C8B-B14F-4D97-AF65-F5344CB8AC3E}">
        <p14:creationId xmlns:p14="http://schemas.microsoft.com/office/powerpoint/2010/main" val="1302882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pPr>
              <a:defRPr/>
            </a:pPr>
            <a:r>
              <a:rPr lang="en-GB" smtClean="0"/>
              <a:t>  </a:t>
            </a:r>
            <a:r>
              <a:rPr lang="en-GB" smtClean="0">
                <a:solidFill>
                  <a:srgbClr val="333333"/>
                </a:solidFill>
                <a:ea typeface="Times New Roman" pitchFamily="18" charset="0"/>
                <a:cs typeface="Arial" charset="0"/>
              </a:rPr>
              <a:t>Ipsos MORI: Report Title</a:t>
            </a:r>
            <a:r>
              <a:rPr lang="en-GB" sz="1000" smtClean="0">
                <a:solidFill>
                  <a:srgbClr val="000000"/>
                </a:solidFill>
                <a:latin typeface="Arial Black" pitchFamily="34" charset="0"/>
              </a:rPr>
              <a:t> </a:t>
            </a:r>
            <a:fld id="{BD169286-7779-44A5-A586-15FA91A020D3}" type="slidenum">
              <a:rPr lang="en-GB" sz="1000" smtClean="0">
                <a:latin typeface="Arial Black" pitchFamily="34" charset="0"/>
              </a:rPr>
              <a:pPr>
                <a:defRPr/>
              </a:pPr>
              <a:t>4</a:t>
            </a:fld>
            <a:endParaRPr lang="en-GB" sz="1000">
              <a:latin typeface="Arial Black" pitchFamily="34" charset="0"/>
            </a:endParaRPr>
          </a:p>
        </p:txBody>
      </p:sp>
    </p:spTree>
    <p:extLst>
      <p:ext uri="{BB962C8B-B14F-4D97-AF65-F5344CB8AC3E}">
        <p14:creationId xmlns:p14="http://schemas.microsoft.com/office/powerpoint/2010/main" val="2758015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a:defRPr/>
            </a:pPr>
            <a:r>
              <a:rPr lang="en-GB" smtClean="0"/>
              <a:t>  </a:t>
            </a:r>
            <a:r>
              <a:rPr lang="en-GB" smtClean="0">
                <a:solidFill>
                  <a:srgbClr val="333333"/>
                </a:solidFill>
                <a:ea typeface="Times New Roman" pitchFamily="18" charset="0"/>
                <a:cs typeface="Arial" charset="0"/>
              </a:rPr>
              <a:t>Ipsos MORI: Report Title</a:t>
            </a:r>
            <a:r>
              <a:rPr lang="en-GB" sz="1000" smtClean="0">
                <a:solidFill>
                  <a:srgbClr val="000000"/>
                </a:solidFill>
                <a:latin typeface="Arial Black" pitchFamily="34" charset="0"/>
              </a:rPr>
              <a:t> </a:t>
            </a:r>
            <a:fld id="{BD169286-7779-44A5-A586-15FA91A020D3}" type="slidenum">
              <a:rPr lang="en-GB" sz="1000" smtClean="0">
                <a:latin typeface="Arial Black" pitchFamily="34" charset="0"/>
              </a:rPr>
              <a:pPr>
                <a:defRPr/>
              </a:pPr>
              <a:t>5</a:t>
            </a:fld>
            <a:endParaRPr lang="en-GB" sz="1000">
              <a:latin typeface="Arial Black" pitchFamily="34" charset="0"/>
            </a:endParaRPr>
          </a:p>
        </p:txBody>
      </p:sp>
    </p:spTree>
    <p:extLst>
      <p:ext uri="{BB962C8B-B14F-4D97-AF65-F5344CB8AC3E}">
        <p14:creationId xmlns:p14="http://schemas.microsoft.com/office/powerpoint/2010/main" val="2184334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smtClean="0"/>
              <a:t>  </a:t>
            </a:r>
            <a:r>
              <a:rPr lang="en-GB" smtClean="0">
                <a:solidFill>
                  <a:srgbClr val="333333"/>
                </a:solidFill>
                <a:ea typeface="Times New Roman" pitchFamily="18" charset="0"/>
                <a:cs typeface="Arial" charset="0"/>
              </a:rPr>
              <a:t>Ipsos MORI: Report Title</a:t>
            </a:r>
            <a:r>
              <a:rPr lang="en-GB" sz="1000" smtClean="0">
                <a:solidFill>
                  <a:srgbClr val="000000"/>
                </a:solidFill>
                <a:latin typeface="Arial Black" pitchFamily="34" charset="0"/>
              </a:rPr>
              <a:t> </a:t>
            </a:r>
            <a:fld id="{BD169286-7779-44A5-A586-15FA91A020D3}" type="slidenum">
              <a:rPr lang="en-GB" sz="1000" smtClean="0">
                <a:latin typeface="Arial Black" pitchFamily="34" charset="0"/>
              </a:rPr>
              <a:pPr>
                <a:defRPr/>
              </a:pPr>
              <a:t>6</a:t>
            </a:fld>
            <a:endParaRPr lang="en-GB" sz="1000">
              <a:latin typeface="Arial Black" pitchFamily="34" charset="0"/>
            </a:endParaRPr>
          </a:p>
        </p:txBody>
      </p:sp>
    </p:spTree>
    <p:extLst>
      <p:ext uri="{BB962C8B-B14F-4D97-AF65-F5344CB8AC3E}">
        <p14:creationId xmlns:p14="http://schemas.microsoft.com/office/powerpoint/2010/main" val="693849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smtClean="0"/>
              <a:t>  </a:t>
            </a:r>
            <a:r>
              <a:rPr lang="en-GB" smtClean="0">
                <a:solidFill>
                  <a:srgbClr val="333333"/>
                </a:solidFill>
                <a:ea typeface="Times New Roman" pitchFamily="18" charset="0"/>
                <a:cs typeface="Arial" charset="0"/>
              </a:rPr>
              <a:t>Ipsos MORI: Report Title</a:t>
            </a:r>
            <a:r>
              <a:rPr lang="en-GB" sz="1000" smtClean="0">
                <a:solidFill>
                  <a:srgbClr val="000000"/>
                </a:solidFill>
                <a:latin typeface="Arial Black" pitchFamily="34" charset="0"/>
              </a:rPr>
              <a:t> </a:t>
            </a:r>
            <a:fld id="{BD169286-7779-44A5-A586-15FA91A020D3}" type="slidenum">
              <a:rPr lang="en-GB" sz="1000" smtClean="0">
                <a:latin typeface="Arial Black" pitchFamily="34" charset="0"/>
              </a:rPr>
              <a:pPr>
                <a:defRPr/>
              </a:pPr>
              <a:t>7</a:t>
            </a:fld>
            <a:endParaRPr lang="en-GB" sz="1000">
              <a:latin typeface="Arial Black" pitchFamily="34" charset="0"/>
            </a:endParaRPr>
          </a:p>
        </p:txBody>
      </p:sp>
    </p:spTree>
    <p:extLst>
      <p:ext uri="{BB962C8B-B14F-4D97-AF65-F5344CB8AC3E}">
        <p14:creationId xmlns:p14="http://schemas.microsoft.com/office/powerpoint/2010/main" val="693849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smtClean="0"/>
              <a:t>  </a:t>
            </a:r>
            <a:r>
              <a:rPr lang="en-GB" smtClean="0">
                <a:solidFill>
                  <a:srgbClr val="333333"/>
                </a:solidFill>
                <a:ea typeface="Times New Roman" pitchFamily="18" charset="0"/>
                <a:cs typeface="Arial" charset="0"/>
              </a:rPr>
              <a:t>Ipsos MORI: Report Title</a:t>
            </a:r>
            <a:r>
              <a:rPr lang="en-GB" sz="1000" smtClean="0">
                <a:solidFill>
                  <a:srgbClr val="000000"/>
                </a:solidFill>
                <a:latin typeface="Arial Black" pitchFamily="34" charset="0"/>
              </a:rPr>
              <a:t> </a:t>
            </a:r>
            <a:fld id="{BD169286-7779-44A5-A586-15FA91A020D3}" type="slidenum">
              <a:rPr lang="en-GB" sz="1000" smtClean="0">
                <a:latin typeface="Arial Black" pitchFamily="34" charset="0"/>
              </a:rPr>
              <a:pPr>
                <a:defRPr/>
              </a:pPr>
              <a:t>8</a:t>
            </a:fld>
            <a:endParaRPr lang="en-GB" sz="1000">
              <a:latin typeface="Arial Black" pitchFamily="34" charset="0"/>
            </a:endParaRPr>
          </a:p>
        </p:txBody>
      </p:sp>
    </p:spTree>
    <p:extLst>
      <p:ext uri="{BB962C8B-B14F-4D97-AF65-F5344CB8AC3E}">
        <p14:creationId xmlns:p14="http://schemas.microsoft.com/office/powerpoint/2010/main" val="693849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pPr>
              <a:defRPr/>
            </a:pPr>
            <a:r>
              <a:rPr lang="en-GB" smtClean="0"/>
              <a:t>  </a:t>
            </a:r>
            <a:r>
              <a:rPr lang="en-GB" smtClean="0">
                <a:solidFill>
                  <a:srgbClr val="333333"/>
                </a:solidFill>
                <a:ea typeface="Times New Roman" pitchFamily="18" charset="0"/>
                <a:cs typeface="Arial" charset="0"/>
              </a:rPr>
              <a:t>Ipsos MORI: Report Title</a:t>
            </a:r>
            <a:r>
              <a:rPr lang="en-GB" sz="1000" smtClean="0">
                <a:solidFill>
                  <a:srgbClr val="000000"/>
                </a:solidFill>
                <a:latin typeface="Arial Black" pitchFamily="34" charset="0"/>
              </a:rPr>
              <a:t> </a:t>
            </a:r>
            <a:fld id="{BD169286-7779-44A5-A586-15FA91A020D3}" type="slidenum">
              <a:rPr lang="en-GB" sz="1000" smtClean="0">
                <a:latin typeface="Arial Black" pitchFamily="34" charset="0"/>
              </a:rPr>
              <a:pPr>
                <a:defRPr/>
              </a:pPr>
              <a:t>9</a:t>
            </a:fld>
            <a:endParaRPr lang="en-GB" sz="1000">
              <a:latin typeface="Arial Black" pitchFamily="34" charset="0"/>
            </a:endParaRPr>
          </a:p>
        </p:txBody>
      </p:sp>
    </p:spTree>
    <p:extLst>
      <p:ext uri="{BB962C8B-B14F-4D97-AF65-F5344CB8AC3E}">
        <p14:creationId xmlns:p14="http://schemas.microsoft.com/office/powerpoint/2010/main" val="6938492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Divider ">
    <p:bg>
      <p:bgPr>
        <a:solidFill>
          <a:schemeClr val="tx1"/>
        </a:solidFill>
        <a:effectLst/>
      </p:bgPr>
    </p:bg>
    <p:spTree>
      <p:nvGrpSpPr>
        <p:cNvPr id="1" name=""/>
        <p:cNvGrpSpPr/>
        <p:nvPr/>
      </p:nvGrpSpPr>
      <p:grpSpPr>
        <a:xfrm>
          <a:off x="0" y="0"/>
          <a:ext cx="0" cy="0"/>
          <a:chOff x="0" y="0"/>
          <a:chExt cx="0" cy="0"/>
        </a:xfrm>
      </p:grpSpPr>
      <p:sp>
        <p:nvSpPr>
          <p:cNvPr id="41" name="Rectangle 40"/>
          <p:cNvSpPr/>
          <p:nvPr userDrawn="1"/>
        </p:nvSpPr>
        <p:spPr bwMode="auto">
          <a:xfrm>
            <a:off x="0" y="0"/>
            <a:ext cx="9904413" cy="6858000"/>
          </a:xfrm>
          <a:prstGeom prst="rect">
            <a:avLst/>
          </a:prstGeom>
          <a:solidFill>
            <a:srgbClr val="00AA9E"/>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rgbClr val="60C9CE"/>
              </a:solidFill>
              <a:effectLst/>
              <a:latin typeface="Arial" charset="0"/>
            </a:endParaRPr>
          </a:p>
        </p:txBody>
      </p:sp>
      <p:sp>
        <p:nvSpPr>
          <p:cNvPr id="3" name="Title 1"/>
          <p:cNvSpPr>
            <a:spLocks noGrp="1"/>
          </p:cNvSpPr>
          <p:nvPr>
            <p:ph type="title" hasCustomPrompt="1"/>
          </p:nvPr>
        </p:nvSpPr>
        <p:spPr bwMode="ltGray">
          <a:xfrm>
            <a:off x="-1" y="1988840"/>
            <a:ext cx="7524769" cy="952283"/>
          </a:xfrm>
          <a:noFill/>
        </p:spPr>
        <p:txBody>
          <a:bodyPr lIns="216000" rIns="360000" bIns="0" anchor="b" anchorCtr="0"/>
          <a:lstStyle>
            <a:lvl1pPr>
              <a:defRPr sz="2800" i="0" baseline="0">
                <a:solidFill>
                  <a:schemeClr val="bg1"/>
                </a:solidFill>
              </a:defRPr>
            </a:lvl1pPr>
          </a:lstStyle>
          <a:p>
            <a:r>
              <a:rPr lang="en-US" dirty="0" smtClean="0"/>
              <a:t>Click to edit main title Arial Bold size 28</a:t>
            </a:r>
            <a:endParaRPr lang="en-GB" dirty="0"/>
          </a:p>
        </p:txBody>
      </p:sp>
      <p:sp>
        <p:nvSpPr>
          <p:cNvPr id="30" name="Text Placeholder 29"/>
          <p:cNvSpPr>
            <a:spLocks noGrp="1"/>
          </p:cNvSpPr>
          <p:nvPr>
            <p:ph type="body" sz="quarter" idx="10" hasCustomPrompt="1"/>
          </p:nvPr>
        </p:nvSpPr>
        <p:spPr bwMode="ltGray">
          <a:xfrm>
            <a:off x="1" y="3172814"/>
            <a:ext cx="6446838" cy="616226"/>
          </a:xfrm>
        </p:spPr>
        <p:txBody>
          <a:bodyPr lIns="216000" rIns="720000"/>
          <a:lstStyle>
            <a:lvl1pPr>
              <a:buNone/>
              <a:defRPr sz="2000" b="1">
                <a:solidFill>
                  <a:srgbClr val="60C9CE"/>
                </a:solidFill>
              </a:defRPr>
            </a:lvl1pPr>
            <a:lvl2pPr>
              <a:buNone/>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dirty="0" smtClean="0"/>
              <a:t>Click to edit Subtitle Arial Bold size 20</a:t>
            </a:r>
          </a:p>
        </p:txBody>
      </p:sp>
      <p:sp>
        <p:nvSpPr>
          <p:cNvPr id="32" name="TextBox 31"/>
          <p:cNvSpPr txBox="1"/>
          <p:nvPr userDrawn="1"/>
        </p:nvSpPr>
        <p:spPr bwMode="ltGray">
          <a:xfrm>
            <a:off x="7239016" y="4691383"/>
            <a:ext cx="2666984" cy="642918"/>
          </a:xfrm>
          <a:prstGeom prst="rect">
            <a:avLst/>
          </a:prstGeom>
          <a:noFill/>
        </p:spPr>
        <p:txBody>
          <a:bodyPr wrap="square" lIns="0" tIns="36000" rIns="252000" bIns="0" rtlCol="0" anchor="t" anchorCtr="0">
            <a:noAutofit/>
          </a:bodyPr>
          <a:lstStyle/>
          <a:p>
            <a:pPr algn="r">
              <a:spcBef>
                <a:spcPct val="20000"/>
              </a:spcBef>
            </a:pPr>
            <a:r>
              <a:rPr lang="en-US" sz="700" dirty="0" smtClean="0">
                <a:solidFill>
                  <a:schemeClr val="bg1"/>
                </a:solidFill>
              </a:rPr>
              <a:t>Version 1| Internal Use Only</a:t>
            </a:r>
          </a:p>
        </p:txBody>
      </p:sp>
      <p:cxnSp>
        <p:nvCxnSpPr>
          <p:cNvPr id="13" name="Straight Connector 12"/>
          <p:cNvCxnSpPr/>
          <p:nvPr userDrawn="1"/>
        </p:nvCxnSpPr>
        <p:spPr bwMode="ltGray">
          <a:xfrm>
            <a:off x="0" y="4435524"/>
            <a:ext cx="9906000" cy="1588"/>
          </a:xfrm>
          <a:prstGeom prst="line">
            <a:avLst/>
          </a:prstGeom>
          <a:solidFill>
            <a:schemeClr val="accent2"/>
          </a:solidFill>
          <a:ln w="12700" cap="flat" cmpd="sng" algn="ctr">
            <a:solidFill>
              <a:srgbClr val="60C9CE"/>
            </a:solidFill>
            <a:prstDash val="solid"/>
            <a:round/>
            <a:headEnd type="none" w="med" len="med"/>
            <a:tailEnd type="none" w="med" len="med"/>
          </a:ln>
          <a:effectLst/>
        </p:spPr>
      </p:cxnSp>
      <p:grpSp>
        <p:nvGrpSpPr>
          <p:cNvPr id="26" name="Group 25"/>
          <p:cNvGrpSpPr>
            <a:grpSpLocks noChangeAspect="1"/>
          </p:cNvGrpSpPr>
          <p:nvPr userDrawn="1"/>
        </p:nvGrpSpPr>
        <p:grpSpPr bwMode="gray">
          <a:xfrm>
            <a:off x="9320170" y="6454998"/>
            <a:ext cx="341830" cy="313735"/>
            <a:chOff x="1020" y="346"/>
            <a:chExt cx="4114" cy="3756"/>
          </a:xfrm>
        </p:grpSpPr>
        <p:sp>
          <p:nvSpPr>
            <p:cNvPr id="27" name="Freeform 26"/>
            <p:cNvSpPr>
              <a:spLocks/>
            </p:cNvSpPr>
            <p:nvPr userDrawn="1"/>
          </p:nvSpPr>
          <p:spPr bwMode="gray">
            <a:xfrm>
              <a:off x="1020" y="346"/>
              <a:ext cx="4114" cy="3756"/>
            </a:xfrm>
            <a:custGeom>
              <a:avLst/>
              <a:gdLst/>
              <a:ahLst/>
              <a:cxnLst>
                <a:cxn ang="0">
                  <a:pos x="0" y="3756"/>
                </a:cxn>
                <a:cxn ang="0">
                  <a:pos x="0" y="0"/>
                </a:cxn>
                <a:cxn ang="0">
                  <a:pos x="4022" y="0"/>
                </a:cxn>
                <a:cxn ang="0">
                  <a:pos x="4022" y="0"/>
                </a:cxn>
                <a:cxn ang="0">
                  <a:pos x="4040" y="118"/>
                </a:cxn>
                <a:cxn ang="0">
                  <a:pos x="4054" y="234"/>
                </a:cxn>
                <a:cxn ang="0">
                  <a:pos x="4068" y="350"/>
                </a:cxn>
                <a:cxn ang="0">
                  <a:pos x="4078" y="468"/>
                </a:cxn>
                <a:cxn ang="0">
                  <a:pos x="4088" y="584"/>
                </a:cxn>
                <a:cxn ang="0">
                  <a:pos x="4096" y="700"/>
                </a:cxn>
                <a:cxn ang="0">
                  <a:pos x="4104" y="814"/>
                </a:cxn>
                <a:cxn ang="0">
                  <a:pos x="4108" y="930"/>
                </a:cxn>
                <a:cxn ang="0">
                  <a:pos x="4112" y="1046"/>
                </a:cxn>
                <a:cxn ang="0">
                  <a:pos x="4114" y="1162"/>
                </a:cxn>
                <a:cxn ang="0">
                  <a:pos x="4112" y="1276"/>
                </a:cxn>
                <a:cxn ang="0">
                  <a:pos x="4110" y="1392"/>
                </a:cxn>
                <a:cxn ang="0">
                  <a:pos x="4106" y="1508"/>
                </a:cxn>
                <a:cxn ang="0">
                  <a:pos x="4100" y="1622"/>
                </a:cxn>
                <a:cxn ang="0">
                  <a:pos x="4092" y="1738"/>
                </a:cxn>
                <a:cxn ang="0">
                  <a:pos x="4082" y="1854"/>
                </a:cxn>
                <a:cxn ang="0">
                  <a:pos x="4070" y="1970"/>
                </a:cxn>
                <a:cxn ang="0">
                  <a:pos x="4056" y="2086"/>
                </a:cxn>
                <a:cxn ang="0">
                  <a:pos x="4040" y="2202"/>
                </a:cxn>
                <a:cxn ang="0">
                  <a:pos x="4020" y="2320"/>
                </a:cxn>
                <a:cxn ang="0">
                  <a:pos x="4000" y="2436"/>
                </a:cxn>
                <a:cxn ang="0">
                  <a:pos x="3978" y="2554"/>
                </a:cxn>
                <a:cxn ang="0">
                  <a:pos x="3952" y="2672"/>
                </a:cxn>
                <a:cxn ang="0">
                  <a:pos x="3926" y="2790"/>
                </a:cxn>
                <a:cxn ang="0">
                  <a:pos x="3896" y="2908"/>
                </a:cxn>
                <a:cxn ang="0">
                  <a:pos x="3864" y="3028"/>
                </a:cxn>
                <a:cxn ang="0">
                  <a:pos x="3830" y="3148"/>
                </a:cxn>
                <a:cxn ang="0">
                  <a:pos x="3792" y="3268"/>
                </a:cxn>
                <a:cxn ang="0">
                  <a:pos x="3754" y="3388"/>
                </a:cxn>
                <a:cxn ang="0">
                  <a:pos x="3712" y="3510"/>
                </a:cxn>
                <a:cxn ang="0">
                  <a:pos x="3668" y="3632"/>
                </a:cxn>
                <a:cxn ang="0">
                  <a:pos x="3620" y="3756"/>
                </a:cxn>
                <a:cxn ang="0">
                  <a:pos x="0" y="3756"/>
                </a:cxn>
              </a:cxnLst>
              <a:rect l="0" t="0" r="r" b="b"/>
              <a:pathLst>
                <a:path w="4114" h="3756">
                  <a:moveTo>
                    <a:pt x="0" y="3756"/>
                  </a:moveTo>
                  <a:lnTo>
                    <a:pt x="0" y="0"/>
                  </a:lnTo>
                  <a:lnTo>
                    <a:pt x="4022" y="0"/>
                  </a:lnTo>
                  <a:lnTo>
                    <a:pt x="4022" y="0"/>
                  </a:lnTo>
                  <a:lnTo>
                    <a:pt x="4040" y="118"/>
                  </a:lnTo>
                  <a:lnTo>
                    <a:pt x="4054" y="234"/>
                  </a:lnTo>
                  <a:lnTo>
                    <a:pt x="4068" y="350"/>
                  </a:lnTo>
                  <a:lnTo>
                    <a:pt x="4078" y="468"/>
                  </a:lnTo>
                  <a:lnTo>
                    <a:pt x="4088" y="584"/>
                  </a:lnTo>
                  <a:lnTo>
                    <a:pt x="4096" y="700"/>
                  </a:lnTo>
                  <a:lnTo>
                    <a:pt x="4104" y="814"/>
                  </a:lnTo>
                  <a:lnTo>
                    <a:pt x="4108" y="930"/>
                  </a:lnTo>
                  <a:lnTo>
                    <a:pt x="4112" y="1046"/>
                  </a:lnTo>
                  <a:lnTo>
                    <a:pt x="4114" y="1162"/>
                  </a:lnTo>
                  <a:lnTo>
                    <a:pt x="4112" y="1276"/>
                  </a:lnTo>
                  <a:lnTo>
                    <a:pt x="4110" y="1392"/>
                  </a:lnTo>
                  <a:lnTo>
                    <a:pt x="4106" y="1508"/>
                  </a:lnTo>
                  <a:lnTo>
                    <a:pt x="4100" y="1622"/>
                  </a:lnTo>
                  <a:lnTo>
                    <a:pt x="4092" y="1738"/>
                  </a:lnTo>
                  <a:lnTo>
                    <a:pt x="4082" y="1854"/>
                  </a:lnTo>
                  <a:lnTo>
                    <a:pt x="4070" y="1970"/>
                  </a:lnTo>
                  <a:lnTo>
                    <a:pt x="4056" y="2086"/>
                  </a:lnTo>
                  <a:lnTo>
                    <a:pt x="4040" y="2202"/>
                  </a:lnTo>
                  <a:lnTo>
                    <a:pt x="4020" y="2320"/>
                  </a:lnTo>
                  <a:lnTo>
                    <a:pt x="4000" y="2436"/>
                  </a:lnTo>
                  <a:lnTo>
                    <a:pt x="3978" y="2554"/>
                  </a:lnTo>
                  <a:lnTo>
                    <a:pt x="3952" y="2672"/>
                  </a:lnTo>
                  <a:lnTo>
                    <a:pt x="3926" y="2790"/>
                  </a:lnTo>
                  <a:lnTo>
                    <a:pt x="3896" y="2908"/>
                  </a:lnTo>
                  <a:lnTo>
                    <a:pt x="3864" y="3028"/>
                  </a:lnTo>
                  <a:lnTo>
                    <a:pt x="3830" y="3148"/>
                  </a:lnTo>
                  <a:lnTo>
                    <a:pt x="3792" y="3268"/>
                  </a:lnTo>
                  <a:lnTo>
                    <a:pt x="3754" y="3388"/>
                  </a:lnTo>
                  <a:lnTo>
                    <a:pt x="3712" y="3510"/>
                  </a:lnTo>
                  <a:lnTo>
                    <a:pt x="3668" y="3632"/>
                  </a:lnTo>
                  <a:lnTo>
                    <a:pt x="3620" y="3756"/>
                  </a:lnTo>
                  <a:lnTo>
                    <a:pt x="0" y="3756"/>
                  </a:lnTo>
                  <a:close/>
                </a:path>
              </a:pathLst>
            </a:custGeom>
            <a:solidFill>
              <a:srgbClr val="009D9C"/>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28" name="Freeform 27"/>
            <p:cNvSpPr>
              <a:spLocks/>
            </p:cNvSpPr>
            <p:nvPr userDrawn="1"/>
          </p:nvSpPr>
          <p:spPr bwMode="gray">
            <a:xfrm>
              <a:off x="2636" y="1719"/>
              <a:ext cx="85" cy="65"/>
            </a:xfrm>
            <a:custGeom>
              <a:avLst/>
              <a:gdLst/>
              <a:ahLst/>
              <a:cxnLst>
                <a:cxn ang="0">
                  <a:pos x="18" y="44"/>
                </a:cxn>
                <a:cxn ang="0">
                  <a:pos x="0" y="58"/>
                </a:cxn>
                <a:cxn ang="0">
                  <a:pos x="0" y="58"/>
                </a:cxn>
                <a:cxn ang="0">
                  <a:pos x="14" y="60"/>
                </a:cxn>
                <a:cxn ang="0">
                  <a:pos x="28" y="62"/>
                </a:cxn>
                <a:cxn ang="0">
                  <a:pos x="42" y="58"/>
                </a:cxn>
                <a:cxn ang="0">
                  <a:pos x="54" y="54"/>
                </a:cxn>
                <a:cxn ang="0">
                  <a:pos x="66" y="48"/>
                </a:cxn>
                <a:cxn ang="0">
                  <a:pos x="76" y="40"/>
                </a:cxn>
                <a:cxn ang="0">
                  <a:pos x="82" y="32"/>
                </a:cxn>
                <a:cxn ang="0">
                  <a:pos x="88" y="24"/>
                </a:cxn>
                <a:cxn ang="0">
                  <a:pos x="88" y="0"/>
                </a:cxn>
                <a:cxn ang="0">
                  <a:pos x="88" y="0"/>
                </a:cxn>
                <a:cxn ang="0">
                  <a:pos x="66" y="6"/>
                </a:cxn>
                <a:cxn ang="0">
                  <a:pos x="46" y="16"/>
                </a:cxn>
                <a:cxn ang="0">
                  <a:pos x="38" y="22"/>
                </a:cxn>
                <a:cxn ang="0">
                  <a:pos x="30" y="28"/>
                </a:cxn>
                <a:cxn ang="0">
                  <a:pos x="24" y="36"/>
                </a:cxn>
                <a:cxn ang="0">
                  <a:pos x="18" y="44"/>
                </a:cxn>
                <a:cxn ang="0">
                  <a:pos x="18" y="44"/>
                </a:cxn>
              </a:cxnLst>
              <a:rect l="0" t="0" r="r" b="b"/>
              <a:pathLst>
                <a:path w="88" h="62">
                  <a:moveTo>
                    <a:pt x="18" y="44"/>
                  </a:moveTo>
                  <a:lnTo>
                    <a:pt x="0" y="58"/>
                  </a:lnTo>
                  <a:lnTo>
                    <a:pt x="0" y="58"/>
                  </a:lnTo>
                  <a:lnTo>
                    <a:pt x="14" y="60"/>
                  </a:lnTo>
                  <a:lnTo>
                    <a:pt x="28" y="62"/>
                  </a:lnTo>
                  <a:lnTo>
                    <a:pt x="42" y="58"/>
                  </a:lnTo>
                  <a:lnTo>
                    <a:pt x="54" y="54"/>
                  </a:lnTo>
                  <a:lnTo>
                    <a:pt x="66" y="48"/>
                  </a:lnTo>
                  <a:lnTo>
                    <a:pt x="76" y="40"/>
                  </a:lnTo>
                  <a:lnTo>
                    <a:pt x="82" y="32"/>
                  </a:lnTo>
                  <a:lnTo>
                    <a:pt x="88" y="24"/>
                  </a:lnTo>
                  <a:lnTo>
                    <a:pt x="88" y="0"/>
                  </a:lnTo>
                  <a:lnTo>
                    <a:pt x="88" y="0"/>
                  </a:lnTo>
                  <a:lnTo>
                    <a:pt x="66" y="6"/>
                  </a:lnTo>
                  <a:lnTo>
                    <a:pt x="46" y="16"/>
                  </a:lnTo>
                  <a:lnTo>
                    <a:pt x="38" y="22"/>
                  </a:lnTo>
                  <a:lnTo>
                    <a:pt x="30" y="28"/>
                  </a:lnTo>
                  <a:lnTo>
                    <a:pt x="24" y="36"/>
                  </a:lnTo>
                  <a:lnTo>
                    <a:pt x="18" y="44"/>
                  </a:lnTo>
                  <a:lnTo>
                    <a:pt x="18" y="4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29" name="Freeform 28"/>
            <p:cNvSpPr>
              <a:spLocks/>
            </p:cNvSpPr>
            <p:nvPr userDrawn="1"/>
          </p:nvSpPr>
          <p:spPr bwMode="gray">
            <a:xfrm>
              <a:off x="2823" y="1878"/>
              <a:ext cx="66" cy="75"/>
            </a:xfrm>
            <a:custGeom>
              <a:avLst/>
              <a:gdLst/>
              <a:ahLst/>
              <a:cxnLst>
                <a:cxn ang="0">
                  <a:pos x="28" y="2"/>
                </a:cxn>
                <a:cxn ang="0">
                  <a:pos x="0" y="0"/>
                </a:cxn>
                <a:cxn ang="0">
                  <a:pos x="0" y="0"/>
                </a:cxn>
                <a:cxn ang="0">
                  <a:pos x="2" y="18"/>
                </a:cxn>
                <a:cxn ang="0">
                  <a:pos x="4" y="28"/>
                </a:cxn>
                <a:cxn ang="0">
                  <a:pos x="6" y="36"/>
                </a:cxn>
                <a:cxn ang="0">
                  <a:pos x="12" y="44"/>
                </a:cxn>
                <a:cxn ang="0">
                  <a:pos x="18" y="50"/>
                </a:cxn>
                <a:cxn ang="0">
                  <a:pos x="26" y="58"/>
                </a:cxn>
                <a:cxn ang="0">
                  <a:pos x="36" y="64"/>
                </a:cxn>
                <a:cxn ang="0">
                  <a:pos x="58" y="68"/>
                </a:cxn>
                <a:cxn ang="0">
                  <a:pos x="58" y="68"/>
                </a:cxn>
                <a:cxn ang="0">
                  <a:pos x="66" y="60"/>
                </a:cxn>
                <a:cxn ang="0">
                  <a:pos x="68" y="54"/>
                </a:cxn>
                <a:cxn ang="0">
                  <a:pos x="68" y="50"/>
                </a:cxn>
                <a:cxn ang="0">
                  <a:pos x="66" y="40"/>
                </a:cxn>
                <a:cxn ang="0">
                  <a:pos x="62" y="32"/>
                </a:cxn>
                <a:cxn ang="0">
                  <a:pos x="54" y="22"/>
                </a:cxn>
                <a:cxn ang="0">
                  <a:pos x="46" y="14"/>
                </a:cxn>
                <a:cxn ang="0">
                  <a:pos x="28" y="2"/>
                </a:cxn>
                <a:cxn ang="0">
                  <a:pos x="28" y="2"/>
                </a:cxn>
              </a:cxnLst>
              <a:rect l="0" t="0" r="r" b="b"/>
              <a:pathLst>
                <a:path w="68" h="68">
                  <a:moveTo>
                    <a:pt x="28" y="2"/>
                  </a:moveTo>
                  <a:lnTo>
                    <a:pt x="0" y="0"/>
                  </a:lnTo>
                  <a:lnTo>
                    <a:pt x="0" y="0"/>
                  </a:lnTo>
                  <a:lnTo>
                    <a:pt x="2" y="18"/>
                  </a:lnTo>
                  <a:lnTo>
                    <a:pt x="4" y="28"/>
                  </a:lnTo>
                  <a:lnTo>
                    <a:pt x="6" y="36"/>
                  </a:lnTo>
                  <a:lnTo>
                    <a:pt x="12" y="44"/>
                  </a:lnTo>
                  <a:lnTo>
                    <a:pt x="18" y="50"/>
                  </a:lnTo>
                  <a:lnTo>
                    <a:pt x="26" y="58"/>
                  </a:lnTo>
                  <a:lnTo>
                    <a:pt x="36" y="64"/>
                  </a:lnTo>
                  <a:lnTo>
                    <a:pt x="58" y="68"/>
                  </a:lnTo>
                  <a:lnTo>
                    <a:pt x="58" y="68"/>
                  </a:lnTo>
                  <a:lnTo>
                    <a:pt x="66" y="60"/>
                  </a:lnTo>
                  <a:lnTo>
                    <a:pt x="68" y="54"/>
                  </a:lnTo>
                  <a:lnTo>
                    <a:pt x="68" y="50"/>
                  </a:lnTo>
                  <a:lnTo>
                    <a:pt x="66" y="40"/>
                  </a:lnTo>
                  <a:lnTo>
                    <a:pt x="62" y="32"/>
                  </a:lnTo>
                  <a:lnTo>
                    <a:pt x="54" y="22"/>
                  </a:lnTo>
                  <a:lnTo>
                    <a:pt x="46" y="14"/>
                  </a:lnTo>
                  <a:lnTo>
                    <a:pt x="28" y="2"/>
                  </a:lnTo>
                  <a:lnTo>
                    <a:pt x="28" y="2"/>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3" name="Freeform 42"/>
            <p:cNvSpPr>
              <a:spLocks/>
            </p:cNvSpPr>
            <p:nvPr userDrawn="1"/>
          </p:nvSpPr>
          <p:spPr bwMode="gray">
            <a:xfrm>
              <a:off x="2532" y="1215"/>
              <a:ext cx="103" cy="75"/>
            </a:xfrm>
            <a:custGeom>
              <a:avLst/>
              <a:gdLst/>
              <a:ahLst/>
              <a:cxnLst>
                <a:cxn ang="0">
                  <a:pos x="22" y="54"/>
                </a:cxn>
                <a:cxn ang="0">
                  <a:pos x="0" y="70"/>
                </a:cxn>
                <a:cxn ang="0">
                  <a:pos x="0" y="70"/>
                </a:cxn>
                <a:cxn ang="0">
                  <a:pos x="16" y="74"/>
                </a:cxn>
                <a:cxn ang="0">
                  <a:pos x="32" y="76"/>
                </a:cxn>
                <a:cxn ang="0">
                  <a:pos x="46" y="74"/>
                </a:cxn>
                <a:cxn ang="0">
                  <a:pos x="60" y="68"/>
                </a:cxn>
                <a:cxn ang="0">
                  <a:pos x="72" y="62"/>
                </a:cxn>
                <a:cxn ang="0">
                  <a:pos x="82" y="52"/>
                </a:cxn>
                <a:cxn ang="0">
                  <a:pos x="90" y="42"/>
                </a:cxn>
                <a:cxn ang="0">
                  <a:pos x="98" y="30"/>
                </a:cxn>
                <a:cxn ang="0">
                  <a:pos x="106" y="0"/>
                </a:cxn>
                <a:cxn ang="0">
                  <a:pos x="106" y="0"/>
                </a:cxn>
                <a:cxn ang="0">
                  <a:pos x="80" y="6"/>
                </a:cxn>
                <a:cxn ang="0">
                  <a:pos x="68" y="10"/>
                </a:cxn>
                <a:cxn ang="0">
                  <a:pos x="58" y="14"/>
                </a:cxn>
                <a:cxn ang="0">
                  <a:pos x="48" y="20"/>
                </a:cxn>
                <a:cxn ang="0">
                  <a:pos x="38" y="28"/>
                </a:cxn>
                <a:cxn ang="0">
                  <a:pos x="30" y="40"/>
                </a:cxn>
                <a:cxn ang="0">
                  <a:pos x="22" y="54"/>
                </a:cxn>
                <a:cxn ang="0">
                  <a:pos x="22" y="54"/>
                </a:cxn>
              </a:cxnLst>
              <a:rect l="0" t="0" r="r" b="b"/>
              <a:pathLst>
                <a:path w="106" h="76">
                  <a:moveTo>
                    <a:pt x="22" y="54"/>
                  </a:moveTo>
                  <a:lnTo>
                    <a:pt x="0" y="70"/>
                  </a:lnTo>
                  <a:lnTo>
                    <a:pt x="0" y="70"/>
                  </a:lnTo>
                  <a:lnTo>
                    <a:pt x="16" y="74"/>
                  </a:lnTo>
                  <a:lnTo>
                    <a:pt x="32" y="76"/>
                  </a:lnTo>
                  <a:lnTo>
                    <a:pt x="46" y="74"/>
                  </a:lnTo>
                  <a:lnTo>
                    <a:pt x="60" y="68"/>
                  </a:lnTo>
                  <a:lnTo>
                    <a:pt x="72" y="62"/>
                  </a:lnTo>
                  <a:lnTo>
                    <a:pt x="82" y="52"/>
                  </a:lnTo>
                  <a:lnTo>
                    <a:pt x="90" y="42"/>
                  </a:lnTo>
                  <a:lnTo>
                    <a:pt x="98" y="30"/>
                  </a:lnTo>
                  <a:lnTo>
                    <a:pt x="106" y="0"/>
                  </a:lnTo>
                  <a:lnTo>
                    <a:pt x="106" y="0"/>
                  </a:lnTo>
                  <a:lnTo>
                    <a:pt x="80" y="6"/>
                  </a:lnTo>
                  <a:lnTo>
                    <a:pt x="68" y="10"/>
                  </a:lnTo>
                  <a:lnTo>
                    <a:pt x="58" y="14"/>
                  </a:lnTo>
                  <a:lnTo>
                    <a:pt x="48" y="20"/>
                  </a:lnTo>
                  <a:lnTo>
                    <a:pt x="38" y="28"/>
                  </a:lnTo>
                  <a:lnTo>
                    <a:pt x="30" y="40"/>
                  </a:lnTo>
                  <a:lnTo>
                    <a:pt x="22" y="54"/>
                  </a:lnTo>
                  <a:lnTo>
                    <a:pt x="22" y="5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4" name="Freeform 43"/>
            <p:cNvSpPr>
              <a:spLocks/>
            </p:cNvSpPr>
            <p:nvPr userDrawn="1"/>
          </p:nvSpPr>
          <p:spPr bwMode="gray">
            <a:xfrm>
              <a:off x="2476" y="1392"/>
              <a:ext cx="85" cy="75"/>
            </a:xfrm>
            <a:custGeom>
              <a:avLst/>
              <a:gdLst/>
              <a:ahLst/>
              <a:cxnLst>
                <a:cxn ang="0">
                  <a:pos x="82" y="24"/>
                </a:cxn>
                <a:cxn ang="0">
                  <a:pos x="76" y="0"/>
                </a:cxn>
                <a:cxn ang="0">
                  <a:pos x="76" y="0"/>
                </a:cxn>
                <a:cxn ang="0">
                  <a:pos x="50" y="8"/>
                </a:cxn>
                <a:cxn ang="0">
                  <a:pos x="30" y="18"/>
                </a:cxn>
                <a:cxn ang="0">
                  <a:pos x="20" y="24"/>
                </a:cxn>
                <a:cxn ang="0">
                  <a:pos x="12" y="30"/>
                </a:cxn>
                <a:cxn ang="0">
                  <a:pos x="6" y="40"/>
                </a:cxn>
                <a:cxn ang="0">
                  <a:pos x="0" y="48"/>
                </a:cxn>
                <a:cxn ang="0">
                  <a:pos x="0" y="68"/>
                </a:cxn>
                <a:cxn ang="0">
                  <a:pos x="0" y="68"/>
                </a:cxn>
                <a:cxn ang="0">
                  <a:pos x="16" y="72"/>
                </a:cxn>
                <a:cxn ang="0">
                  <a:pos x="30" y="70"/>
                </a:cxn>
                <a:cxn ang="0">
                  <a:pos x="42" y="66"/>
                </a:cxn>
                <a:cxn ang="0">
                  <a:pos x="52" y="60"/>
                </a:cxn>
                <a:cxn ang="0">
                  <a:pos x="62" y="52"/>
                </a:cxn>
                <a:cxn ang="0">
                  <a:pos x="70" y="42"/>
                </a:cxn>
                <a:cxn ang="0">
                  <a:pos x="82" y="24"/>
                </a:cxn>
                <a:cxn ang="0">
                  <a:pos x="82" y="24"/>
                </a:cxn>
              </a:cxnLst>
              <a:rect l="0" t="0" r="r" b="b"/>
              <a:pathLst>
                <a:path w="82" h="72">
                  <a:moveTo>
                    <a:pt x="82" y="24"/>
                  </a:moveTo>
                  <a:lnTo>
                    <a:pt x="76" y="0"/>
                  </a:lnTo>
                  <a:lnTo>
                    <a:pt x="76" y="0"/>
                  </a:lnTo>
                  <a:lnTo>
                    <a:pt x="50" y="8"/>
                  </a:lnTo>
                  <a:lnTo>
                    <a:pt x="30" y="18"/>
                  </a:lnTo>
                  <a:lnTo>
                    <a:pt x="20" y="24"/>
                  </a:lnTo>
                  <a:lnTo>
                    <a:pt x="12" y="30"/>
                  </a:lnTo>
                  <a:lnTo>
                    <a:pt x="6" y="40"/>
                  </a:lnTo>
                  <a:lnTo>
                    <a:pt x="0" y="48"/>
                  </a:lnTo>
                  <a:lnTo>
                    <a:pt x="0" y="68"/>
                  </a:lnTo>
                  <a:lnTo>
                    <a:pt x="0" y="68"/>
                  </a:lnTo>
                  <a:lnTo>
                    <a:pt x="16" y="72"/>
                  </a:lnTo>
                  <a:lnTo>
                    <a:pt x="30" y="70"/>
                  </a:lnTo>
                  <a:lnTo>
                    <a:pt x="42" y="66"/>
                  </a:lnTo>
                  <a:lnTo>
                    <a:pt x="52" y="60"/>
                  </a:lnTo>
                  <a:lnTo>
                    <a:pt x="62" y="52"/>
                  </a:lnTo>
                  <a:lnTo>
                    <a:pt x="70" y="42"/>
                  </a:lnTo>
                  <a:lnTo>
                    <a:pt x="82" y="24"/>
                  </a:lnTo>
                  <a:lnTo>
                    <a:pt x="82" y="2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5" name="Freeform 44"/>
            <p:cNvSpPr>
              <a:spLocks/>
            </p:cNvSpPr>
            <p:nvPr userDrawn="1"/>
          </p:nvSpPr>
          <p:spPr bwMode="gray">
            <a:xfrm>
              <a:off x="2448" y="1589"/>
              <a:ext cx="103" cy="65"/>
            </a:xfrm>
            <a:custGeom>
              <a:avLst/>
              <a:gdLst/>
              <a:ahLst/>
              <a:cxnLst>
                <a:cxn ang="0">
                  <a:pos x="0" y="50"/>
                </a:cxn>
                <a:cxn ang="0">
                  <a:pos x="14" y="58"/>
                </a:cxn>
                <a:cxn ang="0">
                  <a:pos x="14" y="58"/>
                </a:cxn>
                <a:cxn ang="0">
                  <a:pos x="30" y="62"/>
                </a:cxn>
                <a:cxn ang="0">
                  <a:pos x="44" y="60"/>
                </a:cxn>
                <a:cxn ang="0">
                  <a:pos x="54" y="56"/>
                </a:cxn>
                <a:cxn ang="0">
                  <a:pos x="60" y="50"/>
                </a:cxn>
                <a:cxn ang="0">
                  <a:pos x="66" y="42"/>
                </a:cxn>
                <a:cxn ang="0">
                  <a:pos x="70" y="34"/>
                </a:cxn>
                <a:cxn ang="0">
                  <a:pos x="78" y="18"/>
                </a:cxn>
                <a:cxn ang="0">
                  <a:pos x="98" y="2"/>
                </a:cxn>
                <a:cxn ang="0">
                  <a:pos x="98" y="2"/>
                </a:cxn>
                <a:cxn ang="0">
                  <a:pos x="80" y="0"/>
                </a:cxn>
                <a:cxn ang="0">
                  <a:pos x="64" y="2"/>
                </a:cxn>
                <a:cxn ang="0">
                  <a:pos x="50" y="6"/>
                </a:cxn>
                <a:cxn ang="0">
                  <a:pos x="36" y="14"/>
                </a:cxn>
                <a:cxn ang="0">
                  <a:pos x="24" y="22"/>
                </a:cxn>
                <a:cxn ang="0">
                  <a:pos x="14" y="30"/>
                </a:cxn>
                <a:cxn ang="0">
                  <a:pos x="6" y="40"/>
                </a:cxn>
                <a:cxn ang="0">
                  <a:pos x="0" y="50"/>
                </a:cxn>
                <a:cxn ang="0">
                  <a:pos x="0" y="50"/>
                </a:cxn>
              </a:cxnLst>
              <a:rect l="0" t="0" r="r" b="b"/>
              <a:pathLst>
                <a:path w="98" h="62">
                  <a:moveTo>
                    <a:pt x="0" y="50"/>
                  </a:moveTo>
                  <a:lnTo>
                    <a:pt x="14" y="58"/>
                  </a:lnTo>
                  <a:lnTo>
                    <a:pt x="14" y="58"/>
                  </a:lnTo>
                  <a:lnTo>
                    <a:pt x="30" y="62"/>
                  </a:lnTo>
                  <a:lnTo>
                    <a:pt x="44" y="60"/>
                  </a:lnTo>
                  <a:lnTo>
                    <a:pt x="54" y="56"/>
                  </a:lnTo>
                  <a:lnTo>
                    <a:pt x="60" y="50"/>
                  </a:lnTo>
                  <a:lnTo>
                    <a:pt x="66" y="42"/>
                  </a:lnTo>
                  <a:lnTo>
                    <a:pt x="70" y="34"/>
                  </a:lnTo>
                  <a:lnTo>
                    <a:pt x="78" y="18"/>
                  </a:lnTo>
                  <a:lnTo>
                    <a:pt x="98" y="2"/>
                  </a:lnTo>
                  <a:lnTo>
                    <a:pt x="98" y="2"/>
                  </a:lnTo>
                  <a:lnTo>
                    <a:pt x="80" y="0"/>
                  </a:lnTo>
                  <a:lnTo>
                    <a:pt x="64" y="2"/>
                  </a:lnTo>
                  <a:lnTo>
                    <a:pt x="50" y="6"/>
                  </a:lnTo>
                  <a:lnTo>
                    <a:pt x="36" y="14"/>
                  </a:lnTo>
                  <a:lnTo>
                    <a:pt x="24" y="22"/>
                  </a:lnTo>
                  <a:lnTo>
                    <a:pt x="14" y="30"/>
                  </a:lnTo>
                  <a:lnTo>
                    <a:pt x="6" y="40"/>
                  </a:lnTo>
                  <a:lnTo>
                    <a:pt x="0" y="50"/>
                  </a:lnTo>
                  <a:lnTo>
                    <a:pt x="0" y="5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6" name="Freeform 45"/>
            <p:cNvSpPr>
              <a:spLocks/>
            </p:cNvSpPr>
            <p:nvPr userDrawn="1"/>
          </p:nvSpPr>
          <p:spPr bwMode="gray">
            <a:xfrm>
              <a:off x="2720" y="944"/>
              <a:ext cx="103" cy="47"/>
            </a:xfrm>
            <a:custGeom>
              <a:avLst/>
              <a:gdLst/>
              <a:ahLst/>
              <a:cxnLst>
                <a:cxn ang="0">
                  <a:pos x="18" y="0"/>
                </a:cxn>
                <a:cxn ang="0">
                  <a:pos x="0" y="8"/>
                </a:cxn>
                <a:cxn ang="0">
                  <a:pos x="0" y="8"/>
                </a:cxn>
                <a:cxn ang="0">
                  <a:pos x="2" y="14"/>
                </a:cxn>
                <a:cxn ang="0">
                  <a:pos x="4" y="20"/>
                </a:cxn>
                <a:cxn ang="0">
                  <a:pos x="14" y="32"/>
                </a:cxn>
                <a:cxn ang="0">
                  <a:pos x="26" y="42"/>
                </a:cxn>
                <a:cxn ang="0">
                  <a:pos x="42" y="50"/>
                </a:cxn>
                <a:cxn ang="0">
                  <a:pos x="58" y="56"/>
                </a:cxn>
                <a:cxn ang="0">
                  <a:pos x="72" y="58"/>
                </a:cxn>
                <a:cxn ang="0">
                  <a:pos x="78" y="58"/>
                </a:cxn>
                <a:cxn ang="0">
                  <a:pos x="84" y="56"/>
                </a:cxn>
                <a:cxn ang="0">
                  <a:pos x="90" y="54"/>
                </a:cxn>
                <a:cxn ang="0">
                  <a:pos x="94" y="50"/>
                </a:cxn>
                <a:cxn ang="0">
                  <a:pos x="96" y="20"/>
                </a:cxn>
                <a:cxn ang="0">
                  <a:pos x="96" y="20"/>
                </a:cxn>
                <a:cxn ang="0">
                  <a:pos x="78" y="10"/>
                </a:cxn>
                <a:cxn ang="0">
                  <a:pos x="60" y="4"/>
                </a:cxn>
                <a:cxn ang="0">
                  <a:pos x="40" y="0"/>
                </a:cxn>
                <a:cxn ang="0">
                  <a:pos x="18" y="0"/>
                </a:cxn>
                <a:cxn ang="0">
                  <a:pos x="18" y="0"/>
                </a:cxn>
              </a:cxnLst>
              <a:rect l="0" t="0" r="r" b="b"/>
              <a:pathLst>
                <a:path w="96" h="58">
                  <a:moveTo>
                    <a:pt x="18" y="0"/>
                  </a:moveTo>
                  <a:lnTo>
                    <a:pt x="0" y="8"/>
                  </a:lnTo>
                  <a:lnTo>
                    <a:pt x="0" y="8"/>
                  </a:lnTo>
                  <a:lnTo>
                    <a:pt x="2" y="14"/>
                  </a:lnTo>
                  <a:lnTo>
                    <a:pt x="4" y="20"/>
                  </a:lnTo>
                  <a:lnTo>
                    <a:pt x="14" y="32"/>
                  </a:lnTo>
                  <a:lnTo>
                    <a:pt x="26" y="42"/>
                  </a:lnTo>
                  <a:lnTo>
                    <a:pt x="42" y="50"/>
                  </a:lnTo>
                  <a:lnTo>
                    <a:pt x="58" y="56"/>
                  </a:lnTo>
                  <a:lnTo>
                    <a:pt x="72" y="58"/>
                  </a:lnTo>
                  <a:lnTo>
                    <a:pt x="78" y="58"/>
                  </a:lnTo>
                  <a:lnTo>
                    <a:pt x="84" y="56"/>
                  </a:lnTo>
                  <a:lnTo>
                    <a:pt x="90" y="54"/>
                  </a:lnTo>
                  <a:lnTo>
                    <a:pt x="94" y="50"/>
                  </a:lnTo>
                  <a:lnTo>
                    <a:pt x="96" y="20"/>
                  </a:lnTo>
                  <a:lnTo>
                    <a:pt x="96" y="20"/>
                  </a:lnTo>
                  <a:lnTo>
                    <a:pt x="78" y="10"/>
                  </a:lnTo>
                  <a:lnTo>
                    <a:pt x="60" y="4"/>
                  </a:lnTo>
                  <a:lnTo>
                    <a:pt x="40" y="0"/>
                  </a:lnTo>
                  <a:lnTo>
                    <a:pt x="18" y="0"/>
                  </a:lnTo>
                  <a:lnTo>
                    <a:pt x="18" y="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7" name="Freeform 46"/>
            <p:cNvSpPr>
              <a:spLocks/>
            </p:cNvSpPr>
            <p:nvPr userDrawn="1"/>
          </p:nvSpPr>
          <p:spPr bwMode="gray">
            <a:xfrm>
              <a:off x="2946" y="851"/>
              <a:ext cx="66" cy="103"/>
            </a:xfrm>
            <a:custGeom>
              <a:avLst/>
              <a:gdLst/>
              <a:ahLst/>
              <a:cxnLst>
                <a:cxn ang="0">
                  <a:pos x="42" y="8"/>
                </a:cxn>
                <a:cxn ang="0">
                  <a:pos x="14" y="0"/>
                </a:cxn>
                <a:cxn ang="0">
                  <a:pos x="14" y="0"/>
                </a:cxn>
                <a:cxn ang="0">
                  <a:pos x="6" y="16"/>
                </a:cxn>
                <a:cxn ang="0">
                  <a:pos x="2" y="22"/>
                </a:cxn>
                <a:cxn ang="0">
                  <a:pos x="0" y="30"/>
                </a:cxn>
                <a:cxn ang="0">
                  <a:pos x="0" y="40"/>
                </a:cxn>
                <a:cxn ang="0">
                  <a:pos x="0" y="50"/>
                </a:cxn>
                <a:cxn ang="0">
                  <a:pos x="4" y="60"/>
                </a:cxn>
                <a:cxn ang="0">
                  <a:pos x="8" y="72"/>
                </a:cxn>
                <a:cxn ang="0">
                  <a:pos x="22" y="102"/>
                </a:cxn>
                <a:cxn ang="0">
                  <a:pos x="22" y="102"/>
                </a:cxn>
                <a:cxn ang="0">
                  <a:pos x="44" y="78"/>
                </a:cxn>
                <a:cxn ang="0">
                  <a:pos x="54" y="66"/>
                </a:cxn>
                <a:cxn ang="0">
                  <a:pos x="60" y="54"/>
                </a:cxn>
                <a:cxn ang="0">
                  <a:pos x="64" y="44"/>
                </a:cxn>
                <a:cxn ang="0">
                  <a:pos x="64" y="38"/>
                </a:cxn>
                <a:cxn ang="0">
                  <a:pos x="62" y="32"/>
                </a:cxn>
                <a:cxn ang="0">
                  <a:pos x="60" y="26"/>
                </a:cxn>
                <a:cxn ang="0">
                  <a:pos x="56" y="20"/>
                </a:cxn>
                <a:cxn ang="0">
                  <a:pos x="42" y="8"/>
                </a:cxn>
                <a:cxn ang="0">
                  <a:pos x="42" y="8"/>
                </a:cxn>
              </a:cxnLst>
              <a:rect l="0" t="0" r="r" b="b"/>
              <a:pathLst>
                <a:path w="64" h="102">
                  <a:moveTo>
                    <a:pt x="42" y="8"/>
                  </a:moveTo>
                  <a:lnTo>
                    <a:pt x="14" y="0"/>
                  </a:lnTo>
                  <a:lnTo>
                    <a:pt x="14" y="0"/>
                  </a:lnTo>
                  <a:lnTo>
                    <a:pt x="6" y="16"/>
                  </a:lnTo>
                  <a:lnTo>
                    <a:pt x="2" y="22"/>
                  </a:lnTo>
                  <a:lnTo>
                    <a:pt x="0" y="30"/>
                  </a:lnTo>
                  <a:lnTo>
                    <a:pt x="0" y="40"/>
                  </a:lnTo>
                  <a:lnTo>
                    <a:pt x="0" y="50"/>
                  </a:lnTo>
                  <a:lnTo>
                    <a:pt x="4" y="60"/>
                  </a:lnTo>
                  <a:lnTo>
                    <a:pt x="8" y="72"/>
                  </a:lnTo>
                  <a:lnTo>
                    <a:pt x="22" y="102"/>
                  </a:lnTo>
                  <a:lnTo>
                    <a:pt x="22" y="102"/>
                  </a:lnTo>
                  <a:lnTo>
                    <a:pt x="44" y="78"/>
                  </a:lnTo>
                  <a:lnTo>
                    <a:pt x="54" y="66"/>
                  </a:lnTo>
                  <a:lnTo>
                    <a:pt x="60" y="54"/>
                  </a:lnTo>
                  <a:lnTo>
                    <a:pt x="64" y="44"/>
                  </a:lnTo>
                  <a:lnTo>
                    <a:pt x="64" y="38"/>
                  </a:lnTo>
                  <a:lnTo>
                    <a:pt x="62" y="32"/>
                  </a:lnTo>
                  <a:lnTo>
                    <a:pt x="60" y="26"/>
                  </a:lnTo>
                  <a:lnTo>
                    <a:pt x="56" y="20"/>
                  </a:lnTo>
                  <a:lnTo>
                    <a:pt x="42" y="8"/>
                  </a:lnTo>
                  <a:lnTo>
                    <a:pt x="42" y="8"/>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8" name="Freeform 47"/>
            <p:cNvSpPr>
              <a:spLocks noEditPoints="1"/>
            </p:cNvSpPr>
            <p:nvPr userDrawn="1"/>
          </p:nvSpPr>
          <p:spPr bwMode="gray">
            <a:xfrm>
              <a:off x="3171" y="664"/>
              <a:ext cx="770" cy="1981"/>
            </a:xfrm>
            <a:custGeom>
              <a:avLst/>
              <a:gdLst/>
              <a:ahLst/>
              <a:cxnLst>
                <a:cxn ang="0">
                  <a:pos x="636" y="774"/>
                </a:cxn>
                <a:cxn ang="0">
                  <a:pos x="688" y="690"/>
                </a:cxn>
                <a:cxn ang="0">
                  <a:pos x="686" y="488"/>
                </a:cxn>
                <a:cxn ang="0">
                  <a:pos x="694" y="430"/>
                </a:cxn>
                <a:cxn ang="0">
                  <a:pos x="694" y="376"/>
                </a:cxn>
                <a:cxn ang="0">
                  <a:pos x="676" y="320"/>
                </a:cxn>
                <a:cxn ang="0">
                  <a:pos x="646" y="280"/>
                </a:cxn>
                <a:cxn ang="0">
                  <a:pos x="648" y="238"/>
                </a:cxn>
                <a:cxn ang="0">
                  <a:pos x="610" y="226"/>
                </a:cxn>
                <a:cxn ang="0">
                  <a:pos x="580" y="190"/>
                </a:cxn>
                <a:cxn ang="0">
                  <a:pos x="568" y="180"/>
                </a:cxn>
                <a:cxn ang="0">
                  <a:pos x="526" y="182"/>
                </a:cxn>
                <a:cxn ang="0">
                  <a:pos x="518" y="138"/>
                </a:cxn>
                <a:cxn ang="0">
                  <a:pos x="472" y="156"/>
                </a:cxn>
                <a:cxn ang="0">
                  <a:pos x="474" y="116"/>
                </a:cxn>
                <a:cxn ang="0">
                  <a:pos x="432" y="120"/>
                </a:cxn>
                <a:cxn ang="0">
                  <a:pos x="388" y="132"/>
                </a:cxn>
                <a:cxn ang="0">
                  <a:pos x="388" y="80"/>
                </a:cxn>
                <a:cxn ang="0">
                  <a:pos x="376" y="68"/>
                </a:cxn>
                <a:cxn ang="0">
                  <a:pos x="346" y="44"/>
                </a:cxn>
                <a:cxn ang="0">
                  <a:pos x="314" y="88"/>
                </a:cxn>
                <a:cxn ang="0">
                  <a:pos x="306" y="64"/>
                </a:cxn>
                <a:cxn ang="0">
                  <a:pos x="330" y="46"/>
                </a:cxn>
                <a:cxn ang="0">
                  <a:pos x="256" y="122"/>
                </a:cxn>
                <a:cxn ang="0">
                  <a:pos x="236" y="92"/>
                </a:cxn>
                <a:cxn ang="0">
                  <a:pos x="290" y="18"/>
                </a:cxn>
                <a:cxn ang="0">
                  <a:pos x="218" y="62"/>
                </a:cxn>
                <a:cxn ang="0">
                  <a:pos x="214" y="90"/>
                </a:cxn>
                <a:cxn ang="0">
                  <a:pos x="208" y="60"/>
                </a:cxn>
                <a:cxn ang="0">
                  <a:pos x="212" y="8"/>
                </a:cxn>
                <a:cxn ang="0">
                  <a:pos x="184" y="40"/>
                </a:cxn>
                <a:cxn ang="0">
                  <a:pos x="162" y="0"/>
                </a:cxn>
                <a:cxn ang="0">
                  <a:pos x="156" y="94"/>
                </a:cxn>
                <a:cxn ang="0">
                  <a:pos x="138" y="12"/>
                </a:cxn>
                <a:cxn ang="0">
                  <a:pos x="84" y="74"/>
                </a:cxn>
                <a:cxn ang="0">
                  <a:pos x="62" y="98"/>
                </a:cxn>
                <a:cxn ang="0">
                  <a:pos x="54" y="20"/>
                </a:cxn>
                <a:cxn ang="0">
                  <a:pos x="86" y="738"/>
                </a:cxn>
                <a:cxn ang="0">
                  <a:pos x="38" y="1700"/>
                </a:cxn>
                <a:cxn ang="0">
                  <a:pos x="176" y="1954"/>
                </a:cxn>
                <a:cxn ang="0">
                  <a:pos x="576" y="1976"/>
                </a:cxn>
                <a:cxn ang="0">
                  <a:pos x="656" y="1938"/>
                </a:cxn>
                <a:cxn ang="0">
                  <a:pos x="472" y="1910"/>
                </a:cxn>
                <a:cxn ang="0">
                  <a:pos x="368" y="1874"/>
                </a:cxn>
                <a:cxn ang="0">
                  <a:pos x="266" y="1722"/>
                </a:cxn>
                <a:cxn ang="0">
                  <a:pos x="260" y="1568"/>
                </a:cxn>
                <a:cxn ang="0">
                  <a:pos x="304" y="1496"/>
                </a:cxn>
                <a:cxn ang="0">
                  <a:pos x="552" y="1494"/>
                </a:cxn>
                <a:cxn ang="0">
                  <a:pos x="682" y="1452"/>
                </a:cxn>
                <a:cxn ang="0">
                  <a:pos x="654" y="1352"/>
                </a:cxn>
                <a:cxn ang="0">
                  <a:pos x="692" y="1264"/>
                </a:cxn>
                <a:cxn ang="0">
                  <a:pos x="610" y="1220"/>
                </a:cxn>
                <a:cxn ang="0">
                  <a:pos x="694" y="1188"/>
                </a:cxn>
                <a:cxn ang="0">
                  <a:pos x="698" y="1124"/>
                </a:cxn>
                <a:cxn ang="0">
                  <a:pos x="714" y="1052"/>
                </a:cxn>
                <a:cxn ang="0">
                  <a:pos x="772" y="1002"/>
                </a:cxn>
                <a:cxn ang="0">
                  <a:pos x="492" y="850"/>
                </a:cxn>
                <a:cxn ang="0">
                  <a:pos x="362" y="826"/>
                </a:cxn>
                <a:cxn ang="0">
                  <a:pos x="424" y="782"/>
                </a:cxn>
                <a:cxn ang="0">
                  <a:pos x="532" y="794"/>
                </a:cxn>
                <a:cxn ang="0">
                  <a:pos x="516" y="846"/>
                </a:cxn>
              </a:cxnLst>
              <a:rect l="0" t="0" r="r" b="b"/>
              <a:pathLst>
                <a:path w="772" h="1976">
                  <a:moveTo>
                    <a:pt x="696" y="886"/>
                  </a:moveTo>
                  <a:lnTo>
                    <a:pt x="696" y="886"/>
                  </a:lnTo>
                  <a:lnTo>
                    <a:pt x="670" y="852"/>
                  </a:lnTo>
                  <a:lnTo>
                    <a:pt x="656" y="834"/>
                  </a:lnTo>
                  <a:lnTo>
                    <a:pt x="646" y="814"/>
                  </a:lnTo>
                  <a:lnTo>
                    <a:pt x="638" y="794"/>
                  </a:lnTo>
                  <a:lnTo>
                    <a:pt x="636" y="784"/>
                  </a:lnTo>
                  <a:lnTo>
                    <a:pt x="636" y="774"/>
                  </a:lnTo>
                  <a:lnTo>
                    <a:pt x="638" y="764"/>
                  </a:lnTo>
                  <a:lnTo>
                    <a:pt x="642" y="754"/>
                  </a:lnTo>
                  <a:lnTo>
                    <a:pt x="646" y="744"/>
                  </a:lnTo>
                  <a:lnTo>
                    <a:pt x="654" y="734"/>
                  </a:lnTo>
                  <a:lnTo>
                    <a:pt x="654" y="734"/>
                  </a:lnTo>
                  <a:lnTo>
                    <a:pt x="670" y="720"/>
                  </a:lnTo>
                  <a:lnTo>
                    <a:pt x="680" y="706"/>
                  </a:lnTo>
                  <a:lnTo>
                    <a:pt x="688" y="690"/>
                  </a:lnTo>
                  <a:lnTo>
                    <a:pt x="690" y="672"/>
                  </a:lnTo>
                  <a:lnTo>
                    <a:pt x="690" y="672"/>
                  </a:lnTo>
                  <a:lnTo>
                    <a:pt x="696" y="612"/>
                  </a:lnTo>
                  <a:lnTo>
                    <a:pt x="696" y="566"/>
                  </a:lnTo>
                  <a:lnTo>
                    <a:pt x="692" y="526"/>
                  </a:lnTo>
                  <a:lnTo>
                    <a:pt x="684" y="490"/>
                  </a:lnTo>
                  <a:lnTo>
                    <a:pt x="684" y="490"/>
                  </a:lnTo>
                  <a:lnTo>
                    <a:pt x="686" y="488"/>
                  </a:lnTo>
                  <a:lnTo>
                    <a:pt x="690" y="486"/>
                  </a:lnTo>
                  <a:lnTo>
                    <a:pt x="694" y="482"/>
                  </a:lnTo>
                  <a:lnTo>
                    <a:pt x="698" y="474"/>
                  </a:lnTo>
                  <a:lnTo>
                    <a:pt x="698" y="474"/>
                  </a:lnTo>
                  <a:lnTo>
                    <a:pt x="700" y="458"/>
                  </a:lnTo>
                  <a:lnTo>
                    <a:pt x="700" y="446"/>
                  </a:lnTo>
                  <a:lnTo>
                    <a:pt x="698" y="438"/>
                  </a:lnTo>
                  <a:lnTo>
                    <a:pt x="694" y="430"/>
                  </a:lnTo>
                  <a:lnTo>
                    <a:pt x="690" y="426"/>
                  </a:lnTo>
                  <a:lnTo>
                    <a:pt x="686" y="422"/>
                  </a:lnTo>
                  <a:lnTo>
                    <a:pt x="684" y="420"/>
                  </a:lnTo>
                  <a:lnTo>
                    <a:pt x="684" y="420"/>
                  </a:lnTo>
                  <a:lnTo>
                    <a:pt x="690" y="412"/>
                  </a:lnTo>
                  <a:lnTo>
                    <a:pt x="694" y="402"/>
                  </a:lnTo>
                  <a:lnTo>
                    <a:pt x="696" y="388"/>
                  </a:lnTo>
                  <a:lnTo>
                    <a:pt x="694" y="376"/>
                  </a:lnTo>
                  <a:lnTo>
                    <a:pt x="692" y="362"/>
                  </a:lnTo>
                  <a:lnTo>
                    <a:pt x="688" y="352"/>
                  </a:lnTo>
                  <a:lnTo>
                    <a:pt x="680" y="344"/>
                  </a:lnTo>
                  <a:lnTo>
                    <a:pt x="676" y="342"/>
                  </a:lnTo>
                  <a:lnTo>
                    <a:pt x="670" y="342"/>
                  </a:lnTo>
                  <a:lnTo>
                    <a:pt x="670" y="342"/>
                  </a:lnTo>
                  <a:lnTo>
                    <a:pt x="674" y="332"/>
                  </a:lnTo>
                  <a:lnTo>
                    <a:pt x="676" y="320"/>
                  </a:lnTo>
                  <a:lnTo>
                    <a:pt x="676" y="308"/>
                  </a:lnTo>
                  <a:lnTo>
                    <a:pt x="674" y="298"/>
                  </a:lnTo>
                  <a:lnTo>
                    <a:pt x="668" y="290"/>
                  </a:lnTo>
                  <a:lnTo>
                    <a:pt x="662" y="282"/>
                  </a:lnTo>
                  <a:lnTo>
                    <a:pt x="654" y="280"/>
                  </a:lnTo>
                  <a:lnTo>
                    <a:pt x="642" y="280"/>
                  </a:lnTo>
                  <a:lnTo>
                    <a:pt x="642" y="280"/>
                  </a:lnTo>
                  <a:lnTo>
                    <a:pt x="646" y="280"/>
                  </a:lnTo>
                  <a:lnTo>
                    <a:pt x="650" y="274"/>
                  </a:lnTo>
                  <a:lnTo>
                    <a:pt x="654" y="266"/>
                  </a:lnTo>
                  <a:lnTo>
                    <a:pt x="656" y="260"/>
                  </a:lnTo>
                  <a:lnTo>
                    <a:pt x="656" y="254"/>
                  </a:lnTo>
                  <a:lnTo>
                    <a:pt x="656" y="254"/>
                  </a:lnTo>
                  <a:lnTo>
                    <a:pt x="654" y="246"/>
                  </a:lnTo>
                  <a:lnTo>
                    <a:pt x="652" y="242"/>
                  </a:lnTo>
                  <a:lnTo>
                    <a:pt x="648" y="238"/>
                  </a:lnTo>
                  <a:lnTo>
                    <a:pt x="644" y="236"/>
                  </a:lnTo>
                  <a:lnTo>
                    <a:pt x="636" y="234"/>
                  </a:lnTo>
                  <a:lnTo>
                    <a:pt x="626" y="234"/>
                  </a:lnTo>
                  <a:lnTo>
                    <a:pt x="618" y="236"/>
                  </a:lnTo>
                  <a:lnTo>
                    <a:pt x="610" y="236"/>
                  </a:lnTo>
                  <a:lnTo>
                    <a:pt x="608" y="236"/>
                  </a:lnTo>
                  <a:lnTo>
                    <a:pt x="608" y="234"/>
                  </a:lnTo>
                  <a:lnTo>
                    <a:pt x="610" y="226"/>
                  </a:lnTo>
                  <a:lnTo>
                    <a:pt x="610" y="226"/>
                  </a:lnTo>
                  <a:lnTo>
                    <a:pt x="612" y="220"/>
                  </a:lnTo>
                  <a:lnTo>
                    <a:pt x="610" y="212"/>
                  </a:lnTo>
                  <a:lnTo>
                    <a:pt x="604" y="204"/>
                  </a:lnTo>
                  <a:lnTo>
                    <a:pt x="598" y="196"/>
                  </a:lnTo>
                  <a:lnTo>
                    <a:pt x="592" y="190"/>
                  </a:lnTo>
                  <a:lnTo>
                    <a:pt x="584" y="188"/>
                  </a:lnTo>
                  <a:lnTo>
                    <a:pt x="580" y="190"/>
                  </a:lnTo>
                  <a:lnTo>
                    <a:pt x="576" y="192"/>
                  </a:lnTo>
                  <a:lnTo>
                    <a:pt x="574" y="196"/>
                  </a:lnTo>
                  <a:lnTo>
                    <a:pt x="570" y="202"/>
                  </a:lnTo>
                  <a:lnTo>
                    <a:pt x="570" y="202"/>
                  </a:lnTo>
                  <a:lnTo>
                    <a:pt x="568" y="200"/>
                  </a:lnTo>
                  <a:lnTo>
                    <a:pt x="566" y="194"/>
                  </a:lnTo>
                  <a:lnTo>
                    <a:pt x="568" y="184"/>
                  </a:lnTo>
                  <a:lnTo>
                    <a:pt x="568" y="180"/>
                  </a:lnTo>
                  <a:lnTo>
                    <a:pt x="566" y="174"/>
                  </a:lnTo>
                  <a:lnTo>
                    <a:pt x="564" y="170"/>
                  </a:lnTo>
                  <a:lnTo>
                    <a:pt x="560" y="166"/>
                  </a:lnTo>
                  <a:lnTo>
                    <a:pt x="560" y="166"/>
                  </a:lnTo>
                  <a:lnTo>
                    <a:pt x="552" y="168"/>
                  </a:lnTo>
                  <a:lnTo>
                    <a:pt x="544" y="172"/>
                  </a:lnTo>
                  <a:lnTo>
                    <a:pt x="526" y="182"/>
                  </a:lnTo>
                  <a:lnTo>
                    <a:pt x="526" y="182"/>
                  </a:lnTo>
                  <a:lnTo>
                    <a:pt x="526" y="176"/>
                  </a:lnTo>
                  <a:lnTo>
                    <a:pt x="526" y="172"/>
                  </a:lnTo>
                  <a:lnTo>
                    <a:pt x="528" y="162"/>
                  </a:lnTo>
                  <a:lnTo>
                    <a:pt x="528" y="158"/>
                  </a:lnTo>
                  <a:lnTo>
                    <a:pt x="528" y="152"/>
                  </a:lnTo>
                  <a:lnTo>
                    <a:pt x="524" y="146"/>
                  </a:lnTo>
                  <a:lnTo>
                    <a:pt x="518" y="138"/>
                  </a:lnTo>
                  <a:lnTo>
                    <a:pt x="518" y="138"/>
                  </a:lnTo>
                  <a:lnTo>
                    <a:pt x="510" y="134"/>
                  </a:lnTo>
                  <a:lnTo>
                    <a:pt x="502" y="132"/>
                  </a:lnTo>
                  <a:lnTo>
                    <a:pt x="498" y="134"/>
                  </a:lnTo>
                  <a:lnTo>
                    <a:pt x="492" y="136"/>
                  </a:lnTo>
                  <a:lnTo>
                    <a:pt x="484" y="146"/>
                  </a:lnTo>
                  <a:lnTo>
                    <a:pt x="478" y="152"/>
                  </a:lnTo>
                  <a:lnTo>
                    <a:pt x="472" y="156"/>
                  </a:lnTo>
                  <a:lnTo>
                    <a:pt x="472" y="156"/>
                  </a:lnTo>
                  <a:lnTo>
                    <a:pt x="466" y="154"/>
                  </a:lnTo>
                  <a:lnTo>
                    <a:pt x="464" y="150"/>
                  </a:lnTo>
                  <a:lnTo>
                    <a:pt x="464" y="148"/>
                  </a:lnTo>
                  <a:lnTo>
                    <a:pt x="474" y="136"/>
                  </a:lnTo>
                  <a:lnTo>
                    <a:pt x="478" y="128"/>
                  </a:lnTo>
                  <a:lnTo>
                    <a:pt x="478" y="124"/>
                  </a:lnTo>
                  <a:lnTo>
                    <a:pt x="476" y="120"/>
                  </a:lnTo>
                  <a:lnTo>
                    <a:pt x="474" y="116"/>
                  </a:lnTo>
                  <a:lnTo>
                    <a:pt x="468" y="110"/>
                  </a:lnTo>
                  <a:lnTo>
                    <a:pt x="460" y="106"/>
                  </a:lnTo>
                  <a:lnTo>
                    <a:pt x="448" y="100"/>
                  </a:lnTo>
                  <a:lnTo>
                    <a:pt x="448" y="100"/>
                  </a:lnTo>
                  <a:lnTo>
                    <a:pt x="442" y="112"/>
                  </a:lnTo>
                  <a:lnTo>
                    <a:pt x="438" y="120"/>
                  </a:lnTo>
                  <a:lnTo>
                    <a:pt x="434" y="122"/>
                  </a:lnTo>
                  <a:lnTo>
                    <a:pt x="432" y="120"/>
                  </a:lnTo>
                  <a:lnTo>
                    <a:pt x="428" y="112"/>
                  </a:lnTo>
                  <a:lnTo>
                    <a:pt x="426" y="108"/>
                  </a:lnTo>
                  <a:lnTo>
                    <a:pt x="424" y="106"/>
                  </a:lnTo>
                  <a:lnTo>
                    <a:pt x="424" y="106"/>
                  </a:lnTo>
                  <a:lnTo>
                    <a:pt x="422" y="104"/>
                  </a:lnTo>
                  <a:lnTo>
                    <a:pt x="418" y="106"/>
                  </a:lnTo>
                  <a:lnTo>
                    <a:pt x="412" y="110"/>
                  </a:lnTo>
                  <a:lnTo>
                    <a:pt x="388" y="132"/>
                  </a:lnTo>
                  <a:lnTo>
                    <a:pt x="388" y="132"/>
                  </a:lnTo>
                  <a:lnTo>
                    <a:pt x="398" y="112"/>
                  </a:lnTo>
                  <a:lnTo>
                    <a:pt x="404" y="92"/>
                  </a:lnTo>
                  <a:lnTo>
                    <a:pt x="406" y="84"/>
                  </a:lnTo>
                  <a:lnTo>
                    <a:pt x="404" y="80"/>
                  </a:lnTo>
                  <a:lnTo>
                    <a:pt x="398" y="78"/>
                  </a:lnTo>
                  <a:lnTo>
                    <a:pt x="388" y="80"/>
                  </a:lnTo>
                  <a:lnTo>
                    <a:pt x="388" y="80"/>
                  </a:lnTo>
                  <a:lnTo>
                    <a:pt x="376" y="84"/>
                  </a:lnTo>
                  <a:lnTo>
                    <a:pt x="368" y="86"/>
                  </a:lnTo>
                  <a:lnTo>
                    <a:pt x="366" y="86"/>
                  </a:lnTo>
                  <a:lnTo>
                    <a:pt x="364" y="84"/>
                  </a:lnTo>
                  <a:lnTo>
                    <a:pt x="368" y="76"/>
                  </a:lnTo>
                  <a:lnTo>
                    <a:pt x="370" y="72"/>
                  </a:lnTo>
                  <a:lnTo>
                    <a:pt x="370" y="72"/>
                  </a:lnTo>
                  <a:lnTo>
                    <a:pt x="376" y="68"/>
                  </a:lnTo>
                  <a:lnTo>
                    <a:pt x="380" y="64"/>
                  </a:lnTo>
                  <a:lnTo>
                    <a:pt x="380" y="62"/>
                  </a:lnTo>
                  <a:lnTo>
                    <a:pt x="380" y="58"/>
                  </a:lnTo>
                  <a:lnTo>
                    <a:pt x="376" y="50"/>
                  </a:lnTo>
                  <a:lnTo>
                    <a:pt x="368" y="44"/>
                  </a:lnTo>
                  <a:lnTo>
                    <a:pt x="358" y="42"/>
                  </a:lnTo>
                  <a:lnTo>
                    <a:pt x="350" y="42"/>
                  </a:lnTo>
                  <a:lnTo>
                    <a:pt x="346" y="44"/>
                  </a:lnTo>
                  <a:lnTo>
                    <a:pt x="344" y="46"/>
                  </a:lnTo>
                  <a:lnTo>
                    <a:pt x="342" y="52"/>
                  </a:lnTo>
                  <a:lnTo>
                    <a:pt x="342" y="58"/>
                  </a:lnTo>
                  <a:lnTo>
                    <a:pt x="342" y="58"/>
                  </a:lnTo>
                  <a:lnTo>
                    <a:pt x="340" y="68"/>
                  </a:lnTo>
                  <a:lnTo>
                    <a:pt x="332" y="76"/>
                  </a:lnTo>
                  <a:lnTo>
                    <a:pt x="324" y="84"/>
                  </a:lnTo>
                  <a:lnTo>
                    <a:pt x="314" y="88"/>
                  </a:lnTo>
                  <a:lnTo>
                    <a:pt x="306" y="90"/>
                  </a:lnTo>
                  <a:lnTo>
                    <a:pt x="300" y="90"/>
                  </a:lnTo>
                  <a:lnTo>
                    <a:pt x="298" y="88"/>
                  </a:lnTo>
                  <a:lnTo>
                    <a:pt x="298" y="84"/>
                  </a:lnTo>
                  <a:lnTo>
                    <a:pt x="300" y="76"/>
                  </a:lnTo>
                  <a:lnTo>
                    <a:pt x="300" y="76"/>
                  </a:lnTo>
                  <a:lnTo>
                    <a:pt x="302" y="68"/>
                  </a:lnTo>
                  <a:lnTo>
                    <a:pt x="306" y="64"/>
                  </a:lnTo>
                  <a:lnTo>
                    <a:pt x="310" y="62"/>
                  </a:lnTo>
                  <a:lnTo>
                    <a:pt x="314" y="60"/>
                  </a:lnTo>
                  <a:lnTo>
                    <a:pt x="322" y="60"/>
                  </a:lnTo>
                  <a:lnTo>
                    <a:pt x="328" y="62"/>
                  </a:lnTo>
                  <a:lnTo>
                    <a:pt x="334" y="62"/>
                  </a:lnTo>
                  <a:lnTo>
                    <a:pt x="334" y="60"/>
                  </a:lnTo>
                  <a:lnTo>
                    <a:pt x="334" y="58"/>
                  </a:lnTo>
                  <a:lnTo>
                    <a:pt x="330" y="46"/>
                  </a:lnTo>
                  <a:lnTo>
                    <a:pt x="318" y="26"/>
                  </a:lnTo>
                  <a:lnTo>
                    <a:pt x="318" y="26"/>
                  </a:lnTo>
                  <a:lnTo>
                    <a:pt x="284" y="62"/>
                  </a:lnTo>
                  <a:lnTo>
                    <a:pt x="272" y="76"/>
                  </a:lnTo>
                  <a:lnTo>
                    <a:pt x="266" y="86"/>
                  </a:lnTo>
                  <a:lnTo>
                    <a:pt x="266" y="86"/>
                  </a:lnTo>
                  <a:lnTo>
                    <a:pt x="260" y="110"/>
                  </a:lnTo>
                  <a:lnTo>
                    <a:pt x="256" y="122"/>
                  </a:lnTo>
                  <a:lnTo>
                    <a:pt x="254" y="124"/>
                  </a:lnTo>
                  <a:lnTo>
                    <a:pt x="252" y="124"/>
                  </a:lnTo>
                  <a:lnTo>
                    <a:pt x="250" y="120"/>
                  </a:lnTo>
                  <a:lnTo>
                    <a:pt x="246" y="102"/>
                  </a:lnTo>
                  <a:lnTo>
                    <a:pt x="242" y="96"/>
                  </a:lnTo>
                  <a:lnTo>
                    <a:pt x="238" y="92"/>
                  </a:lnTo>
                  <a:lnTo>
                    <a:pt x="236" y="92"/>
                  </a:lnTo>
                  <a:lnTo>
                    <a:pt x="236" y="92"/>
                  </a:lnTo>
                  <a:lnTo>
                    <a:pt x="258" y="76"/>
                  </a:lnTo>
                  <a:lnTo>
                    <a:pt x="268" y="66"/>
                  </a:lnTo>
                  <a:lnTo>
                    <a:pt x="276" y="56"/>
                  </a:lnTo>
                  <a:lnTo>
                    <a:pt x="284" y="46"/>
                  </a:lnTo>
                  <a:lnTo>
                    <a:pt x="290" y="36"/>
                  </a:lnTo>
                  <a:lnTo>
                    <a:pt x="292" y="26"/>
                  </a:lnTo>
                  <a:lnTo>
                    <a:pt x="290" y="18"/>
                  </a:lnTo>
                  <a:lnTo>
                    <a:pt x="290" y="18"/>
                  </a:lnTo>
                  <a:lnTo>
                    <a:pt x="276" y="18"/>
                  </a:lnTo>
                  <a:lnTo>
                    <a:pt x="262" y="24"/>
                  </a:lnTo>
                  <a:lnTo>
                    <a:pt x="246" y="32"/>
                  </a:lnTo>
                  <a:lnTo>
                    <a:pt x="232" y="40"/>
                  </a:lnTo>
                  <a:lnTo>
                    <a:pt x="222" y="50"/>
                  </a:lnTo>
                  <a:lnTo>
                    <a:pt x="220" y="54"/>
                  </a:lnTo>
                  <a:lnTo>
                    <a:pt x="218" y="58"/>
                  </a:lnTo>
                  <a:lnTo>
                    <a:pt x="218" y="62"/>
                  </a:lnTo>
                  <a:lnTo>
                    <a:pt x="220" y="66"/>
                  </a:lnTo>
                  <a:lnTo>
                    <a:pt x="226" y="68"/>
                  </a:lnTo>
                  <a:lnTo>
                    <a:pt x="232" y="70"/>
                  </a:lnTo>
                  <a:lnTo>
                    <a:pt x="232" y="70"/>
                  </a:lnTo>
                  <a:lnTo>
                    <a:pt x="230" y="76"/>
                  </a:lnTo>
                  <a:lnTo>
                    <a:pt x="226" y="80"/>
                  </a:lnTo>
                  <a:lnTo>
                    <a:pt x="222" y="86"/>
                  </a:lnTo>
                  <a:lnTo>
                    <a:pt x="214" y="90"/>
                  </a:lnTo>
                  <a:lnTo>
                    <a:pt x="208" y="90"/>
                  </a:lnTo>
                  <a:lnTo>
                    <a:pt x="202" y="90"/>
                  </a:lnTo>
                  <a:lnTo>
                    <a:pt x="194" y="84"/>
                  </a:lnTo>
                  <a:lnTo>
                    <a:pt x="188" y="76"/>
                  </a:lnTo>
                  <a:lnTo>
                    <a:pt x="188" y="76"/>
                  </a:lnTo>
                  <a:lnTo>
                    <a:pt x="194" y="74"/>
                  </a:lnTo>
                  <a:lnTo>
                    <a:pt x="198" y="70"/>
                  </a:lnTo>
                  <a:lnTo>
                    <a:pt x="208" y="60"/>
                  </a:lnTo>
                  <a:lnTo>
                    <a:pt x="218" y="46"/>
                  </a:lnTo>
                  <a:lnTo>
                    <a:pt x="224" y="32"/>
                  </a:lnTo>
                  <a:lnTo>
                    <a:pt x="228" y="20"/>
                  </a:lnTo>
                  <a:lnTo>
                    <a:pt x="228" y="14"/>
                  </a:lnTo>
                  <a:lnTo>
                    <a:pt x="226" y="10"/>
                  </a:lnTo>
                  <a:lnTo>
                    <a:pt x="224" y="8"/>
                  </a:lnTo>
                  <a:lnTo>
                    <a:pt x="218" y="6"/>
                  </a:lnTo>
                  <a:lnTo>
                    <a:pt x="212" y="8"/>
                  </a:lnTo>
                  <a:lnTo>
                    <a:pt x="202" y="12"/>
                  </a:lnTo>
                  <a:lnTo>
                    <a:pt x="202" y="12"/>
                  </a:lnTo>
                  <a:lnTo>
                    <a:pt x="200" y="16"/>
                  </a:lnTo>
                  <a:lnTo>
                    <a:pt x="198" y="24"/>
                  </a:lnTo>
                  <a:lnTo>
                    <a:pt x="194" y="34"/>
                  </a:lnTo>
                  <a:lnTo>
                    <a:pt x="188" y="44"/>
                  </a:lnTo>
                  <a:lnTo>
                    <a:pt x="188" y="44"/>
                  </a:lnTo>
                  <a:lnTo>
                    <a:pt x="184" y="40"/>
                  </a:lnTo>
                  <a:lnTo>
                    <a:pt x="182" y="36"/>
                  </a:lnTo>
                  <a:lnTo>
                    <a:pt x="182" y="26"/>
                  </a:lnTo>
                  <a:lnTo>
                    <a:pt x="182" y="16"/>
                  </a:lnTo>
                  <a:lnTo>
                    <a:pt x="182" y="8"/>
                  </a:lnTo>
                  <a:lnTo>
                    <a:pt x="182" y="8"/>
                  </a:lnTo>
                  <a:lnTo>
                    <a:pt x="174" y="4"/>
                  </a:lnTo>
                  <a:lnTo>
                    <a:pt x="168" y="0"/>
                  </a:lnTo>
                  <a:lnTo>
                    <a:pt x="162" y="0"/>
                  </a:lnTo>
                  <a:lnTo>
                    <a:pt x="160" y="2"/>
                  </a:lnTo>
                  <a:lnTo>
                    <a:pt x="156" y="6"/>
                  </a:lnTo>
                  <a:lnTo>
                    <a:pt x="154" y="12"/>
                  </a:lnTo>
                  <a:lnTo>
                    <a:pt x="152" y="28"/>
                  </a:lnTo>
                  <a:lnTo>
                    <a:pt x="152" y="46"/>
                  </a:lnTo>
                  <a:lnTo>
                    <a:pt x="152" y="66"/>
                  </a:lnTo>
                  <a:lnTo>
                    <a:pt x="156" y="94"/>
                  </a:lnTo>
                  <a:lnTo>
                    <a:pt x="156" y="94"/>
                  </a:lnTo>
                  <a:lnTo>
                    <a:pt x="140" y="82"/>
                  </a:lnTo>
                  <a:lnTo>
                    <a:pt x="132" y="74"/>
                  </a:lnTo>
                  <a:lnTo>
                    <a:pt x="130" y="68"/>
                  </a:lnTo>
                  <a:lnTo>
                    <a:pt x="130" y="62"/>
                  </a:lnTo>
                  <a:lnTo>
                    <a:pt x="134" y="54"/>
                  </a:lnTo>
                  <a:lnTo>
                    <a:pt x="138" y="44"/>
                  </a:lnTo>
                  <a:lnTo>
                    <a:pt x="140" y="30"/>
                  </a:lnTo>
                  <a:lnTo>
                    <a:pt x="138" y="12"/>
                  </a:lnTo>
                  <a:lnTo>
                    <a:pt x="138" y="12"/>
                  </a:lnTo>
                  <a:lnTo>
                    <a:pt x="122" y="16"/>
                  </a:lnTo>
                  <a:lnTo>
                    <a:pt x="110" y="20"/>
                  </a:lnTo>
                  <a:lnTo>
                    <a:pt x="100" y="28"/>
                  </a:lnTo>
                  <a:lnTo>
                    <a:pt x="92" y="36"/>
                  </a:lnTo>
                  <a:lnTo>
                    <a:pt x="88" y="46"/>
                  </a:lnTo>
                  <a:lnTo>
                    <a:pt x="84" y="58"/>
                  </a:lnTo>
                  <a:lnTo>
                    <a:pt x="84" y="74"/>
                  </a:lnTo>
                  <a:lnTo>
                    <a:pt x="86" y="92"/>
                  </a:lnTo>
                  <a:lnTo>
                    <a:pt x="86" y="92"/>
                  </a:lnTo>
                  <a:lnTo>
                    <a:pt x="82" y="102"/>
                  </a:lnTo>
                  <a:lnTo>
                    <a:pt x="74" y="112"/>
                  </a:lnTo>
                  <a:lnTo>
                    <a:pt x="72" y="114"/>
                  </a:lnTo>
                  <a:lnTo>
                    <a:pt x="68" y="114"/>
                  </a:lnTo>
                  <a:lnTo>
                    <a:pt x="64" y="108"/>
                  </a:lnTo>
                  <a:lnTo>
                    <a:pt x="62" y="98"/>
                  </a:lnTo>
                  <a:lnTo>
                    <a:pt x="62" y="98"/>
                  </a:lnTo>
                  <a:lnTo>
                    <a:pt x="70" y="84"/>
                  </a:lnTo>
                  <a:lnTo>
                    <a:pt x="74" y="72"/>
                  </a:lnTo>
                  <a:lnTo>
                    <a:pt x="78" y="58"/>
                  </a:lnTo>
                  <a:lnTo>
                    <a:pt x="76" y="46"/>
                  </a:lnTo>
                  <a:lnTo>
                    <a:pt x="72" y="34"/>
                  </a:lnTo>
                  <a:lnTo>
                    <a:pt x="66" y="26"/>
                  </a:lnTo>
                  <a:lnTo>
                    <a:pt x="54" y="20"/>
                  </a:lnTo>
                  <a:lnTo>
                    <a:pt x="40" y="16"/>
                  </a:lnTo>
                  <a:lnTo>
                    <a:pt x="40" y="16"/>
                  </a:lnTo>
                  <a:lnTo>
                    <a:pt x="52" y="136"/>
                  </a:lnTo>
                  <a:lnTo>
                    <a:pt x="64" y="258"/>
                  </a:lnTo>
                  <a:lnTo>
                    <a:pt x="72" y="378"/>
                  </a:lnTo>
                  <a:lnTo>
                    <a:pt x="78" y="498"/>
                  </a:lnTo>
                  <a:lnTo>
                    <a:pt x="84" y="618"/>
                  </a:lnTo>
                  <a:lnTo>
                    <a:pt x="86" y="738"/>
                  </a:lnTo>
                  <a:lnTo>
                    <a:pt x="88" y="860"/>
                  </a:lnTo>
                  <a:lnTo>
                    <a:pt x="86" y="980"/>
                  </a:lnTo>
                  <a:lnTo>
                    <a:pt x="84" y="1100"/>
                  </a:lnTo>
                  <a:lnTo>
                    <a:pt x="78" y="1220"/>
                  </a:lnTo>
                  <a:lnTo>
                    <a:pt x="72" y="1340"/>
                  </a:lnTo>
                  <a:lnTo>
                    <a:pt x="62" y="1460"/>
                  </a:lnTo>
                  <a:lnTo>
                    <a:pt x="52" y="1580"/>
                  </a:lnTo>
                  <a:lnTo>
                    <a:pt x="38" y="1700"/>
                  </a:lnTo>
                  <a:lnTo>
                    <a:pt x="24" y="1820"/>
                  </a:lnTo>
                  <a:lnTo>
                    <a:pt x="6" y="1938"/>
                  </a:lnTo>
                  <a:lnTo>
                    <a:pt x="0" y="1972"/>
                  </a:lnTo>
                  <a:lnTo>
                    <a:pt x="0" y="1972"/>
                  </a:lnTo>
                  <a:lnTo>
                    <a:pt x="42" y="1970"/>
                  </a:lnTo>
                  <a:lnTo>
                    <a:pt x="88" y="1964"/>
                  </a:lnTo>
                  <a:lnTo>
                    <a:pt x="134" y="1958"/>
                  </a:lnTo>
                  <a:lnTo>
                    <a:pt x="176" y="1954"/>
                  </a:lnTo>
                  <a:lnTo>
                    <a:pt x="176" y="1954"/>
                  </a:lnTo>
                  <a:lnTo>
                    <a:pt x="226" y="1956"/>
                  </a:lnTo>
                  <a:lnTo>
                    <a:pt x="268" y="1960"/>
                  </a:lnTo>
                  <a:lnTo>
                    <a:pt x="338" y="1968"/>
                  </a:lnTo>
                  <a:lnTo>
                    <a:pt x="378" y="1972"/>
                  </a:lnTo>
                  <a:lnTo>
                    <a:pt x="428" y="1974"/>
                  </a:lnTo>
                  <a:lnTo>
                    <a:pt x="492" y="1976"/>
                  </a:lnTo>
                  <a:lnTo>
                    <a:pt x="576" y="1976"/>
                  </a:lnTo>
                  <a:lnTo>
                    <a:pt x="576" y="1976"/>
                  </a:lnTo>
                  <a:lnTo>
                    <a:pt x="612" y="1972"/>
                  </a:lnTo>
                  <a:lnTo>
                    <a:pt x="636" y="1966"/>
                  </a:lnTo>
                  <a:lnTo>
                    <a:pt x="654" y="1962"/>
                  </a:lnTo>
                  <a:lnTo>
                    <a:pt x="668" y="1962"/>
                  </a:lnTo>
                  <a:lnTo>
                    <a:pt x="668" y="1962"/>
                  </a:lnTo>
                  <a:lnTo>
                    <a:pt x="664" y="1948"/>
                  </a:lnTo>
                  <a:lnTo>
                    <a:pt x="656" y="1938"/>
                  </a:lnTo>
                  <a:lnTo>
                    <a:pt x="648" y="1930"/>
                  </a:lnTo>
                  <a:lnTo>
                    <a:pt x="638" y="1924"/>
                  </a:lnTo>
                  <a:lnTo>
                    <a:pt x="624" y="1918"/>
                  </a:lnTo>
                  <a:lnTo>
                    <a:pt x="612" y="1916"/>
                  </a:lnTo>
                  <a:lnTo>
                    <a:pt x="582" y="1912"/>
                  </a:lnTo>
                  <a:lnTo>
                    <a:pt x="516" y="1912"/>
                  </a:lnTo>
                  <a:lnTo>
                    <a:pt x="486" y="1912"/>
                  </a:lnTo>
                  <a:lnTo>
                    <a:pt x="472" y="1910"/>
                  </a:lnTo>
                  <a:lnTo>
                    <a:pt x="458" y="1906"/>
                  </a:lnTo>
                  <a:lnTo>
                    <a:pt x="458" y="1906"/>
                  </a:lnTo>
                  <a:lnTo>
                    <a:pt x="440" y="1904"/>
                  </a:lnTo>
                  <a:lnTo>
                    <a:pt x="422" y="1900"/>
                  </a:lnTo>
                  <a:lnTo>
                    <a:pt x="406" y="1894"/>
                  </a:lnTo>
                  <a:lnTo>
                    <a:pt x="392" y="1888"/>
                  </a:lnTo>
                  <a:lnTo>
                    <a:pt x="380" y="1882"/>
                  </a:lnTo>
                  <a:lnTo>
                    <a:pt x="368" y="1874"/>
                  </a:lnTo>
                  <a:lnTo>
                    <a:pt x="350" y="1858"/>
                  </a:lnTo>
                  <a:lnTo>
                    <a:pt x="334" y="1840"/>
                  </a:lnTo>
                  <a:lnTo>
                    <a:pt x="322" y="1820"/>
                  </a:lnTo>
                  <a:lnTo>
                    <a:pt x="296" y="1782"/>
                  </a:lnTo>
                  <a:lnTo>
                    <a:pt x="296" y="1782"/>
                  </a:lnTo>
                  <a:lnTo>
                    <a:pt x="284" y="1760"/>
                  </a:lnTo>
                  <a:lnTo>
                    <a:pt x="272" y="1734"/>
                  </a:lnTo>
                  <a:lnTo>
                    <a:pt x="266" y="1722"/>
                  </a:lnTo>
                  <a:lnTo>
                    <a:pt x="262" y="1706"/>
                  </a:lnTo>
                  <a:lnTo>
                    <a:pt x="260" y="1692"/>
                  </a:lnTo>
                  <a:lnTo>
                    <a:pt x="258" y="1676"/>
                  </a:lnTo>
                  <a:lnTo>
                    <a:pt x="258" y="1676"/>
                  </a:lnTo>
                  <a:lnTo>
                    <a:pt x="256" y="1654"/>
                  </a:lnTo>
                  <a:lnTo>
                    <a:pt x="256" y="1636"/>
                  </a:lnTo>
                  <a:lnTo>
                    <a:pt x="256" y="1602"/>
                  </a:lnTo>
                  <a:lnTo>
                    <a:pt x="260" y="1568"/>
                  </a:lnTo>
                  <a:lnTo>
                    <a:pt x="260" y="1528"/>
                  </a:lnTo>
                  <a:lnTo>
                    <a:pt x="260" y="1528"/>
                  </a:lnTo>
                  <a:lnTo>
                    <a:pt x="262" y="1522"/>
                  </a:lnTo>
                  <a:lnTo>
                    <a:pt x="264" y="1516"/>
                  </a:lnTo>
                  <a:lnTo>
                    <a:pt x="272" y="1506"/>
                  </a:lnTo>
                  <a:lnTo>
                    <a:pt x="280" y="1500"/>
                  </a:lnTo>
                  <a:lnTo>
                    <a:pt x="292" y="1496"/>
                  </a:lnTo>
                  <a:lnTo>
                    <a:pt x="304" y="1496"/>
                  </a:lnTo>
                  <a:lnTo>
                    <a:pt x="318" y="1496"/>
                  </a:lnTo>
                  <a:lnTo>
                    <a:pt x="342" y="1498"/>
                  </a:lnTo>
                  <a:lnTo>
                    <a:pt x="342" y="1498"/>
                  </a:lnTo>
                  <a:lnTo>
                    <a:pt x="380" y="1502"/>
                  </a:lnTo>
                  <a:lnTo>
                    <a:pt x="422" y="1502"/>
                  </a:lnTo>
                  <a:lnTo>
                    <a:pt x="466" y="1500"/>
                  </a:lnTo>
                  <a:lnTo>
                    <a:pt x="510" y="1498"/>
                  </a:lnTo>
                  <a:lnTo>
                    <a:pt x="552" y="1494"/>
                  </a:lnTo>
                  <a:lnTo>
                    <a:pt x="588" y="1490"/>
                  </a:lnTo>
                  <a:lnTo>
                    <a:pt x="618" y="1486"/>
                  </a:lnTo>
                  <a:lnTo>
                    <a:pt x="638" y="1480"/>
                  </a:lnTo>
                  <a:lnTo>
                    <a:pt x="638" y="1480"/>
                  </a:lnTo>
                  <a:lnTo>
                    <a:pt x="658" y="1472"/>
                  </a:lnTo>
                  <a:lnTo>
                    <a:pt x="672" y="1464"/>
                  </a:lnTo>
                  <a:lnTo>
                    <a:pt x="678" y="1458"/>
                  </a:lnTo>
                  <a:lnTo>
                    <a:pt x="682" y="1452"/>
                  </a:lnTo>
                  <a:lnTo>
                    <a:pt x="684" y="1446"/>
                  </a:lnTo>
                  <a:lnTo>
                    <a:pt x="686" y="1440"/>
                  </a:lnTo>
                  <a:lnTo>
                    <a:pt x="686" y="1424"/>
                  </a:lnTo>
                  <a:lnTo>
                    <a:pt x="680" y="1408"/>
                  </a:lnTo>
                  <a:lnTo>
                    <a:pt x="672" y="1390"/>
                  </a:lnTo>
                  <a:lnTo>
                    <a:pt x="658" y="1370"/>
                  </a:lnTo>
                  <a:lnTo>
                    <a:pt x="658" y="1370"/>
                  </a:lnTo>
                  <a:lnTo>
                    <a:pt x="654" y="1352"/>
                  </a:lnTo>
                  <a:lnTo>
                    <a:pt x="654" y="1334"/>
                  </a:lnTo>
                  <a:lnTo>
                    <a:pt x="656" y="1318"/>
                  </a:lnTo>
                  <a:lnTo>
                    <a:pt x="664" y="1302"/>
                  </a:lnTo>
                  <a:lnTo>
                    <a:pt x="664" y="1302"/>
                  </a:lnTo>
                  <a:lnTo>
                    <a:pt x="676" y="1288"/>
                  </a:lnTo>
                  <a:lnTo>
                    <a:pt x="686" y="1276"/>
                  </a:lnTo>
                  <a:lnTo>
                    <a:pt x="690" y="1270"/>
                  </a:lnTo>
                  <a:lnTo>
                    <a:pt x="692" y="1264"/>
                  </a:lnTo>
                  <a:lnTo>
                    <a:pt x="690" y="1256"/>
                  </a:lnTo>
                  <a:lnTo>
                    <a:pt x="686" y="1248"/>
                  </a:lnTo>
                  <a:lnTo>
                    <a:pt x="686" y="1248"/>
                  </a:lnTo>
                  <a:lnTo>
                    <a:pt x="666" y="1244"/>
                  </a:lnTo>
                  <a:lnTo>
                    <a:pt x="648" y="1238"/>
                  </a:lnTo>
                  <a:lnTo>
                    <a:pt x="628" y="1232"/>
                  </a:lnTo>
                  <a:lnTo>
                    <a:pt x="614" y="1224"/>
                  </a:lnTo>
                  <a:lnTo>
                    <a:pt x="610" y="1220"/>
                  </a:lnTo>
                  <a:lnTo>
                    <a:pt x="610" y="1216"/>
                  </a:lnTo>
                  <a:lnTo>
                    <a:pt x="612" y="1214"/>
                  </a:lnTo>
                  <a:lnTo>
                    <a:pt x="618" y="1210"/>
                  </a:lnTo>
                  <a:lnTo>
                    <a:pt x="628" y="1206"/>
                  </a:lnTo>
                  <a:lnTo>
                    <a:pt x="642" y="1204"/>
                  </a:lnTo>
                  <a:lnTo>
                    <a:pt x="642" y="1204"/>
                  </a:lnTo>
                  <a:lnTo>
                    <a:pt x="674" y="1196"/>
                  </a:lnTo>
                  <a:lnTo>
                    <a:pt x="694" y="1188"/>
                  </a:lnTo>
                  <a:lnTo>
                    <a:pt x="700" y="1184"/>
                  </a:lnTo>
                  <a:lnTo>
                    <a:pt x="706" y="1178"/>
                  </a:lnTo>
                  <a:lnTo>
                    <a:pt x="712" y="1170"/>
                  </a:lnTo>
                  <a:lnTo>
                    <a:pt x="712" y="1160"/>
                  </a:lnTo>
                  <a:lnTo>
                    <a:pt x="710" y="1154"/>
                  </a:lnTo>
                  <a:lnTo>
                    <a:pt x="708" y="1148"/>
                  </a:lnTo>
                  <a:lnTo>
                    <a:pt x="708" y="1148"/>
                  </a:lnTo>
                  <a:lnTo>
                    <a:pt x="698" y="1124"/>
                  </a:lnTo>
                  <a:lnTo>
                    <a:pt x="676" y="1078"/>
                  </a:lnTo>
                  <a:lnTo>
                    <a:pt x="676" y="1078"/>
                  </a:lnTo>
                  <a:lnTo>
                    <a:pt x="676" y="1074"/>
                  </a:lnTo>
                  <a:lnTo>
                    <a:pt x="676" y="1070"/>
                  </a:lnTo>
                  <a:lnTo>
                    <a:pt x="680" y="1068"/>
                  </a:lnTo>
                  <a:lnTo>
                    <a:pt x="684" y="1064"/>
                  </a:lnTo>
                  <a:lnTo>
                    <a:pt x="698" y="1058"/>
                  </a:lnTo>
                  <a:lnTo>
                    <a:pt x="714" y="1052"/>
                  </a:lnTo>
                  <a:lnTo>
                    <a:pt x="732" y="1044"/>
                  </a:lnTo>
                  <a:lnTo>
                    <a:pt x="748" y="1036"/>
                  </a:lnTo>
                  <a:lnTo>
                    <a:pt x="760" y="1026"/>
                  </a:lnTo>
                  <a:lnTo>
                    <a:pt x="764" y="1020"/>
                  </a:lnTo>
                  <a:lnTo>
                    <a:pt x="768" y="1014"/>
                  </a:lnTo>
                  <a:lnTo>
                    <a:pt x="768" y="1014"/>
                  </a:lnTo>
                  <a:lnTo>
                    <a:pt x="770" y="1008"/>
                  </a:lnTo>
                  <a:lnTo>
                    <a:pt x="772" y="1002"/>
                  </a:lnTo>
                  <a:lnTo>
                    <a:pt x="770" y="994"/>
                  </a:lnTo>
                  <a:lnTo>
                    <a:pt x="768" y="986"/>
                  </a:lnTo>
                  <a:lnTo>
                    <a:pt x="760" y="970"/>
                  </a:lnTo>
                  <a:lnTo>
                    <a:pt x="748" y="952"/>
                  </a:lnTo>
                  <a:lnTo>
                    <a:pt x="720" y="916"/>
                  </a:lnTo>
                  <a:lnTo>
                    <a:pt x="696" y="886"/>
                  </a:lnTo>
                  <a:lnTo>
                    <a:pt x="696" y="886"/>
                  </a:lnTo>
                  <a:close/>
                  <a:moveTo>
                    <a:pt x="492" y="850"/>
                  </a:moveTo>
                  <a:lnTo>
                    <a:pt x="492" y="850"/>
                  </a:lnTo>
                  <a:lnTo>
                    <a:pt x="480" y="852"/>
                  </a:lnTo>
                  <a:lnTo>
                    <a:pt x="468" y="852"/>
                  </a:lnTo>
                  <a:lnTo>
                    <a:pt x="444" y="850"/>
                  </a:lnTo>
                  <a:lnTo>
                    <a:pt x="420" y="846"/>
                  </a:lnTo>
                  <a:lnTo>
                    <a:pt x="396" y="840"/>
                  </a:lnTo>
                  <a:lnTo>
                    <a:pt x="378" y="832"/>
                  </a:lnTo>
                  <a:lnTo>
                    <a:pt x="362" y="826"/>
                  </a:lnTo>
                  <a:lnTo>
                    <a:pt x="354" y="818"/>
                  </a:lnTo>
                  <a:lnTo>
                    <a:pt x="354" y="816"/>
                  </a:lnTo>
                  <a:lnTo>
                    <a:pt x="354" y="814"/>
                  </a:lnTo>
                  <a:lnTo>
                    <a:pt x="354" y="814"/>
                  </a:lnTo>
                  <a:lnTo>
                    <a:pt x="368" y="806"/>
                  </a:lnTo>
                  <a:lnTo>
                    <a:pt x="384" y="798"/>
                  </a:lnTo>
                  <a:lnTo>
                    <a:pt x="402" y="790"/>
                  </a:lnTo>
                  <a:lnTo>
                    <a:pt x="424" y="782"/>
                  </a:lnTo>
                  <a:lnTo>
                    <a:pt x="446" y="776"/>
                  </a:lnTo>
                  <a:lnTo>
                    <a:pt x="470" y="774"/>
                  </a:lnTo>
                  <a:lnTo>
                    <a:pt x="494" y="776"/>
                  </a:lnTo>
                  <a:lnTo>
                    <a:pt x="508" y="778"/>
                  </a:lnTo>
                  <a:lnTo>
                    <a:pt x="520" y="782"/>
                  </a:lnTo>
                  <a:lnTo>
                    <a:pt x="520" y="782"/>
                  </a:lnTo>
                  <a:lnTo>
                    <a:pt x="528" y="786"/>
                  </a:lnTo>
                  <a:lnTo>
                    <a:pt x="532" y="794"/>
                  </a:lnTo>
                  <a:lnTo>
                    <a:pt x="536" y="802"/>
                  </a:lnTo>
                  <a:lnTo>
                    <a:pt x="536" y="812"/>
                  </a:lnTo>
                  <a:lnTo>
                    <a:pt x="536" y="812"/>
                  </a:lnTo>
                  <a:lnTo>
                    <a:pt x="536" y="824"/>
                  </a:lnTo>
                  <a:lnTo>
                    <a:pt x="534" y="832"/>
                  </a:lnTo>
                  <a:lnTo>
                    <a:pt x="530" y="838"/>
                  </a:lnTo>
                  <a:lnTo>
                    <a:pt x="524" y="842"/>
                  </a:lnTo>
                  <a:lnTo>
                    <a:pt x="516" y="846"/>
                  </a:lnTo>
                  <a:lnTo>
                    <a:pt x="508" y="848"/>
                  </a:lnTo>
                  <a:lnTo>
                    <a:pt x="492" y="850"/>
                  </a:lnTo>
                  <a:lnTo>
                    <a:pt x="492" y="85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9" name="Freeform 48"/>
            <p:cNvSpPr>
              <a:spLocks/>
            </p:cNvSpPr>
            <p:nvPr userDrawn="1"/>
          </p:nvSpPr>
          <p:spPr bwMode="gray">
            <a:xfrm>
              <a:off x="1020" y="346"/>
              <a:ext cx="2189" cy="3756"/>
            </a:xfrm>
            <a:custGeom>
              <a:avLst/>
              <a:gdLst/>
              <a:ahLst/>
              <a:cxnLst>
                <a:cxn ang="0">
                  <a:pos x="1908" y="3290"/>
                </a:cxn>
                <a:cxn ang="0">
                  <a:pos x="2188" y="336"/>
                </a:cxn>
                <a:cxn ang="0">
                  <a:pos x="2158" y="426"/>
                </a:cxn>
                <a:cxn ang="0">
                  <a:pos x="2088" y="368"/>
                </a:cxn>
                <a:cxn ang="0">
                  <a:pos x="2080" y="432"/>
                </a:cxn>
                <a:cxn ang="0">
                  <a:pos x="2032" y="374"/>
                </a:cxn>
                <a:cxn ang="0">
                  <a:pos x="1992" y="446"/>
                </a:cxn>
                <a:cxn ang="0">
                  <a:pos x="1962" y="396"/>
                </a:cxn>
                <a:cxn ang="0">
                  <a:pos x="1916" y="472"/>
                </a:cxn>
                <a:cxn ang="0">
                  <a:pos x="1882" y="416"/>
                </a:cxn>
                <a:cxn ang="0">
                  <a:pos x="1852" y="538"/>
                </a:cxn>
                <a:cxn ang="0">
                  <a:pos x="1828" y="458"/>
                </a:cxn>
                <a:cxn ang="0">
                  <a:pos x="1772" y="502"/>
                </a:cxn>
                <a:cxn ang="0">
                  <a:pos x="1750" y="544"/>
                </a:cxn>
                <a:cxn ang="0">
                  <a:pos x="1664" y="534"/>
                </a:cxn>
                <a:cxn ang="0">
                  <a:pos x="1670" y="594"/>
                </a:cxn>
                <a:cxn ang="0">
                  <a:pos x="1558" y="570"/>
                </a:cxn>
                <a:cxn ang="0">
                  <a:pos x="1620" y="638"/>
                </a:cxn>
                <a:cxn ang="0">
                  <a:pos x="1632" y="668"/>
                </a:cxn>
                <a:cxn ang="0">
                  <a:pos x="1540" y="638"/>
                </a:cxn>
                <a:cxn ang="0">
                  <a:pos x="1546" y="702"/>
                </a:cxn>
                <a:cxn ang="0">
                  <a:pos x="1594" y="762"/>
                </a:cxn>
                <a:cxn ang="0">
                  <a:pos x="1422" y="704"/>
                </a:cxn>
                <a:cxn ang="0">
                  <a:pos x="1514" y="784"/>
                </a:cxn>
                <a:cxn ang="0">
                  <a:pos x="1534" y="848"/>
                </a:cxn>
                <a:cxn ang="0">
                  <a:pos x="1504" y="890"/>
                </a:cxn>
                <a:cxn ang="0">
                  <a:pos x="1426" y="844"/>
                </a:cxn>
                <a:cxn ang="0">
                  <a:pos x="1362" y="830"/>
                </a:cxn>
                <a:cxn ang="0">
                  <a:pos x="1310" y="904"/>
                </a:cxn>
                <a:cxn ang="0">
                  <a:pos x="1472" y="920"/>
                </a:cxn>
                <a:cxn ang="0">
                  <a:pos x="1386" y="982"/>
                </a:cxn>
                <a:cxn ang="0">
                  <a:pos x="1422" y="1038"/>
                </a:cxn>
                <a:cxn ang="0">
                  <a:pos x="1454" y="1058"/>
                </a:cxn>
                <a:cxn ang="0">
                  <a:pos x="1436" y="1156"/>
                </a:cxn>
                <a:cxn ang="0">
                  <a:pos x="1368" y="1182"/>
                </a:cxn>
                <a:cxn ang="0">
                  <a:pos x="1374" y="1242"/>
                </a:cxn>
                <a:cxn ang="0">
                  <a:pos x="1396" y="1290"/>
                </a:cxn>
                <a:cxn ang="0">
                  <a:pos x="1392" y="1342"/>
                </a:cxn>
                <a:cxn ang="0">
                  <a:pos x="1410" y="1384"/>
                </a:cxn>
                <a:cxn ang="0">
                  <a:pos x="1438" y="1404"/>
                </a:cxn>
                <a:cxn ang="0">
                  <a:pos x="1484" y="1472"/>
                </a:cxn>
                <a:cxn ang="0">
                  <a:pos x="1540" y="1486"/>
                </a:cxn>
                <a:cxn ang="0">
                  <a:pos x="1576" y="1588"/>
                </a:cxn>
                <a:cxn ang="0">
                  <a:pos x="1632" y="1496"/>
                </a:cxn>
                <a:cxn ang="0">
                  <a:pos x="1644" y="1570"/>
                </a:cxn>
                <a:cxn ang="0">
                  <a:pos x="1732" y="1560"/>
                </a:cxn>
                <a:cxn ang="0">
                  <a:pos x="1720" y="1614"/>
                </a:cxn>
                <a:cxn ang="0">
                  <a:pos x="1724" y="1660"/>
                </a:cxn>
                <a:cxn ang="0">
                  <a:pos x="1760" y="1698"/>
                </a:cxn>
                <a:cxn ang="0">
                  <a:pos x="1796" y="1742"/>
                </a:cxn>
                <a:cxn ang="0">
                  <a:pos x="1852" y="1692"/>
                </a:cxn>
                <a:cxn ang="0">
                  <a:pos x="1886" y="1682"/>
                </a:cxn>
                <a:cxn ang="0">
                  <a:pos x="1916" y="1748"/>
                </a:cxn>
                <a:cxn ang="0">
                  <a:pos x="1936" y="1794"/>
                </a:cxn>
                <a:cxn ang="0">
                  <a:pos x="1966" y="1864"/>
                </a:cxn>
                <a:cxn ang="0">
                  <a:pos x="2032" y="1936"/>
                </a:cxn>
                <a:cxn ang="0">
                  <a:pos x="1960" y="2136"/>
                </a:cxn>
                <a:cxn ang="0">
                  <a:pos x="1752" y="2224"/>
                </a:cxn>
                <a:cxn ang="0">
                  <a:pos x="1624" y="2286"/>
                </a:cxn>
                <a:cxn ang="0">
                  <a:pos x="1820" y="2290"/>
                </a:cxn>
              </a:cxnLst>
              <a:rect l="0" t="0" r="r" b="b"/>
              <a:pathLst>
                <a:path w="2188" h="3756">
                  <a:moveTo>
                    <a:pt x="2148" y="2292"/>
                  </a:moveTo>
                  <a:lnTo>
                    <a:pt x="2148" y="2292"/>
                  </a:lnTo>
                  <a:lnTo>
                    <a:pt x="2132" y="2382"/>
                  </a:lnTo>
                  <a:lnTo>
                    <a:pt x="2116" y="2472"/>
                  </a:lnTo>
                  <a:lnTo>
                    <a:pt x="2098" y="2562"/>
                  </a:lnTo>
                  <a:lnTo>
                    <a:pt x="2080" y="2652"/>
                  </a:lnTo>
                  <a:lnTo>
                    <a:pt x="2060" y="2742"/>
                  </a:lnTo>
                  <a:lnTo>
                    <a:pt x="2038" y="2832"/>
                  </a:lnTo>
                  <a:lnTo>
                    <a:pt x="2014" y="2922"/>
                  </a:lnTo>
                  <a:lnTo>
                    <a:pt x="1990" y="3014"/>
                  </a:lnTo>
                  <a:lnTo>
                    <a:pt x="1964" y="3106"/>
                  </a:lnTo>
                  <a:lnTo>
                    <a:pt x="1936" y="3198"/>
                  </a:lnTo>
                  <a:lnTo>
                    <a:pt x="1908" y="3290"/>
                  </a:lnTo>
                  <a:lnTo>
                    <a:pt x="1878" y="3382"/>
                  </a:lnTo>
                  <a:lnTo>
                    <a:pt x="1846" y="3474"/>
                  </a:lnTo>
                  <a:lnTo>
                    <a:pt x="1814" y="3568"/>
                  </a:lnTo>
                  <a:lnTo>
                    <a:pt x="1780" y="3662"/>
                  </a:lnTo>
                  <a:lnTo>
                    <a:pt x="1744" y="3756"/>
                  </a:lnTo>
                  <a:lnTo>
                    <a:pt x="1744" y="3756"/>
                  </a:lnTo>
                  <a:lnTo>
                    <a:pt x="0" y="3756"/>
                  </a:lnTo>
                  <a:lnTo>
                    <a:pt x="0" y="0"/>
                  </a:lnTo>
                  <a:lnTo>
                    <a:pt x="2146" y="0"/>
                  </a:lnTo>
                  <a:lnTo>
                    <a:pt x="2146" y="0"/>
                  </a:lnTo>
                  <a:lnTo>
                    <a:pt x="2168" y="170"/>
                  </a:lnTo>
                  <a:lnTo>
                    <a:pt x="2188" y="336"/>
                  </a:lnTo>
                  <a:lnTo>
                    <a:pt x="2188" y="336"/>
                  </a:lnTo>
                  <a:lnTo>
                    <a:pt x="2182" y="340"/>
                  </a:lnTo>
                  <a:lnTo>
                    <a:pt x="2170" y="346"/>
                  </a:lnTo>
                  <a:lnTo>
                    <a:pt x="2164" y="352"/>
                  </a:lnTo>
                  <a:lnTo>
                    <a:pt x="2158" y="360"/>
                  </a:lnTo>
                  <a:lnTo>
                    <a:pt x="2156" y="368"/>
                  </a:lnTo>
                  <a:lnTo>
                    <a:pt x="2154" y="378"/>
                  </a:lnTo>
                  <a:lnTo>
                    <a:pt x="2154" y="378"/>
                  </a:lnTo>
                  <a:lnTo>
                    <a:pt x="2156" y="390"/>
                  </a:lnTo>
                  <a:lnTo>
                    <a:pt x="2160" y="398"/>
                  </a:lnTo>
                  <a:lnTo>
                    <a:pt x="2166" y="412"/>
                  </a:lnTo>
                  <a:lnTo>
                    <a:pt x="2170" y="418"/>
                  </a:lnTo>
                  <a:lnTo>
                    <a:pt x="2174" y="420"/>
                  </a:lnTo>
                  <a:lnTo>
                    <a:pt x="2158" y="426"/>
                  </a:lnTo>
                  <a:lnTo>
                    <a:pt x="2158" y="426"/>
                  </a:lnTo>
                  <a:lnTo>
                    <a:pt x="2140" y="402"/>
                  </a:lnTo>
                  <a:lnTo>
                    <a:pt x="2140" y="402"/>
                  </a:lnTo>
                  <a:lnTo>
                    <a:pt x="2140" y="382"/>
                  </a:lnTo>
                  <a:lnTo>
                    <a:pt x="2140" y="372"/>
                  </a:lnTo>
                  <a:lnTo>
                    <a:pt x="2138" y="362"/>
                  </a:lnTo>
                  <a:lnTo>
                    <a:pt x="2132" y="356"/>
                  </a:lnTo>
                  <a:lnTo>
                    <a:pt x="2124" y="352"/>
                  </a:lnTo>
                  <a:lnTo>
                    <a:pt x="2110" y="350"/>
                  </a:lnTo>
                  <a:lnTo>
                    <a:pt x="2092" y="354"/>
                  </a:lnTo>
                  <a:lnTo>
                    <a:pt x="2092" y="354"/>
                  </a:lnTo>
                  <a:lnTo>
                    <a:pt x="2090" y="360"/>
                  </a:lnTo>
                  <a:lnTo>
                    <a:pt x="2088" y="368"/>
                  </a:lnTo>
                  <a:lnTo>
                    <a:pt x="2088" y="380"/>
                  </a:lnTo>
                  <a:lnTo>
                    <a:pt x="2092" y="392"/>
                  </a:lnTo>
                  <a:lnTo>
                    <a:pt x="2098" y="400"/>
                  </a:lnTo>
                  <a:lnTo>
                    <a:pt x="2106" y="408"/>
                  </a:lnTo>
                  <a:lnTo>
                    <a:pt x="2110" y="418"/>
                  </a:lnTo>
                  <a:lnTo>
                    <a:pt x="2112" y="426"/>
                  </a:lnTo>
                  <a:lnTo>
                    <a:pt x="2112" y="432"/>
                  </a:lnTo>
                  <a:lnTo>
                    <a:pt x="2110" y="438"/>
                  </a:lnTo>
                  <a:lnTo>
                    <a:pt x="2110" y="438"/>
                  </a:lnTo>
                  <a:lnTo>
                    <a:pt x="2100" y="438"/>
                  </a:lnTo>
                  <a:lnTo>
                    <a:pt x="2092" y="436"/>
                  </a:lnTo>
                  <a:lnTo>
                    <a:pt x="2086" y="434"/>
                  </a:lnTo>
                  <a:lnTo>
                    <a:pt x="2080" y="432"/>
                  </a:lnTo>
                  <a:lnTo>
                    <a:pt x="2076" y="426"/>
                  </a:lnTo>
                  <a:lnTo>
                    <a:pt x="2072" y="418"/>
                  </a:lnTo>
                  <a:lnTo>
                    <a:pt x="2070" y="414"/>
                  </a:lnTo>
                  <a:lnTo>
                    <a:pt x="2068" y="412"/>
                  </a:lnTo>
                  <a:lnTo>
                    <a:pt x="2066" y="410"/>
                  </a:lnTo>
                  <a:lnTo>
                    <a:pt x="2058" y="412"/>
                  </a:lnTo>
                  <a:lnTo>
                    <a:pt x="2044" y="418"/>
                  </a:lnTo>
                  <a:lnTo>
                    <a:pt x="2044" y="418"/>
                  </a:lnTo>
                  <a:lnTo>
                    <a:pt x="2044" y="412"/>
                  </a:lnTo>
                  <a:lnTo>
                    <a:pt x="2044" y="404"/>
                  </a:lnTo>
                  <a:lnTo>
                    <a:pt x="2038" y="388"/>
                  </a:lnTo>
                  <a:lnTo>
                    <a:pt x="2036" y="380"/>
                  </a:lnTo>
                  <a:lnTo>
                    <a:pt x="2032" y="374"/>
                  </a:lnTo>
                  <a:lnTo>
                    <a:pt x="2026" y="370"/>
                  </a:lnTo>
                  <a:lnTo>
                    <a:pt x="2020" y="368"/>
                  </a:lnTo>
                  <a:lnTo>
                    <a:pt x="2020" y="368"/>
                  </a:lnTo>
                  <a:lnTo>
                    <a:pt x="2014" y="388"/>
                  </a:lnTo>
                  <a:lnTo>
                    <a:pt x="2010" y="408"/>
                  </a:lnTo>
                  <a:lnTo>
                    <a:pt x="2010" y="420"/>
                  </a:lnTo>
                  <a:lnTo>
                    <a:pt x="2010" y="430"/>
                  </a:lnTo>
                  <a:lnTo>
                    <a:pt x="2014" y="440"/>
                  </a:lnTo>
                  <a:lnTo>
                    <a:pt x="2022" y="448"/>
                  </a:lnTo>
                  <a:lnTo>
                    <a:pt x="2022" y="448"/>
                  </a:lnTo>
                  <a:lnTo>
                    <a:pt x="2014" y="450"/>
                  </a:lnTo>
                  <a:lnTo>
                    <a:pt x="2004" y="450"/>
                  </a:lnTo>
                  <a:lnTo>
                    <a:pt x="1992" y="446"/>
                  </a:lnTo>
                  <a:lnTo>
                    <a:pt x="1986" y="442"/>
                  </a:lnTo>
                  <a:lnTo>
                    <a:pt x="1986" y="442"/>
                  </a:lnTo>
                  <a:lnTo>
                    <a:pt x="1984" y="438"/>
                  </a:lnTo>
                  <a:lnTo>
                    <a:pt x="1986" y="432"/>
                  </a:lnTo>
                  <a:lnTo>
                    <a:pt x="1990" y="420"/>
                  </a:lnTo>
                  <a:lnTo>
                    <a:pt x="1990" y="412"/>
                  </a:lnTo>
                  <a:lnTo>
                    <a:pt x="1990" y="402"/>
                  </a:lnTo>
                  <a:lnTo>
                    <a:pt x="1988" y="392"/>
                  </a:lnTo>
                  <a:lnTo>
                    <a:pt x="1984" y="380"/>
                  </a:lnTo>
                  <a:lnTo>
                    <a:pt x="1984" y="380"/>
                  </a:lnTo>
                  <a:lnTo>
                    <a:pt x="1974" y="384"/>
                  </a:lnTo>
                  <a:lnTo>
                    <a:pt x="1968" y="390"/>
                  </a:lnTo>
                  <a:lnTo>
                    <a:pt x="1962" y="396"/>
                  </a:lnTo>
                  <a:lnTo>
                    <a:pt x="1958" y="402"/>
                  </a:lnTo>
                  <a:lnTo>
                    <a:pt x="1954" y="416"/>
                  </a:lnTo>
                  <a:lnTo>
                    <a:pt x="1954" y="432"/>
                  </a:lnTo>
                  <a:lnTo>
                    <a:pt x="1954" y="446"/>
                  </a:lnTo>
                  <a:lnTo>
                    <a:pt x="1952" y="458"/>
                  </a:lnTo>
                  <a:lnTo>
                    <a:pt x="1950" y="464"/>
                  </a:lnTo>
                  <a:lnTo>
                    <a:pt x="1946" y="470"/>
                  </a:lnTo>
                  <a:lnTo>
                    <a:pt x="1940" y="476"/>
                  </a:lnTo>
                  <a:lnTo>
                    <a:pt x="1932" y="480"/>
                  </a:lnTo>
                  <a:lnTo>
                    <a:pt x="1932" y="480"/>
                  </a:lnTo>
                  <a:lnTo>
                    <a:pt x="1924" y="478"/>
                  </a:lnTo>
                  <a:lnTo>
                    <a:pt x="1918" y="476"/>
                  </a:lnTo>
                  <a:lnTo>
                    <a:pt x="1916" y="472"/>
                  </a:lnTo>
                  <a:lnTo>
                    <a:pt x="1914" y="468"/>
                  </a:lnTo>
                  <a:lnTo>
                    <a:pt x="1918" y="458"/>
                  </a:lnTo>
                  <a:lnTo>
                    <a:pt x="1922" y="448"/>
                  </a:lnTo>
                  <a:lnTo>
                    <a:pt x="1930" y="434"/>
                  </a:lnTo>
                  <a:lnTo>
                    <a:pt x="1934" y="420"/>
                  </a:lnTo>
                  <a:lnTo>
                    <a:pt x="1934" y="414"/>
                  </a:lnTo>
                  <a:lnTo>
                    <a:pt x="1932" y="406"/>
                  </a:lnTo>
                  <a:lnTo>
                    <a:pt x="1928" y="398"/>
                  </a:lnTo>
                  <a:lnTo>
                    <a:pt x="1922" y="392"/>
                  </a:lnTo>
                  <a:lnTo>
                    <a:pt x="1922" y="392"/>
                  </a:lnTo>
                  <a:lnTo>
                    <a:pt x="1906" y="398"/>
                  </a:lnTo>
                  <a:lnTo>
                    <a:pt x="1892" y="406"/>
                  </a:lnTo>
                  <a:lnTo>
                    <a:pt x="1882" y="416"/>
                  </a:lnTo>
                  <a:lnTo>
                    <a:pt x="1874" y="428"/>
                  </a:lnTo>
                  <a:lnTo>
                    <a:pt x="1870" y="442"/>
                  </a:lnTo>
                  <a:lnTo>
                    <a:pt x="1868" y="454"/>
                  </a:lnTo>
                  <a:lnTo>
                    <a:pt x="1870" y="468"/>
                  </a:lnTo>
                  <a:lnTo>
                    <a:pt x="1876" y="478"/>
                  </a:lnTo>
                  <a:lnTo>
                    <a:pt x="1876" y="478"/>
                  </a:lnTo>
                  <a:lnTo>
                    <a:pt x="1874" y="488"/>
                  </a:lnTo>
                  <a:lnTo>
                    <a:pt x="1872" y="496"/>
                  </a:lnTo>
                  <a:lnTo>
                    <a:pt x="1864" y="510"/>
                  </a:lnTo>
                  <a:lnTo>
                    <a:pt x="1858" y="524"/>
                  </a:lnTo>
                  <a:lnTo>
                    <a:pt x="1854" y="530"/>
                  </a:lnTo>
                  <a:lnTo>
                    <a:pt x="1852" y="538"/>
                  </a:lnTo>
                  <a:lnTo>
                    <a:pt x="1852" y="538"/>
                  </a:lnTo>
                  <a:lnTo>
                    <a:pt x="1838" y="534"/>
                  </a:lnTo>
                  <a:lnTo>
                    <a:pt x="1826" y="530"/>
                  </a:lnTo>
                  <a:lnTo>
                    <a:pt x="1820" y="524"/>
                  </a:lnTo>
                  <a:lnTo>
                    <a:pt x="1816" y="518"/>
                  </a:lnTo>
                  <a:lnTo>
                    <a:pt x="1816" y="518"/>
                  </a:lnTo>
                  <a:lnTo>
                    <a:pt x="1818" y="512"/>
                  </a:lnTo>
                  <a:lnTo>
                    <a:pt x="1822" y="506"/>
                  </a:lnTo>
                  <a:lnTo>
                    <a:pt x="1832" y="494"/>
                  </a:lnTo>
                  <a:lnTo>
                    <a:pt x="1838" y="488"/>
                  </a:lnTo>
                  <a:lnTo>
                    <a:pt x="1838" y="480"/>
                  </a:lnTo>
                  <a:lnTo>
                    <a:pt x="1836" y="470"/>
                  </a:lnTo>
                  <a:lnTo>
                    <a:pt x="1828" y="458"/>
                  </a:lnTo>
                  <a:lnTo>
                    <a:pt x="1828" y="458"/>
                  </a:lnTo>
                  <a:lnTo>
                    <a:pt x="1820" y="460"/>
                  </a:lnTo>
                  <a:lnTo>
                    <a:pt x="1814" y="464"/>
                  </a:lnTo>
                  <a:lnTo>
                    <a:pt x="1808" y="468"/>
                  </a:lnTo>
                  <a:lnTo>
                    <a:pt x="1804" y="474"/>
                  </a:lnTo>
                  <a:lnTo>
                    <a:pt x="1800" y="486"/>
                  </a:lnTo>
                  <a:lnTo>
                    <a:pt x="1796" y="498"/>
                  </a:lnTo>
                  <a:lnTo>
                    <a:pt x="1794" y="508"/>
                  </a:lnTo>
                  <a:lnTo>
                    <a:pt x="1794" y="512"/>
                  </a:lnTo>
                  <a:lnTo>
                    <a:pt x="1792" y="514"/>
                  </a:lnTo>
                  <a:lnTo>
                    <a:pt x="1788" y="514"/>
                  </a:lnTo>
                  <a:lnTo>
                    <a:pt x="1784" y="512"/>
                  </a:lnTo>
                  <a:lnTo>
                    <a:pt x="1772" y="502"/>
                  </a:lnTo>
                  <a:lnTo>
                    <a:pt x="1772" y="502"/>
                  </a:lnTo>
                  <a:lnTo>
                    <a:pt x="1768" y="488"/>
                  </a:lnTo>
                  <a:lnTo>
                    <a:pt x="1762" y="478"/>
                  </a:lnTo>
                  <a:lnTo>
                    <a:pt x="1754" y="470"/>
                  </a:lnTo>
                  <a:lnTo>
                    <a:pt x="1746" y="466"/>
                  </a:lnTo>
                  <a:lnTo>
                    <a:pt x="1746" y="466"/>
                  </a:lnTo>
                  <a:lnTo>
                    <a:pt x="1734" y="476"/>
                  </a:lnTo>
                  <a:lnTo>
                    <a:pt x="1730" y="484"/>
                  </a:lnTo>
                  <a:lnTo>
                    <a:pt x="1728" y="490"/>
                  </a:lnTo>
                  <a:lnTo>
                    <a:pt x="1726" y="496"/>
                  </a:lnTo>
                  <a:lnTo>
                    <a:pt x="1726" y="504"/>
                  </a:lnTo>
                  <a:lnTo>
                    <a:pt x="1728" y="512"/>
                  </a:lnTo>
                  <a:lnTo>
                    <a:pt x="1732" y="518"/>
                  </a:lnTo>
                  <a:lnTo>
                    <a:pt x="1750" y="544"/>
                  </a:lnTo>
                  <a:lnTo>
                    <a:pt x="1750" y="544"/>
                  </a:lnTo>
                  <a:lnTo>
                    <a:pt x="1752" y="546"/>
                  </a:lnTo>
                  <a:lnTo>
                    <a:pt x="1754" y="550"/>
                  </a:lnTo>
                  <a:lnTo>
                    <a:pt x="1756" y="556"/>
                  </a:lnTo>
                  <a:lnTo>
                    <a:pt x="1756" y="558"/>
                  </a:lnTo>
                  <a:lnTo>
                    <a:pt x="1756" y="558"/>
                  </a:lnTo>
                  <a:lnTo>
                    <a:pt x="1744" y="548"/>
                  </a:lnTo>
                  <a:lnTo>
                    <a:pt x="1730" y="540"/>
                  </a:lnTo>
                  <a:lnTo>
                    <a:pt x="1718" y="534"/>
                  </a:lnTo>
                  <a:lnTo>
                    <a:pt x="1704" y="530"/>
                  </a:lnTo>
                  <a:lnTo>
                    <a:pt x="1690" y="528"/>
                  </a:lnTo>
                  <a:lnTo>
                    <a:pt x="1676" y="530"/>
                  </a:lnTo>
                  <a:lnTo>
                    <a:pt x="1664" y="534"/>
                  </a:lnTo>
                  <a:lnTo>
                    <a:pt x="1654" y="542"/>
                  </a:lnTo>
                  <a:lnTo>
                    <a:pt x="1654" y="542"/>
                  </a:lnTo>
                  <a:lnTo>
                    <a:pt x="1656" y="552"/>
                  </a:lnTo>
                  <a:lnTo>
                    <a:pt x="1660" y="560"/>
                  </a:lnTo>
                  <a:lnTo>
                    <a:pt x="1666" y="564"/>
                  </a:lnTo>
                  <a:lnTo>
                    <a:pt x="1672" y="568"/>
                  </a:lnTo>
                  <a:lnTo>
                    <a:pt x="1692" y="574"/>
                  </a:lnTo>
                  <a:lnTo>
                    <a:pt x="1718" y="580"/>
                  </a:lnTo>
                  <a:lnTo>
                    <a:pt x="1718" y="580"/>
                  </a:lnTo>
                  <a:lnTo>
                    <a:pt x="1702" y="582"/>
                  </a:lnTo>
                  <a:lnTo>
                    <a:pt x="1688" y="586"/>
                  </a:lnTo>
                  <a:lnTo>
                    <a:pt x="1678" y="590"/>
                  </a:lnTo>
                  <a:lnTo>
                    <a:pt x="1670" y="594"/>
                  </a:lnTo>
                  <a:lnTo>
                    <a:pt x="1658" y="602"/>
                  </a:lnTo>
                  <a:lnTo>
                    <a:pt x="1646" y="610"/>
                  </a:lnTo>
                  <a:lnTo>
                    <a:pt x="1646" y="610"/>
                  </a:lnTo>
                  <a:lnTo>
                    <a:pt x="1644" y="600"/>
                  </a:lnTo>
                  <a:lnTo>
                    <a:pt x="1638" y="592"/>
                  </a:lnTo>
                  <a:lnTo>
                    <a:pt x="1630" y="586"/>
                  </a:lnTo>
                  <a:lnTo>
                    <a:pt x="1620" y="580"/>
                  </a:lnTo>
                  <a:lnTo>
                    <a:pt x="1608" y="576"/>
                  </a:lnTo>
                  <a:lnTo>
                    <a:pt x="1596" y="574"/>
                  </a:lnTo>
                  <a:lnTo>
                    <a:pt x="1570" y="570"/>
                  </a:lnTo>
                  <a:lnTo>
                    <a:pt x="1570" y="570"/>
                  </a:lnTo>
                  <a:lnTo>
                    <a:pt x="1564" y="570"/>
                  </a:lnTo>
                  <a:lnTo>
                    <a:pt x="1558" y="570"/>
                  </a:lnTo>
                  <a:lnTo>
                    <a:pt x="1546" y="568"/>
                  </a:lnTo>
                  <a:lnTo>
                    <a:pt x="1538" y="566"/>
                  </a:lnTo>
                  <a:lnTo>
                    <a:pt x="1534" y="566"/>
                  </a:lnTo>
                  <a:lnTo>
                    <a:pt x="1530" y="568"/>
                  </a:lnTo>
                  <a:lnTo>
                    <a:pt x="1530" y="568"/>
                  </a:lnTo>
                  <a:lnTo>
                    <a:pt x="1536" y="580"/>
                  </a:lnTo>
                  <a:lnTo>
                    <a:pt x="1544" y="592"/>
                  </a:lnTo>
                  <a:lnTo>
                    <a:pt x="1554" y="604"/>
                  </a:lnTo>
                  <a:lnTo>
                    <a:pt x="1566" y="612"/>
                  </a:lnTo>
                  <a:lnTo>
                    <a:pt x="1578" y="622"/>
                  </a:lnTo>
                  <a:lnTo>
                    <a:pt x="1592" y="628"/>
                  </a:lnTo>
                  <a:lnTo>
                    <a:pt x="1606" y="634"/>
                  </a:lnTo>
                  <a:lnTo>
                    <a:pt x="1620" y="638"/>
                  </a:lnTo>
                  <a:lnTo>
                    <a:pt x="1620" y="638"/>
                  </a:lnTo>
                  <a:lnTo>
                    <a:pt x="1640" y="636"/>
                  </a:lnTo>
                  <a:lnTo>
                    <a:pt x="1656" y="630"/>
                  </a:lnTo>
                  <a:lnTo>
                    <a:pt x="1656" y="630"/>
                  </a:lnTo>
                  <a:lnTo>
                    <a:pt x="1670" y="636"/>
                  </a:lnTo>
                  <a:lnTo>
                    <a:pt x="1676" y="644"/>
                  </a:lnTo>
                  <a:lnTo>
                    <a:pt x="1680" y="652"/>
                  </a:lnTo>
                  <a:lnTo>
                    <a:pt x="1684" y="662"/>
                  </a:lnTo>
                  <a:lnTo>
                    <a:pt x="1684" y="662"/>
                  </a:lnTo>
                  <a:lnTo>
                    <a:pt x="1670" y="666"/>
                  </a:lnTo>
                  <a:lnTo>
                    <a:pt x="1658" y="668"/>
                  </a:lnTo>
                  <a:lnTo>
                    <a:pt x="1644" y="668"/>
                  </a:lnTo>
                  <a:lnTo>
                    <a:pt x="1632" y="668"/>
                  </a:lnTo>
                  <a:lnTo>
                    <a:pt x="1608" y="664"/>
                  </a:lnTo>
                  <a:lnTo>
                    <a:pt x="1594" y="664"/>
                  </a:lnTo>
                  <a:lnTo>
                    <a:pt x="1582" y="668"/>
                  </a:lnTo>
                  <a:lnTo>
                    <a:pt x="1582" y="668"/>
                  </a:lnTo>
                  <a:lnTo>
                    <a:pt x="1576" y="668"/>
                  </a:lnTo>
                  <a:lnTo>
                    <a:pt x="1572" y="668"/>
                  </a:lnTo>
                  <a:lnTo>
                    <a:pt x="1572" y="666"/>
                  </a:lnTo>
                  <a:lnTo>
                    <a:pt x="1572" y="666"/>
                  </a:lnTo>
                  <a:lnTo>
                    <a:pt x="1568" y="656"/>
                  </a:lnTo>
                  <a:lnTo>
                    <a:pt x="1568" y="656"/>
                  </a:lnTo>
                  <a:lnTo>
                    <a:pt x="1560" y="648"/>
                  </a:lnTo>
                  <a:lnTo>
                    <a:pt x="1552" y="642"/>
                  </a:lnTo>
                  <a:lnTo>
                    <a:pt x="1540" y="638"/>
                  </a:lnTo>
                  <a:lnTo>
                    <a:pt x="1530" y="636"/>
                  </a:lnTo>
                  <a:lnTo>
                    <a:pt x="1518" y="638"/>
                  </a:lnTo>
                  <a:lnTo>
                    <a:pt x="1506" y="640"/>
                  </a:lnTo>
                  <a:lnTo>
                    <a:pt x="1486" y="644"/>
                  </a:lnTo>
                  <a:lnTo>
                    <a:pt x="1486" y="644"/>
                  </a:lnTo>
                  <a:lnTo>
                    <a:pt x="1486" y="654"/>
                  </a:lnTo>
                  <a:lnTo>
                    <a:pt x="1488" y="662"/>
                  </a:lnTo>
                  <a:lnTo>
                    <a:pt x="1492" y="670"/>
                  </a:lnTo>
                  <a:lnTo>
                    <a:pt x="1498" y="676"/>
                  </a:lnTo>
                  <a:lnTo>
                    <a:pt x="1512" y="688"/>
                  </a:lnTo>
                  <a:lnTo>
                    <a:pt x="1528" y="696"/>
                  </a:lnTo>
                  <a:lnTo>
                    <a:pt x="1528" y="696"/>
                  </a:lnTo>
                  <a:lnTo>
                    <a:pt x="1546" y="702"/>
                  </a:lnTo>
                  <a:lnTo>
                    <a:pt x="1556" y="702"/>
                  </a:lnTo>
                  <a:lnTo>
                    <a:pt x="1562" y="700"/>
                  </a:lnTo>
                  <a:lnTo>
                    <a:pt x="1564" y="698"/>
                  </a:lnTo>
                  <a:lnTo>
                    <a:pt x="1576" y="688"/>
                  </a:lnTo>
                  <a:lnTo>
                    <a:pt x="1576" y="688"/>
                  </a:lnTo>
                  <a:lnTo>
                    <a:pt x="1580" y="702"/>
                  </a:lnTo>
                  <a:lnTo>
                    <a:pt x="1584" y="714"/>
                  </a:lnTo>
                  <a:lnTo>
                    <a:pt x="1590" y="722"/>
                  </a:lnTo>
                  <a:lnTo>
                    <a:pt x="1596" y="730"/>
                  </a:lnTo>
                  <a:lnTo>
                    <a:pt x="1610" y="740"/>
                  </a:lnTo>
                  <a:lnTo>
                    <a:pt x="1626" y="752"/>
                  </a:lnTo>
                  <a:lnTo>
                    <a:pt x="1626" y="752"/>
                  </a:lnTo>
                  <a:lnTo>
                    <a:pt x="1594" y="762"/>
                  </a:lnTo>
                  <a:lnTo>
                    <a:pt x="1580" y="766"/>
                  </a:lnTo>
                  <a:lnTo>
                    <a:pt x="1560" y="766"/>
                  </a:lnTo>
                  <a:lnTo>
                    <a:pt x="1560" y="766"/>
                  </a:lnTo>
                  <a:lnTo>
                    <a:pt x="1552" y="756"/>
                  </a:lnTo>
                  <a:lnTo>
                    <a:pt x="1542" y="746"/>
                  </a:lnTo>
                  <a:lnTo>
                    <a:pt x="1532" y="738"/>
                  </a:lnTo>
                  <a:lnTo>
                    <a:pt x="1522" y="730"/>
                  </a:lnTo>
                  <a:lnTo>
                    <a:pt x="1498" y="718"/>
                  </a:lnTo>
                  <a:lnTo>
                    <a:pt x="1474" y="708"/>
                  </a:lnTo>
                  <a:lnTo>
                    <a:pt x="1452" y="704"/>
                  </a:lnTo>
                  <a:lnTo>
                    <a:pt x="1434" y="702"/>
                  </a:lnTo>
                  <a:lnTo>
                    <a:pt x="1428" y="702"/>
                  </a:lnTo>
                  <a:lnTo>
                    <a:pt x="1422" y="704"/>
                  </a:lnTo>
                  <a:lnTo>
                    <a:pt x="1420" y="708"/>
                  </a:lnTo>
                  <a:lnTo>
                    <a:pt x="1420" y="712"/>
                  </a:lnTo>
                  <a:lnTo>
                    <a:pt x="1420" y="712"/>
                  </a:lnTo>
                  <a:lnTo>
                    <a:pt x="1424" y="722"/>
                  </a:lnTo>
                  <a:lnTo>
                    <a:pt x="1428" y="732"/>
                  </a:lnTo>
                  <a:lnTo>
                    <a:pt x="1434" y="740"/>
                  </a:lnTo>
                  <a:lnTo>
                    <a:pt x="1440" y="748"/>
                  </a:lnTo>
                  <a:lnTo>
                    <a:pt x="1456" y="760"/>
                  </a:lnTo>
                  <a:lnTo>
                    <a:pt x="1472" y="770"/>
                  </a:lnTo>
                  <a:lnTo>
                    <a:pt x="1488" y="776"/>
                  </a:lnTo>
                  <a:lnTo>
                    <a:pt x="1502" y="780"/>
                  </a:lnTo>
                  <a:lnTo>
                    <a:pt x="1514" y="784"/>
                  </a:lnTo>
                  <a:lnTo>
                    <a:pt x="1514" y="784"/>
                  </a:lnTo>
                  <a:lnTo>
                    <a:pt x="1508" y="786"/>
                  </a:lnTo>
                  <a:lnTo>
                    <a:pt x="1494" y="792"/>
                  </a:lnTo>
                  <a:lnTo>
                    <a:pt x="1488" y="798"/>
                  </a:lnTo>
                  <a:lnTo>
                    <a:pt x="1482" y="802"/>
                  </a:lnTo>
                  <a:lnTo>
                    <a:pt x="1480" y="806"/>
                  </a:lnTo>
                  <a:lnTo>
                    <a:pt x="1480" y="812"/>
                  </a:lnTo>
                  <a:lnTo>
                    <a:pt x="1480" y="812"/>
                  </a:lnTo>
                  <a:lnTo>
                    <a:pt x="1484" y="816"/>
                  </a:lnTo>
                  <a:lnTo>
                    <a:pt x="1492" y="822"/>
                  </a:lnTo>
                  <a:lnTo>
                    <a:pt x="1512" y="830"/>
                  </a:lnTo>
                  <a:lnTo>
                    <a:pt x="1522" y="836"/>
                  </a:lnTo>
                  <a:lnTo>
                    <a:pt x="1530" y="842"/>
                  </a:lnTo>
                  <a:lnTo>
                    <a:pt x="1534" y="848"/>
                  </a:lnTo>
                  <a:lnTo>
                    <a:pt x="1534" y="852"/>
                  </a:lnTo>
                  <a:lnTo>
                    <a:pt x="1534" y="854"/>
                  </a:lnTo>
                  <a:lnTo>
                    <a:pt x="1534" y="854"/>
                  </a:lnTo>
                  <a:lnTo>
                    <a:pt x="1514" y="848"/>
                  </a:lnTo>
                  <a:lnTo>
                    <a:pt x="1500" y="842"/>
                  </a:lnTo>
                  <a:lnTo>
                    <a:pt x="1490" y="842"/>
                  </a:lnTo>
                  <a:lnTo>
                    <a:pt x="1486" y="842"/>
                  </a:lnTo>
                  <a:lnTo>
                    <a:pt x="1484" y="844"/>
                  </a:lnTo>
                  <a:lnTo>
                    <a:pt x="1482" y="846"/>
                  </a:lnTo>
                  <a:lnTo>
                    <a:pt x="1482" y="850"/>
                  </a:lnTo>
                  <a:lnTo>
                    <a:pt x="1484" y="860"/>
                  </a:lnTo>
                  <a:lnTo>
                    <a:pt x="1492" y="872"/>
                  </a:lnTo>
                  <a:lnTo>
                    <a:pt x="1504" y="890"/>
                  </a:lnTo>
                  <a:lnTo>
                    <a:pt x="1504" y="890"/>
                  </a:lnTo>
                  <a:lnTo>
                    <a:pt x="1496" y="890"/>
                  </a:lnTo>
                  <a:lnTo>
                    <a:pt x="1490" y="888"/>
                  </a:lnTo>
                  <a:lnTo>
                    <a:pt x="1484" y="886"/>
                  </a:lnTo>
                  <a:lnTo>
                    <a:pt x="1478" y="882"/>
                  </a:lnTo>
                  <a:lnTo>
                    <a:pt x="1470" y="874"/>
                  </a:lnTo>
                  <a:lnTo>
                    <a:pt x="1464" y="864"/>
                  </a:lnTo>
                  <a:lnTo>
                    <a:pt x="1454" y="844"/>
                  </a:lnTo>
                  <a:lnTo>
                    <a:pt x="1446" y="834"/>
                  </a:lnTo>
                  <a:lnTo>
                    <a:pt x="1438" y="828"/>
                  </a:lnTo>
                  <a:lnTo>
                    <a:pt x="1438" y="828"/>
                  </a:lnTo>
                  <a:lnTo>
                    <a:pt x="1430" y="836"/>
                  </a:lnTo>
                  <a:lnTo>
                    <a:pt x="1426" y="844"/>
                  </a:lnTo>
                  <a:lnTo>
                    <a:pt x="1424" y="852"/>
                  </a:lnTo>
                  <a:lnTo>
                    <a:pt x="1424" y="860"/>
                  </a:lnTo>
                  <a:lnTo>
                    <a:pt x="1426" y="872"/>
                  </a:lnTo>
                  <a:lnTo>
                    <a:pt x="1428" y="878"/>
                  </a:lnTo>
                  <a:lnTo>
                    <a:pt x="1428" y="878"/>
                  </a:lnTo>
                  <a:lnTo>
                    <a:pt x="1418" y="866"/>
                  </a:lnTo>
                  <a:lnTo>
                    <a:pt x="1402" y="848"/>
                  </a:lnTo>
                  <a:lnTo>
                    <a:pt x="1392" y="838"/>
                  </a:lnTo>
                  <a:lnTo>
                    <a:pt x="1384" y="832"/>
                  </a:lnTo>
                  <a:lnTo>
                    <a:pt x="1374" y="828"/>
                  </a:lnTo>
                  <a:lnTo>
                    <a:pt x="1366" y="828"/>
                  </a:lnTo>
                  <a:lnTo>
                    <a:pt x="1366" y="828"/>
                  </a:lnTo>
                  <a:lnTo>
                    <a:pt x="1362" y="830"/>
                  </a:lnTo>
                  <a:lnTo>
                    <a:pt x="1362" y="836"/>
                  </a:lnTo>
                  <a:lnTo>
                    <a:pt x="1360" y="848"/>
                  </a:lnTo>
                  <a:lnTo>
                    <a:pt x="1362" y="856"/>
                  </a:lnTo>
                  <a:lnTo>
                    <a:pt x="1366" y="862"/>
                  </a:lnTo>
                  <a:lnTo>
                    <a:pt x="1370" y="870"/>
                  </a:lnTo>
                  <a:lnTo>
                    <a:pt x="1376" y="876"/>
                  </a:lnTo>
                  <a:lnTo>
                    <a:pt x="1376" y="876"/>
                  </a:lnTo>
                  <a:lnTo>
                    <a:pt x="1358" y="880"/>
                  </a:lnTo>
                  <a:lnTo>
                    <a:pt x="1338" y="882"/>
                  </a:lnTo>
                  <a:lnTo>
                    <a:pt x="1328" y="886"/>
                  </a:lnTo>
                  <a:lnTo>
                    <a:pt x="1320" y="890"/>
                  </a:lnTo>
                  <a:lnTo>
                    <a:pt x="1314" y="896"/>
                  </a:lnTo>
                  <a:lnTo>
                    <a:pt x="1310" y="904"/>
                  </a:lnTo>
                  <a:lnTo>
                    <a:pt x="1310" y="904"/>
                  </a:lnTo>
                  <a:lnTo>
                    <a:pt x="1324" y="912"/>
                  </a:lnTo>
                  <a:lnTo>
                    <a:pt x="1340" y="920"/>
                  </a:lnTo>
                  <a:lnTo>
                    <a:pt x="1354" y="924"/>
                  </a:lnTo>
                  <a:lnTo>
                    <a:pt x="1370" y="928"/>
                  </a:lnTo>
                  <a:lnTo>
                    <a:pt x="1388" y="928"/>
                  </a:lnTo>
                  <a:lnTo>
                    <a:pt x="1406" y="928"/>
                  </a:lnTo>
                  <a:lnTo>
                    <a:pt x="1446" y="924"/>
                  </a:lnTo>
                  <a:lnTo>
                    <a:pt x="1446" y="924"/>
                  </a:lnTo>
                  <a:lnTo>
                    <a:pt x="1454" y="924"/>
                  </a:lnTo>
                  <a:lnTo>
                    <a:pt x="1468" y="920"/>
                  </a:lnTo>
                  <a:lnTo>
                    <a:pt x="1468" y="920"/>
                  </a:lnTo>
                  <a:lnTo>
                    <a:pt x="1472" y="920"/>
                  </a:lnTo>
                  <a:lnTo>
                    <a:pt x="1478" y="920"/>
                  </a:lnTo>
                  <a:lnTo>
                    <a:pt x="1486" y="924"/>
                  </a:lnTo>
                  <a:lnTo>
                    <a:pt x="1496" y="932"/>
                  </a:lnTo>
                  <a:lnTo>
                    <a:pt x="1496" y="932"/>
                  </a:lnTo>
                  <a:lnTo>
                    <a:pt x="1486" y="934"/>
                  </a:lnTo>
                  <a:lnTo>
                    <a:pt x="1480" y="938"/>
                  </a:lnTo>
                  <a:lnTo>
                    <a:pt x="1470" y="944"/>
                  </a:lnTo>
                  <a:lnTo>
                    <a:pt x="1454" y="952"/>
                  </a:lnTo>
                  <a:lnTo>
                    <a:pt x="1440" y="956"/>
                  </a:lnTo>
                  <a:lnTo>
                    <a:pt x="1422" y="960"/>
                  </a:lnTo>
                  <a:lnTo>
                    <a:pt x="1422" y="960"/>
                  </a:lnTo>
                  <a:lnTo>
                    <a:pt x="1396" y="974"/>
                  </a:lnTo>
                  <a:lnTo>
                    <a:pt x="1386" y="982"/>
                  </a:lnTo>
                  <a:lnTo>
                    <a:pt x="1376" y="992"/>
                  </a:lnTo>
                  <a:lnTo>
                    <a:pt x="1368" y="1002"/>
                  </a:lnTo>
                  <a:lnTo>
                    <a:pt x="1362" y="1012"/>
                  </a:lnTo>
                  <a:lnTo>
                    <a:pt x="1358" y="1024"/>
                  </a:lnTo>
                  <a:lnTo>
                    <a:pt x="1356" y="1038"/>
                  </a:lnTo>
                  <a:lnTo>
                    <a:pt x="1356" y="1038"/>
                  </a:lnTo>
                  <a:lnTo>
                    <a:pt x="1374" y="1046"/>
                  </a:lnTo>
                  <a:lnTo>
                    <a:pt x="1384" y="1048"/>
                  </a:lnTo>
                  <a:lnTo>
                    <a:pt x="1392" y="1050"/>
                  </a:lnTo>
                  <a:lnTo>
                    <a:pt x="1400" y="1050"/>
                  </a:lnTo>
                  <a:lnTo>
                    <a:pt x="1410" y="1048"/>
                  </a:lnTo>
                  <a:lnTo>
                    <a:pt x="1416" y="1044"/>
                  </a:lnTo>
                  <a:lnTo>
                    <a:pt x="1422" y="1038"/>
                  </a:lnTo>
                  <a:lnTo>
                    <a:pt x="1422" y="1038"/>
                  </a:lnTo>
                  <a:lnTo>
                    <a:pt x="1430" y="1028"/>
                  </a:lnTo>
                  <a:lnTo>
                    <a:pt x="1436" y="1022"/>
                  </a:lnTo>
                  <a:lnTo>
                    <a:pt x="1440" y="1020"/>
                  </a:lnTo>
                  <a:lnTo>
                    <a:pt x="1444" y="1020"/>
                  </a:lnTo>
                  <a:lnTo>
                    <a:pt x="1448" y="1026"/>
                  </a:lnTo>
                  <a:lnTo>
                    <a:pt x="1452" y="1028"/>
                  </a:lnTo>
                  <a:lnTo>
                    <a:pt x="1458" y="1030"/>
                  </a:lnTo>
                  <a:lnTo>
                    <a:pt x="1478" y="1036"/>
                  </a:lnTo>
                  <a:lnTo>
                    <a:pt x="1478" y="1036"/>
                  </a:lnTo>
                  <a:lnTo>
                    <a:pt x="1474" y="1042"/>
                  </a:lnTo>
                  <a:lnTo>
                    <a:pt x="1468" y="1048"/>
                  </a:lnTo>
                  <a:lnTo>
                    <a:pt x="1454" y="1058"/>
                  </a:lnTo>
                  <a:lnTo>
                    <a:pt x="1438" y="1066"/>
                  </a:lnTo>
                  <a:lnTo>
                    <a:pt x="1422" y="1072"/>
                  </a:lnTo>
                  <a:lnTo>
                    <a:pt x="1408" y="1078"/>
                  </a:lnTo>
                  <a:lnTo>
                    <a:pt x="1396" y="1084"/>
                  </a:lnTo>
                  <a:lnTo>
                    <a:pt x="1392" y="1088"/>
                  </a:lnTo>
                  <a:lnTo>
                    <a:pt x="1390" y="1092"/>
                  </a:lnTo>
                  <a:lnTo>
                    <a:pt x="1390" y="1096"/>
                  </a:lnTo>
                  <a:lnTo>
                    <a:pt x="1392" y="1100"/>
                  </a:lnTo>
                  <a:lnTo>
                    <a:pt x="1392" y="1100"/>
                  </a:lnTo>
                  <a:lnTo>
                    <a:pt x="1406" y="1120"/>
                  </a:lnTo>
                  <a:lnTo>
                    <a:pt x="1420" y="1138"/>
                  </a:lnTo>
                  <a:lnTo>
                    <a:pt x="1436" y="1156"/>
                  </a:lnTo>
                  <a:lnTo>
                    <a:pt x="1436" y="1156"/>
                  </a:lnTo>
                  <a:lnTo>
                    <a:pt x="1426" y="1150"/>
                  </a:lnTo>
                  <a:lnTo>
                    <a:pt x="1402" y="1142"/>
                  </a:lnTo>
                  <a:lnTo>
                    <a:pt x="1388" y="1140"/>
                  </a:lnTo>
                  <a:lnTo>
                    <a:pt x="1376" y="1138"/>
                  </a:lnTo>
                  <a:lnTo>
                    <a:pt x="1364" y="1140"/>
                  </a:lnTo>
                  <a:lnTo>
                    <a:pt x="1360" y="1142"/>
                  </a:lnTo>
                  <a:lnTo>
                    <a:pt x="1356" y="1146"/>
                  </a:lnTo>
                  <a:lnTo>
                    <a:pt x="1356" y="1146"/>
                  </a:lnTo>
                  <a:lnTo>
                    <a:pt x="1354" y="1150"/>
                  </a:lnTo>
                  <a:lnTo>
                    <a:pt x="1352" y="1154"/>
                  </a:lnTo>
                  <a:lnTo>
                    <a:pt x="1354" y="1164"/>
                  </a:lnTo>
                  <a:lnTo>
                    <a:pt x="1358" y="1174"/>
                  </a:lnTo>
                  <a:lnTo>
                    <a:pt x="1368" y="1182"/>
                  </a:lnTo>
                  <a:lnTo>
                    <a:pt x="1382" y="1192"/>
                  </a:lnTo>
                  <a:lnTo>
                    <a:pt x="1398" y="1200"/>
                  </a:lnTo>
                  <a:lnTo>
                    <a:pt x="1418" y="1208"/>
                  </a:lnTo>
                  <a:lnTo>
                    <a:pt x="1440" y="1214"/>
                  </a:lnTo>
                  <a:lnTo>
                    <a:pt x="1440" y="1214"/>
                  </a:lnTo>
                  <a:lnTo>
                    <a:pt x="1430" y="1218"/>
                  </a:lnTo>
                  <a:lnTo>
                    <a:pt x="1416" y="1220"/>
                  </a:lnTo>
                  <a:lnTo>
                    <a:pt x="1402" y="1222"/>
                  </a:lnTo>
                  <a:lnTo>
                    <a:pt x="1388" y="1226"/>
                  </a:lnTo>
                  <a:lnTo>
                    <a:pt x="1378" y="1230"/>
                  </a:lnTo>
                  <a:lnTo>
                    <a:pt x="1376" y="1232"/>
                  </a:lnTo>
                  <a:lnTo>
                    <a:pt x="1374" y="1236"/>
                  </a:lnTo>
                  <a:lnTo>
                    <a:pt x="1374" y="1242"/>
                  </a:lnTo>
                  <a:lnTo>
                    <a:pt x="1376" y="1248"/>
                  </a:lnTo>
                  <a:lnTo>
                    <a:pt x="1380" y="1254"/>
                  </a:lnTo>
                  <a:lnTo>
                    <a:pt x="1388" y="1262"/>
                  </a:lnTo>
                  <a:lnTo>
                    <a:pt x="1388" y="1262"/>
                  </a:lnTo>
                  <a:lnTo>
                    <a:pt x="1370" y="1272"/>
                  </a:lnTo>
                  <a:lnTo>
                    <a:pt x="1360" y="1278"/>
                  </a:lnTo>
                  <a:lnTo>
                    <a:pt x="1354" y="1286"/>
                  </a:lnTo>
                  <a:lnTo>
                    <a:pt x="1354" y="1288"/>
                  </a:lnTo>
                  <a:lnTo>
                    <a:pt x="1354" y="1290"/>
                  </a:lnTo>
                  <a:lnTo>
                    <a:pt x="1360" y="1294"/>
                  </a:lnTo>
                  <a:lnTo>
                    <a:pt x="1368" y="1294"/>
                  </a:lnTo>
                  <a:lnTo>
                    <a:pt x="1380" y="1294"/>
                  </a:lnTo>
                  <a:lnTo>
                    <a:pt x="1396" y="1290"/>
                  </a:lnTo>
                  <a:lnTo>
                    <a:pt x="1418" y="1294"/>
                  </a:lnTo>
                  <a:lnTo>
                    <a:pt x="1418" y="1294"/>
                  </a:lnTo>
                  <a:lnTo>
                    <a:pt x="1386" y="1312"/>
                  </a:lnTo>
                  <a:lnTo>
                    <a:pt x="1378" y="1318"/>
                  </a:lnTo>
                  <a:lnTo>
                    <a:pt x="1372" y="1324"/>
                  </a:lnTo>
                  <a:lnTo>
                    <a:pt x="1368" y="1330"/>
                  </a:lnTo>
                  <a:lnTo>
                    <a:pt x="1368" y="1336"/>
                  </a:lnTo>
                  <a:lnTo>
                    <a:pt x="1368" y="1336"/>
                  </a:lnTo>
                  <a:lnTo>
                    <a:pt x="1368" y="1338"/>
                  </a:lnTo>
                  <a:lnTo>
                    <a:pt x="1370" y="1340"/>
                  </a:lnTo>
                  <a:lnTo>
                    <a:pt x="1376" y="1342"/>
                  </a:lnTo>
                  <a:lnTo>
                    <a:pt x="1384" y="1342"/>
                  </a:lnTo>
                  <a:lnTo>
                    <a:pt x="1392" y="1342"/>
                  </a:lnTo>
                  <a:lnTo>
                    <a:pt x="1410" y="1340"/>
                  </a:lnTo>
                  <a:lnTo>
                    <a:pt x="1418" y="1340"/>
                  </a:lnTo>
                  <a:lnTo>
                    <a:pt x="1422" y="1344"/>
                  </a:lnTo>
                  <a:lnTo>
                    <a:pt x="1422" y="1344"/>
                  </a:lnTo>
                  <a:lnTo>
                    <a:pt x="1422" y="1352"/>
                  </a:lnTo>
                  <a:lnTo>
                    <a:pt x="1420" y="1358"/>
                  </a:lnTo>
                  <a:lnTo>
                    <a:pt x="1416" y="1364"/>
                  </a:lnTo>
                  <a:lnTo>
                    <a:pt x="1412" y="1368"/>
                  </a:lnTo>
                  <a:lnTo>
                    <a:pt x="1404" y="1374"/>
                  </a:lnTo>
                  <a:lnTo>
                    <a:pt x="1398" y="1380"/>
                  </a:lnTo>
                  <a:lnTo>
                    <a:pt x="1398" y="1380"/>
                  </a:lnTo>
                  <a:lnTo>
                    <a:pt x="1404" y="1382"/>
                  </a:lnTo>
                  <a:lnTo>
                    <a:pt x="1410" y="1384"/>
                  </a:lnTo>
                  <a:lnTo>
                    <a:pt x="1420" y="1384"/>
                  </a:lnTo>
                  <a:lnTo>
                    <a:pt x="1430" y="1382"/>
                  </a:lnTo>
                  <a:lnTo>
                    <a:pt x="1438" y="1376"/>
                  </a:lnTo>
                  <a:lnTo>
                    <a:pt x="1448" y="1372"/>
                  </a:lnTo>
                  <a:lnTo>
                    <a:pt x="1458" y="1370"/>
                  </a:lnTo>
                  <a:lnTo>
                    <a:pt x="1466" y="1372"/>
                  </a:lnTo>
                  <a:lnTo>
                    <a:pt x="1472" y="1376"/>
                  </a:lnTo>
                  <a:lnTo>
                    <a:pt x="1478" y="1380"/>
                  </a:lnTo>
                  <a:lnTo>
                    <a:pt x="1478" y="1380"/>
                  </a:lnTo>
                  <a:lnTo>
                    <a:pt x="1472" y="1386"/>
                  </a:lnTo>
                  <a:lnTo>
                    <a:pt x="1464" y="1392"/>
                  </a:lnTo>
                  <a:lnTo>
                    <a:pt x="1446" y="1400"/>
                  </a:lnTo>
                  <a:lnTo>
                    <a:pt x="1438" y="1404"/>
                  </a:lnTo>
                  <a:lnTo>
                    <a:pt x="1432" y="1410"/>
                  </a:lnTo>
                  <a:lnTo>
                    <a:pt x="1428" y="1418"/>
                  </a:lnTo>
                  <a:lnTo>
                    <a:pt x="1430" y="1428"/>
                  </a:lnTo>
                  <a:lnTo>
                    <a:pt x="1430" y="1428"/>
                  </a:lnTo>
                  <a:lnTo>
                    <a:pt x="1436" y="1432"/>
                  </a:lnTo>
                  <a:lnTo>
                    <a:pt x="1444" y="1434"/>
                  </a:lnTo>
                  <a:lnTo>
                    <a:pt x="1462" y="1438"/>
                  </a:lnTo>
                  <a:lnTo>
                    <a:pt x="1478" y="1442"/>
                  </a:lnTo>
                  <a:lnTo>
                    <a:pt x="1486" y="1444"/>
                  </a:lnTo>
                  <a:lnTo>
                    <a:pt x="1494" y="1448"/>
                  </a:lnTo>
                  <a:lnTo>
                    <a:pt x="1494" y="1448"/>
                  </a:lnTo>
                  <a:lnTo>
                    <a:pt x="1490" y="1454"/>
                  </a:lnTo>
                  <a:lnTo>
                    <a:pt x="1484" y="1472"/>
                  </a:lnTo>
                  <a:lnTo>
                    <a:pt x="1478" y="1488"/>
                  </a:lnTo>
                  <a:lnTo>
                    <a:pt x="1480" y="1494"/>
                  </a:lnTo>
                  <a:lnTo>
                    <a:pt x="1482" y="1498"/>
                  </a:lnTo>
                  <a:lnTo>
                    <a:pt x="1482" y="1498"/>
                  </a:lnTo>
                  <a:lnTo>
                    <a:pt x="1492" y="1502"/>
                  </a:lnTo>
                  <a:lnTo>
                    <a:pt x="1500" y="1500"/>
                  </a:lnTo>
                  <a:lnTo>
                    <a:pt x="1510" y="1496"/>
                  </a:lnTo>
                  <a:lnTo>
                    <a:pt x="1518" y="1490"/>
                  </a:lnTo>
                  <a:lnTo>
                    <a:pt x="1532" y="1476"/>
                  </a:lnTo>
                  <a:lnTo>
                    <a:pt x="1536" y="1472"/>
                  </a:lnTo>
                  <a:lnTo>
                    <a:pt x="1540" y="1468"/>
                  </a:lnTo>
                  <a:lnTo>
                    <a:pt x="1540" y="1468"/>
                  </a:lnTo>
                  <a:lnTo>
                    <a:pt x="1540" y="1486"/>
                  </a:lnTo>
                  <a:lnTo>
                    <a:pt x="1544" y="1496"/>
                  </a:lnTo>
                  <a:lnTo>
                    <a:pt x="1548" y="1504"/>
                  </a:lnTo>
                  <a:lnTo>
                    <a:pt x="1554" y="1510"/>
                  </a:lnTo>
                  <a:lnTo>
                    <a:pt x="1560" y="1514"/>
                  </a:lnTo>
                  <a:lnTo>
                    <a:pt x="1566" y="1520"/>
                  </a:lnTo>
                  <a:lnTo>
                    <a:pt x="1568" y="1528"/>
                  </a:lnTo>
                  <a:lnTo>
                    <a:pt x="1564" y="1538"/>
                  </a:lnTo>
                  <a:lnTo>
                    <a:pt x="1564" y="1538"/>
                  </a:lnTo>
                  <a:lnTo>
                    <a:pt x="1564" y="1554"/>
                  </a:lnTo>
                  <a:lnTo>
                    <a:pt x="1566" y="1570"/>
                  </a:lnTo>
                  <a:lnTo>
                    <a:pt x="1568" y="1576"/>
                  </a:lnTo>
                  <a:lnTo>
                    <a:pt x="1572" y="1584"/>
                  </a:lnTo>
                  <a:lnTo>
                    <a:pt x="1576" y="1588"/>
                  </a:lnTo>
                  <a:lnTo>
                    <a:pt x="1582" y="1594"/>
                  </a:lnTo>
                  <a:lnTo>
                    <a:pt x="1582" y="1594"/>
                  </a:lnTo>
                  <a:lnTo>
                    <a:pt x="1596" y="1588"/>
                  </a:lnTo>
                  <a:lnTo>
                    <a:pt x="1606" y="1580"/>
                  </a:lnTo>
                  <a:lnTo>
                    <a:pt x="1614" y="1572"/>
                  </a:lnTo>
                  <a:lnTo>
                    <a:pt x="1620" y="1560"/>
                  </a:lnTo>
                  <a:lnTo>
                    <a:pt x="1622" y="1548"/>
                  </a:lnTo>
                  <a:lnTo>
                    <a:pt x="1624" y="1534"/>
                  </a:lnTo>
                  <a:lnTo>
                    <a:pt x="1626" y="1502"/>
                  </a:lnTo>
                  <a:lnTo>
                    <a:pt x="1626" y="1502"/>
                  </a:lnTo>
                  <a:lnTo>
                    <a:pt x="1626" y="1500"/>
                  </a:lnTo>
                  <a:lnTo>
                    <a:pt x="1628" y="1498"/>
                  </a:lnTo>
                  <a:lnTo>
                    <a:pt x="1632" y="1496"/>
                  </a:lnTo>
                  <a:lnTo>
                    <a:pt x="1640" y="1498"/>
                  </a:lnTo>
                  <a:lnTo>
                    <a:pt x="1648" y="1500"/>
                  </a:lnTo>
                  <a:lnTo>
                    <a:pt x="1664" y="1508"/>
                  </a:lnTo>
                  <a:lnTo>
                    <a:pt x="1672" y="1512"/>
                  </a:lnTo>
                  <a:lnTo>
                    <a:pt x="1672" y="1512"/>
                  </a:lnTo>
                  <a:lnTo>
                    <a:pt x="1676" y="1516"/>
                  </a:lnTo>
                  <a:lnTo>
                    <a:pt x="1678" y="1520"/>
                  </a:lnTo>
                  <a:lnTo>
                    <a:pt x="1678" y="1526"/>
                  </a:lnTo>
                  <a:lnTo>
                    <a:pt x="1676" y="1530"/>
                  </a:lnTo>
                  <a:lnTo>
                    <a:pt x="1670" y="1538"/>
                  </a:lnTo>
                  <a:lnTo>
                    <a:pt x="1662" y="1548"/>
                  </a:lnTo>
                  <a:lnTo>
                    <a:pt x="1652" y="1558"/>
                  </a:lnTo>
                  <a:lnTo>
                    <a:pt x="1644" y="1570"/>
                  </a:lnTo>
                  <a:lnTo>
                    <a:pt x="1642" y="1578"/>
                  </a:lnTo>
                  <a:lnTo>
                    <a:pt x="1642" y="1584"/>
                  </a:lnTo>
                  <a:lnTo>
                    <a:pt x="1644" y="1592"/>
                  </a:lnTo>
                  <a:lnTo>
                    <a:pt x="1646" y="1602"/>
                  </a:lnTo>
                  <a:lnTo>
                    <a:pt x="1646" y="1602"/>
                  </a:lnTo>
                  <a:lnTo>
                    <a:pt x="1658" y="1602"/>
                  </a:lnTo>
                  <a:lnTo>
                    <a:pt x="1668" y="1602"/>
                  </a:lnTo>
                  <a:lnTo>
                    <a:pt x="1676" y="1600"/>
                  </a:lnTo>
                  <a:lnTo>
                    <a:pt x="1684" y="1598"/>
                  </a:lnTo>
                  <a:lnTo>
                    <a:pt x="1698" y="1590"/>
                  </a:lnTo>
                  <a:lnTo>
                    <a:pt x="1710" y="1580"/>
                  </a:lnTo>
                  <a:lnTo>
                    <a:pt x="1720" y="1570"/>
                  </a:lnTo>
                  <a:lnTo>
                    <a:pt x="1732" y="1560"/>
                  </a:lnTo>
                  <a:lnTo>
                    <a:pt x="1746" y="1550"/>
                  </a:lnTo>
                  <a:lnTo>
                    <a:pt x="1754" y="1548"/>
                  </a:lnTo>
                  <a:lnTo>
                    <a:pt x="1764" y="1544"/>
                  </a:lnTo>
                  <a:lnTo>
                    <a:pt x="1764" y="1544"/>
                  </a:lnTo>
                  <a:lnTo>
                    <a:pt x="1770" y="1552"/>
                  </a:lnTo>
                  <a:lnTo>
                    <a:pt x="1772" y="1558"/>
                  </a:lnTo>
                  <a:lnTo>
                    <a:pt x="1770" y="1566"/>
                  </a:lnTo>
                  <a:lnTo>
                    <a:pt x="1766" y="1574"/>
                  </a:lnTo>
                  <a:lnTo>
                    <a:pt x="1756" y="1590"/>
                  </a:lnTo>
                  <a:lnTo>
                    <a:pt x="1746" y="1606"/>
                  </a:lnTo>
                  <a:lnTo>
                    <a:pt x="1746" y="1606"/>
                  </a:lnTo>
                  <a:lnTo>
                    <a:pt x="1734" y="1610"/>
                  </a:lnTo>
                  <a:lnTo>
                    <a:pt x="1720" y="1614"/>
                  </a:lnTo>
                  <a:lnTo>
                    <a:pt x="1694" y="1618"/>
                  </a:lnTo>
                  <a:lnTo>
                    <a:pt x="1680" y="1624"/>
                  </a:lnTo>
                  <a:lnTo>
                    <a:pt x="1666" y="1632"/>
                  </a:lnTo>
                  <a:lnTo>
                    <a:pt x="1654" y="1646"/>
                  </a:lnTo>
                  <a:lnTo>
                    <a:pt x="1642" y="1666"/>
                  </a:lnTo>
                  <a:lnTo>
                    <a:pt x="1642" y="1666"/>
                  </a:lnTo>
                  <a:lnTo>
                    <a:pt x="1658" y="1670"/>
                  </a:lnTo>
                  <a:lnTo>
                    <a:pt x="1672" y="1674"/>
                  </a:lnTo>
                  <a:lnTo>
                    <a:pt x="1684" y="1674"/>
                  </a:lnTo>
                  <a:lnTo>
                    <a:pt x="1694" y="1674"/>
                  </a:lnTo>
                  <a:lnTo>
                    <a:pt x="1704" y="1670"/>
                  </a:lnTo>
                  <a:lnTo>
                    <a:pt x="1710" y="1668"/>
                  </a:lnTo>
                  <a:lnTo>
                    <a:pt x="1724" y="1660"/>
                  </a:lnTo>
                  <a:lnTo>
                    <a:pt x="1724" y="1660"/>
                  </a:lnTo>
                  <a:lnTo>
                    <a:pt x="1732" y="1654"/>
                  </a:lnTo>
                  <a:lnTo>
                    <a:pt x="1736" y="1648"/>
                  </a:lnTo>
                  <a:lnTo>
                    <a:pt x="1742" y="1644"/>
                  </a:lnTo>
                  <a:lnTo>
                    <a:pt x="1748" y="1642"/>
                  </a:lnTo>
                  <a:lnTo>
                    <a:pt x="1748" y="1642"/>
                  </a:lnTo>
                  <a:lnTo>
                    <a:pt x="1748" y="1656"/>
                  </a:lnTo>
                  <a:lnTo>
                    <a:pt x="1748" y="1674"/>
                  </a:lnTo>
                  <a:lnTo>
                    <a:pt x="1750" y="1682"/>
                  </a:lnTo>
                  <a:lnTo>
                    <a:pt x="1752" y="1688"/>
                  </a:lnTo>
                  <a:lnTo>
                    <a:pt x="1756" y="1694"/>
                  </a:lnTo>
                  <a:lnTo>
                    <a:pt x="1760" y="1698"/>
                  </a:lnTo>
                  <a:lnTo>
                    <a:pt x="1760" y="1698"/>
                  </a:lnTo>
                  <a:lnTo>
                    <a:pt x="1770" y="1696"/>
                  </a:lnTo>
                  <a:lnTo>
                    <a:pt x="1776" y="1694"/>
                  </a:lnTo>
                  <a:lnTo>
                    <a:pt x="1790" y="1684"/>
                  </a:lnTo>
                  <a:lnTo>
                    <a:pt x="1790" y="1684"/>
                  </a:lnTo>
                  <a:lnTo>
                    <a:pt x="1792" y="1690"/>
                  </a:lnTo>
                  <a:lnTo>
                    <a:pt x="1792" y="1696"/>
                  </a:lnTo>
                  <a:lnTo>
                    <a:pt x="1786" y="1714"/>
                  </a:lnTo>
                  <a:lnTo>
                    <a:pt x="1784" y="1722"/>
                  </a:lnTo>
                  <a:lnTo>
                    <a:pt x="1782" y="1730"/>
                  </a:lnTo>
                  <a:lnTo>
                    <a:pt x="1784" y="1738"/>
                  </a:lnTo>
                  <a:lnTo>
                    <a:pt x="1788" y="1744"/>
                  </a:lnTo>
                  <a:lnTo>
                    <a:pt x="1788" y="1744"/>
                  </a:lnTo>
                  <a:lnTo>
                    <a:pt x="1796" y="1742"/>
                  </a:lnTo>
                  <a:lnTo>
                    <a:pt x="1800" y="1740"/>
                  </a:lnTo>
                  <a:lnTo>
                    <a:pt x="1808" y="1732"/>
                  </a:lnTo>
                  <a:lnTo>
                    <a:pt x="1812" y="1726"/>
                  </a:lnTo>
                  <a:lnTo>
                    <a:pt x="1814" y="1724"/>
                  </a:lnTo>
                  <a:lnTo>
                    <a:pt x="1814" y="1724"/>
                  </a:lnTo>
                  <a:lnTo>
                    <a:pt x="1822" y="1732"/>
                  </a:lnTo>
                  <a:lnTo>
                    <a:pt x="1832" y="1738"/>
                  </a:lnTo>
                  <a:lnTo>
                    <a:pt x="1840" y="1738"/>
                  </a:lnTo>
                  <a:lnTo>
                    <a:pt x="1850" y="1736"/>
                  </a:lnTo>
                  <a:lnTo>
                    <a:pt x="1850" y="1736"/>
                  </a:lnTo>
                  <a:lnTo>
                    <a:pt x="1854" y="1720"/>
                  </a:lnTo>
                  <a:lnTo>
                    <a:pt x="1854" y="1702"/>
                  </a:lnTo>
                  <a:lnTo>
                    <a:pt x="1852" y="1692"/>
                  </a:lnTo>
                  <a:lnTo>
                    <a:pt x="1848" y="1682"/>
                  </a:lnTo>
                  <a:lnTo>
                    <a:pt x="1844" y="1676"/>
                  </a:lnTo>
                  <a:lnTo>
                    <a:pt x="1836" y="1670"/>
                  </a:lnTo>
                  <a:lnTo>
                    <a:pt x="1836" y="1670"/>
                  </a:lnTo>
                  <a:lnTo>
                    <a:pt x="1842" y="1666"/>
                  </a:lnTo>
                  <a:lnTo>
                    <a:pt x="1846" y="1666"/>
                  </a:lnTo>
                  <a:lnTo>
                    <a:pt x="1858" y="1670"/>
                  </a:lnTo>
                  <a:lnTo>
                    <a:pt x="1872" y="1674"/>
                  </a:lnTo>
                  <a:lnTo>
                    <a:pt x="1878" y="1674"/>
                  </a:lnTo>
                  <a:lnTo>
                    <a:pt x="1882" y="1672"/>
                  </a:lnTo>
                  <a:lnTo>
                    <a:pt x="1882" y="1672"/>
                  </a:lnTo>
                  <a:lnTo>
                    <a:pt x="1884" y="1676"/>
                  </a:lnTo>
                  <a:lnTo>
                    <a:pt x="1886" y="1682"/>
                  </a:lnTo>
                  <a:lnTo>
                    <a:pt x="1886" y="1694"/>
                  </a:lnTo>
                  <a:lnTo>
                    <a:pt x="1884" y="1706"/>
                  </a:lnTo>
                  <a:lnTo>
                    <a:pt x="1880" y="1718"/>
                  </a:lnTo>
                  <a:lnTo>
                    <a:pt x="1878" y="1732"/>
                  </a:lnTo>
                  <a:lnTo>
                    <a:pt x="1878" y="1744"/>
                  </a:lnTo>
                  <a:lnTo>
                    <a:pt x="1878" y="1748"/>
                  </a:lnTo>
                  <a:lnTo>
                    <a:pt x="1880" y="1754"/>
                  </a:lnTo>
                  <a:lnTo>
                    <a:pt x="1884" y="1758"/>
                  </a:lnTo>
                  <a:lnTo>
                    <a:pt x="1890" y="1762"/>
                  </a:lnTo>
                  <a:lnTo>
                    <a:pt x="1890" y="1762"/>
                  </a:lnTo>
                  <a:lnTo>
                    <a:pt x="1900" y="1760"/>
                  </a:lnTo>
                  <a:lnTo>
                    <a:pt x="1908" y="1756"/>
                  </a:lnTo>
                  <a:lnTo>
                    <a:pt x="1916" y="1748"/>
                  </a:lnTo>
                  <a:lnTo>
                    <a:pt x="1922" y="1742"/>
                  </a:lnTo>
                  <a:lnTo>
                    <a:pt x="1934" y="1726"/>
                  </a:lnTo>
                  <a:lnTo>
                    <a:pt x="1942" y="1720"/>
                  </a:lnTo>
                  <a:lnTo>
                    <a:pt x="1952" y="1714"/>
                  </a:lnTo>
                  <a:lnTo>
                    <a:pt x="1952" y="1714"/>
                  </a:lnTo>
                  <a:lnTo>
                    <a:pt x="1952" y="1726"/>
                  </a:lnTo>
                  <a:lnTo>
                    <a:pt x="1954" y="1736"/>
                  </a:lnTo>
                  <a:lnTo>
                    <a:pt x="1960" y="1758"/>
                  </a:lnTo>
                  <a:lnTo>
                    <a:pt x="1962" y="1766"/>
                  </a:lnTo>
                  <a:lnTo>
                    <a:pt x="1958" y="1776"/>
                  </a:lnTo>
                  <a:lnTo>
                    <a:pt x="1950" y="1786"/>
                  </a:lnTo>
                  <a:lnTo>
                    <a:pt x="1936" y="1794"/>
                  </a:lnTo>
                  <a:lnTo>
                    <a:pt x="1936" y="1794"/>
                  </a:lnTo>
                  <a:lnTo>
                    <a:pt x="1936" y="1800"/>
                  </a:lnTo>
                  <a:lnTo>
                    <a:pt x="1938" y="1804"/>
                  </a:lnTo>
                  <a:lnTo>
                    <a:pt x="1944" y="1812"/>
                  </a:lnTo>
                  <a:lnTo>
                    <a:pt x="1954" y="1818"/>
                  </a:lnTo>
                  <a:lnTo>
                    <a:pt x="1962" y="1824"/>
                  </a:lnTo>
                  <a:lnTo>
                    <a:pt x="1970" y="1830"/>
                  </a:lnTo>
                  <a:lnTo>
                    <a:pt x="1972" y="1834"/>
                  </a:lnTo>
                  <a:lnTo>
                    <a:pt x="1974" y="1838"/>
                  </a:lnTo>
                  <a:lnTo>
                    <a:pt x="1974" y="1842"/>
                  </a:lnTo>
                  <a:lnTo>
                    <a:pt x="1974" y="1848"/>
                  </a:lnTo>
                  <a:lnTo>
                    <a:pt x="1972" y="1856"/>
                  </a:lnTo>
                  <a:lnTo>
                    <a:pt x="1966" y="1864"/>
                  </a:lnTo>
                  <a:lnTo>
                    <a:pt x="1966" y="1864"/>
                  </a:lnTo>
                  <a:lnTo>
                    <a:pt x="1972" y="1868"/>
                  </a:lnTo>
                  <a:lnTo>
                    <a:pt x="1976" y="1872"/>
                  </a:lnTo>
                  <a:lnTo>
                    <a:pt x="1980" y="1874"/>
                  </a:lnTo>
                  <a:lnTo>
                    <a:pt x="1986" y="1874"/>
                  </a:lnTo>
                  <a:lnTo>
                    <a:pt x="1996" y="1874"/>
                  </a:lnTo>
                  <a:lnTo>
                    <a:pt x="2006" y="1870"/>
                  </a:lnTo>
                  <a:lnTo>
                    <a:pt x="2034" y="1838"/>
                  </a:lnTo>
                  <a:lnTo>
                    <a:pt x="2034" y="1838"/>
                  </a:lnTo>
                  <a:lnTo>
                    <a:pt x="2030" y="1860"/>
                  </a:lnTo>
                  <a:lnTo>
                    <a:pt x="2028" y="1886"/>
                  </a:lnTo>
                  <a:lnTo>
                    <a:pt x="2028" y="1912"/>
                  </a:lnTo>
                  <a:lnTo>
                    <a:pt x="2032" y="1936"/>
                  </a:lnTo>
                  <a:lnTo>
                    <a:pt x="2032" y="1936"/>
                  </a:lnTo>
                  <a:lnTo>
                    <a:pt x="2030" y="1944"/>
                  </a:lnTo>
                  <a:lnTo>
                    <a:pt x="2028" y="1954"/>
                  </a:lnTo>
                  <a:lnTo>
                    <a:pt x="2030" y="1974"/>
                  </a:lnTo>
                  <a:lnTo>
                    <a:pt x="2028" y="1982"/>
                  </a:lnTo>
                  <a:lnTo>
                    <a:pt x="2022" y="1992"/>
                  </a:lnTo>
                  <a:lnTo>
                    <a:pt x="2014" y="2000"/>
                  </a:lnTo>
                  <a:lnTo>
                    <a:pt x="2000" y="2008"/>
                  </a:lnTo>
                  <a:lnTo>
                    <a:pt x="2000" y="2008"/>
                  </a:lnTo>
                  <a:lnTo>
                    <a:pt x="1992" y="2054"/>
                  </a:lnTo>
                  <a:lnTo>
                    <a:pt x="1988" y="2076"/>
                  </a:lnTo>
                  <a:lnTo>
                    <a:pt x="1982" y="2096"/>
                  </a:lnTo>
                  <a:lnTo>
                    <a:pt x="1972" y="2116"/>
                  </a:lnTo>
                  <a:lnTo>
                    <a:pt x="1960" y="2136"/>
                  </a:lnTo>
                  <a:lnTo>
                    <a:pt x="1950" y="2144"/>
                  </a:lnTo>
                  <a:lnTo>
                    <a:pt x="1942" y="2154"/>
                  </a:lnTo>
                  <a:lnTo>
                    <a:pt x="1930" y="2162"/>
                  </a:lnTo>
                  <a:lnTo>
                    <a:pt x="1918" y="2168"/>
                  </a:lnTo>
                  <a:lnTo>
                    <a:pt x="1918" y="2168"/>
                  </a:lnTo>
                  <a:lnTo>
                    <a:pt x="1914" y="2176"/>
                  </a:lnTo>
                  <a:lnTo>
                    <a:pt x="1908" y="2182"/>
                  </a:lnTo>
                  <a:lnTo>
                    <a:pt x="1894" y="2192"/>
                  </a:lnTo>
                  <a:lnTo>
                    <a:pt x="1876" y="2200"/>
                  </a:lnTo>
                  <a:lnTo>
                    <a:pt x="1856" y="2206"/>
                  </a:lnTo>
                  <a:lnTo>
                    <a:pt x="1832" y="2212"/>
                  </a:lnTo>
                  <a:lnTo>
                    <a:pt x="1806" y="2216"/>
                  </a:lnTo>
                  <a:lnTo>
                    <a:pt x="1752" y="2224"/>
                  </a:lnTo>
                  <a:lnTo>
                    <a:pt x="1696" y="2230"/>
                  </a:lnTo>
                  <a:lnTo>
                    <a:pt x="1670" y="2234"/>
                  </a:lnTo>
                  <a:lnTo>
                    <a:pt x="1646" y="2240"/>
                  </a:lnTo>
                  <a:lnTo>
                    <a:pt x="1622" y="2246"/>
                  </a:lnTo>
                  <a:lnTo>
                    <a:pt x="1602" y="2254"/>
                  </a:lnTo>
                  <a:lnTo>
                    <a:pt x="1586" y="2266"/>
                  </a:lnTo>
                  <a:lnTo>
                    <a:pt x="1580" y="2272"/>
                  </a:lnTo>
                  <a:lnTo>
                    <a:pt x="1574" y="2278"/>
                  </a:lnTo>
                  <a:lnTo>
                    <a:pt x="1574" y="2278"/>
                  </a:lnTo>
                  <a:lnTo>
                    <a:pt x="1578" y="2280"/>
                  </a:lnTo>
                  <a:lnTo>
                    <a:pt x="1584" y="2282"/>
                  </a:lnTo>
                  <a:lnTo>
                    <a:pt x="1602" y="2284"/>
                  </a:lnTo>
                  <a:lnTo>
                    <a:pt x="1624" y="2286"/>
                  </a:lnTo>
                  <a:lnTo>
                    <a:pt x="1652" y="2286"/>
                  </a:lnTo>
                  <a:lnTo>
                    <a:pt x="1702" y="2286"/>
                  </a:lnTo>
                  <a:lnTo>
                    <a:pt x="1732" y="2282"/>
                  </a:lnTo>
                  <a:lnTo>
                    <a:pt x="1732" y="2282"/>
                  </a:lnTo>
                  <a:lnTo>
                    <a:pt x="1740" y="2278"/>
                  </a:lnTo>
                  <a:lnTo>
                    <a:pt x="1748" y="2278"/>
                  </a:lnTo>
                  <a:lnTo>
                    <a:pt x="1756" y="2280"/>
                  </a:lnTo>
                  <a:lnTo>
                    <a:pt x="1764" y="2282"/>
                  </a:lnTo>
                  <a:lnTo>
                    <a:pt x="1782" y="2288"/>
                  </a:lnTo>
                  <a:lnTo>
                    <a:pt x="1790" y="2290"/>
                  </a:lnTo>
                  <a:lnTo>
                    <a:pt x="1800" y="2290"/>
                  </a:lnTo>
                  <a:lnTo>
                    <a:pt x="1800" y="2290"/>
                  </a:lnTo>
                  <a:lnTo>
                    <a:pt x="1820" y="2290"/>
                  </a:lnTo>
                  <a:lnTo>
                    <a:pt x="1844" y="2288"/>
                  </a:lnTo>
                  <a:lnTo>
                    <a:pt x="1888" y="2284"/>
                  </a:lnTo>
                  <a:lnTo>
                    <a:pt x="1910" y="2282"/>
                  </a:lnTo>
                  <a:lnTo>
                    <a:pt x="1930" y="2282"/>
                  </a:lnTo>
                  <a:lnTo>
                    <a:pt x="1950" y="2284"/>
                  </a:lnTo>
                  <a:lnTo>
                    <a:pt x="1968" y="2290"/>
                  </a:lnTo>
                  <a:lnTo>
                    <a:pt x="1968" y="2290"/>
                  </a:lnTo>
                  <a:lnTo>
                    <a:pt x="2060" y="2290"/>
                  </a:lnTo>
                  <a:lnTo>
                    <a:pt x="2148" y="2292"/>
                  </a:lnTo>
                  <a:lnTo>
                    <a:pt x="2148" y="2292"/>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0" name="Freeform 49"/>
            <p:cNvSpPr>
              <a:spLocks noEditPoints="1"/>
            </p:cNvSpPr>
            <p:nvPr userDrawn="1"/>
          </p:nvSpPr>
          <p:spPr bwMode="gray">
            <a:xfrm>
              <a:off x="3265" y="2813"/>
              <a:ext cx="695" cy="682"/>
            </a:xfrm>
            <a:custGeom>
              <a:avLst/>
              <a:gdLst/>
              <a:ahLst/>
              <a:cxnLst>
                <a:cxn ang="0">
                  <a:pos x="176" y="312"/>
                </a:cxn>
                <a:cxn ang="0">
                  <a:pos x="186" y="252"/>
                </a:cxn>
                <a:cxn ang="0">
                  <a:pos x="208" y="204"/>
                </a:cxn>
                <a:cxn ang="0">
                  <a:pos x="242" y="168"/>
                </a:cxn>
                <a:cxn ang="0">
                  <a:pos x="290" y="144"/>
                </a:cxn>
                <a:cxn ang="0">
                  <a:pos x="348" y="136"/>
                </a:cxn>
                <a:cxn ang="0">
                  <a:pos x="388" y="140"/>
                </a:cxn>
                <a:cxn ang="0">
                  <a:pos x="438" y="158"/>
                </a:cxn>
                <a:cxn ang="0">
                  <a:pos x="476" y="188"/>
                </a:cxn>
                <a:cxn ang="0">
                  <a:pos x="502" y="232"/>
                </a:cxn>
                <a:cxn ang="0">
                  <a:pos x="516" y="290"/>
                </a:cxn>
                <a:cxn ang="0">
                  <a:pos x="518" y="334"/>
                </a:cxn>
                <a:cxn ang="0">
                  <a:pos x="512" y="396"/>
                </a:cxn>
                <a:cxn ang="0">
                  <a:pos x="494" y="450"/>
                </a:cxn>
                <a:cxn ang="0">
                  <a:pos x="466" y="492"/>
                </a:cxn>
                <a:cxn ang="0">
                  <a:pos x="424" y="522"/>
                </a:cxn>
                <a:cxn ang="0">
                  <a:pos x="370" y="538"/>
                </a:cxn>
                <a:cxn ang="0">
                  <a:pos x="328" y="538"/>
                </a:cxn>
                <a:cxn ang="0">
                  <a:pos x="276" y="524"/>
                </a:cxn>
                <a:cxn ang="0">
                  <a:pos x="232" y="494"/>
                </a:cxn>
                <a:cxn ang="0">
                  <a:pos x="202" y="450"/>
                </a:cxn>
                <a:cxn ang="0">
                  <a:pos x="182" y="396"/>
                </a:cxn>
                <a:cxn ang="0">
                  <a:pos x="176" y="334"/>
                </a:cxn>
                <a:cxn ang="0">
                  <a:pos x="348" y="676"/>
                </a:cxn>
                <a:cxn ang="0">
                  <a:pos x="458" y="660"/>
                </a:cxn>
                <a:cxn ang="0">
                  <a:pos x="550" y="618"/>
                </a:cxn>
                <a:cxn ang="0">
                  <a:pos x="622" y="552"/>
                </a:cxn>
                <a:cxn ang="0">
                  <a:pos x="670" y="466"/>
                </a:cxn>
                <a:cxn ang="0">
                  <a:pos x="694" y="368"/>
                </a:cxn>
                <a:cxn ang="0">
                  <a:pos x="694" y="298"/>
                </a:cxn>
                <a:cxn ang="0">
                  <a:pos x="670" y="198"/>
                </a:cxn>
                <a:cxn ang="0">
                  <a:pos x="620" y="116"/>
                </a:cxn>
                <a:cxn ang="0">
                  <a:pos x="548" y="52"/>
                </a:cxn>
                <a:cxn ang="0">
                  <a:pos x="458" y="14"/>
                </a:cxn>
                <a:cxn ang="0">
                  <a:pos x="348" y="0"/>
                </a:cxn>
                <a:cxn ang="0">
                  <a:pos x="274" y="6"/>
                </a:cxn>
                <a:cxn ang="0">
                  <a:pos x="176" y="36"/>
                </a:cxn>
                <a:cxn ang="0">
                  <a:pos x="96" y="90"/>
                </a:cxn>
                <a:cxn ang="0">
                  <a:pos x="38" y="166"/>
                </a:cxn>
                <a:cxn ang="0">
                  <a:pos x="6" y="262"/>
                </a:cxn>
                <a:cxn ang="0">
                  <a:pos x="0" y="334"/>
                </a:cxn>
                <a:cxn ang="0">
                  <a:pos x="14" y="438"/>
                </a:cxn>
                <a:cxn ang="0">
                  <a:pos x="56" y="530"/>
                </a:cxn>
                <a:cxn ang="0">
                  <a:pos x="122" y="600"/>
                </a:cxn>
                <a:cxn ang="0">
                  <a:pos x="208" y="650"/>
                </a:cxn>
                <a:cxn ang="0">
                  <a:pos x="310" y="674"/>
                </a:cxn>
              </a:cxnLst>
              <a:rect l="0" t="0" r="r" b="b"/>
              <a:pathLst>
                <a:path w="696" h="676">
                  <a:moveTo>
                    <a:pt x="176" y="334"/>
                  </a:moveTo>
                  <a:lnTo>
                    <a:pt x="176" y="334"/>
                  </a:lnTo>
                  <a:lnTo>
                    <a:pt x="176" y="312"/>
                  </a:lnTo>
                  <a:lnTo>
                    <a:pt x="178" y="292"/>
                  </a:lnTo>
                  <a:lnTo>
                    <a:pt x="182" y="272"/>
                  </a:lnTo>
                  <a:lnTo>
                    <a:pt x="186" y="252"/>
                  </a:lnTo>
                  <a:lnTo>
                    <a:pt x="192" y="236"/>
                  </a:lnTo>
                  <a:lnTo>
                    <a:pt x="200" y="220"/>
                  </a:lnTo>
                  <a:lnTo>
                    <a:pt x="208" y="204"/>
                  </a:lnTo>
                  <a:lnTo>
                    <a:pt x="218" y="190"/>
                  </a:lnTo>
                  <a:lnTo>
                    <a:pt x="230" y="178"/>
                  </a:lnTo>
                  <a:lnTo>
                    <a:pt x="242" y="168"/>
                  </a:lnTo>
                  <a:lnTo>
                    <a:pt x="256" y="158"/>
                  </a:lnTo>
                  <a:lnTo>
                    <a:pt x="272" y="150"/>
                  </a:lnTo>
                  <a:lnTo>
                    <a:pt x="290" y="144"/>
                  </a:lnTo>
                  <a:lnTo>
                    <a:pt x="308" y="140"/>
                  </a:lnTo>
                  <a:lnTo>
                    <a:pt x="328" y="138"/>
                  </a:lnTo>
                  <a:lnTo>
                    <a:pt x="348" y="136"/>
                  </a:lnTo>
                  <a:lnTo>
                    <a:pt x="348" y="136"/>
                  </a:lnTo>
                  <a:lnTo>
                    <a:pt x="370" y="138"/>
                  </a:lnTo>
                  <a:lnTo>
                    <a:pt x="388" y="140"/>
                  </a:lnTo>
                  <a:lnTo>
                    <a:pt x="406" y="144"/>
                  </a:lnTo>
                  <a:lnTo>
                    <a:pt x="422" y="150"/>
                  </a:lnTo>
                  <a:lnTo>
                    <a:pt x="438" y="158"/>
                  </a:lnTo>
                  <a:lnTo>
                    <a:pt x="452" y="166"/>
                  </a:lnTo>
                  <a:lnTo>
                    <a:pt x="464" y="176"/>
                  </a:lnTo>
                  <a:lnTo>
                    <a:pt x="476" y="188"/>
                  </a:lnTo>
                  <a:lnTo>
                    <a:pt x="486" y="202"/>
                  </a:lnTo>
                  <a:lnTo>
                    <a:pt x="494" y="216"/>
                  </a:lnTo>
                  <a:lnTo>
                    <a:pt x="502" y="232"/>
                  </a:lnTo>
                  <a:lnTo>
                    <a:pt x="508" y="250"/>
                  </a:lnTo>
                  <a:lnTo>
                    <a:pt x="512" y="270"/>
                  </a:lnTo>
                  <a:lnTo>
                    <a:pt x="516" y="290"/>
                  </a:lnTo>
                  <a:lnTo>
                    <a:pt x="518" y="310"/>
                  </a:lnTo>
                  <a:lnTo>
                    <a:pt x="518" y="334"/>
                  </a:lnTo>
                  <a:lnTo>
                    <a:pt x="518" y="334"/>
                  </a:lnTo>
                  <a:lnTo>
                    <a:pt x="518" y="356"/>
                  </a:lnTo>
                  <a:lnTo>
                    <a:pt x="516" y="376"/>
                  </a:lnTo>
                  <a:lnTo>
                    <a:pt x="512" y="396"/>
                  </a:lnTo>
                  <a:lnTo>
                    <a:pt x="508" y="414"/>
                  </a:lnTo>
                  <a:lnTo>
                    <a:pt x="502" y="432"/>
                  </a:lnTo>
                  <a:lnTo>
                    <a:pt x="494" y="450"/>
                  </a:lnTo>
                  <a:lnTo>
                    <a:pt x="486" y="466"/>
                  </a:lnTo>
                  <a:lnTo>
                    <a:pt x="476" y="480"/>
                  </a:lnTo>
                  <a:lnTo>
                    <a:pt x="466" y="492"/>
                  </a:lnTo>
                  <a:lnTo>
                    <a:pt x="452" y="504"/>
                  </a:lnTo>
                  <a:lnTo>
                    <a:pt x="438" y="514"/>
                  </a:lnTo>
                  <a:lnTo>
                    <a:pt x="424" y="522"/>
                  </a:lnTo>
                  <a:lnTo>
                    <a:pt x="406" y="530"/>
                  </a:lnTo>
                  <a:lnTo>
                    <a:pt x="388" y="534"/>
                  </a:lnTo>
                  <a:lnTo>
                    <a:pt x="370" y="538"/>
                  </a:lnTo>
                  <a:lnTo>
                    <a:pt x="348" y="538"/>
                  </a:lnTo>
                  <a:lnTo>
                    <a:pt x="348" y="538"/>
                  </a:lnTo>
                  <a:lnTo>
                    <a:pt x="328" y="538"/>
                  </a:lnTo>
                  <a:lnTo>
                    <a:pt x="310" y="534"/>
                  </a:lnTo>
                  <a:lnTo>
                    <a:pt x="292" y="530"/>
                  </a:lnTo>
                  <a:lnTo>
                    <a:pt x="276" y="524"/>
                  </a:lnTo>
                  <a:lnTo>
                    <a:pt x="260" y="514"/>
                  </a:lnTo>
                  <a:lnTo>
                    <a:pt x="246" y="504"/>
                  </a:lnTo>
                  <a:lnTo>
                    <a:pt x="232" y="494"/>
                  </a:lnTo>
                  <a:lnTo>
                    <a:pt x="220" y="480"/>
                  </a:lnTo>
                  <a:lnTo>
                    <a:pt x="210" y="466"/>
                  </a:lnTo>
                  <a:lnTo>
                    <a:pt x="202" y="450"/>
                  </a:lnTo>
                  <a:lnTo>
                    <a:pt x="194" y="434"/>
                  </a:lnTo>
                  <a:lnTo>
                    <a:pt x="188" y="416"/>
                  </a:lnTo>
                  <a:lnTo>
                    <a:pt x="182" y="396"/>
                  </a:lnTo>
                  <a:lnTo>
                    <a:pt x="178" y="376"/>
                  </a:lnTo>
                  <a:lnTo>
                    <a:pt x="176" y="356"/>
                  </a:lnTo>
                  <a:lnTo>
                    <a:pt x="176" y="334"/>
                  </a:lnTo>
                  <a:lnTo>
                    <a:pt x="176" y="334"/>
                  </a:lnTo>
                  <a:close/>
                  <a:moveTo>
                    <a:pt x="348" y="676"/>
                  </a:moveTo>
                  <a:lnTo>
                    <a:pt x="348" y="676"/>
                  </a:lnTo>
                  <a:lnTo>
                    <a:pt x="386" y="674"/>
                  </a:lnTo>
                  <a:lnTo>
                    <a:pt x="424" y="668"/>
                  </a:lnTo>
                  <a:lnTo>
                    <a:pt x="458" y="660"/>
                  </a:lnTo>
                  <a:lnTo>
                    <a:pt x="490" y="648"/>
                  </a:lnTo>
                  <a:lnTo>
                    <a:pt x="520" y="634"/>
                  </a:lnTo>
                  <a:lnTo>
                    <a:pt x="550" y="618"/>
                  </a:lnTo>
                  <a:lnTo>
                    <a:pt x="576" y="598"/>
                  </a:lnTo>
                  <a:lnTo>
                    <a:pt x="600" y="576"/>
                  </a:lnTo>
                  <a:lnTo>
                    <a:pt x="622" y="552"/>
                  </a:lnTo>
                  <a:lnTo>
                    <a:pt x="640" y="524"/>
                  </a:lnTo>
                  <a:lnTo>
                    <a:pt x="656" y="496"/>
                  </a:lnTo>
                  <a:lnTo>
                    <a:pt x="670" y="466"/>
                  </a:lnTo>
                  <a:lnTo>
                    <a:pt x="680" y="436"/>
                  </a:lnTo>
                  <a:lnTo>
                    <a:pt x="688" y="402"/>
                  </a:lnTo>
                  <a:lnTo>
                    <a:pt x="694" y="368"/>
                  </a:lnTo>
                  <a:lnTo>
                    <a:pt x="696" y="334"/>
                  </a:lnTo>
                  <a:lnTo>
                    <a:pt x="696" y="334"/>
                  </a:lnTo>
                  <a:lnTo>
                    <a:pt x="694" y="298"/>
                  </a:lnTo>
                  <a:lnTo>
                    <a:pt x="688" y="262"/>
                  </a:lnTo>
                  <a:lnTo>
                    <a:pt x="680" y="230"/>
                  </a:lnTo>
                  <a:lnTo>
                    <a:pt x="670" y="198"/>
                  </a:lnTo>
                  <a:lnTo>
                    <a:pt x="656" y="168"/>
                  </a:lnTo>
                  <a:lnTo>
                    <a:pt x="640" y="140"/>
                  </a:lnTo>
                  <a:lnTo>
                    <a:pt x="620" y="116"/>
                  </a:lnTo>
                  <a:lnTo>
                    <a:pt x="600" y="92"/>
                  </a:lnTo>
                  <a:lnTo>
                    <a:pt x="576" y="72"/>
                  </a:lnTo>
                  <a:lnTo>
                    <a:pt x="548" y="52"/>
                  </a:lnTo>
                  <a:lnTo>
                    <a:pt x="520" y="36"/>
                  </a:lnTo>
                  <a:lnTo>
                    <a:pt x="490" y="24"/>
                  </a:lnTo>
                  <a:lnTo>
                    <a:pt x="458" y="14"/>
                  </a:lnTo>
                  <a:lnTo>
                    <a:pt x="422" y="6"/>
                  </a:lnTo>
                  <a:lnTo>
                    <a:pt x="386" y="0"/>
                  </a:lnTo>
                  <a:lnTo>
                    <a:pt x="348" y="0"/>
                  </a:lnTo>
                  <a:lnTo>
                    <a:pt x="348" y="0"/>
                  </a:lnTo>
                  <a:lnTo>
                    <a:pt x="310" y="0"/>
                  </a:lnTo>
                  <a:lnTo>
                    <a:pt x="274" y="6"/>
                  </a:lnTo>
                  <a:lnTo>
                    <a:pt x="238" y="12"/>
                  </a:lnTo>
                  <a:lnTo>
                    <a:pt x="206" y="24"/>
                  </a:lnTo>
                  <a:lnTo>
                    <a:pt x="176" y="36"/>
                  </a:lnTo>
                  <a:lnTo>
                    <a:pt x="146" y="52"/>
                  </a:lnTo>
                  <a:lnTo>
                    <a:pt x="120" y="70"/>
                  </a:lnTo>
                  <a:lnTo>
                    <a:pt x="96" y="90"/>
                  </a:lnTo>
                  <a:lnTo>
                    <a:pt x="74" y="114"/>
                  </a:lnTo>
                  <a:lnTo>
                    <a:pt x="54" y="140"/>
                  </a:lnTo>
                  <a:lnTo>
                    <a:pt x="38" y="166"/>
                  </a:lnTo>
                  <a:lnTo>
                    <a:pt x="24" y="196"/>
                  </a:lnTo>
                  <a:lnTo>
                    <a:pt x="14" y="228"/>
                  </a:lnTo>
                  <a:lnTo>
                    <a:pt x="6" y="262"/>
                  </a:lnTo>
                  <a:lnTo>
                    <a:pt x="0" y="296"/>
                  </a:lnTo>
                  <a:lnTo>
                    <a:pt x="0" y="334"/>
                  </a:lnTo>
                  <a:lnTo>
                    <a:pt x="0" y="334"/>
                  </a:lnTo>
                  <a:lnTo>
                    <a:pt x="0" y="370"/>
                  </a:lnTo>
                  <a:lnTo>
                    <a:pt x="6" y="406"/>
                  </a:lnTo>
                  <a:lnTo>
                    <a:pt x="14" y="438"/>
                  </a:lnTo>
                  <a:lnTo>
                    <a:pt x="24" y="470"/>
                  </a:lnTo>
                  <a:lnTo>
                    <a:pt x="38" y="500"/>
                  </a:lnTo>
                  <a:lnTo>
                    <a:pt x="56" y="530"/>
                  </a:lnTo>
                  <a:lnTo>
                    <a:pt x="74" y="556"/>
                  </a:lnTo>
                  <a:lnTo>
                    <a:pt x="96" y="580"/>
                  </a:lnTo>
                  <a:lnTo>
                    <a:pt x="122" y="600"/>
                  </a:lnTo>
                  <a:lnTo>
                    <a:pt x="148" y="620"/>
                  </a:lnTo>
                  <a:lnTo>
                    <a:pt x="176" y="636"/>
                  </a:lnTo>
                  <a:lnTo>
                    <a:pt x="208" y="650"/>
                  </a:lnTo>
                  <a:lnTo>
                    <a:pt x="240" y="662"/>
                  </a:lnTo>
                  <a:lnTo>
                    <a:pt x="274" y="670"/>
                  </a:lnTo>
                  <a:lnTo>
                    <a:pt x="310" y="674"/>
                  </a:lnTo>
                  <a:lnTo>
                    <a:pt x="348" y="676"/>
                  </a:lnTo>
                  <a:lnTo>
                    <a:pt x="348" y="67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1" name="Freeform 50"/>
            <p:cNvSpPr>
              <a:spLocks/>
            </p:cNvSpPr>
            <p:nvPr userDrawn="1"/>
          </p:nvSpPr>
          <p:spPr bwMode="gray">
            <a:xfrm>
              <a:off x="4054" y="2813"/>
              <a:ext cx="479" cy="682"/>
            </a:xfrm>
            <a:custGeom>
              <a:avLst/>
              <a:gdLst/>
              <a:ahLst/>
              <a:cxnLst>
                <a:cxn ang="0">
                  <a:pos x="412" y="138"/>
                </a:cxn>
                <a:cxn ang="0">
                  <a:pos x="324" y="126"/>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8"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38" y="2"/>
                </a:cxn>
                <a:cxn ang="0">
                  <a:pos x="412" y="138"/>
                </a:cxn>
              </a:cxnLst>
              <a:rect l="0" t="0" r="r" b="b"/>
              <a:pathLst>
                <a:path w="480" h="676">
                  <a:moveTo>
                    <a:pt x="412" y="138"/>
                  </a:moveTo>
                  <a:lnTo>
                    <a:pt x="412" y="138"/>
                  </a:lnTo>
                  <a:lnTo>
                    <a:pt x="352" y="128"/>
                  </a:lnTo>
                  <a:lnTo>
                    <a:pt x="324" y="126"/>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4"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8" y="380"/>
                  </a:lnTo>
                  <a:lnTo>
                    <a:pt x="168"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2" y="0"/>
                  </a:lnTo>
                  <a:lnTo>
                    <a:pt x="338" y="2"/>
                  </a:lnTo>
                  <a:lnTo>
                    <a:pt x="412" y="10"/>
                  </a:lnTo>
                  <a:lnTo>
                    <a:pt x="412" y="138"/>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2" name="Freeform 51"/>
            <p:cNvSpPr>
              <a:spLocks/>
            </p:cNvSpPr>
            <p:nvPr userDrawn="1"/>
          </p:nvSpPr>
          <p:spPr bwMode="gray">
            <a:xfrm>
              <a:off x="1527" y="2579"/>
              <a:ext cx="244" cy="888"/>
            </a:xfrm>
            <a:custGeom>
              <a:avLst/>
              <a:gdLst/>
              <a:ahLst/>
              <a:cxnLst>
                <a:cxn ang="0">
                  <a:pos x="20" y="890"/>
                </a:cxn>
                <a:cxn ang="0">
                  <a:pos x="20" y="890"/>
                </a:cxn>
                <a:cxn ang="0">
                  <a:pos x="26" y="786"/>
                </a:cxn>
                <a:cxn ang="0">
                  <a:pos x="28" y="660"/>
                </a:cxn>
                <a:cxn ang="0">
                  <a:pos x="28" y="314"/>
                </a:cxn>
                <a:cxn ang="0">
                  <a:pos x="28" y="314"/>
                </a:cxn>
                <a:cxn ang="0">
                  <a:pos x="26" y="224"/>
                </a:cxn>
                <a:cxn ang="0">
                  <a:pos x="20" y="144"/>
                </a:cxn>
                <a:cxn ang="0">
                  <a:pos x="12" y="72"/>
                </a:cxn>
                <a:cxn ang="0">
                  <a:pos x="0" y="0"/>
                </a:cxn>
                <a:cxn ang="0">
                  <a:pos x="230" y="0"/>
                </a:cxn>
                <a:cxn ang="0">
                  <a:pos x="230" y="0"/>
                </a:cxn>
                <a:cxn ang="0">
                  <a:pos x="230" y="54"/>
                </a:cxn>
                <a:cxn ang="0">
                  <a:pos x="226" y="114"/>
                </a:cxn>
                <a:cxn ang="0">
                  <a:pos x="224" y="180"/>
                </a:cxn>
                <a:cxn ang="0">
                  <a:pos x="224" y="254"/>
                </a:cxn>
                <a:cxn ang="0">
                  <a:pos x="224" y="578"/>
                </a:cxn>
                <a:cxn ang="0">
                  <a:pos x="224" y="578"/>
                </a:cxn>
                <a:cxn ang="0">
                  <a:pos x="226" y="654"/>
                </a:cxn>
                <a:cxn ang="0">
                  <a:pos x="232" y="736"/>
                </a:cxn>
                <a:cxn ang="0">
                  <a:pos x="240" y="818"/>
                </a:cxn>
                <a:cxn ang="0">
                  <a:pos x="250" y="890"/>
                </a:cxn>
                <a:cxn ang="0">
                  <a:pos x="20" y="890"/>
                </a:cxn>
              </a:cxnLst>
              <a:rect l="0" t="0" r="r" b="b"/>
              <a:pathLst>
                <a:path w="250" h="890">
                  <a:moveTo>
                    <a:pt x="20" y="890"/>
                  </a:moveTo>
                  <a:lnTo>
                    <a:pt x="20" y="890"/>
                  </a:lnTo>
                  <a:lnTo>
                    <a:pt x="26" y="786"/>
                  </a:lnTo>
                  <a:lnTo>
                    <a:pt x="28" y="660"/>
                  </a:lnTo>
                  <a:lnTo>
                    <a:pt x="28" y="314"/>
                  </a:lnTo>
                  <a:lnTo>
                    <a:pt x="28" y="314"/>
                  </a:lnTo>
                  <a:lnTo>
                    <a:pt x="26" y="224"/>
                  </a:lnTo>
                  <a:lnTo>
                    <a:pt x="20" y="144"/>
                  </a:lnTo>
                  <a:lnTo>
                    <a:pt x="12" y="72"/>
                  </a:lnTo>
                  <a:lnTo>
                    <a:pt x="0" y="0"/>
                  </a:lnTo>
                  <a:lnTo>
                    <a:pt x="230" y="0"/>
                  </a:lnTo>
                  <a:lnTo>
                    <a:pt x="230" y="0"/>
                  </a:lnTo>
                  <a:lnTo>
                    <a:pt x="230" y="54"/>
                  </a:lnTo>
                  <a:lnTo>
                    <a:pt x="226" y="114"/>
                  </a:lnTo>
                  <a:lnTo>
                    <a:pt x="224" y="180"/>
                  </a:lnTo>
                  <a:lnTo>
                    <a:pt x="224" y="254"/>
                  </a:lnTo>
                  <a:lnTo>
                    <a:pt x="224" y="578"/>
                  </a:lnTo>
                  <a:lnTo>
                    <a:pt x="224" y="578"/>
                  </a:lnTo>
                  <a:lnTo>
                    <a:pt x="226" y="654"/>
                  </a:lnTo>
                  <a:lnTo>
                    <a:pt x="232" y="736"/>
                  </a:lnTo>
                  <a:lnTo>
                    <a:pt x="240" y="818"/>
                  </a:lnTo>
                  <a:lnTo>
                    <a:pt x="250" y="890"/>
                  </a:lnTo>
                  <a:lnTo>
                    <a:pt x="20" y="890"/>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3" name="Freeform 52"/>
            <p:cNvSpPr>
              <a:spLocks noEditPoints="1"/>
            </p:cNvSpPr>
            <p:nvPr userDrawn="1"/>
          </p:nvSpPr>
          <p:spPr bwMode="gray">
            <a:xfrm>
              <a:off x="1903" y="2813"/>
              <a:ext cx="723" cy="944"/>
            </a:xfrm>
            <a:custGeom>
              <a:avLst/>
              <a:gdLst/>
              <a:ahLst/>
              <a:cxnLst>
                <a:cxn ang="0">
                  <a:pos x="204" y="328"/>
                </a:cxn>
                <a:cxn ang="0">
                  <a:pos x="214" y="264"/>
                </a:cxn>
                <a:cxn ang="0">
                  <a:pos x="236" y="212"/>
                </a:cxn>
                <a:cxn ang="0">
                  <a:pos x="268" y="170"/>
                </a:cxn>
                <a:cxn ang="0">
                  <a:pos x="312" y="146"/>
                </a:cxn>
                <a:cxn ang="0">
                  <a:pos x="370" y="136"/>
                </a:cxn>
                <a:cxn ang="0">
                  <a:pos x="406" y="140"/>
                </a:cxn>
                <a:cxn ang="0">
                  <a:pos x="456" y="160"/>
                </a:cxn>
                <a:cxn ang="0">
                  <a:pos x="496" y="196"/>
                </a:cxn>
                <a:cxn ang="0">
                  <a:pos x="526" y="246"/>
                </a:cxn>
                <a:cxn ang="0">
                  <a:pos x="542" y="306"/>
                </a:cxn>
                <a:cxn ang="0">
                  <a:pos x="546" y="352"/>
                </a:cxn>
                <a:cxn ang="0">
                  <a:pos x="540" y="410"/>
                </a:cxn>
                <a:cxn ang="0">
                  <a:pos x="522" y="460"/>
                </a:cxn>
                <a:cxn ang="0">
                  <a:pos x="492" y="498"/>
                </a:cxn>
                <a:cxn ang="0">
                  <a:pos x="450" y="526"/>
                </a:cxn>
                <a:cxn ang="0">
                  <a:pos x="398" y="538"/>
                </a:cxn>
                <a:cxn ang="0">
                  <a:pos x="358" y="538"/>
                </a:cxn>
                <a:cxn ang="0">
                  <a:pos x="304" y="526"/>
                </a:cxn>
                <a:cxn ang="0">
                  <a:pos x="260" y="502"/>
                </a:cxn>
                <a:cxn ang="0">
                  <a:pos x="230" y="466"/>
                </a:cxn>
                <a:cxn ang="0">
                  <a:pos x="210" y="414"/>
                </a:cxn>
                <a:cxn ang="0">
                  <a:pos x="204" y="352"/>
                </a:cxn>
                <a:cxn ang="0">
                  <a:pos x="230" y="926"/>
                </a:cxn>
                <a:cxn ang="0">
                  <a:pos x="218" y="726"/>
                </a:cxn>
                <a:cxn ang="0">
                  <a:pos x="218" y="614"/>
                </a:cxn>
                <a:cxn ang="0">
                  <a:pos x="296" y="654"/>
                </a:cxn>
                <a:cxn ang="0">
                  <a:pos x="384" y="674"/>
                </a:cxn>
                <a:cxn ang="0">
                  <a:pos x="454" y="674"/>
                </a:cxn>
                <a:cxn ang="0">
                  <a:pos x="544" y="652"/>
                </a:cxn>
                <a:cxn ang="0">
                  <a:pos x="618" y="604"/>
                </a:cxn>
                <a:cxn ang="0">
                  <a:pos x="674" y="536"/>
                </a:cxn>
                <a:cxn ang="0">
                  <a:pos x="710" y="450"/>
                </a:cxn>
                <a:cxn ang="0">
                  <a:pos x="722" y="350"/>
                </a:cxn>
                <a:cxn ang="0">
                  <a:pos x="716" y="276"/>
                </a:cxn>
                <a:cxn ang="0">
                  <a:pos x="686" y="178"/>
                </a:cxn>
                <a:cxn ang="0">
                  <a:pos x="636" y="98"/>
                </a:cxn>
                <a:cxn ang="0">
                  <a:pos x="566" y="40"/>
                </a:cxn>
                <a:cxn ang="0">
                  <a:pos x="478" y="6"/>
                </a:cxn>
                <a:cxn ang="0">
                  <a:pos x="412" y="0"/>
                </a:cxn>
                <a:cxn ang="0">
                  <a:pos x="348" y="6"/>
                </a:cxn>
                <a:cxn ang="0">
                  <a:pos x="298" y="22"/>
                </a:cxn>
                <a:cxn ang="0">
                  <a:pos x="226" y="70"/>
                </a:cxn>
                <a:cxn ang="0">
                  <a:pos x="190" y="106"/>
                </a:cxn>
                <a:cxn ang="0">
                  <a:pos x="168" y="16"/>
                </a:cxn>
                <a:cxn ang="0">
                  <a:pos x="16" y="110"/>
                </a:cxn>
                <a:cxn ang="0">
                  <a:pos x="38" y="270"/>
                </a:cxn>
                <a:cxn ang="0">
                  <a:pos x="40" y="614"/>
                </a:cxn>
                <a:cxn ang="0">
                  <a:pos x="38" y="694"/>
                </a:cxn>
                <a:cxn ang="0">
                  <a:pos x="230" y="926"/>
                </a:cxn>
              </a:cxnLst>
              <a:rect l="0" t="0" r="r" b="b"/>
              <a:pathLst>
                <a:path w="722" h="938">
                  <a:moveTo>
                    <a:pt x="204" y="352"/>
                  </a:moveTo>
                  <a:lnTo>
                    <a:pt x="204" y="352"/>
                  </a:lnTo>
                  <a:lnTo>
                    <a:pt x="204" y="328"/>
                  </a:lnTo>
                  <a:lnTo>
                    <a:pt x="206" y="306"/>
                  </a:lnTo>
                  <a:lnTo>
                    <a:pt x="210" y="284"/>
                  </a:lnTo>
                  <a:lnTo>
                    <a:pt x="214" y="264"/>
                  </a:lnTo>
                  <a:lnTo>
                    <a:pt x="220" y="246"/>
                  </a:lnTo>
                  <a:lnTo>
                    <a:pt x="226" y="228"/>
                  </a:lnTo>
                  <a:lnTo>
                    <a:pt x="236" y="212"/>
                  </a:lnTo>
                  <a:lnTo>
                    <a:pt x="244" y="196"/>
                  </a:lnTo>
                  <a:lnTo>
                    <a:pt x="256" y="182"/>
                  </a:lnTo>
                  <a:lnTo>
                    <a:pt x="268" y="170"/>
                  </a:lnTo>
                  <a:lnTo>
                    <a:pt x="282" y="160"/>
                  </a:lnTo>
                  <a:lnTo>
                    <a:pt x="296" y="152"/>
                  </a:lnTo>
                  <a:lnTo>
                    <a:pt x="312" y="146"/>
                  </a:lnTo>
                  <a:lnTo>
                    <a:pt x="330" y="140"/>
                  </a:lnTo>
                  <a:lnTo>
                    <a:pt x="350" y="138"/>
                  </a:lnTo>
                  <a:lnTo>
                    <a:pt x="370" y="136"/>
                  </a:lnTo>
                  <a:lnTo>
                    <a:pt x="370" y="136"/>
                  </a:lnTo>
                  <a:lnTo>
                    <a:pt x="388" y="138"/>
                  </a:lnTo>
                  <a:lnTo>
                    <a:pt x="406" y="140"/>
                  </a:lnTo>
                  <a:lnTo>
                    <a:pt x="424" y="146"/>
                  </a:lnTo>
                  <a:lnTo>
                    <a:pt x="440" y="152"/>
                  </a:lnTo>
                  <a:lnTo>
                    <a:pt x="456" y="160"/>
                  </a:lnTo>
                  <a:lnTo>
                    <a:pt x="470" y="172"/>
                  </a:lnTo>
                  <a:lnTo>
                    <a:pt x="484" y="184"/>
                  </a:lnTo>
                  <a:lnTo>
                    <a:pt x="496" y="196"/>
                  </a:lnTo>
                  <a:lnTo>
                    <a:pt x="506" y="212"/>
                  </a:lnTo>
                  <a:lnTo>
                    <a:pt x="516" y="228"/>
                  </a:lnTo>
                  <a:lnTo>
                    <a:pt x="526" y="246"/>
                  </a:lnTo>
                  <a:lnTo>
                    <a:pt x="532" y="264"/>
                  </a:lnTo>
                  <a:lnTo>
                    <a:pt x="538" y="284"/>
                  </a:lnTo>
                  <a:lnTo>
                    <a:pt x="542" y="306"/>
                  </a:lnTo>
                  <a:lnTo>
                    <a:pt x="544" y="328"/>
                  </a:lnTo>
                  <a:lnTo>
                    <a:pt x="546" y="352"/>
                  </a:lnTo>
                  <a:lnTo>
                    <a:pt x="546" y="352"/>
                  </a:lnTo>
                  <a:lnTo>
                    <a:pt x="544" y="372"/>
                  </a:lnTo>
                  <a:lnTo>
                    <a:pt x="542" y="392"/>
                  </a:lnTo>
                  <a:lnTo>
                    <a:pt x="540" y="410"/>
                  </a:lnTo>
                  <a:lnTo>
                    <a:pt x="534" y="428"/>
                  </a:lnTo>
                  <a:lnTo>
                    <a:pt x="528" y="444"/>
                  </a:lnTo>
                  <a:lnTo>
                    <a:pt x="522" y="460"/>
                  </a:lnTo>
                  <a:lnTo>
                    <a:pt x="512" y="474"/>
                  </a:lnTo>
                  <a:lnTo>
                    <a:pt x="502" y="488"/>
                  </a:lnTo>
                  <a:lnTo>
                    <a:pt x="492" y="498"/>
                  </a:lnTo>
                  <a:lnTo>
                    <a:pt x="480" y="508"/>
                  </a:lnTo>
                  <a:lnTo>
                    <a:pt x="466" y="518"/>
                  </a:lnTo>
                  <a:lnTo>
                    <a:pt x="450" y="526"/>
                  </a:lnTo>
                  <a:lnTo>
                    <a:pt x="434" y="530"/>
                  </a:lnTo>
                  <a:lnTo>
                    <a:pt x="416" y="536"/>
                  </a:lnTo>
                  <a:lnTo>
                    <a:pt x="398" y="538"/>
                  </a:lnTo>
                  <a:lnTo>
                    <a:pt x="378" y="538"/>
                  </a:lnTo>
                  <a:lnTo>
                    <a:pt x="378" y="538"/>
                  </a:lnTo>
                  <a:lnTo>
                    <a:pt x="358" y="538"/>
                  </a:lnTo>
                  <a:lnTo>
                    <a:pt x="338" y="536"/>
                  </a:lnTo>
                  <a:lnTo>
                    <a:pt x="320" y="532"/>
                  </a:lnTo>
                  <a:lnTo>
                    <a:pt x="304" y="526"/>
                  </a:lnTo>
                  <a:lnTo>
                    <a:pt x="288" y="520"/>
                  </a:lnTo>
                  <a:lnTo>
                    <a:pt x="274" y="512"/>
                  </a:lnTo>
                  <a:lnTo>
                    <a:pt x="260" y="502"/>
                  </a:lnTo>
                  <a:lnTo>
                    <a:pt x="250" y="492"/>
                  </a:lnTo>
                  <a:lnTo>
                    <a:pt x="238" y="478"/>
                  </a:lnTo>
                  <a:lnTo>
                    <a:pt x="230" y="466"/>
                  </a:lnTo>
                  <a:lnTo>
                    <a:pt x="222" y="450"/>
                  </a:lnTo>
                  <a:lnTo>
                    <a:pt x="216" y="432"/>
                  </a:lnTo>
                  <a:lnTo>
                    <a:pt x="210" y="414"/>
                  </a:lnTo>
                  <a:lnTo>
                    <a:pt x="206" y="396"/>
                  </a:lnTo>
                  <a:lnTo>
                    <a:pt x="204" y="374"/>
                  </a:lnTo>
                  <a:lnTo>
                    <a:pt x="204" y="352"/>
                  </a:lnTo>
                  <a:lnTo>
                    <a:pt x="204" y="352"/>
                  </a:lnTo>
                  <a:close/>
                  <a:moveTo>
                    <a:pt x="230" y="926"/>
                  </a:moveTo>
                  <a:lnTo>
                    <a:pt x="230" y="926"/>
                  </a:lnTo>
                  <a:lnTo>
                    <a:pt x="222" y="854"/>
                  </a:lnTo>
                  <a:lnTo>
                    <a:pt x="218" y="784"/>
                  </a:lnTo>
                  <a:lnTo>
                    <a:pt x="218" y="726"/>
                  </a:lnTo>
                  <a:lnTo>
                    <a:pt x="218" y="688"/>
                  </a:lnTo>
                  <a:lnTo>
                    <a:pt x="218" y="614"/>
                  </a:lnTo>
                  <a:lnTo>
                    <a:pt x="218" y="614"/>
                  </a:lnTo>
                  <a:lnTo>
                    <a:pt x="254" y="634"/>
                  </a:lnTo>
                  <a:lnTo>
                    <a:pt x="274" y="646"/>
                  </a:lnTo>
                  <a:lnTo>
                    <a:pt x="296" y="654"/>
                  </a:lnTo>
                  <a:lnTo>
                    <a:pt x="322" y="664"/>
                  </a:lnTo>
                  <a:lnTo>
                    <a:pt x="350" y="670"/>
                  </a:lnTo>
                  <a:lnTo>
                    <a:pt x="384" y="674"/>
                  </a:lnTo>
                  <a:lnTo>
                    <a:pt x="420" y="676"/>
                  </a:lnTo>
                  <a:lnTo>
                    <a:pt x="420" y="676"/>
                  </a:lnTo>
                  <a:lnTo>
                    <a:pt x="454" y="674"/>
                  </a:lnTo>
                  <a:lnTo>
                    <a:pt x="484" y="670"/>
                  </a:lnTo>
                  <a:lnTo>
                    <a:pt x="514" y="662"/>
                  </a:lnTo>
                  <a:lnTo>
                    <a:pt x="544" y="652"/>
                  </a:lnTo>
                  <a:lnTo>
                    <a:pt x="570" y="638"/>
                  </a:lnTo>
                  <a:lnTo>
                    <a:pt x="594" y="622"/>
                  </a:lnTo>
                  <a:lnTo>
                    <a:pt x="618" y="604"/>
                  </a:lnTo>
                  <a:lnTo>
                    <a:pt x="638" y="584"/>
                  </a:lnTo>
                  <a:lnTo>
                    <a:pt x="658" y="560"/>
                  </a:lnTo>
                  <a:lnTo>
                    <a:pt x="674" y="536"/>
                  </a:lnTo>
                  <a:lnTo>
                    <a:pt x="688" y="510"/>
                  </a:lnTo>
                  <a:lnTo>
                    <a:pt x="700" y="480"/>
                  </a:lnTo>
                  <a:lnTo>
                    <a:pt x="710" y="450"/>
                  </a:lnTo>
                  <a:lnTo>
                    <a:pt x="716" y="418"/>
                  </a:lnTo>
                  <a:lnTo>
                    <a:pt x="720" y="384"/>
                  </a:lnTo>
                  <a:lnTo>
                    <a:pt x="722" y="350"/>
                  </a:lnTo>
                  <a:lnTo>
                    <a:pt x="722" y="350"/>
                  </a:lnTo>
                  <a:lnTo>
                    <a:pt x="720" y="312"/>
                  </a:lnTo>
                  <a:lnTo>
                    <a:pt x="716" y="276"/>
                  </a:lnTo>
                  <a:lnTo>
                    <a:pt x="708" y="242"/>
                  </a:lnTo>
                  <a:lnTo>
                    <a:pt x="700" y="208"/>
                  </a:lnTo>
                  <a:lnTo>
                    <a:pt x="686" y="178"/>
                  </a:lnTo>
                  <a:lnTo>
                    <a:pt x="672" y="150"/>
                  </a:lnTo>
                  <a:lnTo>
                    <a:pt x="656" y="122"/>
                  </a:lnTo>
                  <a:lnTo>
                    <a:pt x="636" y="98"/>
                  </a:lnTo>
                  <a:lnTo>
                    <a:pt x="614" y="76"/>
                  </a:lnTo>
                  <a:lnTo>
                    <a:pt x="592" y="56"/>
                  </a:lnTo>
                  <a:lnTo>
                    <a:pt x="566" y="40"/>
                  </a:lnTo>
                  <a:lnTo>
                    <a:pt x="538" y="26"/>
                  </a:lnTo>
                  <a:lnTo>
                    <a:pt x="510" y="14"/>
                  </a:lnTo>
                  <a:lnTo>
                    <a:pt x="478" y="6"/>
                  </a:lnTo>
                  <a:lnTo>
                    <a:pt x="446" y="2"/>
                  </a:lnTo>
                  <a:lnTo>
                    <a:pt x="412" y="0"/>
                  </a:lnTo>
                  <a:lnTo>
                    <a:pt x="412" y="0"/>
                  </a:lnTo>
                  <a:lnTo>
                    <a:pt x="390" y="0"/>
                  </a:lnTo>
                  <a:lnTo>
                    <a:pt x="368" y="2"/>
                  </a:lnTo>
                  <a:lnTo>
                    <a:pt x="348" y="6"/>
                  </a:lnTo>
                  <a:lnTo>
                    <a:pt x="330" y="10"/>
                  </a:lnTo>
                  <a:lnTo>
                    <a:pt x="314" y="14"/>
                  </a:lnTo>
                  <a:lnTo>
                    <a:pt x="298" y="22"/>
                  </a:lnTo>
                  <a:lnTo>
                    <a:pt x="270" y="36"/>
                  </a:lnTo>
                  <a:lnTo>
                    <a:pt x="246" y="52"/>
                  </a:lnTo>
                  <a:lnTo>
                    <a:pt x="226" y="70"/>
                  </a:lnTo>
                  <a:lnTo>
                    <a:pt x="208" y="88"/>
                  </a:lnTo>
                  <a:lnTo>
                    <a:pt x="190" y="106"/>
                  </a:lnTo>
                  <a:lnTo>
                    <a:pt x="190" y="106"/>
                  </a:lnTo>
                  <a:lnTo>
                    <a:pt x="180" y="60"/>
                  </a:lnTo>
                  <a:lnTo>
                    <a:pt x="174" y="38"/>
                  </a:lnTo>
                  <a:lnTo>
                    <a:pt x="168" y="16"/>
                  </a:lnTo>
                  <a:lnTo>
                    <a:pt x="0" y="28"/>
                  </a:lnTo>
                  <a:lnTo>
                    <a:pt x="0" y="28"/>
                  </a:lnTo>
                  <a:lnTo>
                    <a:pt x="16" y="110"/>
                  </a:lnTo>
                  <a:lnTo>
                    <a:pt x="28" y="190"/>
                  </a:lnTo>
                  <a:lnTo>
                    <a:pt x="34" y="230"/>
                  </a:lnTo>
                  <a:lnTo>
                    <a:pt x="38" y="270"/>
                  </a:lnTo>
                  <a:lnTo>
                    <a:pt x="40" y="310"/>
                  </a:lnTo>
                  <a:lnTo>
                    <a:pt x="40" y="352"/>
                  </a:lnTo>
                  <a:lnTo>
                    <a:pt x="40" y="614"/>
                  </a:lnTo>
                  <a:lnTo>
                    <a:pt x="40" y="614"/>
                  </a:lnTo>
                  <a:lnTo>
                    <a:pt x="40" y="652"/>
                  </a:lnTo>
                  <a:lnTo>
                    <a:pt x="38" y="694"/>
                  </a:lnTo>
                  <a:lnTo>
                    <a:pt x="30" y="788"/>
                  </a:lnTo>
                  <a:lnTo>
                    <a:pt x="14" y="938"/>
                  </a:lnTo>
                  <a:lnTo>
                    <a:pt x="230" y="92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4" name="Freeform 53"/>
            <p:cNvSpPr>
              <a:spLocks/>
            </p:cNvSpPr>
            <p:nvPr userDrawn="1"/>
          </p:nvSpPr>
          <p:spPr bwMode="gray">
            <a:xfrm>
              <a:off x="2711" y="2813"/>
              <a:ext cx="488" cy="682"/>
            </a:xfrm>
            <a:custGeom>
              <a:avLst/>
              <a:gdLst/>
              <a:ahLst/>
              <a:cxnLst>
                <a:cxn ang="0">
                  <a:pos x="396" y="136"/>
                </a:cxn>
                <a:cxn ang="0">
                  <a:pos x="322" y="124"/>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6"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44" y="4"/>
                </a:cxn>
                <a:cxn ang="0">
                  <a:pos x="396" y="136"/>
                </a:cxn>
              </a:cxnLst>
              <a:rect l="0" t="0" r="r" b="b"/>
              <a:pathLst>
                <a:path w="480" h="676">
                  <a:moveTo>
                    <a:pt x="396" y="136"/>
                  </a:moveTo>
                  <a:lnTo>
                    <a:pt x="396" y="136"/>
                  </a:lnTo>
                  <a:lnTo>
                    <a:pt x="346" y="128"/>
                  </a:lnTo>
                  <a:lnTo>
                    <a:pt x="322" y="124"/>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2"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6" y="380"/>
                  </a:lnTo>
                  <a:lnTo>
                    <a:pt x="166"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4" y="0"/>
                  </a:lnTo>
                  <a:lnTo>
                    <a:pt x="344" y="4"/>
                  </a:lnTo>
                  <a:lnTo>
                    <a:pt x="422" y="12"/>
                  </a:lnTo>
                  <a:lnTo>
                    <a:pt x="396" y="13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grpSp>
      <p:pic>
        <p:nvPicPr>
          <p:cNvPr id="25" name="Picture 24" descr="Ipsos SRI Logo - WHITE.png"/>
          <p:cNvPicPr>
            <a:picLocks noChangeAspect="1"/>
          </p:cNvPicPr>
          <p:nvPr userDrawn="1"/>
        </p:nvPicPr>
        <p:blipFill>
          <a:blip r:embed="rId2" cstate="print">
            <a:clrChange>
              <a:clrFrom>
                <a:srgbClr val="000000">
                  <a:alpha val="0"/>
                </a:srgbClr>
              </a:clrFrom>
              <a:clrTo>
                <a:srgbClr val="000000">
                  <a:alpha val="0"/>
                </a:srgbClr>
              </a:clrTo>
            </a:clrChange>
          </a:blip>
          <a:stretch>
            <a:fillRect/>
          </a:stretch>
        </p:blipFill>
        <p:spPr bwMode="gray">
          <a:xfrm>
            <a:off x="247797" y="6395397"/>
            <a:ext cx="1464843" cy="284736"/>
          </a:xfrm>
          <a:prstGeom prst="rect">
            <a:avLst/>
          </a:prstGeom>
        </p:spPr>
      </p:pic>
      <p:pic>
        <p:nvPicPr>
          <p:cNvPr id="31" name="Picture 3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57444" y="1"/>
            <a:ext cx="948555" cy="692695"/>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Question and Full Page Content">
    <p:spTree>
      <p:nvGrpSpPr>
        <p:cNvPr id="1" name=""/>
        <p:cNvGrpSpPr/>
        <p:nvPr/>
      </p:nvGrpSpPr>
      <p:grpSpPr>
        <a:xfrm>
          <a:off x="0" y="0"/>
          <a:ext cx="0" cy="0"/>
          <a:chOff x="0" y="0"/>
          <a:chExt cx="0" cy="0"/>
        </a:xfrm>
      </p:grpSpPr>
      <p:sp>
        <p:nvSpPr>
          <p:cNvPr id="5" name="Text Placeholder 6"/>
          <p:cNvSpPr>
            <a:spLocks noGrp="1"/>
          </p:cNvSpPr>
          <p:nvPr>
            <p:ph type="body" sz="quarter" idx="11" hasCustomPrompt="1"/>
          </p:nvPr>
        </p:nvSpPr>
        <p:spPr>
          <a:xfrm>
            <a:off x="0" y="829957"/>
            <a:ext cx="9906000" cy="453183"/>
          </a:xfrm>
          <a:prstGeom prst="rect">
            <a:avLst/>
          </a:prstGeom>
          <a:solidFill>
            <a:schemeClr val="accent2">
              <a:lumMod val="60000"/>
              <a:lumOff val="40000"/>
            </a:schemeClr>
          </a:solidFill>
        </p:spPr>
        <p:txBody>
          <a:bodyPr lIns="216000" tIns="72000" rIns="216000" bIns="72000" anchor="t" anchorCtr="0">
            <a:spAutoFit/>
          </a:bodyPr>
          <a:lstStyle>
            <a:lvl1pPr marL="0" indent="0">
              <a:buNone/>
              <a:defRPr sz="2000" b="0" i="0" baseline="0">
                <a:solidFill>
                  <a:schemeClr val="bg1"/>
                </a:solidFill>
              </a:defRPr>
            </a:lvl1pPr>
            <a:lvl2pPr>
              <a:buNone/>
              <a:defRPr/>
            </a:lvl2pPr>
            <a:lvl3pPr>
              <a:buNone/>
              <a:defRPr/>
            </a:lvl3pPr>
            <a:lvl4pPr>
              <a:buNone/>
              <a:defRPr/>
            </a:lvl4pPr>
            <a:lvl5pPr>
              <a:buNone/>
              <a:defRPr/>
            </a:lvl5pPr>
          </a:lstStyle>
          <a:p>
            <a:pPr lvl="0"/>
            <a:r>
              <a:rPr lang="en-US" dirty="0" smtClean="0"/>
              <a:t>Click to edit slide question Arial Bold Italic size 20</a:t>
            </a:r>
          </a:p>
        </p:txBody>
      </p:sp>
      <p:sp>
        <p:nvSpPr>
          <p:cNvPr id="2" name="Title 1"/>
          <p:cNvSpPr>
            <a:spLocks noGrp="1"/>
          </p:cNvSpPr>
          <p:nvPr>
            <p:ph type="title" hasCustomPrompt="1"/>
          </p:nvPr>
        </p:nvSpPr>
        <p:spPr/>
        <p:txBody>
          <a:bodyPr/>
          <a:lstStyle>
            <a:lvl1pPr>
              <a:defRPr/>
            </a:lvl1pPr>
          </a:lstStyle>
          <a:p>
            <a:r>
              <a:rPr lang="en-US" dirty="0" smtClean="0"/>
              <a:t>Click to edit slide title Arial Bold size 24</a:t>
            </a:r>
            <a:endParaRPr lang="en-GB" dirty="0"/>
          </a:p>
        </p:txBody>
      </p:sp>
      <p:cxnSp>
        <p:nvCxnSpPr>
          <p:cNvPr id="12" name="Straight Connector 11"/>
          <p:cNvCxnSpPr/>
          <p:nvPr/>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sp>
        <p:nvSpPr>
          <p:cNvPr id="7" name="Content Placeholder 12"/>
          <p:cNvSpPr>
            <a:spLocks noGrp="1"/>
          </p:cNvSpPr>
          <p:nvPr>
            <p:ph sz="quarter" idx="10" hasCustomPrompt="1"/>
          </p:nvPr>
        </p:nvSpPr>
        <p:spPr>
          <a:xfrm>
            <a:off x="246063" y="1514475"/>
            <a:ext cx="9417050" cy="4697413"/>
          </a:xfrm>
        </p:spPr>
        <p:txBody>
          <a:bodyPr/>
          <a:lstStyle>
            <a:lvl1pPr>
              <a:buClr>
                <a:schemeClr val="tx1"/>
              </a:buClr>
              <a:defRPr>
                <a:solidFill>
                  <a:srgbClr val="424242"/>
                </a:solidFill>
              </a:defRPr>
            </a:lvl1pPr>
            <a:lvl2pPr>
              <a:buClr>
                <a:schemeClr val="tx1"/>
              </a:buClr>
              <a:defRPr baseline="0">
                <a:solidFill>
                  <a:srgbClr val="424242"/>
                </a:solidFill>
              </a:defRPr>
            </a:lvl2pPr>
            <a:lvl3pPr>
              <a:buClr>
                <a:schemeClr val="tx1"/>
              </a:buClr>
              <a:defRPr baseline="0">
                <a:solidFill>
                  <a:srgbClr val="424242"/>
                </a:solidFill>
              </a:defRPr>
            </a:lvl3pPr>
          </a:lstStyle>
          <a:p>
            <a:pPr lvl="0"/>
            <a:r>
              <a:rPr lang="en-US" dirty="0" smtClean="0"/>
              <a:t>Click to edit text Arial size 18</a:t>
            </a:r>
          </a:p>
          <a:p>
            <a:pPr lvl="1"/>
            <a:r>
              <a:rPr lang="en-US" dirty="0" smtClean="0"/>
              <a:t>First level bullet Arial size 18</a:t>
            </a:r>
          </a:p>
          <a:p>
            <a:pPr lvl="2"/>
            <a:r>
              <a:rPr lang="en-GB" dirty="0" smtClean="0"/>
              <a:t>Second level bullet Arial size 16</a:t>
            </a:r>
            <a:endParaRPr lang="en-US" dirty="0" smtClean="0"/>
          </a:p>
        </p:txBody>
      </p:sp>
      <p:cxnSp>
        <p:nvCxnSpPr>
          <p:cNvPr id="6" name="Straight Connector 5"/>
          <p:cNvCxnSpPr/>
          <p:nvPr userDrawn="1"/>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Question and Content Full Page with Base/Source">
    <p:spTree>
      <p:nvGrpSpPr>
        <p:cNvPr id="1" name=""/>
        <p:cNvGrpSpPr/>
        <p:nvPr/>
      </p:nvGrpSpPr>
      <p:grpSpPr>
        <a:xfrm>
          <a:off x="0" y="0"/>
          <a:ext cx="0" cy="0"/>
          <a:chOff x="0" y="0"/>
          <a:chExt cx="0" cy="0"/>
        </a:xfrm>
      </p:grpSpPr>
      <p:sp>
        <p:nvSpPr>
          <p:cNvPr id="13" name="Text Placeholder 6"/>
          <p:cNvSpPr>
            <a:spLocks noGrp="1"/>
          </p:cNvSpPr>
          <p:nvPr>
            <p:ph type="body" sz="quarter" idx="11" hasCustomPrompt="1"/>
          </p:nvPr>
        </p:nvSpPr>
        <p:spPr>
          <a:xfrm>
            <a:off x="0" y="829813"/>
            <a:ext cx="9906000" cy="453183"/>
          </a:xfrm>
          <a:prstGeom prst="rect">
            <a:avLst/>
          </a:prstGeom>
          <a:solidFill>
            <a:schemeClr val="accent2">
              <a:lumMod val="60000"/>
              <a:lumOff val="40000"/>
            </a:schemeClr>
          </a:solidFill>
        </p:spPr>
        <p:txBody>
          <a:bodyPr lIns="216000" tIns="72000" rIns="216000" bIns="72000" anchor="t" anchorCtr="0">
            <a:spAutoFit/>
          </a:bodyPr>
          <a:lstStyle>
            <a:lvl1pPr marL="0" indent="0">
              <a:buNone/>
              <a:defRPr sz="2000" b="0" i="0" baseline="0">
                <a:solidFill>
                  <a:schemeClr val="bg1"/>
                </a:solidFill>
              </a:defRPr>
            </a:lvl1pPr>
            <a:lvl2pPr>
              <a:buNone/>
              <a:defRPr/>
            </a:lvl2pPr>
            <a:lvl3pPr>
              <a:buNone/>
              <a:defRPr/>
            </a:lvl3pPr>
            <a:lvl4pPr>
              <a:buNone/>
              <a:defRPr/>
            </a:lvl4pPr>
            <a:lvl5pPr>
              <a:buNone/>
              <a:defRPr/>
            </a:lvl5pPr>
          </a:lstStyle>
          <a:p>
            <a:pPr lvl="0"/>
            <a:r>
              <a:rPr lang="en-US" dirty="0" smtClean="0"/>
              <a:t>Click to edit slide question Arial Bold Italic size 20</a:t>
            </a:r>
          </a:p>
        </p:txBody>
      </p:sp>
      <p:sp>
        <p:nvSpPr>
          <p:cNvPr id="2" name="Title 1"/>
          <p:cNvSpPr>
            <a:spLocks noGrp="1"/>
          </p:cNvSpPr>
          <p:nvPr>
            <p:ph type="title" hasCustomPrompt="1"/>
          </p:nvPr>
        </p:nvSpPr>
        <p:spPr/>
        <p:txBody>
          <a:bodyPr/>
          <a:lstStyle>
            <a:lvl1pPr>
              <a:defRPr baseline="0"/>
            </a:lvl1pPr>
          </a:lstStyle>
          <a:p>
            <a:r>
              <a:rPr lang="en-US" dirty="0" smtClean="0"/>
              <a:t>Click to edit slide title Arial Bold size 24</a:t>
            </a:r>
            <a:endParaRPr lang="en-GB" dirty="0"/>
          </a:p>
        </p:txBody>
      </p:sp>
      <p:sp>
        <p:nvSpPr>
          <p:cNvPr id="10" name="Text Placeholder 8"/>
          <p:cNvSpPr>
            <a:spLocks noGrp="1"/>
          </p:cNvSpPr>
          <p:nvPr>
            <p:ph type="body" sz="quarter" idx="12" hasCustomPrompt="1"/>
          </p:nvPr>
        </p:nvSpPr>
        <p:spPr>
          <a:xfrm>
            <a:off x="246063" y="6032499"/>
            <a:ext cx="6200775" cy="349251"/>
          </a:xfrm>
          <a:prstGeom prst="rect">
            <a:avLst/>
          </a:prstGeom>
        </p:spPr>
        <p:txBody>
          <a:bodyPr anchor="ctr" anchorCtr="0"/>
          <a:lstStyle>
            <a:lvl1pPr marL="0" marR="0" indent="0" algn="l" defTabSz="914400" rtl="0" eaLnBrk="0" fontAlgn="base" latinLnBrk="0" hangingPunct="0">
              <a:lnSpc>
                <a:spcPct val="100000"/>
              </a:lnSpc>
              <a:spcBef>
                <a:spcPts val="600"/>
              </a:spcBef>
              <a:spcAft>
                <a:spcPct val="0"/>
              </a:spcAft>
              <a:buClrTx/>
              <a:buSzTx/>
              <a:buFont typeface="Wingdings" pitchFamily="2" charset="2"/>
              <a:buNone/>
              <a:tabLst/>
              <a:defRPr sz="800">
                <a:solidFill>
                  <a:srgbClr val="424242"/>
                </a:solidFill>
              </a:defRPr>
            </a:lvl1pPr>
          </a:lstStyle>
          <a:p>
            <a:pPr marL="0" marR="0" lvl="0" indent="0" algn="l" defTabSz="914400" rtl="0" eaLnBrk="0" fontAlgn="base" latinLnBrk="0" hangingPunct="0">
              <a:lnSpc>
                <a:spcPct val="100000"/>
              </a:lnSpc>
              <a:spcBef>
                <a:spcPts val="600"/>
              </a:spcBef>
              <a:spcAft>
                <a:spcPct val="0"/>
              </a:spcAft>
              <a:buClrTx/>
              <a:buSzTx/>
              <a:buFont typeface="Wingdings" pitchFamily="2" charset="2"/>
              <a:buNone/>
              <a:tabLst/>
              <a:defRPr/>
            </a:pPr>
            <a:r>
              <a:rPr lang="en-US" dirty="0" smtClean="0"/>
              <a:t>Click to edit Base</a:t>
            </a:r>
          </a:p>
        </p:txBody>
      </p:sp>
      <p:sp>
        <p:nvSpPr>
          <p:cNvPr id="11" name="Text Placeholder 8"/>
          <p:cNvSpPr>
            <a:spLocks noGrp="1"/>
          </p:cNvSpPr>
          <p:nvPr>
            <p:ph type="body" sz="quarter" idx="13" hasCustomPrompt="1"/>
          </p:nvPr>
        </p:nvSpPr>
        <p:spPr>
          <a:xfrm>
            <a:off x="6689035" y="6039172"/>
            <a:ext cx="2970903" cy="346129"/>
          </a:xfrm>
          <a:prstGeom prst="rect">
            <a:avLst/>
          </a:prstGeom>
        </p:spPr>
        <p:txBody>
          <a:bodyPr anchor="ctr" anchorCtr="0"/>
          <a:lstStyle>
            <a:lvl1pPr marL="0" marR="0" indent="0" algn="r" defTabSz="914400" rtl="0" eaLnBrk="0" fontAlgn="base" latinLnBrk="0" hangingPunct="0">
              <a:lnSpc>
                <a:spcPct val="100000"/>
              </a:lnSpc>
              <a:spcBef>
                <a:spcPts val="600"/>
              </a:spcBef>
              <a:spcAft>
                <a:spcPct val="0"/>
              </a:spcAft>
              <a:buClrTx/>
              <a:buSzTx/>
              <a:buFont typeface="Wingdings" pitchFamily="2" charset="2"/>
              <a:buNone/>
              <a:tabLst/>
              <a:defRPr sz="800">
                <a:solidFill>
                  <a:srgbClr val="424242"/>
                </a:solidFill>
              </a:defRPr>
            </a:lvl1pPr>
          </a:lstStyle>
          <a:p>
            <a:pPr marL="0" marR="0" lvl="0" indent="0" algn="r" defTabSz="914400" rtl="0" eaLnBrk="0" fontAlgn="base" latinLnBrk="0" hangingPunct="0">
              <a:lnSpc>
                <a:spcPct val="100000"/>
              </a:lnSpc>
              <a:spcBef>
                <a:spcPts val="600"/>
              </a:spcBef>
              <a:spcAft>
                <a:spcPct val="0"/>
              </a:spcAft>
              <a:buClrTx/>
              <a:buSzTx/>
              <a:buFont typeface="Wingdings" pitchFamily="2" charset="2"/>
              <a:buNone/>
              <a:tabLst/>
              <a:defRPr/>
            </a:pPr>
            <a:r>
              <a:rPr lang="en-US" dirty="0" smtClean="0"/>
              <a:t>Click to edit Source</a:t>
            </a:r>
          </a:p>
        </p:txBody>
      </p:sp>
      <p:cxnSp>
        <p:nvCxnSpPr>
          <p:cNvPr id="8" name="Straight Connector 7"/>
          <p:cNvCxnSpPr/>
          <p:nvPr/>
        </p:nvCxnSpPr>
        <p:spPr bwMode="auto">
          <a:xfrm>
            <a:off x="246063" y="6032500"/>
            <a:ext cx="9413875" cy="1588"/>
          </a:xfrm>
          <a:prstGeom prst="line">
            <a:avLst/>
          </a:prstGeom>
          <a:solidFill>
            <a:schemeClr val="accent2"/>
          </a:solidFill>
          <a:ln w="3175" cap="flat" cmpd="sng" algn="ctr">
            <a:solidFill>
              <a:schemeClr val="bg1">
                <a:lumMod val="75000"/>
              </a:schemeClr>
            </a:solidFill>
            <a:prstDash val="solid"/>
            <a:round/>
            <a:headEnd type="none" w="med" len="med"/>
            <a:tailEnd type="none" w="med" len="med"/>
          </a:ln>
          <a:effectLst/>
        </p:spPr>
      </p:cxnSp>
      <p:cxnSp>
        <p:nvCxnSpPr>
          <p:cNvPr id="12" name="Straight Connector 11"/>
          <p:cNvCxnSpPr/>
          <p:nvPr/>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sp>
        <p:nvSpPr>
          <p:cNvPr id="14" name="Content Placeholder 12"/>
          <p:cNvSpPr>
            <a:spLocks noGrp="1"/>
          </p:cNvSpPr>
          <p:nvPr>
            <p:ph sz="quarter" idx="10" hasCustomPrompt="1"/>
          </p:nvPr>
        </p:nvSpPr>
        <p:spPr>
          <a:xfrm>
            <a:off x="246063" y="1514475"/>
            <a:ext cx="9417050" cy="4362450"/>
          </a:xfrm>
        </p:spPr>
        <p:txBody>
          <a:bodyPr/>
          <a:lstStyle>
            <a:lvl1pPr>
              <a:buClr>
                <a:schemeClr val="tx1"/>
              </a:buClr>
              <a:defRPr>
                <a:solidFill>
                  <a:srgbClr val="424242"/>
                </a:solidFill>
              </a:defRPr>
            </a:lvl1pPr>
            <a:lvl2pPr>
              <a:buClr>
                <a:schemeClr val="tx1"/>
              </a:buClr>
              <a:defRPr baseline="0">
                <a:solidFill>
                  <a:srgbClr val="424242"/>
                </a:solidFill>
              </a:defRPr>
            </a:lvl2pPr>
            <a:lvl3pPr>
              <a:buClr>
                <a:schemeClr val="tx1"/>
              </a:buClr>
              <a:defRPr baseline="0">
                <a:solidFill>
                  <a:srgbClr val="424242"/>
                </a:solidFill>
              </a:defRPr>
            </a:lvl3pPr>
          </a:lstStyle>
          <a:p>
            <a:pPr lvl="0"/>
            <a:r>
              <a:rPr lang="en-US" dirty="0" smtClean="0"/>
              <a:t>Click to edit text Arial size 18</a:t>
            </a:r>
          </a:p>
          <a:p>
            <a:pPr lvl="1"/>
            <a:r>
              <a:rPr lang="en-US" dirty="0" smtClean="0"/>
              <a:t>First level bullet Arial size 18</a:t>
            </a:r>
          </a:p>
          <a:p>
            <a:pPr lvl="2"/>
            <a:r>
              <a:rPr lang="en-GB" dirty="0" smtClean="0"/>
              <a:t>Second level bullet Arial size 16</a:t>
            </a:r>
            <a:endParaRPr lang="en-US" dirty="0" smtClean="0"/>
          </a:p>
        </p:txBody>
      </p:sp>
      <p:cxnSp>
        <p:nvCxnSpPr>
          <p:cNvPr id="9" name="Straight Connector 8"/>
          <p:cNvCxnSpPr/>
          <p:nvPr userDrawn="1"/>
        </p:nvCxnSpPr>
        <p:spPr bwMode="auto">
          <a:xfrm>
            <a:off x="246063" y="6032500"/>
            <a:ext cx="9413875" cy="1588"/>
          </a:xfrm>
          <a:prstGeom prst="line">
            <a:avLst/>
          </a:prstGeom>
          <a:solidFill>
            <a:schemeClr val="accent2"/>
          </a:solidFill>
          <a:ln w="3175" cap="flat" cmpd="sng" algn="ctr">
            <a:solidFill>
              <a:schemeClr val="bg1">
                <a:lumMod val="75000"/>
              </a:schemeClr>
            </a:solidFill>
            <a:prstDash val="solid"/>
            <a:round/>
            <a:headEnd type="none" w="med" len="med"/>
            <a:tailEnd type="none" w="med" len="med"/>
          </a:ln>
          <a:effectLst/>
        </p:spPr>
      </p:cxnSp>
      <p:cxnSp>
        <p:nvCxnSpPr>
          <p:cNvPr id="15" name="Straight Connector 14"/>
          <p:cNvCxnSpPr/>
          <p:nvPr userDrawn="1"/>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rIns="0" bIns="0"/>
          <a:lstStyle>
            <a:lvl1pPr>
              <a:defRPr baseline="0"/>
            </a:lvl1pPr>
          </a:lstStyle>
          <a:p>
            <a:r>
              <a:rPr lang="en-US" dirty="0" smtClean="0"/>
              <a:t>Click to edit slide title Arial Bold size 24</a:t>
            </a:r>
            <a:endParaRPr lang="en-GB" dirty="0"/>
          </a:p>
        </p:txBody>
      </p:sp>
      <p:cxnSp>
        <p:nvCxnSpPr>
          <p:cNvPr id="8" name="Straight Connector 7"/>
          <p:cNvCxnSpPr/>
          <p:nvPr/>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cxnSp>
        <p:nvCxnSpPr>
          <p:cNvPr id="4" name="Straight Connector 3"/>
          <p:cNvCxnSpPr/>
          <p:nvPr userDrawn="1"/>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Half Slide">
    <p:bg>
      <p:bgPr>
        <a:solidFill>
          <a:schemeClr val="tx1"/>
        </a:solidFill>
        <a:effectLst/>
      </p:bgPr>
    </p:bg>
    <p:spTree>
      <p:nvGrpSpPr>
        <p:cNvPr id="1" name=""/>
        <p:cNvGrpSpPr/>
        <p:nvPr/>
      </p:nvGrpSpPr>
      <p:grpSpPr>
        <a:xfrm>
          <a:off x="0" y="0"/>
          <a:ext cx="0" cy="0"/>
          <a:chOff x="0" y="0"/>
          <a:chExt cx="0" cy="0"/>
        </a:xfrm>
      </p:grpSpPr>
      <p:sp>
        <p:nvSpPr>
          <p:cNvPr id="14" name="Rectangle 13"/>
          <p:cNvSpPr/>
          <p:nvPr userDrawn="1"/>
        </p:nvSpPr>
        <p:spPr bwMode="auto">
          <a:xfrm>
            <a:off x="0" y="0"/>
            <a:ext cx="4953000" cy="6858000"/>
          </a:xfrm>
          <a:prstGeom prst="rect">
            <a:avLst/>
          </a:prstGeom>
          <a:solidFill>
            <a:srgbClr val="00AA9E"/>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4" name="Rectangle 111"/>
          <p:cNvSpPr>
            <a:spLocks noChangeArrowheads="1"/>
          </p:cNvSpPr>
          <p:nvPr/>
        </p:nvSpPr>
        <p:spPr bwMode="auto">
          <a:xfrm flipH="1">
            <a:off x="4952999" y="0"/>
            <a:ext cx="4951413" cy="6858000"/>
          </a:xfrm>
          <a:prstGeom prst="rect">
            <a:avLst/>
          </a:prstGeom>
          <a:solidFill>
            <a:schemeClr val="bg1"/>
          </a:solidFill>
          <a:ln w="9525">
            <a:noFill/>
            <a:miter lim="800000"/>
            <a:headEnd/>
            <a:tailEnd/>
          </a:ln>
          <a:effectLst/>
        </p:spPr>
        <p:txBody>
          <a:bodyPr wrap="none" lIns="90000" tIns="46800" rIns="90000" bIns="46800" anchor="ctr"/>
          <a:lstStyle/>
          <a:p>
            <a:pPr algn="l" eaLnBrk="1" hangingPunct="1">
              <a:spcBef>
                <a:spcPct val="0"/>
              </a:spcBef>
              <a:defRPr/>
            </a:pPr>
            <a:endParaRPr lang="en-GB" sz="2400"/>
          </a:p>
        </p:txBody>
      </p:sp>
      <p:sp>
        <p:nvSpPr>
          <p:cNvPr id="3" name="Title 1"/>
          <p:cNvSpPr>
            <a:spLocks noGrp="1"/>
          </p:cNvSpPr>
          <p:nvPr>
            <p:ph type="title" hasCustomPrompt="1"/>
          </p:nvPr>
        </p:nvSpPr>
        <p:spPr>
          <a:xfrm>
            <a:off x="0" y="811213"/>
            <a:ext cx="4952999" cy="2117721"/>
          </a:xfrm>
        </p:spPr>
        <p:txBody>
          <a:bodyPr lIns="216000" tIns="216000" rIns="216000" anchor="b" anchorCtr="0"/>
          <a:lstStyle>
            <a:lvl1pPr>
              <a:defRPr sz="2400" i="0"/>
            </a:lvl1pPr>
          </a:lstStyle>
          <a:p>
            <a:r>
              <a:rPr lang="en-US" dirty="0" smtClean="0"/>
              <a:t>Click to edit title Arial Bold size 24</a:t>
            </a:r>
            <a:endParaRPr lang="en-GB" dirty="0"/>
          </a:p>
        </p:txBody>
      </p:sp>
      <p:cxnSp>
        <p:nvCxnSpPr>
          <p:cNvPr id="31" name="Straight Connector 30"/>
          <p:cNvCxnSpPr/>
          <p:nvPr/>
        </p:nvCxnSpPr>
        <p:spPr bwMode="auto">
          <a:xfrm flipV="1">
            <a:off x="0" y="4857760"/>
            <a:ext cx="4953000" cy="986"/>
          </a:xfrm>
          <a:prstGeom prst="line">
            <a:avLst/>
          </a:prstGeom>
          <a:solidFill>
            <a:schemeClr val="accent2"/>
          </a:solidFill>
          <a:ln w="28575" cap="flat" cmpd="sng" algn="ctr">
            <a:solidFill>
              <a:schemeClr val="tx2"/>
            </a:solidFill>
            <a:prstDash val="solid"/>
            <a:round/>
            <a:headEnd type="none" w="med" len="med"/>
            <a:tailEnd type="none" w="med" len="med"/>
          </a:ln>
          <a:effectLst/>
        </p:spPr>
      </p:cxnSp>
      <p:cxnSp>
        <p:nvCxnSpPr>
          <p:cNvPr id="34" name="Straight Connector 33"/>
          <p:cNvCxnSpPr/>
          <p:nvPr/>
        </p:nvCxnSpPr>
        <p:spPr bwMode="auto">
          <a:xfrm flipV="1">
            <a:off x="0" y="810227"/>
            <a:ext cx="4953000" cy="986"/>
          </a:xfrm>
          <a:prstGeom prst="line">
            <a:avLst/>
          </a:prstGeom>
          <a:solidFill>
            <a:schemeClr val="accent2"/>
          </a:solidFill>
          <a:ln w="28575" cap="flat" cmpd="sng" algn="ctr">
            <a:solidFill>
              <a:schemeClr val="tx2"/>
            </a:solidFill>
            <a:prstDash val="solid"/>
            <a:round/>
            <a:headEnd type="none" w="med" len="med"/>
            <a:tailEnd type="none" w="med" len="med"/>
          </a:ln>
          <a:effectLst/>
        </p:spPr>
      </p:cxnSp>
      <p:sp>
        <p:nvSpPr>
          <p:cNvPr id="22" name="Text Placeholder 21"/>
          <p:cNvSpPr>
            <a:spLocks noGrp="1"/>
          </p:cNvSpPr>
          <p:nvPr>
            <p:ph type="body" sz="quarter" idx="10" hasCustomPrompt="1"/>
          </p:nvPr>
        </p:nvSpPr>
        <p:spPr bwMode="white">
          <a:xfrm>
            <a:off x="1" y="2932043"/>
            <a:ext cx="4953000" cy="1925707"/>
          </a:xfrm>
        </p:spPr>
        <p:txBody>
          <a:bodyPr lIns="216000" tIns="72000" rIns="216000" bIns="216000"/>
          <a:lstStyle>
            <a:lvl1pPr>
              <a:buNone/>
              <a:defRPr sz="200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Subtitle Arial size 20</a:t>
            </a:r>
          </a:p>
        </p:txBody>
      </p:sp>
      <p:sp>
        <p:nvSpPr>
          <p:cNvPr id="9" name="Rectangle 111"/>
          <p:cNvSpPr>
            <a:spLocks noChangeArrowheads="1"/>
          </p:cNvSpPr>
          <p:nvPr userDrawn="1"/>
        </p:nvSpPr>
        <p:spPr bwMode="auto">
          <a:xfrm flipH="1">
            <a:off x="4952999" y="0"/>
            <a:ext cx="4951413" cy="6858000"/>
          </a:xfrm>
          <a:prstGeom prst="rect">
            <a:avLst/>
          </a:prstGeom>
          <a:solidFill>
            <a:schemeClr val="bg1"/>
          </a:solidFill>
          <a:ln w="9525">
            <a:noFill/>
            <a:miter lim="800000"/>
            <a:headEnd/>
            <a:tailEnd/>
          </a:ln>
          <a:effectLst/>
        </p:spPr>
        <p:txBody>
          <a:bodyPr wrap="none" lIns="90000" tIns="46800" rIns="90000" bIns="46800" anchor="ctr"/>
          <a:lstStyle/>
          <a:p>
            <a:pPr algn="l" eaLnBrk="1" hangingPunct="1">
              <a:spcBef>
                <a:spcPct val="0"/>
              </a:spcBef>
              <a:defRPr/>
            </a:pPr>
            <a:endParaRPr lang="en-GB" sz="2400"/>
          </a:p>
        </p:txBody>
      </p:sp>
      <p:cxnSp>
        <p:nvCxnSpPr>
          <p:cNvPr id="10" name="Straight Connector 9"/>
          <p:cNvCxnSpPr/>
          <p:nvPr userDrawn="1"/>
        </p:nvCxnSpPr>
        <p:spPr bwMode="ltGray">
          <a:xfrm flipV="1">
            <a:off x="0" y="4857760"/>
            <a:ext cx="4953000" cy="986"/>
          </a:xfrm>
          <a:prstGeom prst="line">
            <a:avLst/>
          </a:prstGeom>
          <a:solidFill>
            <a:schemeClr val="accent2"/>
          </a:solidFill>
          <a:ln w="6350" cap="flat" cmpd="sng" algn="ctr">
            <a:solidFill>
              <a:schemeClr val="bg1"/>
            </a:solidFill>
            <a:prstDash val="sysDot"/>
            <a:round/>
            <a:headEnd type="none" w="med" len="med"/>
            <a:tailEnd type="none" w="med" len="med"/>
          </a:ln>
          <a:effectLst/>
        </p:spPr>
      </p:cxnSp>
      <p:cxnSp>
        <p:nvCxnSpPr>
          <p:cNvPr id="13" name="Straight Connector 12"/>
          <p:cNvCxnSpPr/>
          <p:nvPr userDrawn="1"/>
        </p:nvCxnSpPr>
        <p:spPr bwMode="ltGray">
          <a:xfrm flipV="1">
            <a:off x="0" y="810227"/>
            <a:ext cx="4953000" cy="986"/>
          </a:xfrm>
          <a:prstGeom prst="line">
            <a:avLst/>
          </a:prstGeom>
          <a:solidFill>
            <a:schemeClr val="accent2"/>
          </a:solidFill>
          <a:ln w="6350" cap="flat" cmpd="sng" algn="ctr">
            <a:solidFill>
              <a:schemeClr val="bg1"/>
            </a:solidFill>
            <a:prstDash val="sysDot"/>
            <a:round/>
            <a:headEnd type="none" w="med" len="med"/>
            <a:tailEnd type="none" w="med" len="med"/>
          </a:ln>
          <a:effectLst/>
        </p:spPr>
      </p:cxnSp>
      <p:pic>
        <p:nvPicPr>
          <p:cNvPr id="36" name="Picture 35" descr="Ipsos SRI Logo - WHITE.png"/>
          <p:cNvPicPr>
            <a:picLocks noChangeAspect="1"/>
          </p:cNvPicPr>
          <p:nvPr userDrawn="1"/>
        </p:nvPicPr>
        <p:blipFill>
          <a:blip r:embed="rId2" cstate="print"/>
          <a:stretch>
            <a:fillRect/>
          </a:stretch>
        </p:blipFill>
        <p:spPr bwMode="white">
          <a:xfrm>
            <a:off x="247797" y="6453333"/>
            <a:ext cx="1166788" cy="226800"/>
          </a:xfrm>
          <a:prstGeom prst="rect">
            <a:avLst/>
          </a:prstGeom>
        </p:spPr>
      </p:pic>
      <p:grpSp>
        <p:nvGrpSpPr>
          <p:cNvPr id="38" name="Group 37"/>
          <p:cNvGrpSpPr>
            <a:grpSpLocks noChangeAspect="1"/>
          </p:cNvGrpSpPr>
          <p:nvPr userDrawn="1"/>
        </p:nvGrpSpPr>
        <p:grpSpPr bwMode="gray">
          <a:xfrm>
            <a:off x="4448944" y="6381812"/>
            <a:ext cx="341830" cy="313735"/>
            <a:chOff x="1020" y="346"/>
            <a:chExt cx="4114" cy="3756"/>
          </a:xfrm>
        </p:grpSpPr>
        <p:sp>
          <p:nvSpPr>
            <p:cNvPr id="39" name="Freeform 38"/>
            <p:cNvSpPr>
              <a:spLocks/>
            </p:cNvSpPr>
            <p:nvPr userDrawn="1"/>
          </p:nvSpPr>
          <p:spPr bwMode="gray">
            <a:xfrm>
              <a:off x="1020" y="346"/>
              <a:ext cx="4114" cy="3756"/>
            </a:xfrm>
            <a:custGeom>
              <a:avLst/>
              <a:gdLst/>
              <a:ahLst/>
              <a:cxnLst>
                <a:cxn ang="0">
                  <a:pos x="0" y="3756"/>
                </a:cxn>
                <a:cxn ang="0">
                  <a:pos x="0" y="0"/>
                </a:cxn>
                <a:cxn ang="0">
                  <a:pos x="4022" y="0"/>
                </a:cxn>
                <a:cxn ang="0">
                  <a:pos x="4022" y="0"/>
                </a:cxn>
                <a:cxn ang="0">
                  <a:pos x="4040" y="118"/>
                </a:cxn>
                <a:cxn ang="0">
                  <a:pos x="4054" y="234"/>
                </a:cxn>
                <a:cxn ang="0">
                  <a:pos x="4068" y="350"/>
                </a:cxn>
                <a:cxn ang="0">
                  <a:pos x="4078" y="468"/>
                </a:cxn>
                <a:cxn ang="0">
                  <a:pos x="4088" y="584"/>
                </a:cxn>
                <a:cxn ang="0">
                  <a:pos x="4096" y="700"/>
                </a:cxn>
                <a:cxn ang="0">
                  <a:pos x="4104" y="814"/>
                </a:cxn>
                <a:cxn ang="0">
                  <a:pos x="4108" y="930"/>
                </a:cxn>
                <a:cxn ang="0">
                  <a:pos x="4112" y="1046"/>
                </a:cxn>
                <a:cxn ang="0">
                  <a:pos x="4114" y="1162"/>
                </a:cxn>
                <a:cxn ang="0">
                  <a:pos x="4112" y="1276"/>
                </a:cxn>
                <a:cxn ang="0">
                  <a:pos x="4110" y="1392"/>
                </a:cxn>
                <a:cxn ang="0">
                  <a:pos x="4106" y="1508"/>
                </a:cxn>
                <a:cxn ang="0">
                  <a:pos x="4100" y="1622"/>
                </a:cxn>
                <a:cxn ang="0">
                  <a:pos x="4092" y="1738"/>
                </a:cxn>
                <a:cxn ang="0">
                  <a:pos x="4082" y="1854"/>
                </a:cxn>
                <a:cxn ang="0">
                  <a:pos x="4070" y="1970"/>
                </a:cxn>
                <a:cxn ang="0">
                  <a:pos x="4056" y="2086"/>
                </a:cxn>
                <a:cxn ang="0">
                  <a:pos x="4040" y="2202"/>
                </a:cxn>
                <a:cxn ang="0">
                  <a:pos x="4020" y="2320"/>
                </a:cxn>
                <a:cxn ang="0">
                  <a:pos x="4000" y="2436"/>
                </a:cxn>
                <a:cxn ang="0">
                  <a:pos x="3978" y="2554"/>
                </a:cxn>
                <a:cxn ang="0">
                  <a:pos x="3952" y="2672"/>
                </a:cxn>
                <a:cxn ang="0">
                  <a:pos x="3926" y="2790"/>
                </a:cxn>
                <a:cxn ang="0">
                  <a:pos x="3896" y="2908"/>
                </a:cxn>
                <a:cxn ang="0">
                  <a:pos x="3864" y="3028"/>
                </a:cxn>
                <a:cxn ang="0">
                  <a:pos x="3830" y="3148"/>
                </a:cxn>
                <a:cxn ang="0">
                  <a:pos x="3792" y="3268"/>
                </a:cxn>
                <a:cxn ang="0">
                  <a:pos x="3754" y="3388"/>
                </a:cxn>
                <a:cxn ang="0">
                  <a:pos x="3712" y="3510"/>
                </a:cxn>
                <a:cxn ang="0">
                  <a:pos x="3668" y="3632"/>
                </a:cxn>
                <a:cxn ang="0">
                  <a:pos x="3620" y="3756"/>
                </a:cxn>
                <a:cxn ang="0">
                  <a:pos x="0" y="3756"/>
                </a:cxn>
              </a:cxnLst>
              <a:rect l="0" t="0" r="r" b="b"/>
              <a:pathLst>
                <a:path w="4114" h="3756">
                  <a:moveTo>
                    <a:pt x="0" y="3756"/>
                  </a:moveTo>
                  <a:lnTo>
                    <a:pt x="0" y="0"/>
                  </a:lnTo>
                  <a:lnTo>
                    <a:pt x="4022" y="0"/>
                  </a:lnTo>
                  <a:lnTo>
                    <a:pt x="4022" y="0"/>
                  </a:lnTo>
                  <a:lnTo>
                    <a:pt x="4040" y="118"/>
                  </a:lnTo>
                  <a:lnTo>
                    <a:pt x="4054" y="234"/>
                  </a:lnTo>
                  <a:lnTo>
                    <a:pt x="4068" y="350"/>
                  </a:lnTo>
                  <a:lnTo>
                    <a:pt x="4078" y="468"/>
                  </a:lnTo>
                  <a:lnTo>
                    <a:pt x="4088" y="584"/>
                  </a:lnTo>
                  <a:lnTo>
                    <a:pt x="4096" y="700"/>
                  </a:lnTo>
                  <a:lnTo>
                    <a:pt x="4104" y="814"/>
                  </a:lnTo>
                  <a:lnTo>
                    <a:pt x="4108" y="930"/>
                  </a:lnTo>
                  <a:lnTo>
                    <a:pt x="4112" y="1046"/>
                  </a:lnTo>
                  <a:lnTo>
                    <a:pt x="4114" y="1162"/>
                  </a:lnTo>
                  <a:lnTo>
                    <a:pt x="4112" y="1276"/>
                  </a:lnTo>
                  <a:lnTo>
                    <a:pt x="4110" y="1392"/>
                  </a:lnTo>
                  <a:lnTo>
                    <a:pt x="4106" y="1508"/>
                  </a:lnTo>
                  <a:lnTo>
                    <a:pt x="4100" y="1622"/>
                  </a:lnTo>
                  <a:lnTo>
                    <a:pt x="4092" y="1738"/>
                  </a:lnTo>
                  <a:lnTo>
                    <a:pt x="4082" y="1854"/>
                  </a:lnTo>
                  <a:lnTo>
                    <a:pt x="4070" y="1970"/>
                  </a:lnTo>
                  <a:lnTo>
                    <a:pt x="4056" y="2086"/>
                  </a:lnTo>
                  <a:lnTo>
                    <a:pt x="4040" y="2202"/>
                  </a:lnTo>
                  <a:lnTo>
                    <a:pt x="4020" y="2320"/>
                  </a:lnTo>
                  <a:lnTo>
                    <a:pt x="4000" y="2436"/>
                  </a:lnTo>
                  <a:lnTo>
                    <a:pt x="3978" y="2554"/>
                  </a:lnTo>
                  <a:lnTo>
                    <a:pt x="3952" y="2672"/>
                  </a:lnTo>
                  <a:lnTo>
                    <a:pt x="3926" y="2790"/>
                  </a:lnTo>
                  <a:lnTo>
                    <a:pt x="3896" y="2908"/>
                  </a:lnTo>
                  <a:lnTo>
                    <a:pt x="3864" y="3028"/>
                  </a:lnTo>
                  <a:lnTo>
                    <a:pt x="3830" y="3148"/>
                  </a:lnTo>
                  <a:lnTo>
                    <a:pt x="3792" y="3268"/>
                  </a:lnTo>
                  <a:lnTo>
                    <a:pt x="3754" y="3388"/>
                  </a:lnTo>
                  <a:lnTo>
                    <a:pt x="3712" y="3510"/>
                  </a:lnTo>
                  <a:lnTo>
                    <a:pt x="3668" y="3632"/>
                  </a:lnTo>
                  <a:lnTo>
                    <a:pt x="3620" y="3756"/>
                  </a:lnTo>
                  <a:lnTo>
                    <a:pt x="0" y="3756"/>
                  </a:lnTo>
                  <a:close/>
                </a:path>
              </a:pathLst>
            </a:custGeom>
            <a:solidFill>
              <a:srgbClr val="009D9C"/>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0" name="Freeform 39"/>
            <p:cNvSpPr>
              <a:spLocks/>
            </p:cNvSpPr>
            <p:nvPr userDrawn="1"/>
          </p:nvSpPr>
          <p:spPr bwMode="gray">
            <a:xfrm>
              <a:off x="2636" y="1719"/>
              <a:ext cx="85" cy="65"/>
            </a:xfrm>
            <a:custGeom>
              <a:avLst/>
              <a:gdLst/>
              <a:ahLst/>
              <a:cxnLst>
                <a:cxn ang="0">
                  <a:pos x="18" y="44"/>
                </a:cxn>
                <a:cxn ang="0">
                  <a:pos x="0" y="58"/>
                </a:cxn>
                <a:cxn ang="0">
                  <a:pos x="0" y="58"/>
                </a:cxn>
                <a:cxn ang="0">
                  <a:pos x="14" y="60"/>
                </a:cxn>
                <a:cxn ang="0">
                  <a:pos x="28" y="62"/>
                </a:cxn>
                <a:cxn ang="0">
                  <a:pos x="42" y="58"/>
                </a:cxn>
                <a:cxn ang="0">
                  <a:pos x="54" y="54"/>
                </a:cxn>
                <a:cxn ang="0">
                  <a:pos x="66" y="48"/>
                </a:cxn>
                <a:cxn ang="0">
                  <a:pos x="76" y="40"/>
                </a:cxn>
                <a:cxn ang="0">
                  <a:pos x="82" y="32"/>
                </a:cxn>
                <a:cxn ang="0">
                  <a:pos x="88" y="24"/>
                </a:cxn>
                <a:cxn ang="0">
                  <a:pos x="88" y="0"/>
                </a:cxn>
                <a:cxn ang="0">
                  <a:pos x="88" y="0"/>
                </a:cxn>
                <a:cxn ang="0">
                  <a:pos x="66" y="6"/>
                </a:cxn>
                <a:cxn ang="0">
                  <a:pos x="46" y="16"/>
                </a:cxn>
                <a:cxn ang="0">
                  <a:pos x="38" y="22"/>
                </a:cxn>
                <a:cxn ang="0">
                  <a:pos x="30" y="28"/>
                </a:cxn>
                <a:cxn ang="0">
                  <a:pos x="24" y="36"/>
                </a:cxn>
                <a:cxn ang="0">
                  <a:pos x="18" y="44"/>
                </a:cxn>
                <a:cxn ang="0">
                  <a:pos x="18" y="44"/>
                </a:cxn>
              </a:cxnLst>
              <a:rect l="0" t="0" r="r" b="b"/>
              <a:pathLst>
                <a:path w="88" h="62">
                  <a:moveTo>
                    <a:pt x="18" y="44"/>
                  </a:moveTo>
                  <a:lnTo>
                    <a:pt x="0" y="58"/>
                  </a:lnTo>
                  <a:lnTo>
                    <a:pt x="0" y="58"/>
                  </a:lnTo>
                  <a:lnTo>
                    <a:pt x="14" y="60"/>
                  </a:lnTo>
                  <a:lnTo>
                    <a:pt x="28" y="62"/>
                  </a:lnTo>
                  <a:lnTo>
                    <a:pt x="42" y="58"/>
                  </a:lnTo>
                  <a:lnTo>
                    <a:pt x="54" y="54"/>
                  </a:lnTo>
                  <a:lnTo>
                    <a:pt x="66" y="48"/>
                  </a:lnTo>
                  <a:lnTo>
                    <a:pt x="76" y="40"/>
                  </a:lnTo>
                  <a:lnTo>
                    <a:pt x="82" y="32"/>
                  </a:lnTo>
                  <a:lnTo>
                    <a:pt x="88" y="24"/>
                  </a:lnTo>
                  <a:lnTo>
                    <a:pt x="88" y="0"/>
                  </a:lnTo>
                  <a:lnTo>
                    <a:pt x="88" y="0"/>
                  </a:lnTo>
                  <a:lnTo>
                    <a:pt x="66" y="6"/>
                  </a:lnTo>
                  <a:lnTo>
                    <a:pt x="46" y="16"/>
                  </a:lnTo>
                  <a:lnTo>
                    <a:pt x="38" y="22"/>
                  </a:lnTo>
                  <a:lnTo>
                    <a:pt x="30" y="28"/>
                  </a:lnTo>
                  <a:lnTo>
                    <a:pt x="24" y="36"/>
                  </a:lnTo>
                  <a:lnTo>
                    <a:pt x="18" y="44"/>
                  </a:lnTo>
                  <a:lnTo>
                    <a:pt x="18" y="4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1" name="Freeform 40"/>
            <p:cNvSpPr>
              <a:spLocks/>
            </p:cNvSpPr>
            <p:nvPr userDrawn="1"/>
          </p:nvSpPr>
          <p:spPr bwMode="gray">
            <a:xfrm>
              <a:off x="2823" y="1878"/>
              <a:ext cx="66" cy="75"/>
            </a:xfrm>
            <a:custGeom>
              <a:avLst/>
              <a:gdLst/>
              <a:ahLst/>
              <a:cxnLst>
                <a:cxn ang="0">
                  <a:pos x="28" y="2"/>
                </a:cxn>
                <a:cxn ang="0">
                  <a:pos x="0" y="0"/>
                </a:cxn>
                <a:cxn ang="0">
                  <a:pos x="0" y="0"/>
                </a:cxn>
                <a:cxn ang="0">
                  <a:pos x="2" y="18"/>
                </a:cxn>
                <a:cxn ang="0">
                  <a:pos x="4" y="28"/>
                </a:cxn>
                <a:cxn ang="0">
                  <a:pos x="6" y="36"/>
                </a:cxn>
                <a:cxn ang="0">
                  <a:pos x="12" y="44"/>
                </a:cxn>
                <a:cxn ang="0">
                  <a:pos x="18" y="50"/>
                </a:cxn>
                <a:cxn ang="0">
                  <a:pos x="26" y="58"/>
                </a:cxn>
                <a:cxn ang="0">
                  <a:pos x="36" y="64"/>
                </a:cxn>
                <a:cxn ang="0">
                  <a:pos x="58" y="68"/>
                </a:cxn>
                <a:cxn ang="0">
                  <a:pos x="58" y="68"/>
                </a:cxn>
                <a:cxn ang="0">
                  <a:pos x="66" y="60"/>
                </a:cxn>
                <a:cxn ang="0">
                  <a:pos x="68" y="54"/>
                </a:cxn>
                <a:cxn ang="0">
                  <a:pos x="68" y="50"/>
                </a:cxn>
                <a:cxn ang="0">
                  <a:pos x="66" y="40"/>
                </a:cxn>
                <a:cxn ang="0">
                  <a:pos x="62" y="32"/>
                </a:cxn>
                <a:cxn ang="0">
                  <a:pos x="54" y="22"/>
                </a:cxn>
                <a:cxn ang="0">
                  <a:pos x="46" y="14"/>
                </a:cxn>
                <a:cxn ang="0">
                  <a:pos x="28" y="2"/>
                </a:cxn>
                <a:cxn ang="0">
                  <a:pos x="28" y="2"/>
                </a:cxn>
              </a:cxnLst>
              <a:rect l="0" t="0" r="r" b="b"/>
              <a:pathLst>
                <a:path w="68" h="68">
                  <a:moveTo>
                    <a:pt x="28" y="2"/>
                  </a:moveTo>
                  <a:lnTo>
                    <a:pt x="0" y="0"/>
                  </a:lnTo>
                  <a:lnTo>
                    <a:pt x="0" y="0"/>
                  </a:lnTo>
                  <a:lnTo>
                    <a:pt x="2" y="18"/>
                  </a:lnTo>
                  <a:lnTo>
                    <a:pt x="4" y="28"/>
                  </a:lnTo>
                  <a:lnTo>
                    <a:pt x="6" y="36"/>
                  </a:lnTo>
                  <a:lnTo>
                    <a:pt x="12" y="44"/>
                  </a:lnTo>
                  <a:lnTo>
                    <a:pt x="18" y="50"/>
                  </a:lnTo>
                  <a:lnTo>
                    <a:pt x="26" y="58"/>
                  </a:lnTo>
                  <a:lnTo>
                    <a:pt x="36" y="64"/>
                  </a:lnTo>
                  <a:lnTo>
                    <a:pt x="58" y="68"/>
                  </a:lnTo>
                  <a:lnTo>
                    <a:pt x="58" y="68"/>
                  </a:lnTo>
                  <a:lnTo>
                    <a:pt x="66" y="60"/>
                  </a:lnTo>
                  <a:lnTo>
                    <a:pt x="68" y="54"/>
                  </a:lnTo>
                  <a:lnTo>
                    <a:pt x="68" y="50"/>
                  </a:lnTo>
                  <a:lnTo>
                    <a:pt x="66" y="40"/>
                  </a:lnTo>
                  <a:lnTo>
                    <a:pt x="62" y="32"/>
                  </a:lnTo>
                  <a:lnTo>
                    <a:pt x="54" y="22"/>
                  </a:lnTo>
                  <a:lnTo>
                    <a:pt x="46" y="14"/>
                  </a:lnTo>
                  <a:lnTo>
                    <a:pt x="28" y="2"/>
                  </a:lnTo>
                  <a:lnTo>
                    <a:pt x="28" y="2"/>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2" name="Freeform 41"/>
            <p:cNvSpPr>
              <a:spLocks/>
            </p:cNvSpPr>
            <p:nvPr userDrawn="1"/>
          </p:nvSpPr>
          <p:spPr bwMode="gray">
            <a:xfrm>
              <a:off x="2532" y="1215"/>
              <a:ext cx="103" cy="75"/>
            </a:xfrm>
            <a:custGeom>
              <a:avLst/>
              <a:gdLst/>
              <a:ahLst/>
              <a:cxnLst>
                <a:cxn ang="0">
                  <a:pos x="22" y="54"/>
                </a:cxn>
                <a:cxn ang="0">
                  <a:pos x="0" y="70"/>
                </a:cxn>
                <a:cxn ang="0">
                  <a:pos x="0" y="70"/>
                </a:cxn>
                <a:cxn ang="0">
                  <a:pos x="16" y="74"/>
                </a:cxn>
                <a:cxn ang="0">
                  <a:pos x="32" y="76"/>
                </a:cxn>
                <a:cxn ang="0">
                  <a:pos x="46" y="74"/>
                </a:cxn>
                <a:cxn ang="0">
                  <a:pos x="60" y="68"/>
                </a:cxn>
                <a:cxn ang="0">
                  <a:pos x="72" y="62"/>
                </a:cxn>
                <a:cxn ang="0">
                  <a:pos x="82" y="52"/>
                </a:cxn>
                <a:cxn ang="0">
                  <a:pos x="90" y="42"/>
                </a:cxn>
                <a:cxn ang="0">
                  <a:pos x="98" y="30"/>
                </a:cxn>
                <a:cxn ang="0">
                  <a:pos x="106" y="0"/>
                </a:cxn>
                <a:cxn ang="0">
                  <a:pos x="106" y="0"/>
                </a:cxn>
                <a:cxn ang="0">
                  <a:pos x="80" y="6"/>
                </a:cxn>
                <a:cxn ang="0">
                  <a:pos x="68" y="10"/>
                </a:cxn>
                <a:cxn ang="0">
                  <a:pos x="58" y="14"/>
                </a:cxn>
                <a:cxn ang="0">
                  <a:pos x="48" y="20"/>
                </a:cxn>
                <a:cxn ang="0">
                  <a:pos x="38" y="28"/>
                </a:cxn>
                <a:cxn ang="0">
                  <a:pos x="30" y="40"/>
                </a:cxn>
                <a:cxn ang="0">
                  <a:pos x="22" y="54"/>
                </a:cxn>
                <a:cxn ang="0">
                  <a:pos x="22" y="54"/>
                </a:cxn>
              </a:cxnLst>
              <a:rect l="0" t="0" r="r" b="b"/>
              <a:pathLst>
                <a:path w="106" h="76">
                  <a:moveTo>
                    <a:pt x="22" y="54"/>
                  </a:moveTo>
                  <a:lnTo>
                    <a:pt x="0" y="70"/>
                  </a:lnTo>
                  <a:lnTo>
                    <a:pt x="0" y="70"/>
                  </a:lnTo>
                  <a:lnTo>
                    <a:pt x="16" y="74"/>
                  </a:lnTo>
                  <a:lnTo>
                    <a:pt x="32" y="76"/>
                  </a:lnTo>
                  <a:lnTo>
                    <a:pt x="46" y="74"/>
                  </a:lnTo>
                  <a:lnTo>
                    <a:pt x="60" y="68"/>
                  </a:lnTo>
                  <a:lnTo>
                    <a:pt x="72" y="62"/>
                  </a:lnTo>
                  <a:lnTo>
                    <a:pt x="82" y="52"/>
                  </a:lnTo>
                  <a:lnTo>
                    <a:pt x="90" y="42"/>
                  </a:lnTo>
                  <a:lnTo>
                    <a:pt x="98" y="30"/>
                  </a:lnTo>
                  <a:lnTo>
                    <a:pt x="106" y="0"/>
                  </a:lnTo>
                  <a:lnTo>
                    <a:pt x="106" y="0"/>
                  </a:lnTo>
                  <a:lnTo>
                    <a:pt x="80" y="6"/>
                  </a:lnTo>
                  <a:lnTo>
                    <a:pt x="68" y="10"/>
                  </a:lnTo>
                  <a:lnTo>
                    <a:pt x="58" y="14"/>
                  </a:lnTo>
                  <a:lnTo>
                    <a:pt x="48" y="20"/>
                  </a:lnTo>
                  <a:lnTo>
                    <a:pt x="38" y="28"/>
                  </a:lnTo>
                  <a:lnTo>
                    <a:pt x="30" y="40"/>
                  </a:lnTo>
                  <a:lnTo>
                    <a:pt x="22" y="54"/>
                  </a:lnTo>
                  <a:lnTo>
                    <a:pt x="22" y="5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3" name="Freeform 42"/>
            <p:cNvSpPr>
              <a:spLocks/>
            </p:cNvSpPr>
            <p:nvPr userDrawn="1"/>
          </p:nvSpPr>
          <p:spPr bwMode="gray">
            <a:xfrm>
              <a:off x="2476" y="1392"/>
              <a:ext cx="85" cy="75"/>
            </a:xfrm>
            <a:custGeom>
              <a:avLst/>
              <a:gdLst/>
              <a:ahLst/>
              <a:cxnLst>
                <a:cxn ang="0">
                  <a:pos x="82" y="24"/>
                </a:cxn>
                <a:cxn ang="0">
                  <a:pos x="76" y="0"/>
                </a:cxn>
                <a:cxn ang="0">
                  <a:pos x="76" y="0"/>
                </a:cxn>
                <a:cxn ang="0">
                  <a:pos x="50" y="8"/>
                </a:cxn>
                <a:cxn ang="0">
                  <a:pos x="30" y="18"/>
                </a:cxn>
                <a:cxn ang="0">
                  <a:pos x="20" y="24"/>
                </a:cxn>
                <a:cxn ang="0">
                  <a:pos x="12" y="30"/>
                </a:cxn>
                <a:cxn ang="0">
                  <a:pos x="6" y="40"/>
                </a:cxn>
                <a:cxn ang="0">
                  <a:pos x="0" y="48"/>
                </a:cxn>
                <a:cxn ang="0">
                  <a:pos x="0" y="68"/>
                </a:cxn>
                <a:cxn ang="0">
                  <a:pos x="0" y="68"/>
                </a:cxn>
                <a:cxn ang="0">
                  <a:pos x="16" y="72"/>
                </a:cxn>
                <a:cxn ang="0">
                  <a:pos x="30" y="70"/>
                </a:cxn>
                <a:cxn ang="0">
                  <a:pos x="42" y="66"/>
                </a:cxn>
                <a:cxn ang="0">
                  <a:pos x="52" y="60"/>
                </a:cxn>
                <a:cxn ang="0">
                  <a:pos x="62" y="52"/>
                </a:cxn>
                <a:cxn ang="0">
                  <a:pos x="70" y="42"/>
                </a:cxn>
                <a:cxn ang="0">
                  <a:pos x="82" y="24"/>
                </a:cxn>
                <a:cxn ang="0">
                  <a:pos x="82" y="24"/>
                </a:cxn>
              </a:cxnLst>
              <a:rect l="0" t="0" r="r" b="b"/>
              <a:pathLst>
                <a:path w="82" h="72">
                  <a:moveTo>
                    <a:pt x="82" y="24"/>
                  </a:moveTo>
                  <a:lnTo>
                    <a:pt x="76" y="0"/>
                  </a:lnTo>
                  <a:lnTo>
                    <a:pt x="76" y="0"/>
                  </a:lnTo>
                  <a:lnTo>
                    <a:pt x="50" y="8"/>
                  </a:lnTo>
                  <a:lnTo>
                    <a:pt x="30" y="18"/>
                  </a:lnTo>
                  <a:lnTo>
                    <a:pt x="20" y="24"/>
                  </a:lnTo>
                  <a:lnTo>
                    <a:pt x="12" y="30"/>
                  </a:lnTo>
                  <a:lnTo>
                    <a:pt x="6" y="40"/>
                  </a:lnTo>
                  <a:lnTo>
                    <a:pt x="0" y="48"/>
                  </a:lnTo>
                  <a:lnTo>
                    <a:pt x="0" y="68"/>
                  </a:lnTo>
                  <a:lnTo>
                    <a:pt x="0" y="68"/>
                  </a:lnTo>
                  <a:lnTo>
                    <a:pt x="16" y="72"/>
                  </a:lnTo>
                  <a:lnTo>
                    <a:pt x="30" y="70"/>
                  </a:lnTo>
                  <a:lnTo>
                    <a:pt x="42" y="66"/>
                  </a:lnTo>
                  <a:lnTo>
                    <a:pt x="52" y="60"/>
                  </a:lnTo>
                  <a:lnTo>
                    <a:pt x="62" y="52"/>
                  </a:lnTo>
                  <a:lnTo>
                    <a:pt x="70" y="42"/>
                  </a:lnTo>
                  <a:lnTo>
                    <a:pt x="82" y="24"/>
                  </a:lnTo>
                  <a:lnTo>
                    <a:pt x="82" y="2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4" name="Freeform 43"/>
            <p:cNvSpPr>
              <a:spLocks/>
            </p:cNvSpPr>
            <p:nvPr userDrawn="1"/>
          </p:nvSpPr>
          <p:spPr bwMode="gray">
            <a:xfrm>
              <a:off x="2448" y="1589"/>
              <a:ext cx="103" cy="65"/>
            </a:xfrm>
            <a:custGeom>
              <a:avLst/>
              <a:gdLst/>
              <a:ahLst/>
              <a:cxnLst>
                <a:cxn ang="0">
                  <a:pos x="0" y="50"/>
                </a:cxn>
                <a:cxn ang="0">
                  <a:pos x="14" y="58"/>
                </a:cxn>
                <a:cxn ang="0">
                  <a:pos x="14" y="58"/>
                </a:cxn>
                <a:cxn ang="0">
                  <a:pos x="30" y="62"/>
                </a:cxn>
                <a:cxn ang="0">
                  <a:pos x="44" y="60"/>
                </a:cxn>
                <a:cxn ang="0">
                  <a:pos x="54" y="56"/>
                </a:cxn>
                <a:cxn ang="0">
                  <a:pos x="60" y="50"/>
                </a:cxn>
                <a:cxn ang="0">
                  <a:pos x="66" y="42"/>
                </a:cxn>
                <a:cxn ang="0">
                  <a:pos x="70" y="34"/>
                </a:cxn>
                <a:cxn ang="0">
                  <a:pos x="78" y="18"/>
                </a:cxn>
                <a:cxn ang="0">
                  <a:pos x="98" y="2"/>
                </a:cxn>
                <a:cxn ang="0">
                  <a:pos x="98" y="2"/>
                </a:cxn>
                <a:cxn ang="0">
                  <a:pos x="80" y="0"/>
                </a:cxn>
                <a:cxn ang="0">
                  <a:pos x="64" y="2"/>
                </a:cxn>
                <a:cxn ang="0">
                  <a:pos x="50" y="6"/>
                </a:cxn>
                <a:cxn ang="0">
                  <a:pos x="36" y="14"/>
                </a:cxn>
                <a:cxn ang="0">
                  <a:pos x="24" y="22"/>
                </a:cxn>
                <a:cxn ang="0">
                  <a:pos x="14" y="30"/>
                </a:cxn>
                <a:cxn ang="0">
                  <a:pos x="6" y="40"/>
                </a:cxn>
                <a:cxn ang="0">
                  <a:pos x="0" y="50"/>
                </a:cxn>
                <a:cxn ang="0">
                  <a:pos x="0" y="50"/>
                </a:cxn>
              </a:cxnLst>
              <a:rect l="0" t="0" r="r" b="b"/>
              <a:pathLst>
                <a:path w="98" h="62">
                  <a:moveTo>
                    <a:pt x="0" y="50"/>
                  </a:moveTo>
                  <a:lnTo>
                    <a:pt x="14" y="58"/>
                  </a:lnTo>
                  <a:lnTo>
                    <a:pt x="14" y="58"/>
                  </a:lnTo>
                  <a:lnTo>
                    <a:pt x="30" y="62"/>
                  </a:lnTo>
                  <a:lnTo>
                    <a:pt x="44" y="60"/>
                  </a:lnTo>
                  <a:lnTo>
                    <a:pt x="54" y="56"/>
                  </a:lnTo>
                  <a:lnTo>
                    <a:pt x="60" y="50"/>
                  </a:lnTo>
                  <a:lnTo>
                    <a:pt x="66" y="42"/>
                  </a:lnTo>
                  <a:lnTo>
                    <a:pt x="70" y="34"/>
                  </a:lnTo>
                  <a:lnTo>
                    <a:pt x="78" y="18"/>
                  </a:lnTo>
                  <a:lnTo>
                    <a:pt x="98" y="2"/>
                  </a:lnTo>
                  <a:lnTo>
                    <a:pt x="98" y="2"/>
                  </a:lnTo>
                  <a:lnTo>
                    <a:pt x="80" y="0"/>
                  </a:lnTo>
                  <a:lnTo>
                    <a:pt x="64" y="2"/>
                  </a:lnTo>
                  <a:lnTo>
                    <a:pt x="50" y="6"/>
                  </a:lnTo>
                  <a:lnTo>
                    <a:pt x="36" y="14"/>
                  </a:lnTo>
                  <a:lnTo>
                    <a:pt x="24" y="22"/>
                  </a:lnTo>
                  <a:lnTo>
                    <a:pt x="14" y="30"/>
                  </a:lnTo>
                  <a:lnTo>
                    <a:pt x="6" y="40"/>
                  </a:lnTo>
                  <a:lnTo>
                    <a:pt x="0" y="50"/>
                  </a:lnTo>
                  <a:lnTo>
                    <a:pt x="0" y="5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5" name="Freeform 44"/>
            <p:cNvSpPr>
              <a:spLocks/>
            </p:cNvSpPr>
            <p:nvPr userDrawn="1"/>
          </p:nvSpPr>
          <p:spPr bwMode="gray">
            <a:xfrm>
              <a:off x="2720" y="944"/>
              <a:ext cx="103" cy="47"/>
            </a:xfrm>
            <a:custGeom>
              <a:avLst/>
              <a:gdLst/>
              <a:ahLst/>
              <a:cxnLst>
                <a:cxn ang="0">
                  <a:pos x="18" y="0"/>
                </a:cxn>
                <a:cxn ang="0">
                  <a:pos x="0" y="8"/>
                </a:cxn>
                <a:cxn ang="0">
                  <a:pos x="0" y="8"/>
                </a:cxn>
                <a:cxn ang="0">
                  <a:pos x="2" y="14"/>
                </a:cxn>
                <a:cxn ang="0">
                  <a:pos x="4" y="20"/>
                </a:cxn>
                <a:cxn ang="0">
                  <a:pos x="14" y="32"/>
                </a:cxn>
                <a:cxn ang="0">
                  <a:pos x="26" y="42"/>
                </a:cxn>
                <a:cxn ang="0">
                  <a:pos x="42" y="50"/>
                </a:cxn>
                <a:cxn ang="0">
                  <a:pos x="58" y="56"/>
                </a:cxn>
                <a:cxn ang="0">
                  <a:pos x="72" y="58"/>
                </a:cxn>
                <a:cxn ang="0">
                  <a:pos x="78" y="58"/>
                </a:cxn>
                <a:cxn ang="0">
                  <a:pos x="84" y="56"/>
                </a:cxn>
                <a:cxn ang="0">
                  <a:pos x="90" y="54"/>
                </a:cxn>
                <a:cxn ang="0">
                  <a:pos x="94" y="50"/>
                </a:cxn>
                <a:cxn ang="0">
                  <a:pos x="96" y="20"/>
                </a:cxn>
                <a:cxn ang="0">
                  <a:pos x="96" y="20"/>
                </a:cxn>
                <a:cxn ang="0">
                  <a:pos x="78" y="10"/>
                </a:cxn>
                <a:cxn ang="0">
                  <a:pos x="60" y="4"/>
                </a:cxn>
                <a:cxn ang="0">
                  <a:pos x="40" y="0"/>
                </a:cxn>
                <a:cxn ang="0">
                  <a:pos x="18" y="0"/>
                </a:cxn>
                <a:cxn ang="0">
                  <a:pos x="18" y="0"/>
                </a:cxn>
              </a:cxnLst>
              <a:rect l="0" t="0" r="r" b="b"/>
              <a:pathLst>
                <a:path w="96" h="58">
                  <a:moveTo>
                    <a:pt x="18" y="0"/>
                  </a:moveTo>
                  <a:lnTo>
                    <a:pt x="0" y="8"/>
                  </a:lnTo>
                  <a:lnTo>
                    <a:pt x="0" y="8"/>
                  </a:lnTo>
                  <a:lnTo>
                    <a:pt x="2" y="14"/>
                  </a:lnTo>
                  <a:lnTo>
                    <a:pt x="4" y="20"/>
                  </a:lnTo>
                  <a:lnTo>
                    <a:pt x="14" y="32"/>
                  </a:lnTo>
                  <a:lnTo>
                    <a:pt x="26" y="42"/>
                  </a:lnTo>
                  <a:lnTo>
                    <a:pt x="42" y="50"/>
                  </a:lnTo>
                  <a:lnTo>
                    <a:pt x="58" y="56"/>
                  </a:lnTo>
                  <a:lnTo>
                    <a:pt x="72" y="58"/>
                  </a:lnTo>
                  <a:lnTo>
                    <a:pt x="78" y="58"/>
                  </a:lnTo>
                  <a:lnTo>
                    <a:pt x="84" y="56"/>
                  </a:lnTo>
                  <a:lnTo>
                    <a:pt x="90" y="54"/>
                  </a:lnTo>
                  <a:lnTo>
                    <a:pt x="94" y="50"/>
                  </a:lnTo>
                  <a:lnTo>
                    <a:pt x="96" y="20"/>
                  </a:lnTo>
                  <a:lnTo>
                    <a:pt x="96" y="20"/>
                  </a:lnTo>
                  <a:lnTo>
                    <a:pt x="78" y="10"/>
                  </a:lnTo>
                  <a:lnTo>
                    <a:pt x="60" y="4"/>
                  </a:lnTo>
                  <a:lnTo>
                    <a:pt x="40" y="0"/>
                  </a:lnTo>
                  <a:lnTo>
                    <a:pt x="18" y="0"/>
                  </a:lnTo>
                  <a:lnTo>
                    <a:pt x="18" y="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6" name="Freeform 45"/>
            <p:cNvSpPr>
              <a:spLocks/>
            </p:cNvSpPr>
            <p:nvPr userDrawn="1"/>
          </p:nvSpPr>
          <p:spPr bwMode="gray">
            <a:xfrm>
              <a:off x="2946" y="851"/>
              <a:ext cx="66" cy="103"/>
            </a:xfrm>
            <a:custGeom>
              <a:avLst/>
              <a:gdLst/>
              <a:ahLst/>
              <a:cxnLst>
                <a:cxn ang="0">
                  <a:pos x="42" y="8"/>
                </a:cxn>
                <a:cxn ang="0">
                  <a:pos x="14" y="0"/>
                </a:cxn>
                <a:cxn ang="0">
                  <a:pos x="14" y="0"/>
                </a:cxn>
                <a:cxn ang="0">
                  <a:pos x="6" y="16"/>
                </a:cxn>
                <a:cxn ang="0">
                  <a:pos x="2" y="22"/>
                </a:cxn>
                <a:cxn ang="0">
                  <a:pos x="0" y="30"/>
                </a:cxn>
                <a:cxn ang="0">
                  <a:pos x="0" y="40"/>
                </a:cxn>
                <a:cxn ang="0">
                  <a:pos x="0" y="50"/>
                </a:cxn>
                <a:cxn ang="0">
                  <a:pos x="4" y="60"/>
                </a:cxn>
                <a:cxn ang="0">
                  <a:pos x="8" y="72"/>
                </a:cxn>
                <a:cxn ang="0">
                  <a:pos x="22" y="102"/>
                </a:cxn>
                <a:cxn ang="0">
                  <a:pos x="22" y="102"/>
                </a:cxn>
                <a:cxn ang="0">
                  <a:pos x="44" y="78"/>
                </a:cxn>
                <a:cxn ang="0">
                  <a:pos x="54" y="66"/>
                </a:cxn>
                <a:cxn ang="0">
                  <a:pos x="60" y="54"/>
                </a:cxn>
                <a:cxn ang="0">
                  <a:pos x="64" y="44"/>
                </a:cxn>
                <a:cxn ang="0">
                  <a:pos x="64" y="38"/>
                </a:cxn>
                <a:cxn ang="0">
                  <a:pos x="62" y="32"/>
                </a:cxn>
                <a:cxn ang="0">
                  <a:pos x="60" y="26"/>
                </a:cxn>
                <a:cxn ang="0">
                  <a:pos x="56" y="20"/>
                </a:cxn>
                <a:cxn ang="0">
                  <a:pos x="42" y="8"/>
                </a:cxn>
                <a:cxn ang="0">
                  <a:pos x="42" y="8"/>
                </a:cxn>
              </a:cxnLst>
              <a:rect l="0" t="0" r="r" b="b"/>
              <a:pathLst>
                <a:path w="64" h="102">
                  <a:moveTo>
                    <a:pt x="42" y="8"/>
                  </a:moveTo>
                  <a:lnTo>
                    <a:pt x="14" y="0"/>
                  </a:lnTo>
                  <a:lnTo>
                    <a:pt x="14" y="0"/>
                  </a:lnTo>
                  <a:lnTo>
                    <a:pt x="6" y="16"/>
                  </a:lnTo>
                  <a:lnTo>
                    <a:pt x="2" y="22"/>
                  </a:lnTo>
                  <a:lnTo>
                    <a:pt x="0" y="30"/>
                  </a:lnTo>
                  <a:lnTo>
                    <a:pt x="0" y="40"/>
                  </a:lnTo>
                  <a:lnTo>
                    <a:pt x="0" y="50"/>
                  </a:lnTo>
                  <a:lnTo>
                    <a:pt x="4" y="60"/>
                  </a:lnTo>
                  <a:lnTo>
                    <a:pt x="8" y="72"/>
                  </a:lnTo>
                  <a:lnTo>
                    <a:pt x="22" y="102"/>
                  </a:lnTo>
                  <a:lnTo>
                    <a:pt x="22" y="102"/>
                  </a:lnTo>
                  <a:lnTo>
                    <a:pt x="44" y="78"/>
                  </a:lnTo>
                  <a:lnTo>
                    <a:pt x="54" y="66"/>
                  </a:lnTo>
                  <a:lnTo>
                    <a:pt x="60" y="54"/>
                  </a:lnTo>
                  <a:lnTo>
                    <a:pt x="64" y="44"/>
                  </a:lnTo>
                  <a:lnTo>
                    <a:pt x="64" y="38"/>
                  </a:lnTo>
                  <a:lnTo>
                    <a:pt x="62" y="32"/>
                  </a:lnTo>
                  <a:lnTo>
                    <a:pt x="60" y="26"/>
                  </a:lnTo>
                  <a:lnTo>
                    <a:pt x="56" y="20"/>
                  </a:lnTo>
                  <a:lnTo>
                    <a:pt x="42" y="8"/>
                  </a:lnTo>
                  <a:lnTo>
                    <a:pt x="42" y="8"/>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7" name="Freeform 46"/>
            <p:cNvSpPr>
              <a:spLocks noEditPoints="1"/>
            </p:cNvSpPr>
            <p:nvPr userDrawn="1"/>
          </p:nvSpPr>
          <p:spPr bwMode="gray">
            <a:xfrm>
              <a:off x="3171" y="664"/>
              <a:ext cx="770" cy="1981"/>
            </a:xfrm>
            <a:custGeom>
              <a:avLst/>
              <a:gdLst/>
              <a:ahLst/>
              <a:cxnLst>
                <a:cxn ang="0">
                  <a:pos x="636" y="774"/>
                </a:cxn>
                <a:cxn ang="0">
                  <a:pos x="688" y="690"/>
                </a:cxn>
                <a:cxn ang="0">
                  <a:pos x="686" y="488"/>
                </a:cxn>
                <a:cxn ang="0">
                  <a:pos x="694" y="430"/>
                </a:cxn>
                <a:cxn ang="0">
                  <a:pos x="694" y="376"/>
                </a:cxn>
                <a:cxn ang="0">
                  <a:pos x="676" y="320"/>
                </a:cxn>
                <a:cxn ang="0">
                  <a:pos x="646" y="280"/>
                </a:cxn>
                <a:cxn ang="0">
                  <a:pos x="648" y="238"/>
                </a:cxn>
                <a:cxn ang="0">
                  <a:pos x="610" y="226"/>
                </a:cxn>
                <a:cxn ang="0">
                  <a:pos x="580" y="190"/>
                </a:cxn>
                <a:cxn ang="0">
                  <a:pos x="568" y="180"/>
                </a:cxn>
                <a:cxn ang="0">
                  <a:pos x="526" y="182"/>
                </a:cxn>
                <a:cxn ang="0">
                  <a:pos x="518" y="138"/>
                </a:cxn>
                <a:cxn ang="0">
                  <a:pos x="472" y="156"/>
                </a:cxn>
                <a:cxn ang="0">
                  <a:pos x="474" y="116"/>
                </a:cxn>
                <a:cxn ang="0">
                  <a:pos x="432" y="120"/>
                </a:cxn>
                <a:cxn ang="0">
                  <a:pos x="388" y="132"/>
                </a:cxn>
                <a:cxn ang="0">
                  <a:pos x="388" y="80"/>
                </a:cxn>
                <a:cxn ang="0">
                  <a:pos x="376" y="68"/>
                </a:cxn>
                <a:cxn ang="0">
                  <a:pos x="346" y="44"/>
                </a:cxn>
                <a:cxn ang="0">
                  <a:pos x="314" y="88"/>
                </a:cxn>
                <a:cxn ang="0">
                  <a:pos x="306" y="64"/>
                </a:cxn>
                <a:cxn ang="0">
                  <a:pos x="330" y="46"/>
                </a:cxn>
                <a:cxn ang="0">
                  <a:pos x="256" y="122"/>
                </a:cxn>
                <a:cxn ang="0">
                  <a:pos x="236" y="92"/>
                </a:cxn>
                <a:cxn ang="0">
                  <a:pos x="290" y="18"/>
                </a:cxn>
                <a:cxn ang="0">
                  <a:pos x="218" y="62"/>
                </a:cxn>
                <a:cxn ang="0">
                  <a:pos x="214" y="90"/>
                </a:cxn>
                <a:cxn ang="0">
                  <a:pos x="208" y="60"/>
                </a:cxn>
                <a:cxn ang="0">
                  <a:pos x="212" y="8"/>
                </a:cxn>
                <a:cxn ang="0">
                  <a:pos x="184" y="40"/>
                </a:cxn>
                <a:cxn ang="0">
                  <a:pos x="162" y="0"/>
                </a:cxn>
                <a:cxn ang="0">
                  <a:pos x="156" y="94"/>
                </a:cxn>
                <a:cxn ang="0">
                  <a:pos x="138" y="12"/>
                </a:cxn>
                <a:cxn ang="0">
                  <a:pos x="84" y="74"/>
                </a:cxn>
                <a:cxn ang="0">
                  <a:pos x="62" y="98"/>
                </a:cxn>
                <a:cxn ang="0">
                  <a:pos x="54" y="20"/>
                </a:cxn>
                <a:cxn ang="0">
                  <a:pos x="86" y="738"/>
                </a:cxn>
                <a:cxn ang="0">
                  <a:pos x="38" y="1700"/>
                </a:cxn>
                <a:cxn ang="0">
                  <a:pos x="176" y="1954"/>
                </a:cxn>
                <a:cxn ang="0">
                  <a:pos x="576" y="1976"/>
                </a:cxn>
                <a:cxn ang="0">
                  <a:pos x="656" y="1938"/>
                </a:cxn>
                <a:cxn ang="0">
                  <a:pos x="472" y="1910"/>
                </a:cxn>
                <a:cxn ang="0">
                  <a:pos x="368" y="1874"/>
                </a:cxn>
                <a:cxn ang="0">
                  <a:pos x="266" y="1722"/>
                </a:cxn>
                <a:cxn ang="0">
                  <a:pos x="260" y="1568"/>
                </a:cxn>
                <a:cxn ang="0">
                  <a:pos x="304" y="1496"/>
                </a:cxn>
                <a:cxn ang="0">
                  <a:pos x="552" y="1494"/>
                </a:cxn>
                <a:cxn ang="0">
                  <a:pos x="682" y="1452"/>
                </a:cxn>
                <a:cxn ang="0">
                  <a:pos x="654" y="1352"/>
                </a:cxn>
                <a:cxn ang="0">
                  <a:pos x="692" y="1264"/>
                </a:cxn>
                <a:cxn ang="0">
                  <a:pos x="610" y="1220"/>
                </a:cxn>
                <a:cxn ang="0">
                  <a:pos x="694" y="1188"/>
                </a:cxn>
                <a:cxn ang="0">
                  <a:pos x="698" y="1124"/>
                </a:cxn>
                <a:cxn ang="0">
                  <a:pos x="714" y="1052"/>
                </a:cxn>
                <a:cxn ang="0">
                  <a:pos x="772" y="1002"/>
                </a:cxn>
                <a:cxn ang="0">
                  <a:pos x="492" y="850"/>
                </a:cxn>
                <a:cxn ang="0">
                  <a:pos x="362" y="826"/>
                </a:cxn>
                <a:cxn ang="0">
                  <a:pos x="424" y="782"/>
                </a:cxn>
                <a:cxn ang="0">
                  <a:pos x="532" y="794"/>
                </a:cxn>
                <a:cxn ang="0">
                  <a:pos x="516" y="846"/>
                </a:cxn>
              </a:cxnLst>
              <a:rect l="0" t="0" r="r" b="b"/>
              <a:pathLst>
                <a:path w="772" h="1976">
                  <a:moveTo>
                    <a:pt x="696" y="886"/>
                  </a:moveTo>
                  <a:lnTo>
                    <a:pt x="696" y="886"/>
                  </a:lnTo>
                  <a:lnTo>
                    <a:pt x="670" y="852"/>
                  </a:lnTo>
                  <a:lnTo>
                    <a:pt x="656" y="834"/>
                  </a:lnTo>
                  <a:lnTo>
                    <a:pt x="646" y="814"/>
                  </a:lnTo>
                  <a:lnTo>
                    <a:pt x="638" y="794"/>
                  </a:lnTo>
                  <a:lnTo>
                    <a:pt x="636" y="784"/>
                  </a:lnTo>
                  <a:lnTo>
                    <a:pt x="636" y="774"/>
                  </a:lnTo>
                  <a:lnTo>
                    <a:pt x="638" y="764"/>
                  </a:lnTo>
                  <a:lnTo>
                    <a:pt x="642" y="754"/>
                  </a:lnTo>
                  <a:lnTo>
                    <a:pt x="646" y="744"/>
                  </a:lnTo>
                  <a:lnTo>
                    <a:pt x="654" y="734"/>
                  </a:lnTo>
                  <a:lnTo>
                    <a:pt x="654" y="734"/>
                  </a:lnTo>
                  <a:lnTo>
                    <a:pt x="670" y="720"/>
                  </a:lnTo>
                  <a:lnTo>
                    <a:pt x="680" y="706"/>
                  </a:lnTo>
                  <a:lnTo>
                    <a:pt x="688" y="690"/>
                  </a:lnTo>
                  <a:lnTo>
                    <a:pt x="690" y="672"/>
                  </a:lnTo>
                  <a:lnTo>
                    <a:pt x="690" y="672"/>
                  </a:lnTo>
                  <a:lnTo>
                    <a:pt x="696" y="612"/>
                  </a:lnTo>
                  <a:lnTo>
                    <a:pt x="696" y="566"/>
                  </a:lnTo>
                  <a:lnTo>
                    <a:pt x="692" y="526"/>
                  </a:lnTo>
                  <a:lnTo>
                    <a:pt x="684" y="490"/>
                  </a:lnTo>
                  <a:lnTo>
                    <a:pt x="684" y="490"/>
                  </a:lnTo>
                  <a:lnTo>
                    <a:pt x="686" y="488"/>
                  </a:lnTo>
                  <a:lnTo>
                    <a:pt x="690" y="486"/>
                  </a:lnTo>
                  <a:lnTo>
                    <a:pt x="694" y="482"/>
                  </a:lnTo>
                  <a:lnTo>
                    <a:pt x="698" y="474"/>
                  </a:lnTo>
                  <a:lnTo>
                    <a:pt x="698" y="474"/>
                  </a:lnTo>
                  <a:lnTo>
                    <a:pt x="700" y="458"/>
                  </a:lnTo>
                  <a:lnTo>
                    <a:pt x="700" y="446"/>
                  </a:lnTo>
                  <a:lnTo>
                    <a:pt x="698" y="438"/>
                  </a:lnTo>
                  <a:lnTo>
                    <a:pt x="694" y="430"/>
                  </a:lnTo>
                  <a:lnTo>
                    <a:pt x="690" y="426"/>
                  </a:lnTo>
                  <a:lnTo>
                    <a:pt x="686" y="422"/>
                  </a:lnTo>
                  <a:lnTo>
                    <a:pt x="684" y="420"/>
                  </a:lnTo>
                  <a:lnTo>
                    <a:pt x="684" y="420"/>
                  </a:lnTo>
                  <a:lnTo>
                    <a:pt x="690" y="412"/>
                  </a:lnTo>
                  <a:lnTo>
                    <a:pt x="694" y="402"/>
                  </a:lnTo>
                  <a:lnTo>
                    <a:pt x="696" y="388"/>
                  </a:lnTo>
                  <a:lnTo>
                    <a:pt x="694" y="376"/>
                  </a:lnTo>
                  <a:lnTo>
                    <a:pt x="692" y="362"/>
                  </a:lnTo>
                  <a:lnTo>
                    <a:pt x="688" y="352"/>
                  </a:lnTo>
                  <a:lnTo>
                    <a:pt x="680" y="344"/>
                  </a:lnTo>
                  <a:lnTo>
                    <a:pt x="676" y="342"/>
                  </a:lnTo>
                  <a:lnTo>
                    <a:pt x="670" y="342"/>
                  </a:lnTo>
                  <a:lnTo>
                    <a:pt x="670" y="342"/>
                  </a:lnTo>
                  <a:lnTo>
                    <a:pt x="674" y="332"/>
                  </a:lnTo>
                  <a:lnTo>
                    <a:pt x="676" y="320"/>
                  </a:lnTo>
                  <a:lnTo>
                    <a:pt x="676" y="308"/>
                  </a:lnTo>
                  <a:lnTo>
                    <a:pt x="674" y="298"/>
                  </a:lnTo>
                  <a:lnTo>
                    <a:pt x="668" y="290"/>
                  </a:lnTo>
                  <a:lnTo>
                    <a:pt x="662" y="282"/>
                  </a:lnTo>
                  <a:lnTo>
                    <a:pt x="654" y="280"/>
                  </a:lnTo>
                  <a:lnTo>
                    <a:pt x="642" y="280"/>
                  </a:lnTo>
                  <a:lnTo>
                    <a:pt x="642" y="280"/>
                  </a:lnTo>
                  <a:lnTo>
                    <a:pt x="646" y="280"/>
                  </a:lnTo>
                  <a:lnTo>
                    <a:pt x="650" y="274"/>
                  </a:lnTo>
                  <a:lnTo>
                    <a:pt x="654" y="266"/>
                  </a:lnTo>
                  <a:lnTo>
                    <a:pt x="656" y="260"/>
                  </a:lnTo>
                  <a:lnTo>
                    <a:pt x="656" y="254"/>
                  </a:lnTo>
                  <a:lnTo>
                    <a:pt x="656" y="254"/>
                  </a:lnTo>
                  <a:lnTo>
                    <a:pt x="654" y="246"/>
                  </a:lnTo>
                  <a:lnTo>
                    <a:pt x="652" y="242"/>
                  </a:lnTo>
                  <a:lnTo>
                    <a:pt x="648" y="238"/>
                  </a:lnTo>
                  <a:lnTo>
                    <a:pt x="644" y="236"/>
                  </a:lnTo>
                  <a:lnTo>
                    <a:pt x="636" y="234"/>
                  </a:lnTo>
                  <a:lnTo>
                    <a:pt x="626" y="234"/>
                  </a:lnTo>
                  <a:lnTo>
                    <a:pt x="618" y="236"/>
                  </a:lnTo>
                  <a:lnTo>
                    <a:pt x="610" y="236"/>
                  </a:lnTo>
                  <a:lnTo>
                    <a:pt x="608" y="236"/>
                  </a:lnTo>
                  <a:lnTo>
                    <a:pt x="608" y="234"/>
                  </a:lnTo>
                  <a:lnTo>
                    <a:pt x="610" y="226"/>
                  </a:lnTo>
                  <a:lnTo>
                    <a:pt x="610" y="226"/>
                  </a:lnTo>
                  <a:lnTo>
                    <a:pt x="612" y="220"/>
                  </a:lnTo>
                  <a:lnTo>
                    <a:pt x="610" y="212"/>
                  </a:lnTo>
                  <a:lnTo>
                    <a:pt x="604" y="204"/>
                  </a:lnTo>
                  <a:lnTo>
                    <a:pt x="598" y="196"/>
                  </a:lnTo>
                  <a:lnTo>
                    <a:pt x="592" y="190"/>
                  </a:lnTo>
                  <a:lnTo>
                    <a:pt x="584" y="188"/>
                  </a:lnTo>
                  <a:lnTo>
                    <a:pt x="580" y="190"/>
                  </a:lnTo>
                  <a:lnTo>
                    <a:pt x="576" y="192"/>
                  </a:lnTo>
                  <a:lnTo>
                    <a:pt x="574" y="196"/>
                  </a:lnTo>
                  <a:lnTo>
                    <a:pt x="570" y="202"/>
                  </a:lnTo>
                  <a:lnTo>
                    <a:pt x="570" y="202"/>
                  </a:lnTo>
                  <a:lnTo>
                    <a:pt x="568" y="200"/>
                  </a:lnTo>
                  <a:lnTo>
                    <a:pt x="566" y="194"/>
                  </a:lnTo>
                  <a:lnTo>
                    <a:pt x="568" y="184"/>
                  </a:lnTo>
                  <a:lnTo>
                    <a:pt x="568" y="180"/>
                  </a:lnTo>
                  <a:lnTo>
                    <a:pt x="566" y="174"/>
                  </a:lnTo>
                  <a:lnTo>
                    <a:pt x="564" y="170"/>
                  </a:lnTo>
                  <a:lnTo>
                    <a:pt x="560" y="166"/>
                  </a:lnTo>
                  <a:lnTo>
                    <a:pt x="560" y="166"/>
                  </a:lnTo>
                  <a:lnTo>
                    <a:pt x="552" y="168"/>
                  </a:lnTo>
                  <a:lnTo>
                    <a:pt x="544" y="172"/>
                  </a:lnTo>
                  <a:lnTo>
                    <a:pt x="526" y="182"/>
                  </a:lnTo>
                  <a:lnTo>
                    <a:pt x="526" y="182"/>
                  </a:lnTo>
                  <a:lnTo>
                    <a:pt x="526" y="176"/>
                  </a:lnTo>
                  <a:lnTo>
                    <a:pt x="526" y="172"/>
                  </a:lnTo>
                  <a:lnTo>
                    <a:pt x="528" y="162"/>
                  </a:lnTo>
                  <a:lnTo>
                    <a:pt x="528" y="158"/>
                  </a:lnTo>
                  <a:lnTo>
                    <a:pt x="528" y="152"/>
                  </a:lnTo>
                  <a:lnTo>
                    <a:pt x="524" y="146"/>
                  </a:lnTo>
                  <a:lnTo>
                    <a:pt x="518" y="138"/>
                  </a:lnTo>
                  <a:lnTo>
                    <a:pt x="518" y="138"/>
                  </a:lnTo>
                  <a:lnTo>
                    <a:pt x="510" y="134"/>
                  </a:lnTo>
                  <a:lnTo>
                    <a:pt x="502" y="132"/>
                  </a:lnTo>
                  <a:lnTo>
                    <a:pt x="498" y="134"/>
                  </a:lnTo>
                  <a:lnTo>
                    <a:pt x="492" y="136"/>
                  </a:lnTo>
                  <a:lnTo>
                    <a:pt x="484" y="146"/>
                  </a:lnTo>
                  <a:lnTo>
                    <a:pt x="478" y="152"/>
                  </a:lnTo>
                  <a:lnTo>
                    <a:pt x="472" y="156"/>
                  </a:lnTo>
                  <a:lnTo>
                    <a:pt x="472" y="156"/>
                  </a:lnTo>
                  <a:lnTo>
                    <a:pt x="466" y="154"/>
                  </a:lnTo>
                  <a:lnTo>
                    <a:pt x="464" y="150"/>
                  </a:lnTo>
                  <a:lnTo>
                    <a:pt x="464" y="148"/>
                  </a:lnTo>
                  <a:lnTo>
                    <a:pt x="474" y="136"/>
                  </a:lnTo>
                  <a:lnTo>
                    <a:pt x="478" y="128"/>
                  </a:lnTo>
                  <a:lnTo>
                    <a:pt x="478" y="124"/>
                  </a:lnTo>
                  <a:lnTo>
                    <a:pt x="476" y="120"/>
                  </a:lnTo>
                  <a:lnTo>
                    <a:pt x="474" y="116"/>
                  </a:lnTo>
                  <a:lnTo>
                    <a:pt x="468" y="110"/>
                  </a:lnTo>
                  <a:lnTo>
                    <a:pt x="460" y="106"/>
                  </a:lnTo>
                  <a:lnTo>
                    <a:pt x="448" y="100"/>
                  </a:lnTo>
                  <a:lnTo>
                    <a:pt x="448" y="100"/>
                  </a:lnTo>
                  <a:lnTo>
                    <a:pt x="442" y="112"/>
                  </a:lnTo>
                  <a:lnTo>
                    <a:pt x="438" y="120"/>
                  </a:lnTo>
                  <a:lnTo>
                    <a:pt x="434" y="122"/>
                  </a:lnTo>
                  <a:lnTo>
                    <a:pt x="432" y="120"/>
                  </a:lnTo>
                  <a:lnTo>
                    <a:pt x="428" y="112"/>
                  </a:lnTo>
                  <a:lnTo>
                    <a:pt x="426" y="108"/>
                  </a:lnTo>
                  <a:lnTo>
                    <a:pt x="424" y="106"/>
                  </a:lnTo>
                  <a:lnTo>
                    <a:pt x="424" y="106"/>
                  </a:lnTo>
                  <a:lnTo>
                    <a:pt x="422" y="104"/>
                  </a:lnTo>
                  <a:lnTo>
                    <a:pt x="418" y="106"/>
                  </a:lnTo>
                  <a:lnTo>
                    <a:pt x="412" y="110"/>
                  </a:lnTo>
                  <a:lnTo>
                    <a:pt x="388" y="132"/>
                  </a:lnTo>
                  <a:lnTo>
                    <a:pt x="388" y="132"/>
                  </a:lnTo>
                  <a:lnTo>
                    <a:pt x="398" y="112"/>
                  </a:lnTo>
                  <a:lnTo>
                    <a:pt x="404" y="92"/>
                  </a:lnTo>
                  <a:lnTo>
                    <a:pt x="406" y="84"/>
                  </a:lnTo>
                  <a:lnTo>
                    <a:pt x="404" y="80"/>
                  </a:lnTo>
                  <a:lnTo>
                    <a:pt x="398" y="78"/>
                  </a:lnTo>
                  <a:lnTo>
                    <a:pt x="388" y="80"/>
                  </a:lnTo>
                  <a:lnTo>
                    <a:pt x="388" y="80"/>
                  </a:lnTo>
                  <a:lnTo>
                    <a:pt x="376" y="84"/>
                  </a:lnTo>
                  <a:lnTo>
                    <a:pt x="368" y="86"/>
                  </a:lnTo>
                  <a:lnTo>
                    <a:pt x="366" y="86"/>
                  </a:lnTo>
                  <a:lnTo>
                    <a:pt x="364" y="84"/>
                  </a:lnTo>
                  <a:lnTo>
                    <a:pt x="368" y="76"/>
                  </a:lnTo>
                  <a:lnTo>
                    <a:pt x="370" y="72"/>
                  </a:lnTo>
                  <a:lnTo>
                    <a:pt x="370" y="72"/>
                  </a:lnTo>
                  <a:lnTo>
                    <a:pt x="376" y="68"/>
                  </a:lnTo>
                  <a:lnTo>
                    <a:pt x="380" y="64"/>
                  </a:lnTo>
                  <a:lnTo>
                    <a:pt x="380" y="62"/>
                  </a:lnTo>
                  <a:lnTo>
                    <a:pt x="380" y="58"/>
                  </a:lnTo>
                  <a:lnTo>
                    <a:pt x="376" y="50"/>
                  </a:lnTo>
                  <a:lnTo>
                    <a:pt x="368" y="44"/>
                  </a:lnTo>
                  <a:lnTo>
                    <a:pt x="358" y="42"/>
                  </a:lnTo>
                  <a:lnTo>
                    <a:pt x="350" y="42"/>
                  </a:lnTo>
                  <a:lnTo>
                    <a:pt x="346" y="44"/>
                  </a:lnTo>
                  <a:lnTo>
                    <a:pt x="344" y="46"/>
                  </a:lnTo>
                  <a:lnTo>
                    <a:pt x="342" y="52"/>
                  </a:lnTo>
                  <a:lnTo>
                    <a:pt x="342" y="58"/>
                  </a:lnTo>
                  <a:lnTo>
                    <a:pt x="342" y="58"/>
                  </a:lnTo>
                  <a:lnTo>
                    <a:pt x="340" y="68"/>
                  </a:lnTo>
                  <a:lnTo>
                    <a:pt x="332" y="76"/>
                  </a:lnTo>
                  <a:lnTo>
                    <a:pt x="324" y="84"/>
                  </a:lnTo>
                  <a:lnTo>
                    <a:pt x="314" y="88"/>
                  </a:lnTo>
                  <a:lnTo>
                    <a:pt x="306" y="90"/>
                  </a:lnTo>
                  <a:lnTo>
                    <a:pt x="300" y="90"/>
                  </a:lnTo>
                  <a:lnTo>
                    <a:pt x="298" y="88"/>
                  </a:lnTo>
                  <a:lnTo>
                    <a:pt x="298" y="84"/>
                  </a:lnTo>
                  <a:lnTo>
                    <a:pt x="300" y="76"/>
                  </a:lnTo>
                  <a:lnTo>
                    <a:pt x="300" y="76"/>
                  </a:lnTo>
                  <a:lnTo>
                    <a:pt x="302" y="68"/>
                  </a:lnTo>
                  <a:lnTo>
                    <a:pt x="306" y="64"/>
                  </a:lnTo>
                  <a:lnTo>
                    <a:pt x="310" y="62"/>
                  </a:lnTo>
                  <a:lnTo>
                    <a:pt x="314" y="60"/>
                  </a:lnTo>
                  <a:lnTo>
                    <a:pt x="322" y="60"/>
                  </a:lnTo>
                  <a:lnTo>
                    <a:pt x="328" y="62"/>
                  </a:lnTo>
                  <a:lnTo>
                    <a:pt x="334" y="62"/>
                  </a:lnTo>
                  <a:lnTo>
                    <a:pt x="334" y="60"/>
                  </a:lnTo>
                  <a:lnTo>
                    <a:pt x="334" y="58"/>
                  </a:lnTo>
                  <a:lnTo>
                    <a:pt x="330" y="46"/>
                  </a:lnTo>
                  <a:lnTo>
                    <a:pt x="318" y="26"/>
                  </a:lnTo>
                  <a:lnTo>
                    <a:pt x="318" y="26"/>
                  </a:lnTo>
                  <a:lnTo>
                    <a:pt x="284" y="62"/>
                  </a:lnTo>
                  <a:lnTo>
                    <a:pt x="272" y="76"/>
                  </a:lnTo>
                  <a:lnTo>
                    <a:pt x="266" y="86"/>
                  </a:lnTo>
                  <a:lnTo>
                    <a:pt x="266" y="86"/>
                  </a:lnTo>
                  <a:lnTo>
                    <a:pt x="260" y="110"/>
                  </a:lnTo>
                  <a:lnTo>
                    <a:pt x="256" y="122"/>
                  </a:lnTo>
                  <a:lnTo>
                    <a:pt x="254" y="124"/>
                  </a:lnTo>
                  <a:lnTo>
                    <a:pt x="252" y="124"/>
                  </a:lnTo>
                  <a:lnTo>
                    <a:pt x="250" y="120"/>
                  </a:lnTo>
                  <a:lnTo>
                    <a:pt x="246" y="102"/>
                  </a:lnTo>
                  <a:lnTo>
                    <a:pt x="242" y="96"/>
                  </a:lnTo>
                  <a:lnTo>
                    <a:pt x="238" y="92"/>
                  </a:lnTo>
                  <a:lnTo>
                    <a:pt x="236" y="92"/>
                  </a:lnTo>
                  <a:lnTo>
                    <a:pt x="236" y="92"/>
                  </a:lnTo>
                  <a:lnTo>
                    <a:pt x="258" y="76"/>
                  </a:lnTo>
                  <a:lnTo>
                    <a:pt x="268" y="66"/>
                  </a:lnTo>
                  <a:lnTo>
                    <a:pt x="276" y="56"/>
                  </a:lnTo>
                  <a:lnTo>
                    <a:pt x="284" y="46"/>
                  </a:lnTo>
                  <a:lnTo>
                    <a:pt x="290" y="36"/>
                  </a:lnTo>
                  <a:lnTo>
                    <a:pt x="292" y="26"/>
                  </a:lnTo>
                  <a:lnTo>
                    <a:pt x="290" y="18"/>
                  </a:lnTo>
                  <a:lnTo>
                    <a:pt x="290" y="18"/>
                  </a:lnTo>
                  <a:lnTo>
                    <a:pt x="276" y="18"/>
                  </a:lnTo>
                  <a:lnTo>
                    <a:pt x="262" y="24"/>
                  </a:lnTo>
                  <a:lnTo>
                    <a:pt x="246" y="32"/>
                  </a:lnTo>
                  <a:lnTo>
                    <a:pt x="232" y="40"/>
                  </a:lnTo>
                  <a:lnTo>
                    <a:pt x="222" y="50"/>
                  </a:lnTo>
                  <a:lnTo>
                    <a:pt x="220" y="54"/>
                  </a:lnTo>
                  <a:lnTo>
                    <a:pt x="218" y="58"/>
                  </a:lnTo>
                  <a:lnTo>
                    <a:pt x="218" y="62"/>
                  </a:lnTo>
                  <a:lnTo>
                    <a:pt x="220" y="66"/>
                  </a:lnTo>
                  <a:lnTo>
                    <a:pt x="226" y="68"/>
                  </a:lnTo>
                  <a:lnTo>
                    <a:pt x="232" y="70"/>
                  </a:lnTo>
                  <a:lnTo>
                    <a:pt x="232" y="70"/>
                  </a:lnTo>
                  <a:lnTo>
                    <a:pt x="230" y="76"/>
                  </a:lnTo>
                  <a:lnTo>
                    <a:pt x="226" y="80"/>
                  </a:lnTo>
                  <a:lnTo>
                    <a:pt x="222" y="86"/>
                  </a:lnTo>
                  <a:lnTo>
                    <a:pt x="214" y="90"/>
                  </a:lnTo>
                  <a:lnTo>
                    <a:pt x="208" y="90"/>
                  </a:lnTo>
                  <a:lnTo>
                    <a:pt x="202" y="90"/>
                  </a:lnTo>
                  <a:lnTo>
                    <a:pt x="194" y="84"/>
                  </a:lnTo>
                  <a:lnTo>
                    <a:pt x="188" y="76"/>
                  </a:lnTo>
                  <a:lnTo>
                    <a:pt x="188" y="76"/>
                  </a:lnTo>
                  <a:lnTo>
                    <a:pt x="194" y="74"/>
                  </a:lnTo>
                  <a:lnTo>
                    <a:pt x="198" y="70"/>
                  </a:lnTo>
                  <a:lnTo>
                    <a:pt x="208" y="60"/>
                  </a:lnTo>
                  <a:lnTo>
                    <a:pt x="218" y="46"/>
                  </a:lnTo>
                  <a:lnTo>
                    <a:pt x="224" y="32"/>
                  </a:lnTo>
                  <a:lnTo>
                    <a:pt x="228" y="20"/>
                  </a:lnTo>
                  <a:lnTo>
                    <a:pt x="228" y="14"/>
                  </a:lnTo>
                  <a:lnTo>
                    <a:pt x="226" y="10"/>
                  </a:lnTo>
                  <a:lnTo>
                    <a:pt x="224" y="8"/>
                  </a:lnTo>
                  <a:lnTo>
                    <a:pt x="218" y="6"/>
                  </a:lnTo>
                  <a:lnTo>
                    <a:pt x="212" y="8"/>
                  </a:lnTo>
                  <a:lnTo>
                    <a:pt x="202" y="12"/>
                  </a:lnTo>
                  <a:lnTo>
                    <a:pt x="202" y="12"/>
                  </a:lnTo>
                  <a:lnTo>
                    <a:pt x="200" y="16"/>
                  </a:lnTo>
                  <a:lnTo>
                    <a:pt x="198" y="24"/>
                  </a:lnTo>
                  <a:lnTo>
                    <a:pt x="194" y="34"/>
                  </a:lnTo>
                  <a:lnTo>
                    <a:pt x="188" y="44"/>
                  </a:lnTo>
                  <a:lnTo>
                    <a:pt x="188" y="44"/>
                  </a:lnTo>
                  <a:lnTo>
                    <a:pt x="184" y="40"/>
                  </a:lnTo>
                  <a:lnTo>
                    <a:pt x="182" y="36"/>
                  </a:lnTo>
                  <a:lnTo>
                    <a:pt x="182" y="26"/>
                  </a:lnTo>
                  <a:lnTo>
                    <a:pt x="182" y="16"/>
                  </a:lnTo>
                  <a:lnTo>
                    <a:pt x="182" y="8"/>
                  </a:lnTo>
                  <a:lnTo>
                    <a:pt x="182" y="8"/>
                  </a:lnTo>
                  <a:lnTo>
                    <a:pt x="174" y="4"/>
                  </a:lnTo>
                  <a:lnTo>
                    <a:pt x="168" y="0"/>
                  </a:lnTo>
                  <a:lnTo>
                    <a:pt x="162" y="0"/>
                  </a:lnTo>
                  <a:lnTo>
                    <a:pt x="160" y="2"/>
                  </a:lnTo>
                  <a:lnTo>
                    <a:pt x="156" y="6"/>
                  </a:lnTo>
                  <a:lnTo>
                    <a:pt x="154" y="12"/>
                  </a:lnTo>
                  <a:lnTo>
                    <a:pt x="152" y="28"/>
                  </a:lnTo>
                  <a:lnTo>
                    <a:pt x="152" y="46"/>
                  </a:lnTo>
                  <a:lnTo>
                    <a:pt x="152" y="66"/>
                  </a:lnTo>
                  <a:lnTo>
                    <a:pt x="156" y="94"/>
                  </a:lnTo>
                  <a:lnTo>
                    <a:pt x="156" y="94"/>
                  </a:lnTo>
                  <a:lnTo>
                    <a:pt x="140" y="82"/>
                  </a:lnTo>
                  <a:lnTo>
                    <a:pt x="132" y="74"/>
                  </a:lnTo>
                  <a:lnTo>
                    <a:pt x="130" y="68"/>
                  </a:lnTo>
                  <a:lnTo>
                    <a:pt x="130" y="62"/>
                  </a:lnTo>
                  <a:lnTo>
                    <a:pt x="134" y="54"/>
                  </a:lnTo>
                  <a:lnTo>
                    <a:pt x="138" y="44"/>
                  </a:lnTo>
                  <a:lnTo>
                    <a:pt x="140" y="30"/>
                  </a:lnTo>
                  <a:lnTo>
                    <a:pt x="138" y="12"/>
                  </a:lnTo>
                  <a:lnTo>
                    <a:pt x="138" y="12"/>
                  </a:lnTo>
                  <a:lnTo>
                    <a:pt x="122" y="16"/>
                  </a:lnTo>
                  <a:lnTo>
                    <a:pt x="110" y="20"/>
                  </a:lnTo>
                  <a:lnTo>
                    <a:pt x="100" y="28"/>
                  </a:lnTo>
                  <a:lnTo>
                    <a:pt x="92" y="36"/>
                  </a:lnTo>
                  <a:lnTo>
                    <a:pt x="88" y="46"/>
                  </a:lnTo>
                  <a:lnTo>
                    <a:pt x="84" y="58"/>
                  </a:lnTo>
                  <a:lnTo>
                    <a:pt x="84" y="74"/>
                  </a:lnTo>
                  <a:lnTo>
                    <a:pt x="86" y="92"/>
                  </a:lnTo>
                  <a:lnTo>
                    <a:pt x="86" y="92"/>
                  </a:lnTo>
                  <a:lnTo>
                    <a:pt x="82" y="102"/>
                  </a:lnTo>
                  <a:lnTo>
                    <a:pt x="74" y="112"/>
                  </a:lnTo>
                  <a:lnTo>
                    <a:pt x="72" y="114"/>
                  </a:lnTo>
                  <a:lnTo>
                    <a:pt x="68" y="114"/>
                  </a:lnTo>
                  <a:lnTo>
                    <a:pt x="64" y="108"/>
                  </a:lnTo>
                  <a:lnTo>
                    <a:pt x="62" y="98"/>
                  </a:lnTo>
                  <a:lnTo>
                    <a:pt x="62" y="98"/>
                  </a:lnTo>
                  <a:lnTo>
                    <a:pt x="70" y="84"/>
                  </a:lnTo>
                  <a:lnTo>
                    <a:pt x="74" y="72"/>
                  </a:lnTo>
                  <a:lnTo>
                    <a:pt x="78" y="58"/>
                  </a:lnTo>
                  <a:lnTo>
                    <a:pt x="76" y="46"/>
                  </a:lnTo>
                  <a:lnTo>
                    <a:pt x="72" y="34"/>
                  </a:lnTo>
                  <a:lnTo>
                    <a:pt x="66" y="26"/>
                  </a:lnTo>
                  <a:lnTo>
                    <a:pt x="54" y="20"/>
                  </a:lnTo>
                  <a:lnTo>
                    <a:pt x="40" y="16"/>
                  </a:lnTo>
                  <a:lnTo>
                    <a:pt x="40" y="16"/>
                  </a:lnTo>
                  <a:lnTo>
                    <a:pt x="52" y="136"/>
                  </a:lnTo>
                  <a:lnTo>
                    <a:pt x="64" y="258"/>
                  </a:lnTo>
                  <a:lnTo>
                    <a:pt x="72" y="378"/>
                  </a:lnTo>
                  <a:lnTo>
                    <a:pt x="78" y="498"/>
                  </a:lnTo>
                  <a:lnTo>
                    <a:pt x="84" y="618"/>
                  </a:lnTo>
                  <a:lnTo>
                    <a:pt x="86" y="738"/>
                  </a:lnTo>
                  <a:lnTo>
                    <a:pt x="88" y="860"/>
                  </a:lnTo>
                  <a:lnTo>
                    <a:pt x="86" y="980"/>
                  </a:lnTo>
                  <a:lnTo>
                    <a:pt x="84" y="1100"/>
                  </a:lnTo>
                  <a:lnTo>
                    <a:pt x="78" y="1220"/>
                  </a:lnTo>
                  <a:lnTo>
                    <a:pt x="72" y="1340"/>
                  </a:lnTo>
                  <a:lnTo>
                    <a:pt x="62" y="1460"/>
                  </a:lnTo>
                  <a:lnTo>
                    <a:pt x="52" y="1580"/>
                  </a:lnTo>
                  <a:lnTo>
                    <a:pt x="38" y="1700"/>
                  </a:lnTo>
                  <a:lnTo>
                    <a:pt x="24" y="1820"/>
                  </a:lnTo>
                  <a:lnTo>
                    <a:pt x="6" y="1938"/>
                  </a:lnTo>
                  <a:lnTo>
                    <a:pt x="0" y="1972"/>
                  </a:lnTo>
                  <a:lnTo>
                    <a:pt x="0" y="1972"/>
                  </a:lnTo>
                  <a:lnTo>
                    <a:pt x="42" y="1970"/>
                  </a:lnTo>
                  <a:lnTo>
                    <a:pt x="88" y="1964"/>
                  </a:lnTo>
                  <a:lnTo>
                    <a:pt x="134" y="1958"/>
                  </a:lnTo>
                  <a:lnTo>
                    <a:pt x="176" y="1954"/>
                  </a:lnTo>
                  <a:lnTo>
                    <a:pt x="176" y="1954"/>
                  </a:lnTo>
                  <a:lnTo>
                    <a:pt x="226" y="1956"/>
                  </a:lnTo>
                  <a:lnTo>
                    <a:pt x="268" y="1960"/>
                  </a:lnTo>
                  <a:lnTo>
                    <a:pt x="338" y="1968"/>
                  </a:lnTo>
                  <a:lnTo>
                    <a:pt x="378" y="1972"/>
                  </a:lnTo>
                  <a:lnTo>
                    <a:pt x="428" y="1974"/>
                  </a:lnTo>
                  <a:lnTo>
                    <a:pt x="492" y="1976"/>
                  </a:lnTo>
                  <a:lnTo>
                    <a:pt x="576" y="1976"/>
                  </a:lnTo>
                  <a:lnTo>
                    <a:pt x="576" y="1976"/>
                  </a:lnTo>
                  <a:lnTo>
                    <a:pt x="612" y="1972"/>
                  </a:lnTo>
                  <a:lnTo>
                    <a:pt x="636" y="1966"/>
                  </a:lnTo>
                  <a:lnTo>
                    <a:pt x="654" y="1962"/>
                  </a:lnTo>
                  <a:lnTo>
                    <a:pt x="668" y="1962"/>
                  </a:lnTo>
                  <a:lnTo>
                    <a:pt x="668" y="1962"/>
                  </a:lnTo>
                  <a:lnTo>
                    <a:pt x="664" y="1948"/>
                  </a:lnTo>
                  <a:lnTo>
                    <a:pt x="656" y="1938"/>
                  </a:lnTo>
                  <a:lnTo>
                    <a:pt x="648" y="1930"/>
                  </a:lnTo>
                  <a:lnTo>
                    <a:pt x="638" y="1924"/>
                  </a:lnTo>
                  <a:lnTo>
                    <a:pt x="624" y="1918"/>
                  </a:lnTo>
                  <a:lnTo>
                    <a:pt x="612" y="1916"/>
                  </a:lnTo>
                  <a:lnTo>
                    <a:pt x="582" y="1912"/>
                  </a:lnTo>
                  <a:lnTo>
                    <a:pt x="516" y="1912"/>
                  </a:lnTo>
                  <a:lnTo>
                    <a:pt x="486" y="1912"/>
                  </a:lnTo>
                  <a:lnTo>
                    <a:pt x="472" y="1910"/>
                  </a:lnTo>
                  <a:lnTo>
                    <a:pt x="458" y="1906"/>
                  </a:lnTo>
                  <a:lnTo>
                    <a:pt x="458" y="1906"/>
                  </a:lnTo>
                  <a:lnTo>
                    <a:pt x="440" y="1904"/>
                  </a:lnTo>
                  <a:lnTo>
                    <a:pt x="422" y="1900"/>
                  </a:lnTo>
                  <a:lnTo>
                    <a:pt x="406" y="1894"/>
                  </a:lnTo>
                  <a:lnTo>
                    <a:pt x="392" y="1888"/>
                  </a:lnTo>
                  <a:lnTo>
                    <a:pt x="380" y="1882"/>
                  </a:lnTo>
                  <a:lnTo>
                    <a:pt x="368" y="1874"/>
                  </a:lnTo>
                  <a:lnTo>
                    <a:pt x="350" y="1858"/>
                  </a:lnTo>
                  <a:lnTo>
                    <a:pt x="334" y="1840"/>
                  </a:lnTo>
                  <a:lnTo>
                    <a:pt x="322" y="1820"/>
                  </a:lnTo>
                  <a:lnTo>
                    <a:pt x="296" y="1782"/>
                  </a:lnTo>
                  <a:lnTo>
                    <a:pt x="296" y="1782"/>
                  </a:lnTo>
                  <a:lnTo>
                    <a:pt x="284" y="1760"/>
                  </a:lnTo>
                  <a:lnTo>
                    <a:pt x="272" y="1734"/>
                  </a:lnTo>
                  <a:lnTo>
                    <a:pt x="266" y="1722"/>
                  </a:lnTo>
                  <a:lnTo>
                    <a:pt x="262" y="1706"/>
                  </a:lnTo>
                  <a:lnTo>
                    <a:pt x="260" y="1692"/>
                  </a:lnTo>
                  <a:lnTo>
                    <a:pt x="258" y="1676"/>
                  </a:lnTo>
                  <a:lnTo>
                    <a:pt x="258" y="1676"/>
                  </a:lnTo>
                  <a:lnTo>
                    <a:pt x="256" y="1654"/>
                  </a:lnTo>
                  <a:lnTo>
                    <a:pt x="256" y="1636"/>
                  </a:lnTo>
                  <a:lnTo>
                    <a:pt x="256" y="1602"/>
                  </a:lnTo>
                  <a:lnTo>
                    <a:pt x="260" y="1568"/>
                  </a:lnTo>
                  <a:lnTo>
                    <a:pt x="260" y="1528"/>
                  </a:lnTo>
                  <a:lnTo>
                    <a:pt x="260" y="1528"/>
                  </a:lnTo>
                  <a:lnTo>
                    <a:pt x="262" y="1522"/>
                  </a:lnTo>
                  <a:lnTo>
                    <a:pt x="264" y="1516"/>
                  </a:lnTo>
                  <a:lnTo>
                    <a:pt x="272" y="1506"/>
                  </a:lnTo>
                  <a:lnTo>
                    <a:pt x="280" y="1500"/>
                  </a:lnTo>
                  <a:lnTo>
                    <a:pt x="292" y="1496"/>
                  </a:lnTo>
                  <a:lnTo>
                    <a:pt x="304" y="1496"/>
                  </a:lnTo>
                  <a:lnTo>
                    <a:pt x="318" y="1496"/>
                  </a:lnTo>
                  <a:lnTo>
                    <a:pt x="342" y="1498"/>
                  </a:lnTo>
                  <a:lnTo>
                    <a:pt x="342" y="1498"/>
                  </a:lnTo>
                  <a:lnTo>
                    <a:pt x="380" y="1502"/>
                  </a:lnTo>
                  <a:lnTo>
                    <a:pt x="422" y="1502"/>
                  </a:lnTo>
                  <a:lnTo>
                    <a:pt x="466" y="1500"/>
                  </a:lnTo>
                  <a:lnTo>
                    <a:pt x="510" y="1498"/>
                  </a:lnTo>
                  <a:lnTo>
                    <a:pt x="552" y="1494"/>
                  </a:lnTo>
                  <a:lnTo>
                    <a:pt x="588" y="1490"/>
                  </a:lnTo>
                  <a:lnTo>
                    <a:pt x="618" y="1486"/>
                  </a:lnTo>
                  <a:lnTo>
                    <a:pt x="638" y="1480"/>
                  </a:lnTo>
                  <a:lnTo>
                    <a:pt x="638" y="1480"/>
                  </a:lnTo>
                  <a:lnTo>
                    <a:pt x="658" y="1472"/>
                  </a:lnTo>
                  <a:lnTo>
                    <a:pt x="672" y="1464"/>
                  </a:lnTo>
                  <a:lnTo>
                    <a:pt x="678" y="1458"/>
                  </a:lnTo>
                  <a:lnTo>
                    <a:pt x="682" y="1452"/>
                  </a:lnTo>
                  <a:lnTo>
                    <a:pt x="684" y="1446"/>
                  </a:lnTo>
                  <a:lnTo>
                    <a:pt x="686" y="1440"/>
                  </a:lnTo>
                  <a:lnTo>
                    <a:pt x="686" y="1424"/>
                  </a:lnTo>
                  <a:lnTo>
                    <a:pt x="680" y="1408"/>
                  </a:lnTo>
                  <a:lnTo>
                    <a:pt x="672" y="1390"/>
                  </a:lnTo>
                  <a:lnTo>
                    <a:pt x="658" y="1370"/>
                  </a:lnTo>
                  <a:lnTo>
                    <a:pt x="658" y="1370"/>
                  </a:lnTo>
                  <a:lnTo>
                    <a:pt x="654" y="1352"/>
                  </a:lnTo>
                  <a:lnTo>
                    <a:pt x="654" y="1334"/>
                  </a:lnTo>
                  <a:lnTo>
                    <a:pt x="656" y="1318"/>
                  </a:lnTo>
                  <a:lnTo>
                    <a:pt x="664" y="1302"/>
                  </a:lnTo>
                  <a:lnTo>
                    <a:pt x="664" y="1302"/>
                  </a:lnTo>
                  <a:lnTo>
                    <a:pt x="676" y="1288"/>
                  </a:lnTo>
                  <a:lnTo>
                    <a:pt x="686" y="1276"/>
                  </a:lnTo>
                  <a:lnTo>
                    <a:pt x="690" y="1270"/>
                  </a:lnTo>
                  <a:lnTo>
                    <a:pt x="692" y="1264"/>
                  </a:lnTo>
                  <a:lnTo>
                    <a:pt x="690" y="1256"/>
                  </a:lnTo>
                  <a:lnTo>
                    <a:pt x="686" y="1248"/>
                  </a:lnTo>
                  <a:lnTo>
                    <a:pt x="686" y="1248"/>
                  </a:lnTo>
                  <a:lnTo>
                    <a:pt x="666" y="1244"/>
                  </a:lnTo>
                  <a:lnTo>
                    <a:pt x="648" y="1238"/>
                  </a:lnTo>
                  <a:lnTo>
                    <a:pt x="628" y="1232"/>
                  </a:lnTo>
                  <a:lnTo>
                    <a:pt x="614" y="1224"/>
                  </a:lnTo>
                  <a:lnTo>
                    <a:pt x="610" y="1220"/>
                  </a:lnTo>
                  <a:lnTo>
                    <a:pt x="610" y="1216"/>
                  </a:lnTo>
                  <a:lnTo>
                    <a:pt x="612" y="1214"/>
                  </a:lnTo>
                  <a:lnTo>
                    <a:pt x="618" y="1210"/>
                  </a:lnTo>
                  <a:lnTo>
                    <a:pt x="628" y="1206"/>
                  </a:lnTo>
                  <a:lnTo>
                    <a:pt x="642" y="1204"/>
                  </a:lnTo>
                  <a:lnTo>
                    <a:pt x="642" y="1204"/>
                  </a:lnTo>
                  <a:lnTo>
                    <a:pt x="674" y="1196"/>
                  </a:lnTo>
                  <a:lnTo>
                    <a:pt x="694" y="1188"/>
                  </a:lnTo>
                  <a:lnTo>
                    <a:pt x="700" y="1184"/>
                  </a:lnTo>
                  <a:lnTo>
                    <a:pt x="706" y="1178"/>
                  </a:lnTo>
                  <a:lnTo>
                    <a:pt x="712" y="1170"/>
                  </a:lnTo>
                  <a:lnTo>
                    <a:pt x="712" y="1160"/>
                  </a:lnTo>
                  <a:lnTo>
                    <a:pt x="710" y="1154"/>
                  </a:lnTo>
                  <a:lnTo>
                    <a:pt x="708" y="1148"/>
                  </a:lnTo>
                  <a:lnTo>
                    <a:pt x="708" y="1148"/>
                  </a:lnTo>
                  <a:lnTo>
                    <a:pt x="698" y="1124"/>
                  </a:lnTo>
                  <a:lnTo>
                    <a:pt x="676" y="1078"/>
                  </a:lnTo>
                  <a:lnTo>
                    <a:pt x="676" y="1078"/>
                  </a:lnTo>
                  <a:lnTo>
                    <a:pt x="676" y="1074"/>
                  </a:lnTo>
                  <a:lnTo>
                    <a:pt x="676" y="1070"/>
                  </a:lnTo>
                  <a:lnTo>
                    <a:pt x="680" y="1068"/>
                  </a:lnTo>
                  <a:lnTo>
                    <a:pt x="684" y="1064"/>
                  </a:lnTo>
                  <a:lnTo>
                    <a:pt x="698" y="1058"/>
                  </a:lnTo>
                  <a:lnTo>
                    <a:pt x="714" y="1052"/>
                  </a:lnTo>
                  <a:lnTo>
                    <a:pt x="732" y="1044"/>
                  </a:lnTo>
                  <a:lnTo>
                    <a:pt x="748" y="1036"/>
                  </a:lnTo>
                  <a:lnTo>
                    <a:pt x="760" y="1026"/>
                  </a:lnTo>
                  <a:lnTo>
                    <a:pt x="764" y="1020"/>
                  </a:lnTo>
                  <a:lnTo>
                    <a:pt x="768" y="1014"/>
                  </a:lnTo>
                  <a:lnTo>
                    <a:pt x="768" y="1014"/>
                  </a:lnTo>
                  <a:lnTo>
                    <a:pt x="770" y="1008"/>
                  </a:lnTo>
                  <a:lnTo>
                    <a:pt x="772" y="1002"/>
                  </a:lnTo>
                  <a:lnTo>
                    <a:pt x="770" y="994"/>
                  </a:lnTo>
                  <a:lnTo>
                    <a:pt x="768" y="986"/>
                  </a:lnTo>
                  <a:lnTo>
                    <a:pt x="760" y="970"/>
                  </a:lnTo>
                  <a:lnTo>
                    <a:pt x="748" y="952"/>
                  </a:lnTo>
                  <a:lnTo>
                    <a:pt x="720" y="916"/>
                  </a:lnTo>
                  <a:lnTo>
                    <a:pt x="696" y="886"/>
                  </a:lnTo>
                  <a:lnTo>
                    <a:pt x="696" y="886"/>
                  </a:lnTo>
                  <a:close/>
                  <a:moveTo>
                    <a:pt x="492" y="850"/>
                  </a:moveTo>
                  <a:lnTo>
                    <a:pt x="492" y="850"/>
                  </a:lnTo>
                  <a:lnTo>
                    <a:pt x="480" y="852"/>
                  </a:lnTo>
                  <a:lnTo>
                    <a:pt x="468" y="852"/>
                  </a:lnTo>
                  <a:lnTo>
                    <a:pt x="444" y="850"/>
                  </a:lnTo>
                  <a:lnTo>
                    <a:pt x="420" y="846"/>
                  </a:lnTo>
                  <a:lnTo>
                    <a:pt x="396" y="840"/>
                  </a:lnTo>
                  <a:lnTo>
                    <a:pt x="378" y="832"/>
                  </a:lnTo>
                  <a:lnTo>
                    <a:pt x="362" y="826"/>
                  </a:lnTo>
                  <a:lnTo>
                    <a:pt x="354" y="818"/>
                  </a:lnTo>
                  <a:lnTo>
                    <a:pt x="354" y="816"/>
                  </a:lnTo>
                  <a:lnTo>
                    <a:pt x="354" y="814"/>
                  </a:lnTo>
                  <a:lnTo>
                    <a:pt x="354" y="814"/>
                  </a:lnTo>
                  <a:lnTo>
                    <a:pt x="368" y="806"/>
                  </a:lnTo>
                  <a:lnTo>
                    <a:pt x="384" y="798"/>
                  </a:lnTo>
                  <a:lnTo>
                    <a:pt x="402" y="790"/>
                  </a:lnTo>
                  <a:lnTo>
                    <a:pt x="424" y="782"/>
                  </a:lnTo>
                  <a:lnTo>
                    <a:pt x="446" y="776"/>
                  </a:lnTo>
                  <a:lnTo>
                    <a:pt x="470" y="774"/>
                  </a:lnTo>
                  <a:lnTo>
                    <a:pt x="494" y="776"/>
                  </a:lnTo>
                  <a:lnTo>
                    <a:pt x="508" y="778"/>
                  </a:lnTo>
                  <a:lnTo>
                    <a:pt x="520" y="782"/>
                  </a:lnTo>
                  <a:lnTo>
                    <a:pt x="520" y="782"/>
                  </a:lnTo>
                  <a:lnTo>
                    <a:pt x="528" y="786"/>
                  </a:lnTo>
                  <a:lnTo>
                    <a:pt x="532" y="794"/>
                  </a:lnTo>
                  <a:lnTo>
                    <a:pt x="536" y="802"/>
                  </a:lnTo>
                  <a:lnTo>
                    <a:pt x="536" y="812"/>
                  </a:lnTo>
                  <a:lnTo>
                    <a:pt x="536" y="812"/>
                  </a:lnTo>
                  <a:lnTo>
                    <a:pt x="536" y="824"/>
                  </a:lnTo>
                  <a:lnTo>
                    <a:pt x="534" y="832"/>
                  </a:lnTo>
                  <a:lnTo>
                    <a:pt x="530" y="838"/>
                  </a:lnTo>
                  <a:lnTo>
                    <a:pt x="524" y="842"/>
                  </a:lnTo>
                  <a:lnTo>
                    <a:pt x="516" y="846"/>
                  </a:lnTo>
                  <a:lnTo>
                    <a:pt x="508" y="848"/>
                  </a:lnTo>
                  <a:lnTo>
                    <a:pt x="492" y="850"/>
                  </a:lnTo>
                  <a:lnTo>
                    <a:pt x="492" y="85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8" name="Freeform 47"/>
            <p:cNvSpPr>
              <a:spLocks/>
            </p:cNvSpPr>
            <p:nvPr userDrawn="1"/>
          </p:nvSpPr>
          <p:spPr bwMode="gray">
            <a:xfrm>
              <a:off x="1020" y="346"/>
              <a:ext cx="2189" cy="3756"/>
            </a:xfrm>
            <a:custGeom>
              <a:avLst/>
              <a:gdLst/>
              <a:ahLst/>
              <a:cxnLst>
                <a:cxn ang="0">
                  <a:pos x="1908" y="3290"/>
                </a:cxn>
                <a:cxn ang="0">
                  <a:pos x="2188" y="336"/>
                </a:cxn>
                <a:cxn ang="0">
                  <a:pos x="2158" y="426"/>
                </a:cxn>
                <a:cxn ang="0">
                  <a:pos x="2088" y="368"/>
                </a:cxn>
                <a:cxn ang="0">
                  <a:pos x="2080" y="432"/>
                </a:cxn>
                <a:cxn ang="0">
                  <a:pos x="2032" y="374"/>
                </a:cxn>
                <a:cxn ang="0">
                  <a:pos x="1992" y="446"/>
                </a:cxn>
                <a:cxn ang="0">
                  <a:pos x="1962" y="396"/>
                </a:cxn>
                <a:cxn ang="0">
                  <a:pos x="1916" y="472"/>
                </a:cxn>
                <a:cxn ang="0">
                  <a:pos x="1882" y="416"/>
                </a:cxn>
                <a:cxn ang="0">
                  <a:pos x="1852" y="538"/>
                </a:cxn>
                <a:cxn ang="0">
                  <a:pos x="1828" y="458"/>
                </a:cxn>
                <a:cxn ang="0">
                  <a:pos x="1772" y="502"/>
                </a:cxn>
                <a:cxn ang="0">
                  <a:pos x="1750" y="544"/>
                </a:cxn>
                <a:cxn ang="0">
                  <a:pos x="1664" y="534"/>
                </a:cxn>
                <a:cxn ang="0">
                  <a:pos x="1670" y="594"/>
                </a:cxn>
                <a:cxn ang="0">
                  <a:pos x="1558" y="570"/>
                </a:cxn>
                <a:cxn ang="0">
                  <a:pos x="1620" y="638"/>
                </a:cxn>
                <a:cxn ang="0">
                  <a:pos x="1632" y="668"/>
                </a:cxn>
                <a:cxn ang="0">
                  <a:pos x="1540" y="638"/>
                </a:cxn>
                <a:cxn ang="0">
                  <a:pos x="1546" y="702"/>
                </a:cxn>
                <a:cxn ang="0">
                  <a:pos x="1594" y="762"/>
                </a:cxn>
                <a:cxn ang="0">
                  <a:pos x="1422" y="704"/>
                </a:cxn>
                <a:cxn ang="0">
                  <a:pos x="1514" y="784"/>
                </a:cxn>
                <a:cxn ang="0">
                  <a:pos x="1534" y="848"/>
                </a:cxn>
                <a:cxn ang="0">
                  <a:pos x="1504" y="890"/>
                </a:cxn>
                <a:cxn ang="0">
                  <a:pos x="1426" y="844"/>
                </a:cxn>
                <a:cxn ang="0">
                  <a:pos x="1362" y="830"/>
                </a:cxn>
                <a:cxn ang="0">
                  <a:pos x="1310" y="904"/>
                </a:cxn>
                <a:cxn ang="0">
                  <a:pos x="1472" y="920"/>
                </a:cxn>
                <a:cxn ang="0">
                  <a:pos x="1386" y="982"/>
                </a:cxn>
                <a:cxn ang="0">
                  <a:pos x="1422" y="1038"/>
                </a:cxn>
                <a:cxn ang="0">
                  <a:pos x="1454" y="1058"/>
                </a:cxn>
                <a:cxn ang="0">
                  <a:pos x="1436" y="1156"/>
                </a:cxn>
                <a:cxn ang="0">
                  <a:pos x="1368" y="1182"/>
                </a:cxn>
                <a:cxn ang="0">
                  <a:pos x="1374" y="1242"/>
                </a:cxn>
                <a:cxn ang="0">
                  <a:pos x="1396" y="1290"/>
                </a:cxn>
                <a:cxn ang="0">
                  <a:pos x="1392" y="1342"/>
                </a:cxn>
                <a:cxn ang="0">
                  <a:pos x="1410" y="1384"/>
                </a:cxn>
                <a:cxn ang="0">
                  <a:pos x="1438" y="1404"/>
                </a:cxn>
                <a:cxn ang="0">
                  <a:pos x="1484" y="1472"/>
                </a:cxn>
                <a:cxn ang="0">
                  <a:pos x="1540" y="1486"/>
                </a:cxn>
                <a:cxn ang="0">
                  <a:pos x="1576" y="1588"/>
                </a:cxn>
                <a:cxn ang="0">
                  <a:pos x="1632" y="1496"/>
                </a:cxn>
                <a:cxn ang="0">
                  <a:pos x="1644" y="1570"/>
                </a:cxn>
                <a:cxn ang="0">
                  <a:pos x="1732" y="1560"/>
                </a:cxn>
                <a:cxn ang="0">
                  <a:pos x="1720" y="1614"/>
                </a:cxn>
                <a:cxn ang="0">
                  <a:pos x="1724" y="1660"/>
                </a:cxn>
                <a:cxn ang="0">
                  <a:pos x="1760" y="1698"/>
                </a:cxn>
                <a:cxn ang="0">
                  <a:pos x="1796" y="1742"/>
                </a:cxn>
                <a:cxn ang="0">
                  <a:pos x="1852" y="1692"/>
                </a:cxn>
                <a:cxn ang="0">
                  <a:pos x="1886" y="1682"/>
                </a:cxn>
                <a:cxn ang="0">
                  <a:pos x="1916" y="1748"/>
                </a:cxn>
                <a:cxn ang="0">
                  <a:pos x="1936" y="1794"/>
                </a:cxn>
                <a:cxn ang="0">
                  <a:pos x="1966" y="1864"/>
                </a:cxn>
                <a:cxn ang="0">
                  <a:pos x="2032" y="1936"/>
                </a:cxn>
                <a:cxn ang="0">
                  <a:pos x="1960" y="2136"/>
                </a:cxn>
                <a:cxn ang="0">
                  <a:pos x="1752" y="2224"/>
                </a:cxn>
                <a:cxn ang="0">
                  <a:pos x="1624" y="2286"/>
                </a:cxn>
                <a:cxn ang="0">
                  <a:pos x="1820" y="2290"/>
                </a:cxn>
              </a:cxnLst>
              <a:rect l="0" t="0" r="r" b="b"/>
              <a:pathLst>
                <a:path w="2188" h="3756">
                  <a:moveTo>
                    <a:pt x="2148" y="2292"/>
                  </a:moveTo>
                  <a:lnTo>
                    <a:pt x="2148" y="2292"/>
                  </a:lnTo>
                  <a:lnTo>
                    <a:pt x="2132" y="2382"/>
                  </a:lnTo>
                  <a:lnTo>
                    <a:pt x="2116" y="2472"/>
                  </a:lnTo>
                  <a:lnTo>
                    <a:pt x="2098" y="2562"/>
                  </a:lnTo>
                  <a:lnTo>
                    <a:pt x="2080" y="2652"/>
                  </a:lnTo>
                  <a:lnTo>
                    <a:pt x="2060" y="2742"/>
                  </a:lnTo>
                  <a:lnTo>
                    <a:pt x="2038" y="2832"/>
                  </a:lnTo>
                  <a:lnTo>
                    <a:pt x="2014" y="2922"/>
                  </a:lnTo>
                  <a:lnTo>
                    <a:pt x="1990" y="3014"/>
                  </a:lnTo>
                  <a:lnTo>
                    <a:pt x="1964" y="3106"/>
                  </a:lnTo>
                  <a:lnTo>
                    <a:pt x="1936" y="3198"/>
                  </a:lnTo>
                  <a:lnTo>
                    <a:pt x="1908" y="3290"/>
                  </a:lnTo>
                  <a:lnTo>
                    <a:pt x="1878" y="3382"/>
                  </a:lnTo>
                  <a:lnTo>
                    <a:pt x="1846" y="3474"/>
                  </a:lnTo>
                  <a:lnTo>
                    <a:pt x="1814" y="3568"/>
                  </a:lnTo>
                  <a:lnTo>
                    <a:pt x="1780" y="3662"/>
                  </a:lnTo>
                  <a:lnTo>
                    <a:pt x="1744" y="3756"/>
                  </a:lnTo>
                  <a:lnTo>
                    <a:pt x="1744" y="3756"/>
                  </a:lnTo>
                  <a:lnTo>
                    <a:pt x="0" y="3756"/>
                  </a:lnTo>
                  <a:lnTo>
                    <a:pt x="0" y="0"/>
                  </a:lnTo>
                  <a:lnTo>
                    <a:pt x="2146" y="0"/>
                  </a:lnTo>
                  <a:lnTo>
                    <a:pt x="2146" y="0"/>
                  </a:lnTo>
                  <a:lnTo>
                    <a:pt x="2168" y="170"/>
                  </a:lnTo>
                  <a:lnTo>
                    <a:pt x="2188" y="336"/>
                  </a:lnTo>
                  <a:lnTo>
                    <a:pt x="2188" y="336"/>
                  </a:lnTo>
                  <a:lnTo>
                    <a:pt x="2182" y="340"/>
                  </a:lnTo>
                  <a:lnTo>
                    <a:pt x="2170" y="346"/>
                  </a:lnTo>
                  <a:lnTo>
                    <a:pt x="2164" y="352"/>
                  </a:lnTo>
                  <a:lnTo>
                    <a:pt x="2158" y="360"/>
                  </a:lnTo>
                  <a:lnTo>
                    <a:pt x="2156" y="368"/>
                  </a:lnTo>
                  <a:lnTo>
                    <a:pt x="2154" y="378"/>
                  </a:lnTo>
                  <a:lnTo>
                    <a:pt x="2154" y="378"/>
                  </a:lnTo>
                  <a:lnTo>
                    <a:pt x="2156" y="390"/>
                  </a:lnTo>
                  <a:lnTo>
                    <a:pt x="2160" y="398"/>
                  </a:lnTo>
                  <a:lnTo>
                    <a:pt x="2166" y="412"/>
                  </a:lnTo>
                  <a:lnTo>
                    <a:pt x="2170" y="418"/>
                  </a:lnTo>
                  <a:lnTo>
                    <a:pt x="2174" y="420"/>
                  </a:lnTo>
                  <a:lnTo>
                    <a:pt x="2158" y="426"/>
                  </a:lnTo>
                  <a:lnTo>
                    <a:pt x="2158" y="426"/>
                  </a:lnTo>
                  <a:lnTo>
                    <a:pt x="2140" y="402"/>
                  </a:lnTo>
                  <a:lnTo>
                    <a:pt x="2140" y="402"/>
                  </a:lnTo>
                  <a:lnTo>
                    <a:pt x="2140" y="382"/>
                  </a:lnTo>
                  <a:lnTo>
                    <a:pt x="2140" y="372"/>
                  </a:lnTo>
                  <a:lnTo>
                    <a:pt x="2138" y="362"/>
                  </a:lnTo>
                  <a:lnTo>
                    <a:pt x="2132" y="356"/>
                  </a:lnTo>
                  <a:lnTo>
                    <a:pt x="2124" y="352"/>
                  </a:lnTo>
                  <a:lnTo>
                    <a:pt x="2110" y="350"/>
                  </a:lnTo>
                  <a:lnTo>
                    <a:pt x="2092" y="354"/>
                  </a:lnTo>
                  <a:lnTo>
                    <a:pt x="2092" y="354"/>
                  </a:lnTo>
                  <a:lnTo>
                    <a:pt x="2090" y="360"/>
                  </a:lnTo>
                  <a:lnTo>
                    <a:pt x="2088" y="368"/>
                  </a:lnTo>
                  <a:lnTo>
                    <a:pt x="2088" y="380"/>
                  </a:lnTo>
                  <a:lnTo>
                    <a:pt x="2092" y="392"/>
                  </a:lnTo>
                  <a:lnTo>
                    <a:pt x="2098" y="400"/>
                  </a:lnTo>
                  <a:lnTo>
                    <a:pt x="2106" y="408"/>
                  </a:lnTo>
                  <a:lnTo>
                    <a:pt x="2110" y="418"/>
                  </a:lnTo>
                  <a:lnTo>
                    <a:pt x="2112" y="426"/>
                  </a:lnTo>
                  <a:lnTo>
                    <a:pt x="2112" y="432"/>
                  </a:lnTo>
                  <a:lnTo>
                    <a:pt x="2110" y="438"/>
                  </a:lnTo>
                  <a:lnTo>
                    <a:pt x="2110" y="438"/>
                  </a:lnTo>
                  <a:lnTo>
                    <a:pt x="2100" y="438"/>
                  </a:lnTo>
                  <a:lnTo>
                    <a:pt x="2092" y="436"/>
                  </a:lnTo>
                  <a:lnTo>
                    <a:pt x="2086" y="434"/>
                  </a:lnTo>
                  <a:lnTo>
                    <a:pt x="2080" y="432"/>
                  </a:lnTo>
                  <a:lnTo>
                    <a:pt x="2076" y="426"/>
                  </a:lnTo>
                  <a:lnTo>
                    <a:pt x="2072" y="418"/>
                  </a:lnTo>
                  <a:lnTo>
                    <a:pt x="2070" y="414"/>
                  </a:lnTo>
                  <a:lnTo>
                    <a:pt x="2068" y="412"/>
                  </a:lnTo>
                  <a:lnTo>
                    <a:pt x="2066" y="410"/>
                  </a:lnTo>
                  <a:lnTo>
                    <a:pt x="2058" y="412"/>
                  </a:lnTo>
                  <a:lnTo>
                    <a:pt x="2044" y="418"/>
                  </a:lnTo>
                  <a:lnTo>
                    <a:pt x="2044" y="418"/>
                  </a:lnTo>
                  <a:lnTo>
                    <a:pt x="2044" y="412"/>
                  </a:lnTo>
                  <a:lnTo>
                    <a:pt x="2044" y="404"/>
                  </a:lnTo>
                  <a:lnTo>
                    <a:pt x="2038" y="388"/>
                  </a:lnTo>
                  <a:lnTo>
                    <a:pt x="2036" y="380"/>
                  </a:lnTo>
                  <a:lnTo>
                    <a:pt x="2032" y="374"/>
                  </a:lnTo>
                  <a:lnTo>
                    <a:pt x="2026" y="370"/>
                  </a:lnTo>
                  <a:lnTo>
                    <a:pt x="2020" y="368"/>
                  </a:lnTo>
                  <a:lnTo>
                    <a:pt x="2020" y="368"/>
                  </a:lnTo>
                  <a:lnTo>
                    <a:pt x="2014" y="388"/>
                  </a:lnTo>
                  <a:lnTo>
                    <a:pt x="2010" y="408"/>
                  </a:lnTo>
                  <a:lnTo>
                    <a:pt x="2010" y="420"/>
                  </a:lnTo>
                  <a:lnTo>
                    <a:pt x="2010" y="430"/>
                  </a:lnTo>
                  <a:lnTo>
                    <a:pt x="2014" y="440"/>
                  </a:lnTo>
                  <a:lnTo>
                    <a:pt x="2022" y="448"/>
                  </a:lnTo>
                  <a:lnTo>
                    <a:pt x="2022" y="448"/>
                  </a:lnTo>
                  <a:lnTo>
                    <a:pt x="2014" y="450"/>
                  </a:lnTo>
                  <a:lnTo>
                    <a:pt x="2004" y="450"/>
                  </a:lnTo>
                  <a:lnTo>
                    <a:pt x="1992" y="446"/>
                  </a:lnTo>
                  <a:lnTo>
                    <a:pt x="1986" y="442"/>
                  </a:lnTo>
                  <a:lnTo>
                    <a:pt x="1986" y="442"/>
                  </a:lnTo>
                  <a:lnTo>
                    <a:pt x="1984" y="438"/>
                  </a:lnTo>
                  <a:lnTo>
                    <a:pt x="1986" y="432"/>
                  </a:lnTo>
                  <a:lnTo>
                    <a:pt x="1990" y="420"/>
                  </a:lnTo>
                  <a:lnTo>
                    <a:pt x="1990" y="412"/>
                  </a:lnTo>
                  <a:lnTo>
                    <a:pt x="1990" y="402"/>
                  </a:lnTo>
                  <a:lnTo>
                    <a:pt x="1988" y="392"/>
                  </a:lnTo>
                  <a:lnTo>
                    <a:pt x="1984" y="380"/>
                  </a:lnTo>
                  <a:lnTo>
                    <a:pt x="1984" y="380"/>
                  </a:lnTo>
                  <a:lnTo>
                    <a:pt x="1974" y="384"/>
                  </a:lnTo>
                  <a:lnTo>
                    <a:pt x="1968" y="390"/>
                  </a:lnTo>
                  <a:lnTo>
                    <a:pt x="1962" y="396"/>
                  </a:lnTo>
                  <a:lnTo>
                    <a:pt x="1958" y="402"/>
                  </a:lnTo>
                  <a:lnTo>
                    <a:pt x="1954" y="416"/>
                  </a:lnTo>
                  <a:lnTo>
                    <a:pt x="1954" y="432"/>
                  </a:lnTo>
                  <a:lnTo>
                    <a:pt x="1954" y="446"/>
                  </a:lnTo>
                  <a:lnTo>
                    <a:pt x="1952" y="458"/>
                  </a:lnTo>
                  <a:lnTo>
                    <a:pt x="1950" y="464"/>
                  </a:lnTo>
                  <a:lnTo>
                    <a:pt x="1946" y="470"/>
                  </a:lnTo>
                  <a:lnTo>
                    <a:pt x="1940" y="476"/>
                  </a:lnTo>
                  <a:lnTo>
                    <a:pt x="1932" y="480"/>
                  </a:lnTo>
                  <a:lnTo>
                    <a:pt x="1932" y="480"/>
                  </a:lnTo>
                  <a:lnTo>
                    <a:pt x="1924" y="478"/>
                  </a:lnTo>
                  <a:lnTo>
                    <a:pt x="1918" y="476"/>
                  </a:lnTo>
                  <a:lnTo>
                    <a:pt x="1916" y="472"/>
                  </a:lnTo>
                  <a:lnTo>
                    <a:pt x="1914" y="468"/>
                  </a:lnTo>
                  <a:lnTo>
                    <a:pt x="1918" y="458"/>
                  </a:lnTo>
                  <a:lnTo>
                    <a:pt x="1922" y="448"/>
                  </a:lnTo>
                  <a:lnTo>
                    <a:pt x="1930" y="434"/>
                  </a:lnTo>
                  <a:lnTo>
                    <a:pt x="1934" y="420"/>
                  </a:lnTo>
                  <a:lnTo>
                    <a:pt x="1934" y="414"/>
                  </a:lnTo>
                  <a:lnTo>
                    <a:pt x="1932" y="406"/>
                  </a:lnTo>
                  <a:lnTo>
                    <a:pt x="1928" y="398"/>
                  </a:lnTo>
                  <a:lnTo>
                    <a:pt x="1922" y="392"/>
                  </a:lnTo>
                  <a:lnTo>
                    <a:pt x="1922" y="392"/>
                  </a:lnTo>
                  <a:lnTo>
                    <a:pt x="1906" y="398"/>
                  </a:lnTo>
                  <a:lnTo>
                    <a:pt x="1892" y="406"/>
                  </a:lnTo>
                  <a:lnTo>
                    <a:pt x="1882" y="416"/>
                  </a:lnTo>
                  <a:lnTo>
                    <a:pt x="1874" y="428"/>
                  </a:lnTo>
                  <a:lnTo>
                    <a:pt x="1870" y="442"/>
                  </a:lnTo>
                  <a:lnTo>
                    <a:pt x="1868" y="454"/>
                  </a:lnTo>
                  <a:lnTo>
                    <a:pt x="1870" y="468"/>
                  </a:lnTo>
                  <a:lnTo>
                    <a:pt x="1876" y="478"/>
                  </a:lnTo>
                  <a:lnTo>
                    <a:pt x="1876" y="478"/>
                  </a:lnTo>
                  <a:lnTo>
                    <a:pt x="1874" y="488"/>
                  </a:lnTo>
                  <a:lnTo>
                    <a:pt x="1872" y="496"/>
                  </a:lnTo>
                  <a:lnTo>
                    <a:pt x="1864" y="510"/>
                  </a:lnTo>
                  <a:lnTo>
                    <a:pt x="1858" y="524"/>
                  </a:lnTo>
                  <a:lnTo>
                    <a:pt x="1854" y="530"/>
                  </a:lnTo>
                  <a:lnTo>
                    <a:pt x="1852" y="538"/>
                  </a:lnTo>
                  <a:lnTo>
                    <a:pt x="1852" y="538"/>
                  </a:lnTo>
                  <a:lnTo>
                    <a:pt x="1838" y="534"/>
                  </a:lnTo>
                  <a:lnTo>
                    <a:pt x="1826" y="530"/>
                  </a:lnTo>
                  <a:lnTo>
                    <a:pt x="1820" y="524"/>
                  </a:lnTo>
                  <a:lnTo>
                    <a:pt x="1816" y="518"/>
                  </a:lnTo>
                  <a:lnTo>
                    <a:pt x="1816" y="518"/>
                  </a:lnTo>
                  <a:lnTo>
                    <a:pt x="1818" y="512"/>
                  </a:lnTo>
                  <a:lnTo>
                    <a:pt x="1822" y="506"/>
                  </a:lnTo>
                  <a:lnTo>
                    <a:pt x="1832" y="494"/>
                  </a:lnTo>
                  <a:lnTo>
                    <a:pt x="1838" y="488"/>
                  </a:lnTo>
                  <a:lnTo>
                    <a:pt x="1838" y="480"/>
                  </a:lnTo>
                  <a:lnTo>
                    <a:pt x="1836" y="470"/>
                  </a:lnTo>
                  <a:lnTo>
                    <a:pt x="1828" y="458"/>
                  </a:lnTo>
                  <a:lnTo>
                    <a:pt x="1828" y="458"/>
                  </a:lnTo>
                  <a:lnTo>
                    <a:pt x="1820" y="460"/>
                  </a:lnTo>
                  <a:lnTo>
                    <a:pt x="1814" y="464"/>
                  </a:lnTo>
                  <a:lnTo>
                    <a:pt x="1808" y="468"/>
                  </a:lnTo>
                  <a:lnTo>
                    <a:pt x="1804" y="474"/>
                  </a:lnTo>
                  <a:lnTo>
                    <a:pt x="1800" y="486"/>
                  </a:lnTo>
                  <a:lnTo>
                    <a:pt x="1796" y="498"/>
                  </a:lnTo>
                  <a:lnTo>
                    <a:pt x="1794" y="508"/>
                  </a:lnTo>
                  <a:lnTo>
                    <a:pt x="1794" y="512"/>
                  </a:lnTo>
                  <a:lnTo>
                    <a:pt x="1792" y="514"/>
                  </a:lnTo>
                  <a:lnTo>
                    <a:pt x="1788" y="514"/>
                  </a:lnTo>
                  <a:lnTo>
                    <a:pt x="1784" y="512"/>
                  </a:lnTo>
                  <a:lnTo>
                    <a:pt x="1772" y="502"/>
                  </a:lnTo>
                  <a:lnTo>
                    <a:pt x="1772" y="502"/>
                  </a:lnTo>
                  <a:lnTo>
                    <a:pt x="1768" y="488"/>
                  </a:lnTo>
                  <a:lnTo>
                    <a:pt x="1762" y="478"/>
                  </a:lnTo>
                  <a:lnTo>
                    <a:pt x="1754" y="470"/>
                  </a:lnTo>
                  <a:lnTo>
                    <a:pt x="1746" y="466"/>
                  </a:lnTo>
                  <a:lnTo>
                    <a:pt x="1746" y="466"/>
                  </a:lnTo>
                  <a:lnTo>
                    <a:pt x="1734" y="476"/>
                  </a:lnTo>
                  <a:lnTo>
                    <a:pt x="1730" y="484"/>
                  </a:lnTo>
                  <a:lnTo>
                    <a:pt x="1728" y="490"/>
                  </a:lnTo>
                  <a:lnTo>
                    <a:pt x="1726" y="496"/>
                  </a:lnTo>
                  <a:lnTo>
                    <a:pt x="1726" y="504"/>
                  </a:lnTo>
                  <a:lnTo>
                    <a:pt x="1728" y="512"/>
                  </a:lnTo>
                  <a:lnTo>
                    <a:pt x="1732" y="518"/>
                  </a:lnTo>
                  <a:lnTo>
                    <a:pt x="1750" y="544"/>
                  </a:lnTo>
                  <a:lnTo>
                    <a:pt x="1750" y="544"/>
                  </a:lnTo>
                  <a:lnTo>
                    <a:pt x="1752" y="546"/>
                  </a:lnTo>
                  <a:lnTo>
                    <a:pt x="1754" y="550"/>
                  </a:lnTo>
                  <a:lnTo>
                    <a:pt x="1756" y="556"/>
                  </a:lnTo>
                  <a:lnTo>
                    <a:pt x="1756" y="558"/>
                  </a:lnTo>
                  <a:lnTo>
                    <a:pt x="1756" y="558"/>
                  </a:lnTo>
                  <a:lnTo>
                    <a:pt x="1744" y="548"/>
                  </a:lnTo>
                  <a:lnTo>
                    <a:pt x="1730" y="540"/>
                  </a:lnTo>
                  <a:lnTo>
                    <a:pt x="1718" y="534"/>
                  </a:lnTo>
                  <a:lnTo>
                    <a:pt x="1704" y="530"/>
                  </a:lnTo>
                  <a:lnTo>
                    <a:pt x="1690" y="528"/>
                  </a:lnTo>
                  <a:lnTo>
                    <a:pt x="1676" y="530"/>
                  </a:lnTo>
                  <a:lnTo>
                    <a:pt x="1664" y="534"/>
                  </a:lnTo>
                  <a:lnTo>
                    <a:pt x="1654" y="542"/>
                  </a:lnTo>
                  <a:lnTo>
                    <a:pt x="1654" y="542"/>
                  </a:lnTo>
                  <a:lnTo>
                    <a:pt x="1656" y="552"/>
                  </a:lnTo>
                  <a:lnTo>
                    <a:pt x="1660" y="560"/>
                  </a:lnTo>
                  <a:lnTo>
                    <a:pt x="1666" y="564"/>
                  </a:lnTo>
                  <a:lnTo>
                    <a:pt x="1672" y="568"/>
                  </a:lnTo>
                  <a:lnTo>
                    <a:pt x="1692" y="574"/>
                  </a:lnTo>
                  <a:lnTo>
                    <a:pt x="1718" y="580"/>
                  </a:lnTo>
                  <a:lnTo>
                    <a:pt x="1718" y="580"/>
                  </a:lnTo>
                  <a:lnTo>
                    <a:pt x="1702" y="582"/>
                  </a:lnTo>
                  <a:lnTo>
                    <a:pt x="1688" y="586"/>
                  </a:lnTo>
                  <a:lnTo>
                    <a:pt x="1678" y="590"/>
                  </a:lnTo>
                  <a:lnTo>
                    <a:pt x="1670" y="594"/>
                  </a:lnTo>
                  <a:lnTo>
                    <a:pt x="1658" y="602"/>
                  </a:lnTo>
                  <a:lnTo>
                    <a:pt x="1646" y="610"/>
                  </a:lnTo>
                  <a:lnTo>
                    <a:pt x="1646" y="610"/>
                  </a:lnTo>
                  <a:lnTo>
                    <a:pt x="1644" y="600"/>
                  </a:lnTo>
                  <a:lnTo>
                    <a:pt x="1638" y="592"/>
                  </a:lnTo>
                  <a:lnTo>
                    <a:pt x="1630" y="586"/>
                  </a:lnTo>
                  <a:lnTo>
                    <a:pt x="1620" y="580"/>
                  </a:lnTo>
                  <a:lnTo>
                    <a:pt x="1608" y="576"/>
                  </a:lnTo>
                  <a:lnTo>
                    <a:pt x="1596" y="574"/>
                  </a:lnTo>
                  <a:lnTo>
                    <a:pt x="1570" y="570"/>
                  </a:lnTo>
                  <a:lnTo>
                    <a:pt x="1570" y="570"/>
                  </a:lnTo>
                  <a:lnTo>
                    <a:pt x="1564" y="570"/>
                  </a:lnTo>
                  <a:lnTo>
                    <a:pt x="1558" y="570"/>
                  </a:lnTo>
                  <a:lnTo>
                    <a:pt x="1546" y="568"/>
                  </a:lnTo>
                  <a:lnTo>
                    <a:pt x="1538" y="566"/>
                  </a:lnTo>
                  <a:lnTo>
                    <a:pt x="1534" y="566"/>
                  </a:lnTo>
                  <a:lnTo>
                    <a:pt x="1530" y="568"/>
                  </a:lnTo>
                  <a:lnTo>
                    <a:pt x="1530" y="568"/>
                  </a:lnTo>
                  <a:lnTo>
                    <a:pt x="1536" y="580"/>
                  </a:lnTo>
                  <a:lnTo>
                    <a:pt x="1544" y="592"/>
                  </a:lnTo>
                  <a:lnTo>
                    <a:pt x="1554" y="604"/>
                  </a:lnTo>
                  <a:lnTo>
                    <a:pt x="1566" y="612"/>
                  </a:lnTo>
                  <a:lnTo>
                    <a:pt x="1578" y="622"/>
                  </a:lnTo>
                  <a:lnTo>
                    <a:pt x="1592" y="628"/>
                  </a:lnTo>
                  <a:lnTo>
                    <a:pt x="1606" y="634"/>
                  </a:lnTo>
                  <a:lnTo>
                    <a:pt x="1620" y="638"/>
                  </a:lnTo>
                  <a:lnTo>
                    <a:pt x="1620" y="638"/>
                  </a:lnTo>
                  <a:lnTo>
                    <a:pt x="1640" y="636"/>
                  </a:lnTo>
                  <a:lnTo>
                    <a:pt x="1656" y="630"/>
                  </a:lnTo>
                  <a:lnTo>
                    <a:pt x="1656" y="630"/>
                  </a:lnTo>
                  <a:lnTo>
                    <a:pt x="1670" y="636"/>
                  </a:lnTo>
                  <a:lnTo>
                    <a:pt x="1676" y="644"/>
                  </a:lnTo>
                  <a:lnTo>
                    <a:pt x="1680" y="652"/>
                  </a:lnTo>
                  <a:lnTo>
                    <a:pt x="1684" y="662"/>
                  </a:lnTo>
                  <a:lnTo>
                    <a:pt x="1684" y="662"/>
                  </a:lnTo>
                  <a:lnTo>
                    <a:pt x="1670" y="666"/>
                  </a:lnTo>
                  <a:lnTo>
                    <a:pt x="1658" y="668"/>
                  </a:lnTo>
                  <a:lnTo>
                    <a:pt x="1644" y="668"/>
                  </a:lnTo>
                  <a:lnTo>
                    <a:pt x="1632" y="668"/>
                  </a:lnTo>
                  <a:lnTo>
                    <a:pt x="1608" y="664"/>
                  </a:lnTo>
                  <a:lnTo>
                    <a:pt x="1594" y="664"/>
                  </a:lnTo>
                  <a:lnTo>
                    <a:pt x="1582" y="668"/>
                  </a:lnTo>
                  <a:lnTo>
                    <a:pt x="1582" y="668"/>
                  </a:lnTo>
                  <a:lnTo>
                    <a:pt x="1576" y="668"/>
                  </a:lnTo>
                  <a:lnTo>
                    <a:pt x="1572" y="668"/>
                  </a:lnTo>
                  <a:lnTo>
                    <a:pt x="1572" y="666"/>
                  </a:lnTo>
                  <a:lnTo>
                    <a:pt x="1572" y="666"/>
                  </a:lnTo>
                  <a:lnTo>
                    <a:pt x="1568" y="656"/>
                  </a:lnTo>
                  <a:lnTo>
                    <a:pt x="1568" y="656"/>
                  </a:lnTo>
                  <a:lnTo>
                    <a:pt x="1560" y="648"/>
                  </a:lnTo>
                  <a:lnTo>
                    <a:pt x="1552" y="642"/>
                  </a:lnTo>
                  <a:lnTo>
                    <a:pt x="1540" y="638"/>
                  </a:lnTo>
                  <a:lnTo>
                    <a:pt x="1530" y="636"/>
                  </a:lnTo>
                  <a:lnTo>
                    <a:pt x="1518" y="638"/>
                  </a:lnTo>
                  <a:lnTo>
                    <a:pt x="1506" y="640"/>
                  </a:lnTo>
                  <a:lnTo>
                    <a:pt x="1486" y="644"/>
                  </a:lnTo>
                  <a:lnTo>
                    <a:pt x="1486" y="644"/>
                  </a:lnTo>
                  <a:lnTo>
                    <a:pt x="1486" y="654"/>
                  </a:lnTo>
                  <a:lnTo>
                    <a:pt x="1488" y="662"/>
                  </a:lnTo>
                  <a:lnTo>
                    <a:pt x="1492" y="670"/>
                  </a:lnTo>
                  <a:lnTo>
                    <a:pt x="1498" y="676"/>
                  </a:lnTo>
                  <a:lnTo>
                    <a:pt x="1512" y="688"/>
                  </a:lnTo>
                  <a:lnTo>
                    <a:pt x="1528" y="696"/>
                  </a:lnTo>
                  <a:lnTo>
                    <a:pt x="1528" y="696"/>
                  </a:lnTo>
                  <a:lnTo>
                    <a:pt x="1546" y="702"/>
                  </a:lnTo>
                  <a:lnTo>
                    <a:pt x="1556" y="702"/>
                  </a:lnTo>
                  <a:lnTo>
                    <a:pt x="1562" y="700"/>
                  </a:lnTo>
                  <a:lnTo>
                    <a:pt x="1564" y="698"/>
                  </a:lnTo>
                  <a:lnTo>
                    <a:pt x="1576" y="688"/>
                  </a:lnTo>
                  <a:lnTo>
                    <a:pt x="1576" y="688"/>
                  </a:lnTo>
                  <a:lnTo>
                    <a:pt x="1580" y="702"/>
                  </a:lnTo>
                  <a:lnTo>
                    <a:pt x="1584" y="714"/>
                  </a:lnTo>
                  <a:lnTo>
                    <a:pt x="1590" y="722"/>
                  </a:lnTo>
                  <a:lnTo>
                    <a:pt x="1596" y="730"/>
                  </a:lnTo>
                  <a:lnTo>
                    <a:pt x="1610" y="740"/>
                  </a:lnTo>
                  <a:lnTo>
                    <a:pt x="1626" y="752"/>
                  </a:lnTo>
                  <a:lnTo>
                    <a:pt x="1626" y="752"/>
                  </a:lnTo>
                  <a:lnTo>
                    <a:pt x="1594" y="762"/>
                  </a:lnTo>
                  <a:lnTo>
                    <a:pt x="1580" y="766"/>
                  </a:lnTo>
                  <a:lnTo>
                    <a:pt x="1560" y="766"/>
                  </a:lnTo>
                  <a:lnTo>
                    <a:pt x="1560" y="766"/>
                  </a:lnTo>
                  <a:lnTo>
                    <a:pt x="1552" y="756"/>
                  </a:lnTo>
                  <a:lnTo>
                    <a:pt x="1542" y="746"/>
                  </a:lnTo>
                  <a:lnTo>
                    <a:pt x="1532" y="738"/>
                  </a:lnTo>
                  <a:lnTo>
                    <a:pt x="1522" y="730"/>
                  </a:lnTo>
                  <a:lnTo>
                    <a:pt x="1498" y="718"/>
                  </a:lnTo>
                  <a:lnTo>
                    <a:pt x="1474" y="708"/>
                  </a:lnTo>
                  <a:lnTo>
                    <a:pt x="1452" y="704"/>
                  </a:lnTo>
                  <a:lnTo>
                    <a:pt x="1434" y="702"/>
                  </a:lnTo>
                  <a:lnTo>
                    <a:pt x="1428" y="702"/>
                  </a:lnTo>
                  <a:lnTo>
                    <a:pt x="1422" y="704"/>
                  </a:lnTo>
                  <a:lnTo>
                    <a:pt x="1420" y="708"/>
                  </a:lnTo>
                  <a:lnTo>
                    <a:pt x="1420" y="712"/>
                  </a:lnTo>
                  <a:lnTo>
                    <a:pt x="1420" y="712"/>
                  </a:lnTo>
                  <a:lnTo>
                    <a:pt x="1424" y="722"/>
                  </a:lnTo>
                  <a:lnTo>
                    <a:pt x="1428" y="732"/>
                  </a:lnTo>
                  <a:lnTo>
                    <a:pt x="1434" y="740"/>
                  </a:lnTo>
                  <a:lnTo>
                    <a:pt x="1440" y="748"/>
                  </a:lnTo>
                  <a:lnTo>
                    <a:pt x="1456" y="760"/>
                  </a:lnTo>
                  <a:lnTo>
                    <a:pt x="1472" y="770"/>
                  </a:lnTo>
                  <a:lnTo>
                    <a:pt x="1488" y="776"/>
                  </a:lnTo>
                  <a:lnTo>
                    <a:pt x="1502" y="780"/>
                  </a:lnTo>
                  <a:lnTo>
                    <a:pt x="1514" y="784"/>
                  </a:lnTo>
                  <a:lnTo>
                    <a:pt x="1514" y="784"/>
                  </a:lnTo>
                  <a:lnTo>
                    <a:pt x="1508" y="786"/>
                  </a:lnTo>
                  <a:lnTo>
                    <a:pt x="1494" y="792"/>
                  </a:lnTo>
                  <a:lnTo>
                    <a:pt x="1488" y="798"/>
                  </a:lnTo>
                  <a:lnTo>
                    <a:pt x="1482" y="802"/>
                  </a:lnTo>
                  <a:lnTo>
                    <a:pt x="1480" y="806"/>
                  </a:lnTo>
                  <a:lnTo>
                    <a:pt x="1480" y="812"/>
                  </a:lnTo>
                  <a:lnTo>
                    <a:pt x="1480" y="812"/>
                  </a:lnTo>
                  <a:lnTo>
                    <a:pt x="1484" y="816"/>
                  </a:lnTo>
                  <a:lnTo>
                    <a:pt x="1492" y="822"/>
                  </a:lnTo>
                  <a:lnTo>
                    <a:pt x="1512" y="830"/>
                  </a:lnTo>
                  <a:lnTo>
                    <a:pt x="1522" y="836"/>
                  </a:lnTo>
                  <a:lnTo>
                    <a:pt x="1530" y="842"/>
                  </a:lnTo>
                  <a:lnTo>
                    <a:pt x="1534" y="848"/>
                  </a:lnTo>
                  <a:lnTo>
                    <a:pt x="1534" y="852"/>
                  </a:lnTo>
                  <a:lnTo>
                    <a:pt x="1534" y="854"/>
                  </a:lnTo>
                  <a:lnTo>
                    <a:pt x="1534" y="854"/>
                  </a:lnTo>
                  <a:lnTo>
                    <a:pt x="1514" y="848"/>
                  </a:lnTo>
                  <a:lnTo>
                    <a:pt x="1500" y="842"/>
                  </a:lnTo>
                  <a:lnTo>
                    <a:pt x="1490" y="842"/>
                  </a:lnTo>
                  <a:lnTo>
                    <a:pt x="1486" y="842"/>
                  </a:lnTo>
                  <a:lnTo>
                    <a:pt x="1484" y="844"/>
                  </a:lnTo>
                  <a:lnTo>
                    <a:pt x="1482" y="846"/>
                  </a:lnTo>
                  <a:lnTo>
                    <a:pt x="1482" y="850"/>
                  </a:lnTo>
                  <a:lnTo>
                    <a:pt x="1484" y="860"/>
                  </a:lnTo>
                  <a:lnTo>
                    <a:pt x="1492" y="872"/>
                  </a:lnTo>
                  <a:lnTo>
                    <a:pt x="1504" y="890"/>
                  </a:lnTo>
                  <a:lnTo>
                    <a:pt x="1504" y="890"/>
                  </a:lnTo>
                  <a:lnTo>
                    <a:pt x="1496" y="890"/>
                  </a:lnTo>
                  <a:lnTo>
                    <a:pt x="1490" y="888"/>
                  </a:lnTo>
                  <a:lnTo>
                    <a:pt x="1484" y="886"/>
                  </a:lnTo>
                  <a:lnTo>
                    <a:pt x="1478" y="882"/>
                  </a:lnTo>
                  <a:lnTo>
                    <a:pt x="1470" y="874"/>
                  </a:lnTo>
                  <a:lnTo>
                    <a:pt x="1464" y="864"/>
                  </a:lnTo>
                  <a:lnTo>
                    <a:pt x="1454" y="844"/>
                  </a:lnTo>
                  <a:lnTo>
                    <a:pt x="1446" y="834"/>
                  </a:lnTo>
                  <a:lnTo>
                    <a:pt x="1438" y="828"/>
                  </a:lnTo>
                  <a:lnTo>
                    <a:pt x="1438" y="828"/>
                  </a:lnTo>
                  <a:lnTo>
                    <a:pt x="1430" y="836"/>
                  </a:lnTo>
                  <a:lnTo>
                    <a:pt x="1426" y="844"/>
                  </a:lnTo>
                  <a:lnTo>
                    <a:pt x="1424" y="852"/>
                  </a:lnTo>
                  <a:lnTo>
                    <a:pt x="1424" y="860"/>
                  </a:lnTo>
                  <a:lnTo>
                    <a:pt x="1426" y="872"/>
                  </a:lnTo>
                  <a:lnTo>
                    <a:pt x="1428" y="878"/>
                  </a:lnTo>
                  <a:lnTo>
                    <a:pt x="1428" y="878"/>
                  </a:lnTo>
                  <a:lnTo>
                    <a:pt x="1418" y="866"/>
                  </a:lnTo>
                  <a:lnTo>
                    <a:pt x="1402" y="848"/>
                  </a:lnTo>
                  <a:lnTo>
                    <a:pt x="1392" y="838"/>
                  </a:lnTo>
                  <a:lnTo>
                    <a:pt x="1384" y="832"/>
                  </a:lnTo>
                  <a:lnTo>
                    <a:pt x="1374" y="828"/>
                  </a:lnTo>
                  <a:lnTo>
                    <a:pt x="1366" y="828"/>
                  </a:lnTo>
                  <a:lnTo>
                    <a:pt x="1366" y="828"/>
                  </a:lnTo>
                  <a:lnTo>
                    <a:pt x="1362" y="830"/>
                  </a:lnTo>
                  <a:lnTo>
                    <a:pt x="1362" y="836"/>
                  </a:lnTo>
                  <a:lnTo>
                    <a:pt x="1360" y="848"/>
                  </a:lnTo>
                  <a:lnTo>
                    <a:pt x="1362" y="856"/>
                  </a:lnTo>
                  <a:lnTo>
                    <a:pt x="1366" y="862"/>
                  </a:lnTo>
                  <a:lnTo>
                    <a:pt x="1370" y="870"/>
                  </a:lnTo>
                  <a:lnTo>
                    <a:pt x="1376" y="876"/>
                  </a:lnTo>
                  <a:lnTo>
                    <a:pt x="1376" y="876"/>
                  </a:lnTo>
                  <a:lnTo>
                    <a:pt x="1358" y="880"/>
                  </a:lnTo>
                  <a:lnTo>
                    <a:pt x="1338" y="882"/>
                  </a:lnTo>
                  <a:lnTo>
                    <a:pt x="1328" y="886"/>
                  </a:lnTo>
                  <a:lnTo>
                    <a:pt x="1320" y="890"/>
                  </a:lnTo>
                  <a:lnTo>
                    <a:pt x="1314" y="896"/>
                  </a:lnTo>
                  <a:lnTo>
                    <a:pt x="1310" y="904"/>
                  </a:lnTo>
                  <a:lnTo>
                    <a:pt x="1310" y="904"/>
                  </a:lnTo>
                  <a:lnTo>
                    <a:pt x="1324" y="912"/>
                  </a:lnTo>
                  <a:lnTo>
                    <a:pt x="1340" y="920"/>
                  </a:lnTo>
                  <a:lnTo>
                    <a:pt x="1354" y="924"/>
                  </a:lnTo>
                  <a:lnTo>
                    <a:pt x="1370" y="928"/>
                  </a:lnTo>
                  <a:lnTo>
                    <a:pt x="1388" y="928"/>
                  </a:lnTo>
                  <a:lnTo>
                    <a:pt x="1406" y="928"/>
                  </a:lnTo>
                  <a:lnTo>
                    <a:pt x="1446" y="924"/>
                  </a:lnTo>
                  <a:lnTo>
                    <a:pt x="1446" y="924"/>
                  </a:lnTo>
                  <a:lnTo>
                    <a:pt x="1454" y="924"/>
                  </a:lnTo>
                  <a:lnTo>
                    <a:pt x="1468" y="920"/>
                  </a:lnTo>
                  <a:lnTo>
                    <a:pt x="1468" y="920"/>
                  </a:lnTo>
                  <a:lnTo>
                    <a:pt x="1472" y="920"/>
                  </a:lnTo>
                  <a:lnTo>
                    <a:pt x="1478" y="920"/>
                  </a:lnTo>
                  <a:lnTo>
                    <a:pt x="1486" y="924"/>
                  </a:lnTo>
                  <a:lnTo>
                    <a:pt x="1496" y="932"/>
                  </a:lnTo>
                  <a:lnTo>
                    <a:pt x="1496" y="932"/>
                  </a:lnTo>
                  <a:lnTo>
                    <a:pt x="1486" y="934"/>
                  </a:lnTo>
                  <a:lnTo>
                    <a:pt x="1480" y="938"/>
                  </a:lnTo>
                  <a:lnTo>
                    <a:pt x="1470" y="944"/>
                  </a:lnTo>
                  <a:lnTo>
                    <a:pt x="1454" y="952"/>
                  </a:lnTo>
                  <a:lnTo>
                    <a:pt x="1440" y="956"/>
                  </a:lnTo>
                  <a:lnTo>
                    <a:pt x="1422" y="960"/>
                  </a:lnTo>
                  <a:lnTo>
                    <a:pt x="1422" y="960"/>
                  </a:lnTo>
                  <a:lnTo>
                    <a:pt x="1396" y="974"/>
                  </a:lnTo>
                  <a:lnTo>
                    <a:pt x="1386" y="982"/>
                  </a:lnTo>
                  <a:lnTo>
                    <a:pt x="1376" y="992"/>
                  </a:lnTo>
                  <a:lnTo>
                    <a:pt x="1368" y="1002"/>
                  </a:lnTo>
                  <a:lnTo>
                    <a:pt x="1362" y="1012"/>
                  </a:lnTo>
                  <a:lnTo>
                    <a:pt x="1358" y="1024"/>
                  </a:lnTo>
                  <a:lnTo>
                    <a:pt x="1356" y="1038"/>
                  </a:lnTo>
                  <a:lnTo>
                    <a:pt x="1356" y="1038"/>
                  </a:lnTo>
                  <a:lnTo>
                    <a:pt x="1374" y="1046"/>
                  </a:lnTo>
                  <a:lnTo>
                    <a:pt x="1384" y="1048"/>
                  </a:lnTo>
                  <a:lnTo>
                    <a:pt x="1392" y="1050"/>
                  </a:lnTo>
                  <a:lnTo>
                    <a:pt x="1400" y="1050"/>
                  </a:lnTo>
                  <a:lnTo>
                    <a:pt x="1410" y="1048"/>
                  </a:lnTo>
                  <a:lnTo>
                    <a:pt x="1416" y="1044"/>
                  </a:lnTo>
                  <a:lnTo>
                    <a:pt x="1422" y="1038"/>
                  </a:lnTo>
                  <a:lnTo>
                    <a:pt x="1422" y="1038"/>
                  </a:lnTo>
                  <a:lnTo>
                    <a:pt x="1430" y="1028"/>
                  </a:lnTo>
                  <a:lnTo>
                    <a:pt x="1436" y="1022"/>
                  </a:lnTo>
                  <a:lnTo>
                    <a:pt x="1440" y="1020"/>
                  </a:lnTo>
                  <a:lnTo>
                    <a:pt x="1444" y="1020"/>
                  </a:lnTo>
                  <a:lnTo>
                    <a:pt x="1448" y="1026"/>
                  </a:lnTo>
                  <a:lnTo>
                    <a:pt x="1452" y="1028"/>
                  </a:lnTo>
                  <a:lnTo>
                    <a:pt x="1458" y="1030"/>
                  </a:lnTo>
                  <a:lnTo>
                    <a:pt x="1478" y="1036"/>
                  </a:lnTo>
                  <a:lnTo>
                    <a:pt x="1478" y="1036"/>
                  </a:lnTo>
                  <a:lnTo>
                    <a:pt x="1474" y="1042"/>
                  </a:lnTo>
                  <a:lnTo>
                    <a:pt x="1468" y="1048"/>
                  </a:lnTo>
                  <a:lnTo>
                    <a:pt x="1454" y="1058"/>
                  </a:lnTo>
                  <a:lnTo>
                    <a:pt x="1438" y="1066"/>
                  </a:lnTo>
                  <a:lnTo>
                    <a:pt x="1422" y="1072"/>
                  </a:lnTo>
                  <a:lnTo>
                    <a:pt x="1408" y="1078"/>
                  </a:lnTo>
                  <a:lnTo>
                    <a:pt x="1396" y="1084"/>
                  </a:lnTo>
                  <a:lnTo>
                    <a:pt x="1392" y="1088"/>
                  </a:lnTo>
                  <a:lnTo>
                    <a:pt x="1390" y="1092"/>
                  </a:lnTo>
                  <a:lnTo>
                    <a:pt x="1390" y="1096"/>
                  </a:lnTo>
                  <a:lnTo>
                    <a:pt x="1392" y="1100"/>
                  </a:lnTo>
                  <a:lnTo>
                    <a:pt x="1392" y="1100"/>
                  </a:lnTo>
                  <a:lnTo>
                    <a:pt x="1406" y="1120"/>
                  </a:lnTo>
                  <a:lnTo>
                    <a:pt x="1420" y="1138"/>
                  </a:lnTo>
                  <a:lnTo>
                    <a:pt x="1436" y="1156"/>
                  </a:lnTo>
                  <a:lnTo>
                    <a:pt x="1436" y="1156"/>
                  </a:lnTo>
                  <a:lnTo>
                    <a:pt x="1426" y="1150"/>
                  </a:lnTo>
                  <a:lnTo>
                    <a:pt x="1402" y="1142"/>
                  </a:lnTo>
                  <a:lnTo>
                    <a:pt x="1388" y="1140"/>
                  </a:lnTo>
                  <a:lnTo>
                    <a:pt x="1376" y="1138"/>
                  </a:lnTo>
                  <a:lnTo>
                    <a:pt x="1364" y="1140"/>
                  </a:lnTo>
                  <a:lnTo>
                    <a:pt x="1360" y="1142"/>
                  </a:lnTo>
                  <a:lnTo>
                    <a:pt x="1356" y="1146"/>
                  </a:lnTo>
                  <a:lnTo>
                    <a:pt x="1356" y="1146"/>
                  </a:lnTo>
                  <a:lnTo>
                    <a:pt x="1354" y="1150"/>
                  </a:lnTo>
                  <a:lnTo>
                    <a:pt x="1352" y="1154"/>
                  </a:lnTo>
                  <a:lnTo>
                    <a:pt x="1354" y="1164"/>
                  </a:lnTo>
                  <a:lnTo>
                    <a:pt x="1358" y="1174"/>
                  </a:lnTo>
                  <a:lnTo>
                    <a:pt x="1368" y="1182"/>
                  </a:lnTo>
                  <a:lnTo>
                    <a:pt x="1382" y="1192"/>
                  </a:lnTo>
                  <a:lnTo>
                    <a:pt x="1398" y="1200"/>
                  </a:lnTo>
                  <a:lnTo>
                    <a:pt x="1418" y="1208"/>
                  </a:lnTo>
                  <a:lnTo>
                    <a:pt x="1440" y="1214"/>
                  </a:lnTo>
                  <a:lnTo>
                    <a:pt x="1440" y="1214"/>
                  </a:lnTo>
                  <a:lnTo>
                    <a:pt x="1430" y="1218"/>
                  </a:lnTo>
                  <a:lnTo>
                    <a:pt x="1416" y="1220"/>
                  </a:lnTo>
                  <a:lnTo>
                    <a:pt x="1402" y="1222"/>
                  </a:lnTo>
                  <a:lnTo>
                    <a:pt x="1388" y="1226"/>
                  </a:lnTo>
                  <a:lnTo>
                    <a:pt x="1378" y="1230"/>
                  </a:lnTo>
                  <a:lnTo>
                    <a:pt x="1376" y="1232"/>
                  </a:lnTo>
                  <a:lnTo>
                    <a:pt x="1374" y="1236"/>
                  </a:lnTo>
                  <a:lnTo>
                    <a:pt x="1374" y="1242"/>
                  </a:lnTo>
                  <a:lnTo>
                    <a:pt x="1376" y="1248"/>
                  </a:lnTo>
                  <a:lnTo>
                    <a:pt x="1380" y="1254"/>
                  </a:lnTo>
                  <a:lnTo>
                    <a:pt x="1388" y="1262"/>
                  </a:lnTo>
                  <a:lnTo>
                    <a:pt x="1388" y="1262"/>
                  </a:lnTo>
                  <a:lnTo>
                    <a:pt x="1370" y="1272"/>
                  </a:lnTo>
                  <a:lnTo>
                    <a:pt x="1360" y="1278"/>
                  </a:lnTo>
                  <a:lnTo>
                    <a:pt x="1354" y="1286"/>
                  </a:lnTo>
                  <a:lnTo>
                    <a:pt x="1354" y="1288"/>
                  </a:lnTo>
                  <a:lnTo>
                    <a:pt x="1354" y="1290"/>
                  </a:lnTo>
                  <a:lnTo>
                    <a:pt x="1360" y="1294"/>
                  </a:lnTo>
                  <a:lnTo>
                    <a:pt x="1368" y="1294"/>
                  </a:lnTo>
                  <a:lnTo>
                    <a:pt x="1380" y="1294"/>
                  </a:lnTo>
                  <a:lnTo>
                    <a:pt x="1396" y="1290"/>
                  </a:lnTo>
                  <a:lnTo>
                    <a:pt x="1418" y="1294"/>
                  </a:lnTo>
                  <a:lnTo>
                    <a:pt x="1418" y="1294"/>
                  </a:lnTo>
                  <a:lnTo>
                    <a:pt x="1386" y="1312"/>
                  </a:lnTo>
                  <a:lnTo>
                    <a:pt x="1378" y="1318"/>
                  </a:lnTo>
                  <a:lnTo>
                    <a:pt x="1372" y="1324"/>
                  </a:lnTo>
                  <a:lnTo>
                    <a:pt x="1368" y="1330"/>
                  </a:lnTo>
                  <a:lnTo>
                    <a:pt x="1368" y="1336"/>
                  </a:lnTo>
                  <a:lnTo>
                    <a:pt x="1368" y="1336"/>
                  </a:lnTo>
                  <a:lnTo>
                    <a:pt x="1368" y="1338"/>
                  </a:lnTo>
                  <a:lnTo>
                    <a:pt x="1370" y="1340"/>
                  </a:lnTo>
                  <a:lnTo>
                    <a:pt x="1376" y="1342"/>
                  </a:lnTo>
                  <a:lnTo>
                    <a:pt x="1384" y="1342"/>
                  </a:lnTo>
                  <a:lnTo>
                    <a:pt x="1392" y="1342"/>
                  </a:lnTo>
                  <a:lnTo>
                    <a:pt x="1410" y="1340"/>
                  </a:lnTo>
                  <a:lnTo>
                    <a:pt x="1418" y="1340"/>
                  </a:lnTo>
                  <a:lnTo>
                    <a:pt x="1422" y="1344"/>
                  </a:lnTo>
                  <a:lnTo>
                    <a:pt x="1422" y="1344"/>
                  </a:lnTo>
                  <a:lnTo>
                    <a:pt x="1422" y="1352"/>
                  </a:lnTo>
                  <a:lnTo>
                    <a:pt x="1420" y="1358"/>
                  </a:lnTo>
                  <a:lnTo>
                    <a:pt x="1416" y="1364"/>
                  </a:lnTo>
                  <a:lnTo>
                    <a:pt x="1412" y="1368"/>
                  </a:lnTo>
                  <a:lnTo>
                    <a:pt x="1404" y="1374"/>
                  </a:lnTo>
                  <a:lnTo>
                    <a:pt x="1398" y="1380"/>
                  </a:lnTo>
                  <a:lnTo>
                    <a:pt x="1398" y="1380"/>
                  </a:lnTo>
                  <a:lnTo>
                    <a:pt x="1404" y="1382"/>
                  </a:lnTo>
                  <a:lnTo>
                    <a:pt x="1410" y="1384"/>
                  </a:lnTo>
                  <a:lnTo>
                    <a:pt x="1420" y="1384"/>
                  </a:lnTo>
                  <a:lnTo>
                    <a:pt x="1430" y="1382"/>
                  </a:lnTo>
                  <a:lnTo>
                    <a:pt x="1438" y="1376"/>
                  </a:lnTo>
                  <a:lnTo>
                    <a:pt x="1448" y="1372"/>
                  </a:lnTo>
                  <a:lnTo>
                    <a:pt x="1458" y="1370"/>
                  </a:lnTo>
                  <a:lnTo>
                    <a:pt x="1466" y="1372"/>
                  </a:lnTo>
                  <a:lnTo>
                    <a:pt x="1472" y="1376"/>
                  </a:lnTo>
                  <a:lnTo>
                    <a:pt x="1478" y="1380"/>
                  </a:lnTo>
                  <a:lnTo>
                    <a:pt x="1478" y="1380"/>
                  </a:lnTo>
                  <a:lnTo>
                    <a:pt x="1472" y="1386"/>
                  </a:lnTo>
                  <a:lnTo>
                    <a:pt x="1464" y="1392"/>
                  </a:lnTo>
                  <a:lnTo>
                    <a:pt x="1446" y="1400"/>
                  </a:lnTo>
                  <a:lnTo>
                    <a:pt x="1438" y="1404"/>
                  </a:lnTo>
                  <a:lnTo>
                    <a:pt x="1432" y="1410"/>
                  </a:lnTo>
                  <a:lnTo>
                    <a:pt x="1428" y="1418"/>
                  </a:lnTo>
                  <a:lnTo>
                    <a:pt x="1430" y="1428"/>
                  </a:lnTo>
                  <a:lnTo>
                    <a:pt x="1430" y="1428"/>
                  </a:lnTo>
                  <a:lnTo>
                    <a:pt x="1436" y="1432"/>
                  </a:lnTo>
                  <a:lnTo>
                    <a:pt x="1444" y="1434"/>
                  </a:lnTo>
                  <a:lnTo>
                    <a:pt x="1462" y="1438"/>
                  </a:lnTo>
                  <a:lnTo>
                    <a:pt x="1478" y="1442"/>
                  </a:lnTo>
                  <a:lnTo>
                    <a:pt x="1486" y="1444"/>
                  </a:lnTo>
                  <a:lnTo>
                    <a:pt x="1494" y="1448"/>
                  </a:lnTo>
                  <a:lnTo>
                    <a:pt x="1494" y="1448"/>
                  </a:lnTo>
                  <a:lnTo>
                    <a:pt x="1490" y="1454"/>
                  </a:lnTo>
                  <a:lnTo>
                    <a:pt x="1484" y="1472"/>
                  </a:lnTo>
                  <a:lnTo>
                    <a:pt x="1478" y="1488"/>
                  </a:lnTo>
                  <a:lnTo>
                    <a:pt x="1480" y="1494"/>
                  </a:lnTo>
                  <a:lnTo>
                    <a:pt x="1482" y="1498"/>
                  </a:lnTo>
                  <a:lnTo>
                    <a:pt x="1482" y="1498"/>
                  </a:lnTo>
                  <a:lnTo>
                    <a:pt x="1492" y="1502"/>
                  </a:lnTo>
                  <a:lnTo>
                    <a:pt x="1500" y="1500"/>
                  </a:lnTo>
                  <a:lnTo>
                    <a:pt x="1510" y="1496"/>
                  </a:lnTo>
                  <a:lnTo>
                    <a:pt x="1518" y="1490"/>
                  </a:lnTo>
                  <a:lnTo>
                    <a:pt x="1532" y="1476"/>
                  </a:lnTo>
                  <a:lnTo>
                    <a:pt x="1536" y="1472"/>
                  </a:lnTo>
                  <a:lnTo>
                    <a:pt x="1540" y="1468"/>
                  </a:lnTo>
                  <a:lnTo>
                    <a:pt x="1540" y="1468"/>
                  </a:lnTo>
                  <a:lnTo>
                    <a:pt x="1540" y="1486"/>
                  </a:lnTo>
                  <a:lnTo>
                    <a:pt x="1544" y="1496"/>
                  </a:lnTo>
                  <a:lnTo>
                    <a:pt x="1548" y="1504"/>
                  </a:lnTo>
                  <a:lnTo>
                    <a:pt x="1554" y="1510"/>
                  </a:lnTo>
                  <a:lnTo>
                    <a:pt x="1560" y="1514"/>
                  </a:lnTo>
                  <a:lnTo>
                    <a:pt x="1566" y="1520"/>
                  </a:lnTo>
                  <a:lnTo>
                    <a:pt x="1568" y="1528"/>
                  </a:lnTo>
                  <a:lnTo>
                    <a:pt x="1564" y="1538"/>
                  </a:lnTo>
                  <a:lnTo>
                    <a:pt x="1564" y="1538"/>
                  </a:lnTo>
                  <a:lnTo>
                    <a:pt x="1564" y="1554"/>
                  </a:lnTo>
                  <a:lnTo>
                    <a:pt x="1566" y="1570"/>
                  </a:lnTo>
                  <a:lnTo>
                    <a:pt x="1568" y="1576"/>
                  </a:lnTo>
                  <a:lnTo>
                    <a:pt x="1572" y="1584"/>
                  </a:lnTo>
                  <a:lnTo>
                    <a:pt x="1576" y="1588"/>
                  </a:lnTo>
                  <a:lnTo>
                    <a:pt x="1582" y="1594"/>
                  </a:lnTo>
                  <a:lnTo>
                    <a:pt x="1582" y="1594"/>
                  </a:lnTo>
                  <a:lnTo>
                    <a:pt x="1596" y="1588"/>
                  </a:lnTo>
                  <a:lnTo>
                    <a:pt x="1606" y="1580"/>
                  </a:lnTo>
                  <a:lnTo>
                    <a:pt x="1614" y="1572"/>
                  </a:lnTo>
                  <a:lnTo>
                    <a:pt x="1620" y="1560"/>
                  </a:lnTo>
                  <a:lnTo>
                    <a:pt x="1622" y="1548"/>
                  </a:lnTo>
                  <a:lnTo>
                    <a:pt x="1624" y="1534"/>
                  </a:lnTo>
                  <a:lnTo>
                    <a:pt x="1626" y="1502"/>
                  </a:lnTo>
                  <a:lnTo>
                    <a:pt x="1626" y="1502"/>
                  </a:lnTo>
                  <a:lnTo>
                    <a:pt x="1626" y="1500"/>
                  </a:lnTo>
                  <a:lnTo>
                    <a:pt x="1628" y="1498"/>
                  </a:lnTo>
                  <a:lnTo>
                    <a:pt x="1632" y="1496"/>
                  </a:lnTo>
                  <a:lnTo>
                    <a:pt x="1640" y="1498"/>
                  </a:lnTo>
                  <a:lnTo>
                    <a:pt x="1648" y="1500"/>
                  </a:lnTo>
                  <a:lnTo>
                    <a:pt x="1664" y="1508"/>
                  </a:lnTo>
                  <a:lnTo>
                    <a:pt x="1672" y="1512"/>
                  </a:lnTo>
                  <a:lnTo>
                    <a:pt x="1672" y="1512"/>
                  </a:lnTo>
                  <a:lnTo>
                    <a:pt x="1676" y="1516"/>
                  </a:lnTo>
                  <a:lnTo>
                    <a:pt x="1678" y="1520"/>
                  </a:lnTo>
                  <a:lnTo>
                    <a:pt x="1678" y="1526"/>
                  </a:lnTo>
                  <a:lnTo>
                    <a:pt x="1676" y="1530"/>
                  </a:lnTo>
                  <a:lnTo>
                    <a:pt x="1670" y="1538"/>
                  </a:lnTo>
                  <a:lnTo>
                    <a:pt x="1662" y="1548"/>
                  </a:lnTo>
                  <a:lnTo>
                    <a:pt x="1652" y="1558"/>
                  </a:lnTo>
                  <a:lnTo>
                    <a:pt x="1644" y="1570"/>
                  </a:lnTo>
                  <a:lnTo>
                    <a:pt x="1642" y="1578"/>
                  </a:lnTo>
                  <a:lnTo>
                    <a:pt x="1642" y="1584"/>
                  </a:lnTo>
                  <a:lnTo>
                    <a:pt x="1644" y="1592"/>
                  </a:lnTo>
                  <a:lnTo>
                    <a:pt x="1646" y="1602"/>
                  </a:lnTo>
                  <a:lnTo>
                    <a:pt x="1646" y="1602"/>
                  </a:lnTo>
                  <a:lnTo>
                    <a:pt x="1658" y="1602"/>
                  </a:lnTo>
                  <a:lnTo>
                    <a:pt x="1668" y="1602"/>
                  </a:lnTo>
                  <a:lnTo>
                    <a:pt x="1676" y="1600"/>
                  </a:lnTo>
                  <a:lnTo>
                    <a:pt x="1684" y="1598"/>
                  </a:lnTo>
                  <a:lnTo>
                    <a:pt x="1698" y="1590"/>
                  </a:lnTo>
                  <a:lnTo>
                    <a:pt x="1710" y="1580"/>
                  </a:lnTo>
                  <a:lnTo>
                    <a:pt x="1720" y="1570"/>
                  </a:lnTo>
                  <a:lnTo>
                    <a:pt x="1732" y="1560"/>
                  </a:lnTo>
                  <a:lnTo>
                    <a:pt x="1746" y="1550"/>
                  </a:lnTo>
                  <a:lnTo>
                    <a:pt x="1754" y="1548"/>
                  </a:lnTo>
                  <a:lnTo>
                    <a:pt x="1764" y="1544"/>
                  </a:lnTo>
                  <a:lnTo>
                    <a:pt x="1764" y="1544"/>
                  </a:lnTo>
                  <a:lnTo>
                    <a:pt x="1770" y="1552"/>
                  </a:lnTo>
                  <a:lnTo>
                    <a:pt x="1772" y="1558"/>
                  </a:lnTo>
                  <a:lnTo>
                    <a:pt x="1770" y="1566"/>
                  </a:lnTo>
                  <a:lnTo>
                    <a:pt x="1766" y="1574"/>
                  </a:lnTo>
                  <a:lnTo>
                    <a:pt x="1756" y="1590"/>
                  </a:lnTo>
                  <a:lnTo>
                    <a:pt x="1746" y="1606"/>
                  </a:lnTo>
                  <a:lnTo>
                    <a:pt x="1746" y="1606"/>
                  </a:lnTo>
                  <a:lnTo>
                    <a:pt x="1734" y="1610"/>
                  </a:lnTo>
                  <a:lnTo>
                    <a:pt x="1720" y="1614"/>
                  </a:lnTo>
                  <a:lnTo>
                    <a:pt x="1694" y="1618"/>
                  </a:lnTo>
                  <a:lnTo>
                    <a:pt x="1680" y="1624"/>
                  </a:lnTo>
                  <a:lnTo>
                    <a:pt x="1666" y="1632"/>
                  </a:lnTo>
                  <a:lnTo>
                    <a:pt x="1654" y="1646"/>
                  </a:lnTo>
                  <a:lnTo>
                    <a:pt x="1642" y="1666"/>
                  </a:lnTo>
                  <a:lnTo>
                    <a:pt x="1642" y="1666"/>
                  </a:lnTo>
                  <a:lnTo>
                    <a:pt x="1658" y="1670"/>
                  </a:lnTo>
                  <a:lnTo>
                    <a:pt x="1672" y="1674"/>
                  </a:lnTo>
                  <a:lnTo>
                    <a:pt x="1684" y="1674"/>
                  </a:lnTo>
                  <a:lnTo>
                    <a:pt x="1694" y="1674"/>
                  </a:lnTo>
                  <a:lnTo>
                    <a:pt x="1704" y="1670"/>
                  </a:lnTo>
                  <a:lnTo>
                    <a:pt x="1710" y="1668"/>
                  </a:lnTo>
                  <a:lnTo>
                    <a:pt x="1724" y="1660"/>
                  </a:lnTo>
                  <a:lnTo>
                    <a:pt x="1724" y="1660"/>
                  </a:lnTo>
                  <a:lnTo>
                    <a:pt x="1732" y="1654"/>
                  </a:lnTo>
                  <a:lnTo>
                    <a:pt x="1736" y="1648"/>
                  </a:lnTo>
                  <a:lnTo>
                    <a:pt x="1742" y="1644"/>
                  </a:lnTo>
                  <a:lnTo>
                    <a:pt x="1748" y="1642"/>
                  </a:lnTo>
                  <a:lnTo>
                    <a:pt x="1748" y="1642"/>
                  </a:lnTo>
                  <a:lnTo>
                    <a:pt x="1748" y="1656"/>
                  </a:lnTo>
                  <a:lnTo>
                    <a:pt x="1748" y="1674"/>
                  </a:lnTo>
                  <a:lnTo>
                    <a:pt x="1750" y="1682"/>
                  </a:lnTo>
                  <a:lnTo>
                    <a:pt x="1752" y="1688"/>
                  </a:lnTo>
                  <a:lnTo>
                    <a:pt x="1756" y="1694"/>
                  </a:lnTo>
                  <a:lnTo>
                    <a:pt x="1760" y="1698"/>
                  </a:lnTo>
                  <a:lnTo>
                    <a:pt x="1760" y="1698"/>
                  </a:lnTo>
                  <a:lnTo>
                    <a:pt x="1770" y="1696"/>
                  </a:lnTo>
                  <a:lnTo>
                    <a:pt x="1776" y="1694"/>
                  </a:lnTo>
                  <a:lnTo>
                    <a:pt x="1790" y="1684"/>
                  </a:lnTo>
                  <a:lnTo>
                    <a:pt x="1790" y="1684"/>
                  </a:lnTo>
                  <a:lnTo>
                    <a:pt x="1792" y="1690"/>
                  </a:lnTo>
                  <a:lnTo>
                    <a:pt x="1792" y="1696"/>
                  </a:lnTo>
                  <a:lnTo>
                    <a:pt x="1786" y="1714"/>
                  </a:lnTo>
                  <a:lnTo>
                    <a:pt x="1784" y="1722"/>
                  </a:lnTo>
                  <a:lnTo>
                    <a:pt x="1782" y="1730"/>
                  </a:lnTo>
                  <a:lnTo>
                    <a:pt x="1784" y="1738"/>
                  </a:lnTo>
                  <a:lnTo>
                    <a:pt x="1788" y="1744"/>
                  </a:lnTo>
                  <a:lnTo>
                    <a:pt x="1788" y="1744"/>
                  </a:lnTo>
                  <a:lnTo>
                    <a:pt x="1796" y="1742"/>
                  </a:lnTo>
                  <a:lnTo>
                    <a:pt x="1800" y="1740"/>
                  </a:lnTo>
                  <a:lnTo>
                    <a:pt x="1808" y="1732"/>
                  </a:lnTo>
                  <a:lnTo>
                    <a:pt x="1812" y="1726"/>
                  </a:lnTo>
                  <a:lnTo>
                    <a:pt x="1814" y="1724"/>
                  </a:lnTo>
                  <a:lnTo>
                    <a:pt x="1814" y="1724"/>
                  </a:lnTo>
                  <a:lnTo>
                    <a:pt x="1822" y="1732"/>
                  </a:lnTo>
                  <a:lnTo>
                    <a:pt x="1832" y="1738"/>
                  </a:lnTo>
                  <a:lnTo>
                    <a:pt x="1840" y="1738"/>
                  </a:lnTo>
                  <a:lnTo>
                    <a:pt x="1850" y="1736"/>
                  </a:lnTo>
                  <a:lnTo>
                    <a:pt x="1850" y="1736"/>
                  </a:lnTo>
                  <a:lnTo>
                    <a:pt x="1854" y="1720"/>
                  </a:lnTo>
                  <a:lnTo>
                    <a:pt x="1854" y="1702"/>
                  </a:lnTo>
                  <a:lnTo>
                    <a:pt x="1852" y="1692"/>
                  </a:lnTo>
                  <a:lnTo>
                    <a:pt x="1848" y="1682"/>
                  </a:lnTo>
                  <a:lnTo>
                    <a:pt x="1844" y="1676"/>
                  </a:lnTo>
                  <a:lnTo>
                    <a:pt x="1836" y="1670"/>
                  </a:lnTo>
                  <a:lnTo>
                    <a:pt x="1836" y="1670"/>
                  </a:lnTo>
                  <a:lnTo>
                    <a:pt x="1842" y="1666"/>
                  </a:lnTo>
                  <a:lnTo>
                    <a:pt x="1846" y="1666"/>
                  </a:lnTo>
                  <a:lnTo>
                    <a:pt x="1858" y="1670"/>
                  </a:lnTo>
                  <a:lnTo>
                    <a:pt x="1872" y="1674"/>
                  </a:lnTo>
                  <a:lnTo>
                    <a:pt x="1878" y="1674"/>
                  </a:lnTo>
                  <a:lnTo>
                    <a:pt x="1882" y="1672"/>
                  </a:lnTo>
                  <a:lnTo>
                    <a:pt x="1882" y="1672"/>
                  </a:lnTo>
                  <a:lnTo>
                    <a:pt x="1884" y="1676"/>
                  </a:lnTo>
                  <a:lnTo>
                    <a:pt x="1886" y="1682"/>
                  </a:lnTo>
                  <a:lnTo>
                    <a:pt x="1886" y="1694"/>
                  </a:lnTo>
                  <a:lnTo>
                    <a:pt x="1884" y="1706"/>
                  </a:lnTo>
                  <a:lnTo>
                    <a:pt x="1880" y="1718"/>
                  </a:lnTo>
                  <a:lnTo>
                    <a:pt x="1878" y="1732"/>
                  </a:lnTo>
                  <a:lnTo>
                    <a:pt x="1878" y="1744"/>
                  </a:lnTo>
                  <a:lnTo>
                    <a:pt x="1878" y="1748"/>
                  </a:lnTo>
                  <a:lnTo>
                    <a:pt x="1880" y="1754"/>
                  </a:lnTo>
                  <a:lnTo>
                    <a:pt x="1884" y="1758"/>
                  </a:lnTo>
                  <a:lnTo>
                    <a:pt x="1890" y="1762"/>
                  </a:lnTo>
                  <a:lnTo>
                    <a:pt x="1890" y="1762"/>
                  </a:lnTo>
                  <a:lnTo>
                    <a:pt x="1900" y="1760"/>
                  </a:lnTo>
                  <a:lnTo>
                    <a:pt x="1908" y="1756"/>
                  </a:lnTo>
                  <a:lnTo>
                    <a:pt x="1916" y="1748"/>
                  </a:lnTo>
                  <a:lnTo>
                    <a:pt x="1922" y="1742"/>
                  </a:lnTo>
                  <a:lnTo>
                    <a:pt x="1934" y="1726"/>
                  </a:lnTo>
                  <a:lnTo>
                    <a:pt x="1942" y="1720"/>
                  </a:lnTo>
                  <a:lnTo>
                    <a:pt x="1952" y="1714"/>
                  </a:lnTo>
                  <a:lnTo>
                    <a:pt x="1952" y="1714"/>
                  </a:lnTo>
                  <a:lnTo>
                    <a:pt x="1952" y="1726"/>
                  </a:lnTo>
                  <a:lnTo>
                    <a:pt x="1954" y="1736"/>
                  </a:lnTo>
                  <a:lnTo>
                    <a:pt x="1960" y="1758"/>
                  </a:lnTo>
                  <a:lnTo>
                    <a:pt x="1962" y="1766"/>
                  </a:lnTo>
                  <a:lnTo>
                    <a:pt x="1958" y="1776"/>
                  </a:lnTo>
                  <a:lnTo>
                    <a:pt x="1950" y="1786"/>
                  </a:lnTo>
                  <a:lnTo>
                    <a:pt x="1936" y="1794"/>
                  </a:lnTo>
                  <a:lnTo>
                    <a:pt x="1936" y="1794"/>
                  </a:lnTo>
                  <a:lnTo>
                    <a:pt x="1936" y="1800"/>
                  </a:lnTo>
                  <a:lnTo>
                    <a:pt x="1938" y="1804"/>
                  </a:lnTo>
                  <a:lnTo>
                    <a:pt x="1944" y="1812"/>
                  </a:lnTo>
                  <a:lnTo>
                    <a:pt x="1954" y="1818"/>
                  </a:lnTo>
                  <a:lnTo>
                    <a:pt x="1962" y="1824"/>
                  </a:lnTo>
                  <a:lnTo>
                    <a:pt x="1970" y="1830"/>
                  </a:lnTo>
                  <a:lnTo>
                    <a:pt x="1972" y="1834"/>
                  </a:lnTo>
                  <a:lnTo>
                    <a:pt x="1974" y="1838"/>
                  </a:lnTo>
                  <a:lnTo>
                    <a:pt x="1974" y="1842"/>
                  </a:lnTo>
                  <a:lnTo>
                    <a:pt x="1974" y="1848"/>
                  </a:lnTo>
                  <a:lnTo>
                    <a:pt x="1972" y="1856"/>
                  </a:lnTo>
                  <a:lnTo>
                    <a:pt x="1966" y="1864"/>
                  </a:lnTo>
                  <a:lnTo>
                    <a:pt x="1966" y="1864"/>
                  </a:lnTo>
                  <a:lnTo>
                    <a:pt x="1972" y="1868"/>
                  </a:lnTo>
                  <a:lnTo>
                    <a:pt x="1976" y="1872"/>
                  </a:lnTo>
                  <a:lnTo>
                    <a:pt x="1980" y="1874"/>
                  </a:lnTo>
                  <a:lnTo>
                    <a:pt x="1986" y="1874"/>
                  </a:lnTo>
                  <a:lnTo>
                    <a:pt x="1996" y="1874"/>
                  </a:lnTo>
                  <a:lnTo>
                    <a:pt x="2006" y="1870"/>
                  </a:lnTo>
                  <a:lnTo>
                    <a:pt x="2034" y="1838"/>
                  </a:lnTo>
                  <a:lnTo>
                    <a:pt x="2034" y="1838"/>
                  </a:lnTo>
                  <a:lnTo>
                    <a:pt x="2030" y="1860"/>
                  </a:lnTo>
                  <a:lnTo>
                    <a:pt x="2028" y="1886"/>
                  </a:lnTo>
                  <a:lnTo>
                    <a:pt x="2028" y="1912"/>
                  </a:lnTo>
                  <a:lnTo>
                    <a:pt x="2032" y="1936"/>
                  </a:lnTo>
                  <a:lnTo>
                    <a:pt x="2032" y="1936"/>
                  </a:lnTo>
                  <a:lnTo>
                    <a:pt x="2030" y="1944"/>
                  </a:lnTo>
                  <a:lnTo>
                    <a:pt x="2028" y="1954"/>
                  </a:lnTo>
                  <a:lnTo>
                    <a:pt x="2030" y="1974"/>
                  </a:lnTo>
                  <a:lnTo>
                    <a:pt x="2028" y="1982"/>
                  </a:lnTo>
                  <a:lnTo>
                    <a:pt x="2022" y="1992"/>
                  </a:lnTo>
                  <a:lnTo>
                    <a:pt x="2014" y="2000"/>
                  </a:lnTo>
                  <a:lnTo>
                    <a:pt x="2000" y="2008"/>
                  </a:lnTo>
                  <a:lnTo>
                    <a:pt x="2000" y="2008"/>
                  </a:lnTo>
                  <a:lnTo>
                    <a:pt x="1992" y="2054"/>
                  </a:lnTo>
                  <a:lnTo>
                    <a:pt x="1988" y="2076"/>
                  </a:lnTo>
                  <a:lnTo>
                    <a:pt x="1982" y="2096"/>
                  </a:lnTo>
                  <a:lnTo>
                    <a:pt x="1972" y="2116"/>
                  </a:lnTo>
                  <a:lnTo>
                    <a:pt x="1960" y="2136"/>
                  </a:lnTo>
                  <a:lnTo>
                    <a:pt x="1950" y="2144"/>
                  </a:lnTo>
                  <a:lnTo>
                    <a:pt x="1942" y="2154"/>
                  </a:lnTo>
                  <a:lnTo>
                    <a:pt x="1930" y="2162"/>
                  </a:lnTo>
                  <a:lnTo>
                    <a:pt x="1918" y="2168"/>
                  </a:lnTo>
                  <a:lnTo>
                    <a:pt x="1918" y="2168"/>
                  </a:lnTo>
                  <a:lnTo>
                    <a:pt x="1914" y="2176"/>
                  </a:lnTo>
                  <a:lnTo>
                    <a:pt x="1908" y="2182"/>
                  </a:lnTo>
                  <a:lnTo>
                    <a:pt x="1894" y="2192"/>
                  </a:lnTo>
                  <a:lnTo>
                    <a:pt x="1876" y="2200"/>
                  </a:lnTo>
                  <a:lnTo>
                    <a:pt x="1856" y="2206"/>
                  </a:lnTo>
                  <a:lnTo>
                    <a:pt x="1832" y="2212"/>
                  </a:lnTo>
                  <a:lnTo>
                    <a:pt x="1806" y="2216"/>
                  </a:lnTo>
                  <a:lnTo>
                    <a:pt x="1752" y="2224"/>
                  </a:lnTo>
                  <a:lnTo>
                    <a:pt x="1696" y="2230"/>
                  </a:lnTo>
                  <a:lnTo>
                    <a:pt x="1670" y="2234"/>
                  </a:lnTo>
                  <a:lnTo>
                    <a:pt x="1646" y="2240"/>
                  </a:lnTo>
                  <a:lnTo>
                    <a:pt x="1622" y="2246"/>
                  </a:lnTo>
                  <a:lnTo>
                    <a:pt x="1602" y="2254"/>
                  </a:lnTo>
                  <a:lnTo>
                    <a:pt x="1586" y="2266"/>
                  </a:lnTo>
                  <a:lnTo>
                    <a:pt x="1580" y="2272"/>
                  </a:lnTo>
                  <a:lnTo>
                    <a:pt x="1574" y="2278"/>
                  </a:lnTo>
                  <a:lnTo>
                    <a:pt x="1574" y="2278"/>
                  </a:lnTo>
                  <a:lnTo>
                    <a:pt x="1578" y="2280"/>
                  </a:lnTo>
                  <a:lnTo>
                    <a:pt x="1584" y="2282"/>
                  </a:lnTo>
                  <a:lnTo>
                    <a:pt x="1602" y="2284"/>
                  </a:lnTo>
                  <a:lnTo>
                    <a:pt x="1624" y="2286"/>
                  </a:lnTo>
                  <a:lnTo>
                    <a:pt x="1652" y="2286"/>
                  </a:lnTo>
                  <a:lnTo>
                    <a:pt x="1702" y="2286"/>
                  </a:lnTo>
                  <a:lnTo>
                    <a:pt x="1732" y="2282"/>
                  </a:lnTo>
                  <a:lnTo>
                    <a:pt x="1732" y="2282"/>
                  </a:lnTo>
                  <a:lnTo>
                    <a:pt x="1740" y="2278"/>
                  </a:lnTo>
                  <a:lnTo>
                    <a:pt x="1748" y="2278"/>
                  </a:lnTo>
                  <a:lnTo>
                    <a:pt x="1756" y="2280"/>
                  </a:lnTo>
                  <a:lnTo>
                    <a:pt x="1764" y="2282"/>
                  </a:lnTo>
                  <a:lnTo>
                    <a:pt x="1782" y="2288"/>
                  </a:lnTo>
                  <a:lnTo>
                    <a:pt x="1790" y="2290"/>
                  </a:lnTo>
                  <a:lnTo>
                    <a:pt x="1800" y="2290"/>
                  </a:lnTo>
                  <a:lnTo>
                    <a:pt x="1800" y="2290"/>
                  </a:lnTo>
                  <a:lnTo>
                    <a:pt x="1820" y="2290"/>
                  </a:lnTo>
                  <a:lnTo>
                    <a:pt x="1844" y="2288"/>
                  </a:lnTo>
                  <a:lnTo>
                    <a:pt x="1888" y="2284"/>
                  </a:lnTo>
                  <a:lnTo>
                    <a:pt x="1910" y="2282"/>
                  </a:lnTo>
                  <a:lnTo>
                    <a:pt x="1930" y="2282"/>
                  </a:lnTo>
                  <a:lnTo>
                    <a:pt x="1950" y="2284"/>
                  </a:lnTo>
                  <a:lnTo>
                    <a:pt x="1968" y="2290"/>
                  </a:lnTo>
                  <a:lnTo>
                    <a:pt x="1968" y="2290"/>
                  </a:lnTo>
                  <a:lnTo>
                    <a:pt x="2060" y="2290"/>
                  </a:lnTo>
                  <a:lnTo>
                    <a:pt x="2148" y="2292"/>
                  </a:lnTo>
                  <a:lnTo>
                    <a:pt x="2148" y="2292"/>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9" name="Freeform 48"/>
            <p:cNvSpPr>
              <a:spLocks noEditPoints="1"/>
            </p:cNvSpPr>
            <p:nvPr userDrawn="1"/>
          </p:nvSpPr>
          <p:spPr bwMode="gray">
            <a:xfrm>
              <a:off x="3265" y="2813"/>
              <a:ext cx="695" cy="682"/>
            </a:xfrm>
            <a:custGeom>
              <a:avLst/>
              <a:gdLst/>
              <a:ahLst/>
              <a:cxnLst>
                <a:cxn ang="0">
                  <a:pos x="176" y="312"/>
                </a:cxn>
                <a:cxn ang="0">
                  <a:pos x="186" y="252"/>
                </a:cxn>
                <a:cxn ang="0">
                  <a:pos x="208" y="204"/>
                </a:cxn>
                <a:cxn ang="0">
                  <a:pos x="242" y="168"/>
                </a:cxn>
                <a:cxn ang="0">
                  <a:pos x="290" y="144"/>
                </a:cxn>
                <a:cxn ang="0">
                  <a:pos x="348" y="136"/>
                </a:cxn>
                <a:cxn ang="0">
                  <a:pos x="388" y="140"/>
                </a:cxn>
                <a:cxn ang="0">
                  <a:pos x="438" y="158"/>
                </a:cxn>
                <a:cxn ang="0">
                  <a:pos x="476" y="188"/>
                </a:cxn>
                <a:cxn ang="0">
                  <a:pos x="502" y="232"/>
                </a:cxn>
                <a:cxn ang="0">
                  <a:pos x="516" y="290"/>
                </a:cxn>
                <a:cxn ang="0">
                  <a:pos x="518" y="334"/>
                </a:cxn>
                <a:cxn ang="0">
                  <a:pos x="512" y="396"/>
                </a:cxn>
                <a:cxn ang="0">
                  <a:pos x="494" y="450"/>
                </a:cxn>
                <a:cxn ang="0">
                  <a:pos x="466" y="492"/>
                </a:cxn>
                <a:cxn ang="0">
                  <a:pos x="424" y="522"/>
                </a:cxn>
                <a:cxn ang="0">
                  <a:pos x="370" y="538"/>
                </a:cxn>
                <a:cxn ang="0">
                  <a:pos x="328" y="538"/>
                </a:cxn>
                <a:cxn ang="0">
                  <a:pos x="276" y="524"/>
                </a:cxn>
                <a:cxn ang="0">
                  <a:pos x="232" y="494"/>
                </a:cxn>
                <a:cxn ang="0">
                  <a:pos x="202" y="450"/>
                </a:cxn>
                <a:cxn ang="0">
                  <a:pos x="182" y="396"/>
                </a:cxn>
                <a:cxn ang="0">
                  <a:pos x="176" y="334"/>
                </a:cxn>
                <a:cxn ang="0">
                  <a:pos x="348" y="676"/>
                </a:cxn>
                <a:cxn ang="0">
                  <a:pos x="458" y="660"/>
                </a:cxn>
                <a:cxn ang="0">
                  <a:pos x="550" y="618"/>
                </a:cxn>
                <a:cxn ang="0">
                  <a:pos x="622" y="552"/>
                </a:cxn>
                <a:cxn ang="0">
                  <a:pos x="670" y="466"/>
                </a:cxn>
                <a:cxn ang="0">
                  <a:pos x="694" y="368"/>
                </a:cxn>
                <a:cxn ang="0">
                  <a:pos x="694" y="298"/>
                </a:cxn>
                <a:cxn ang="0">
                  <a:pos x="670" y="198"/>
                </a:cxn>
                <a:cxn ang="0">
                  <a:pos x="620" y="116"/>
                </a:cxn>
                <a:cxn ang="0">
                  <a:pos x="548" y="52"/>
                </a:cxn>
                <a:cxn ang="0">
                  <a:pos x="458" y="14"/>
                </a:cxn>
                <a:cxn ang="0">
                  <a:pos x="348" y="0"/>
                </a:cxn>
                <a:cxn ang="0">
                  <a:pos x="274" y="6"/>
                </a:cxn>
                <a:cxn ang="0">
                  <a:pos x="176" y="36"/>
                </a:cxn>
                <a:cxn ang="0">
                  <a:pos x="96" y="90"/>
                </a:cxn>
                <a:cxn ang="0">
                  <a:pos x="38" y="166"/>
                </a:cxn>
                <a:cxn ang="0">
                  <a:pos x="6" y="262"/>
                </a:cxn>
                <a:cxn ang="0">
                  <a:pos x="0" y="334"/>
                </a:cxn>
                <a:cxn ang="0">
                  <a:pos x="14" y="438"/>
                </a:cxn>
                <a:cxn ang="0">
                  <a:pos x="56" y="530"/>
                </a:cxn>
                <a:cxn ang="0">
                  <a:pos x="122" y="600"/>
                </a:cxn>
                <a:cxn ang="0">
                  <a:pos x="208" y="650"/>
                </a:cxn>
                <a:cxn ang="0">
                  <a:pos x="310" y="674"/>
                </a:cxn>
              </a:cxnLst>
              <a:rect l="0" t="0" r="r" b="b"/>
              <a:pathLst>
                <a:path w="696" h="676">
                  <a:moveTo>
                    <a:pt x="176" y="334"/>
                  </a:moveTo>
                  <a:lnTo>
                    <a:pt x="176" y="334"/>
                  </a:lnTo>
                  <a:lnTo>
                    <a:pt x="176" y="312"/>
                  </a:lnTo>
                  <a:lnTo>
                    <a:pt x="178" y="292"/>
                  </a:lnTo>
                  <a:lnTo>
                    <a:pt x="182" y="272"/>
                  </a:lnTo>
                  <a:lnTo>
                    <a:pt x="186" y="252"/>
                  </a:lnTo>
                  <a:lnTo>
                    <a:pt x="192" y="236"/>
                  </a:lnTo>
                  <a:lnTo>
                    <a:pt x="200" y="220"/>
                  </a:lnTo>
                  <a:lnTo>
                    <a:pt x="208" y="204"/>
                  </a:lnTo>
                  <a:lnTo>
                    <a:pt x="218" y="190"/>
                  </a:lnTo>
                  <a:lnTo>
                    <a:pt x="230" y="178"/>
                  </a:lnTo>
                  <a:lnTo>
                    <a:pt x="242" y="168"/>
                  </a:lnTo>
                  <a:lnTo>
                    <a:pt x="256" y="158"/>
                  </a:lnTo>
                  <a:lnTo>
                    <a:pt x="272" y="150"/>
                  </a:lnTo>
                  <a:lnTo>
                    <a:pt x="290" y="144"/>
                  </a:lnTo>
                  <a:lnTo>
                    <a:pt x="308" y="140"/>
                  </a:lnTo>
                  <a:lnTo>
                    <a:pt x="328" y="138"/>
                  </a:lnTo>
                  <a:lnTo>
                    <a:pt x="348" y="136"/>
                  </a:lnTo>
                  <a:lnTo>
                    <a:pt x="348" y="136"/>
                  </a:lnTo>
                  <a:lnTo>
                    <a:pt x="370" y="138"/>
                  </a:lnTo>
                  <a:lnTo>
                    <a:pt x="388" y="140"/>
                  </a:lnTo>
                  <a:lnTo>
                    <a:pt x="406" y="144"/>
                  </a:lnTo>
                  <a:lnTo>
                    <a:pt x="422" y="150"/>
                  </a:lnTo>
                  <a:lnTo>
                    <a:pt x="438" y="158"/>
                  </a:lnTo>
                  <a:lnTo>
                    <a:pt x="452" y="166"/>
                  </a:lnTo>
                  <a:lnTo>
                    <a:pt x="464" y="176"/>
                  </a:lnTo>
                  <a:lnTo>
                    <a:pt x="476" y="188"/>
                  </a:lnTo>
                  <a:lnTo>
                    <a:pt x="486" y="202"/>
                  </a:lnTo>
                  <a:lnTo>
                    <a:pt x="494" y="216"/>
                  </a:lnTo>
                  <a:lnTo>
                    <a:pt x="502" y="232"/>
                  </a:lnTo>
                  <a:lnTo>
                    <a:pt x="508" y="250"/>
                  </a:lnTo>
                  <a:lnTo>
                    <a:pt x="512" y="270"/>
                  </a:lnTo>
                  <a:lnTo>
                    <a:pt x="516" y="290"/>
                  </a:lnTo>
                  <a:lnTo>
                    <a:pt x="518" y="310"/>
                  </a:lnTo>
                  <a:lnTo>
                    <a:pt x="518" y="334"/>
                  </a:lnTo>
                  <a:lnTo>
                    <a:pt x="518" y="334"/>
                  </a:lnTo>
                  <a:lnTo>
                    <a:pt x="518" y="356"/>
                  </a:lnTo>
                  <a:lnTo>
                    <a:pt x="516" y="376"/>
                  </a:lnTo>
                  <a:lnTo>
                    <a:pt x="512" y="396"/>
                  </a:lnTo>
                  <a:lnTo>
                    <a:pt x="508" y="414"/>
                  </a:lnTo>
                  <a:lnTo>
                    <a:pt x="502" y="432"/>
                  </a:lnTo>
                  <a:lnTo>
                    <a:pt x="494" y="450"/>
                  </a:lnTo>
                  <a:lnTo>
                    <a:pt x="486" y="466"/>
                  </a:lnTo>
                  <a:lnTo>
                    <a:pt x="476" y="480"/>
                  </a:lnTo>
                  <a:lnTo>
                    <a:pt x="466" y="492"/>
                  </a:lnTo>
                  <a:lnTo>
                    <a:pt x="452" y="504"/>
                  </a:lnTo>
                  <a:lnTo>
                    <a:pt x="438" y="514"/>
                  </a:lnTo>
                  <a:lnTo>
                    <a:pt x="424" y="522"/>
                  </a:lnTo>
                  <a:lnTo>
                    <a:pt x="406" y="530"/>
                  </a:lnTo>
                  <a:lnTo>
                    <a:pt x="388" y="534"/>
                  </a:lnTo>
                  <a:lnTo>
                    <a:pt x="370" y="538"/>
                  </a:lnTo>
                  <a:lnTo>
                    <a:pt x="348" y="538"/>
                  </a:lnTo>
                  <a:lnTo>
                    <a:pt x="348" y="538"/>
                  </a:lnTo>
                  <a:lnTo>
                    <a:pt x="328" y="538"/>
                  </a:lnTo>
                  <a:lnTo>
                    <a:pt x="310" y="534"/>
                  </a:lnTo>
                  <a:lnTo>
                    <a:pt x="292" y="530"/>
                  </a:lnTo>
                  <a:lnTo>
                    <a:pt x="276" y="524"/>
                  </a:lnTo>
                  <a:lnTo>
                    <a:pt x="260" y="514"/>
                  </a:lnTo>
                  <a:lnTo>
                    <a:pt x="246" y="504"/>
                  </a:lnTo>
                  <a:lnTo>
                    <a:pt x="232" y="494"/>
                  </a:lnTo>
                  <a:lnTo>
                    <a:pt x="220" y="480"/>
                  </a:lnTo>
                  <a:lnTo>
                    <a:pt x="210" y="466"/>
                  </a:lnTo>
                  <a:lnTo>
                    <a:pt x="202" y="450"/>
                  </a:lnTo>
                  <a:lnTo>
                    <a:pt x="194" y="434"/>
                  </a:lnTo>
                  <a:lnTo>
                    <a:pt x="188" y="416"/>
                  </a:lnTo>
                  <a:lnTo>
                    <a:pt x="182" y="396"/>
                  </a:lnTo>
                  <a:lnTo>
                    <a:pt x="178" y="376"/>
                  </a:lnTo>
                  <a:lnTo>
                    <a:pt x="176" y="356"/>
                  </a:lnTo>
                  <a:lnTo>
                    <a:pt x="176" y="334"/>
                  </a:lnTo>
                  <a:lnTo>
                    <a:pt x="176" y="334"/>
                  </a:lnTo>
                  <a:close/>
                  <a:moveTo>
                    <a:pt x="348" y="676"/>
                  </a:moveTo>
                  <a:lnTo>
                    <a:pt x="348" y="676"/>
                  </a:lnTo>
                  <a:lnTo>
                    <a:pt x="386" y="674"/>
                  </a:lnTo>
                  <a:lnTo>
                    <a:pt x="424" y="668"/>
                  </a:lnTo>
                  <a:lnTo>
                    <a:pt x="458" y="660"/>
                  </a:lnTo>
                  <a:lnTo>
                    <a:pt x="490" y="648"/>
                  </a:lnTo>
                  <a:lnTo>
                    <a:pt x="520" y="634"/>
                  </a:lnTo>
                  <a:lnTo>
                    <a:pt x="550" y="618"/>
                  </a:lnTo>
                  <a:lnTo>
                    <a:pt x="576" y="598"/>
                  </a:lnTo>
                  <a:lnTo>
                    <a:pt x="600" y="576"/>
                  </a:lnTo>
                  <a:lnTo>
                    <a:pt x="622" y="552"/>
                  </a:lnTo>
                  <a:lnTo>
                    <a:pt x="640" y="524"/>
                  </a:lnTo>
                  <a:lnTo>
                    <a:pt x="656" y="496"/>
                  </a:lnTo>
                  <a:lnTo>
                    <a:pt x="670" y="466"/>
                  </a:lnTo>
                  <a:lnTo>
                    <a:pt x="680" y="436"/>
                  </a:lnTo>
                  <a:lnTo>
                    <a:pt x="688" y="402"/>
                  </a:lnTo>
                  <a:lnTo>
                    <a:pt x="694" y="368"/>
                  </a:lnTo>
                  <a:lnTo>
                    <a:pt x="696" y="334"/>
                  </a:lnTo>
                  <a:lnTo>
                    <a:pt x="696" y="334"/>
                  </a:lnTo>
                  <a:lnTo>
                    <a:pt x="694" y="298"/>
                  </a:lnTo>
                  <a:lnTo>
                    <a:pt x="688" y="262"/>
                  </a:lnTo>
                  <a:lnTo>
                    <a:pt x="680" y="230"/>
                  </a:lnTo>
                  <a:lnTo>
                    <a:pt x="670" y="198"/>
                  </a:lnTo>
                  <a:lnTo>
                    <a:pt x="656" y="168"/>
                  </a:lnTo>
                  <a:lnTo>
                    <a:pt x="640" y="140"/>
                  </a:lnTo>
                  <a:lnTo>
                    <a:pt x="620" y="116"/>
                  </a:lnTo>
                  <a:lnTo>
                    <a:pt x="600" y="92"/>
                  </a:lnTo>
                  <a:lnTo>
                    <a:pt x="576" y="72"/>
                  </a:lnTo>
                  <a:lnTo>
                    <a:pt x="548" y="52"/>
                  </a:lnTo>
                  <a:lnTo>
                    <a:pt x="520" y="36"/>
                  </a:lnTo>
                  <a:lnTo>
                    <a:pt x="490" y="24"/>
                  </a:lnTo>
                  <a:lnTo>
                    <a:pt x="458" y="14"/>
                  </a:lnTo>
                  <a:lnTo>
                    <a:pt x="422" y="6"/>
                  </a:lnTo>
                  <a:lnTo>
                    <a:pt x="386" y="0"/>
                  </a:lnTo>
                  <a:lnTo>
                    <a:pt x="348" y="0"/>
                  </a:lnTo>
                  <a:lnTo>
                    <a:pt x="348" y="0"/>
                  </a:lnTo>
                  <a:lnTo>
                    <a:pt x="310" y="0"/>
                  </a:lnTo>
                  <a:lnTo>
                    <a:pt x="274" y="6"/>
                  </a:lnTo>
                  <a:lnTo>
                    <a:pt x="238" y="12"/>
                  </a:lnTo>
                  <a:lnTo>
                    <a:pt x="206" y="24"/>
                  </a:lnTo>
                  <a:lnTo>
                    <a:pt x="176" y="36"/>
                  </a:lnTo>
                  <a:lnTo>
                    <a:pt x="146" y="52"/>
                  </a:lnTo>
                  <a:lnTo>
                    <a:pt x="120" y="70"/>
                  </a:lnTo>
                  <a:lnTo>
                    <a:pt x="96" y="90"/>
                  </a:lnTo>
                  <a:lnTo>
                    <a:pt x="74" y="114"/>
                  </a:lnTo>
                  <a:lnTo>
                    <a:pt x="54" y="140"/>
                  </a:lnTo>
                  <a:lnTo>
                    <a:pt x="38" y="166"/>
                  </a:lnTo>
                  <a:lnTo>
                    <a:pt x="24" y="196"/>
                  </a:lnTo>
                  <a:lnTo>
                    <a:pt x="14" y="228"/>
                  </a:lnTo>
                  <a:lnTo>
                    <a:pt x="6" y="262"/>
                  </a:lnTo>
                  <a:lnTo>
                    <a:pt x="0" y="296"/>
                  </a:lnTo>
                  <a:lnTo>
                    <a:pt x="0" y="334"/>
                  </a:lnTo>
                  <a:lnTo>
                    <a:pt x="0" y="334"/>
                  </a:lnTo>
                  <a:lnTo>
                    <a:pt x="0" y="370"/>
                  </a:lnTo>
                  <a:lnTo>
                    <a:pt x="6" y="406"/>
                  </a:lnTo>
                  <a:lnTo>
                    <a:pt x="14" y="438"/>
                  </a:lnTo>
                  <a:lnTo>
                    <a:pt x="24" y="470"/>
                  </a:lnTo>
                  <a:lnTo>
                    <a:pt x="38" y="500"/>
                  </a:lnTo>
                  <a:lnTo>
                    <a:pt x="56" y="530"/>
                  </a:lnTo>
                  <a:lnTo>
                    <a:pt x="74" y="556"/>
                  </a:lnTo>
                  <a:lnTo>
                    <a:pt x="96" y="580"/>
                  </a:lnTo>
                  <a:lnTo>
                    <a:pt x="122" y="600"/>
                  </a:lnTo>
                  <a:lnTo>
                    <a:pt x="148" y="620"/>
                  </a:lnTo>
                  <a:lnTo>
                    <a:pt x="176" y="636"/>
                  </a:lnTo>
                  <a:lnTo>
                    <a:pt x="208" y="650"/>
                  </a:lnTo>
                  <a:lnTo>
                    <a:pt x="240" y="662"/>
                  </a:lnTo>
                  <a:lnTo>
                    <a:pt x="274" y="670"/>
                  </a:lnTo>
                  <a:lnTo>
                    <a:pt x="310" y="674"/>
                  </a:lnTo>
                  <a:lnTo>
                    <a:pt x="348" y="676"/>
                  </a:lnTo>
                  <a:lnTo>
                    <a:pt x="348" y="67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0" name="Freeform 49"/>
            <p:cNvSpPr>
              <a:spLocks/>
            </p:cNvSpPr>
            <p:nvPr userDrawn="1"/>
          </p:nvSpPr>
          <p:spPr bwMode="gray">
            <a:xfrm>
              <a:off x="4054" y="2813"/>
              <a:ext cx="479" cy="682"/>
            </a:xfrm>
            <a:custGeom>
              <a:avLst/>
              <a:gdLst/>
              <a:ahLst/>
              <a:cxnLst>
                <a:cxn ang="0">
                  <a:pos x="412" y="138"/>
                </a:cxn>
                <a:cxn ang="0">
                  <a:pos x="324" y="126"/>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8"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38" y="2"/>
                </a:cxn>
                <a:cxn ang="0">
                  <a:pos x="412" y="138"/>
                </a:cxn>
              </a:cxnLst>
              <a:rect l="0" t="0" r="r" b="b"/>
              <a:pathLst>
                <a:path w="480" h="676">
                  <a:moveTo>
                    <a:pt x="412" y="138"/>
                  </a:moveTo>
                  <a:lnTo>
                    <a:pt x="412" y="138"/>
                  </a:lnTo>
                  <a:lnTo>
                    <a:pt x="352" y="128"/>
                  </a:lnTo>
                  <a:lnTo>
                    <a:pt x="324" y="126"/>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4"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8" y="380"/>
                  </a:lnTo>
                  <a:lnTo>
                    <a:pt x="168"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2" y="0"/>
                  </a:lnTo>
                  <a:lnTo>
                    <a:pt x="338" y="2"/>
                  </a:lnTo>
                  <a:lnTo>
                    <a:pt x="412" y="10"/>
                  </a:lnTo>
                  <a:lnTo>
                    <a:pt x="412" y="138"/>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1" name="Freeform 50"/>
            <p:cNvSpPr>
              <a:spLocks/>
            </p:cNvSpPr>
            <p:nvPr userDrawn="1"/>
          </p:nvSpPr>
          <p:spPr bwMode="gray">
            <a:xfrm>
              <a:off x="1527" y="2579"/>
              <a:ext cx="244" cy="888"/>
            </a:xfrm>
            <a:custGeom>
              <a:avLst/>
              <a:gdLst/>
              <a:ahLst/>
              <a:cxnLst>
                <a:cxn ang="0">
                  <a:pos x="20" y="890"/>
                </a:cxn>
                <a:cxn ang="0">
                  <a:pos x="20" y="890"/>
                </a:cxn>
                <a:cxn ang="0">
                  <a:pos x="26" y="786"/>
                </a:cxn>
                <a:cxn ang="0">
                  <a:pos x="28" y="660"/>
                </a:cxn>
                <a:cxn ang="0">
                  <a:pos x="28" y="314"/>
                </a:cxn>
                <a:cxn ang="0">
                  <a:pos x="28" y="314"/>
                </a:cxn>
                <a:cxn ang="0">
                  <a:pos x="26" y="224"/>
                </a:cxn>
                <a:cxn ang="0">
                  <a:pos x="20" y="144"/>
                </a:cxn>
                <a:cxn ang="0">
                  <a:pos x="12" y="72"/>
                </a:cxn>
                <a:cxn ang="0">
                  <a:pos x="0" y="0"/>
                </a:cxn>
                <a:cxn ang="0">
                  <a:pos x="230" y="0"/>
                </a:cxn>
                <a:cxn ang="0">
                  <a:pos x="230" y="0"/>
                </a:cxn>
                <a:cxn ang="0">
                  <a:pos x="230" y="54"/>
                </a:cxn>
                <a:cxn ang="0">
                  <a:pos x="226" y="114"/>
                </a:cxn>
                <a:cxn ang="0">
                  <a:pos x="224" y="180"/>
                </a:cxn>
                <a:cxn ang="0">
                  <a:pos x="224" y="254"/>
                </a:cxn>
                <a:cxn ang="0">
                  <a:pos x="224" y="578"/>
                </a:cxn>
                <a:cxn ang="0">
                  <a:pos x="224" y="578"/>
                </a:cxn>
                <a:cxn ang="0">
                  <a:pos x="226" y="654"/>
                </a:cxn>
                <a:cxn ang="0">
                  <a:pos x="232" y="736"/>
                </a:cxn>
                <a:cxn ang="0">
                  <a:pos x="240" y="818"/>
                </a:cxn>
                <a:cxn ang="0">
                  <a:pos x="250" y="890"/>
                </a:cxn>
                <a:cxn ang="0">
                  <a:pos x="20" y="890"/>
                </a:cxn>
              </a:cxnLst>
              <a:rect l="0" t="0" r="r" b="b"/>
              <a:pathLst>
                <a:path w="250" h="890">
                  <a:moveTo>
                    <a:pt x="20" y="890"/>
                  </a:moveTo>
                  <a:lnTo>
                    <a:pt x="20" y="890"/>
                  </a:lnTo>
                  <a:lnTo>
                    <a:pt x="26" y="786"/>
                  </a:lnTo>
                  <a:lnTo>
                    <a:pt x="28" y="660"/>
                  </a:lnTo>
                  <a:lnTo>
                    <a:pt x="28" y="314"/>
                  </a:lnTo>
                  <a:lnTo>
                    <a:pt x="28" y="314"/>
                  </a:lnTo>
                  <a:lnTo>
                    <a:pt x="26" y="224"/>
                  </a:lnTo>
                  <a:lnTo>
                    <a:pt x="20" y="144"/>
                  </a:lnTo>
                  <a:lnTo>
                    <a:pt x="12" y="72"/>
                  </a:lnTo>
                  <a:lnTo>
                    <a:pt x="0" y="0"/>
                  </a:lnTo>
                  <a:lnTo>
                    <a:pt x="230" y="0"/>
                  </a:lnTo>
                  <a:lnTo>
                    <a:pt x="230" y="0"/>
                  </a:lnTo>
                  <a:lnTo>
                    <a:pt x="230" y="54"/>
                  </a:lnTo>
                  <a:lnTo>
                    <a:pt x="226" y="114"/>
                  </a:lnTo>
                  <a:lnTo>
                    <a:pt x="224" y="180"/>
                  </a:lnTo>
                  <a:lnTo>
                    <a:pt x="224" y="254"/>
                  </a:lnTo>
                  <a:lnTo>
                    <a:pt x="224" y="578"/>
                  </a:lnTo>
                  <a:lnTo>
                    <a:pt x="224" y="578"/>
                  </a:lnTo>
                  <a:lnTo>
                    <a:pt x="226" y="654"/>
                  </a:lnTo>
                  <a:lnTo>
                    <a:pt x="232" y="736"/>
                  </a:lnTo>
                  <a:lnTo>
                    <a:pt x="240" y="818"/>
                  </a:lnTo>
                  <a:lnTo>
                    <a:pt x="250" y="890"/>
                  </a:lnTo>
                  <a:lnTo>
                    <a:pt x="20" y="890"/>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62" name="Freeform 61"/>
            <p:cNvSpPr>
              <a:spLocks noEditPoints="1"/>
            </p:cNvSpPr>
            <p:nvPr userDrawn="1"/>
          </p:nvSpPr>
          <p:spPr bwMode="gray">
            <a:xfrm>
              <a:off x="1903" y="2813"/>
              <a:ext cx="723" cy="944"/>
            </a:xfrm>
            <a:custGeom>
              <a:avLst/>
              <a:gdLst/>
              <a:ahLst/>
              <a:cxnLst>
                <a:cxn ang="0">
                  <a:pos x="204" y="328"/>
                </a:cxn>
                <a:cxn ang="0">
                  <a:pos x="214" y="264"/>
                </a:cxn>
                <a:cxn ang="0">
                  <a:pos x="236" y="212"/>
                </a:cxn>
                <a:cxn ang="0">
                  <a:pos x="268" y="170"/>
                </a:cxn>
                <a:cxn ang="0">
                  <a:pos x="312" y="146"/>
                </a:cxn>
                <a:cxn ang="0">
                  <a:pos x="370" y="136"/>
                </a:cxn>
                <a:cxn ang="0">
                  <a:pos x="406" y="140"/>
                </a:cxn>
                <a:cxn ang="0">
                  <a:pos x="456" y="160"/>
                </a:cxn>
                <a:cxn ang="0">
                  <a:pos x="496" y="196"/>
                </a:cxn>
                <a:cxn ang="0">
                  <a:pos x="526" y="246"/>
                </a:cxn>
                <a:cxn ang="0">
                  <a:pos x="542" y="306"/>
                </a:cxn>
                <a:cxn ang="0">
                  <a:pos x="546" y="352"/>
                </a:cxn>
                <a:cxn ang="0">
                  <a:pos x="540" y="410"/>
                </a:cxn>
                <a:cxn ang="0">
                  <a:pos x="522" y="460"/>
                </a:cxn>
                <a:cxn ang="0">
                  <a:pos x="492" y="498"/>
                </a:cxn>
                <a:cxn ang="0">
                  <a:pos x="450" y="526"/>
                </a:cxn>
                <a:cxn ang="0">
                  <a:pos x="398" y="538"/>
                </a:cxn>
                <a:cxn ang="0">
                  <a:pos x="358" y="538"/>
                </a:cxn>
                <a:cxn ang="0">
                  <a:pos x="304" y="526"/>
                </a:cxn>
                <a:cxn ang="0">
                  <a:pos x="260" y="502"/>
                </a:cxn>
                <a:cxn ang="0">
                  <a:pos x="230" y="466"/>
                </a:cxn>
                <a:cxn ang="0">
                  <a:pos x="210" y="414"/>
                </a:cxn>
                <a:cxn ang="0">
                  <a:pos x="204" y="352"/>
                </a:cxn>
                <a:cxn ang="0">
                  <a:pos x="230" y="926"/>
                </a:cxn>
                <a:cxn ang="0">
                  <a:pos x="218" y="726"/>
                </a:cxn>
                <a:cxn ang="0">
                  <a:pos x="218" y="614"/>
                </a:cxn>
                <a:cxn ang="0">
                  <a:pos x="296" y="654"/>
                </a:cxn>
                <a:cxn ang="0">
                  <a:pos x="384" y="674"/>
                </a:cxn>
                <a:cxn ang="0">
                  <a:pos x="454" y="674"/>
                </a:cxn>
                <a:cxn ang="0">
                  <a:pos x="544" y="652"/>
                </a:cxn>
                <a:cxn ang="0">
                  <a:pos x="618" y="604"/>
                </a:cxn>
                <a:cxn ang="0">
                  <a:pos x="674" y="536"/>
                </a:cxn>
                <a:cxn ang="0">
                  <a:pos x="710" y="450"/>
                </a:cxn>
                <a:cxn ang="0">
                  <a:pos x="722" y="350"/>
                </a:cxn>
                <a:cxn ang="0">
                  <a:pos x="716" y="276"/>
                </a:cxn>
                <a:cxn ang="0">
                  <a:pos x="686" y="178"/>
                </a:cxn>
                <a:cxn ang="0">
                  <a:pos x="636" y="98"/>
                </a:cxn>
                <a:cxn ang="0">
                  <a:pos x="566" y="40"/>
                </a:cxn>
                <a:cxn ang="0">
                  <a:pos x="478" y="6"/>
                </a:cxn>
                <a:cxn ang="0">
                  <a:pos x="412" y="0"/>
                </a:cxn>
                <a:cxn ang="0">
                  <a:pos x="348" y="6"/>
                </a:cxn>
                <a:cxn ang="0">
                  <a:pos x="298" y="22"/>
                </a:cxn>
                <a:cxn ang="0">
                  <a:pos x="226" y="70"/>
                </a:cxn>
                <a:cxn ang="0">
                  <a:pos x="190" y="106"/>
                </a:cxn>
                <a:cxn ang="0">
                  <a:pos x="168" y="16"/>
                </a:cxn>
                <a:cxn ang="0">
                  <a:pos x="16" y="110"/>
                </a:cxn>
                <a:cxn ang="0">
                  <a:pos x="38" y="270"/>
                </a:cxn>
                <a:cxn ang="0">
                  <a:pos x="40" y="614"/>
                </a:cxn>
                <a:cxn ang="0">
                  <a:pos x="38" y="694"/>
                </a:cxn>
                <a:cxn ang="0">
                  <a:pos x="230" y="926"/>
                </a:cxn>
              </a:cxnLst>
              <a:rect l="0" t="0" r="r" b="b"/>
              <a:pathLst>
                <a:path w="722" h="938">
                  <a:moveTo>
                    <a:pt x="204" y="352"/>
                  </a:moveTo>
                  <a:lnTo>
                    <a:pt x="204" y="352"/>
                  </a:lnTo>
                  <a:lnTo>
                    <a:pt x="204" y="328"/>
                  </a:lnTo>
                  <a:lnTo>
                    <a:pt x="206" y="306"/>
                  </a:lnTo>
                  <a:lnTo>
                    <a:pt x="210" y="284"/>
                  </a:lnTo>
                  <a:lnTo>
                    <a:pt x="214" y="264"/>
                  </a:lnTo>
                  <a:lnTo>
                    <a:pt x="220" y="246"/>
                  </a:lnTo>
                  <a:lnTo>
                    <a:pt x="226" y="228"/>
                  </a:lnTo>
                  <a:lnTo>
                    <a:pt x="236" y="212"/>
                  </a:lnTo>
                  <a:lnTo>
                    <a:pt x="244" y="196"/>
                  </a:lnTo>
                  <a:lnTo>
                    <a:pt x="256" y="182"/>
                  </a:lnTo>
                  <a:lnTo>
                    <a:pt x="268" y="170"/>
                  </a:lnTo>
                  <a:lnTo>
                    <a:pt x="282" y="160"/>
                  </a:lnTo>
                  <a:lnTo>
                    <a:pt x="296" y="152"/>
                  </a:lnTo>
                  <a:lnTo>
                    <a:pt x="312" y="146"/>
                  </a:lnTo>
                  <a:lnTo>
                    <a:pt x="330" y="140"/>
                  </a:lnTo>
                  <a:lnTo>
                    <a:pt x="350" y="138"/>
                  </a:lnTo>
                  <a:lnTo>
                    <a:pt x="370" y="136"/>
                  </a:lnTo>
                  <a:lnTo>
                    <a:pt x="370" y="136"/>
                  </a:lnTo>
                  <a:lnTo>
                    <a:pt x="388" y="138"/>
                  </a:lnTo>
                  <a:lnTo>
                    <a:pt x="406" y="140"/>
                  </a:lnTo>
                  <a:lnTo>
                    <a:pt x="424" y="146"/>
                  </a:lnTo>
                  <a:lnTo>
                    <a:pt x="440" y="152"/>
                  </a:lnTo>
                  <a:lnTo>
                    <a:pt x="456" y="160"/>
                  </a:lnTo>
                  <a:lnTo>
                    <a:pt x="470" y="172"/>
                  </a:lnTo>
                  <a:lnTo>
                    <a:pt x="484" y="184"/>
                  </a:lnTo>
                  <a:lnTo>
                    <a:pt x="496" y="196"/>
                  </a:lnTo>
                  <a:lnTo>
                    <a:pt x="506" y="212"/>
                  </a:lnTo>
                  <a:lnTo>
                    <a:pt x="516" y="228"/>
                  </a:lnTo>
                  <a:lnTo>
                    <a:pt x="526" y="246"/>
                  </a:lnTo>
                  <a:lnTo>
                    <a:pt x="532" y="264"/>
                  </a:lnTo>
                  <a:lnTo>
                    <a:pt x="538" y="284"/>
                  </a:lnTo>
                  <a:lnTo>
                    <a:pt x="542" y="306"/>
                  </a:lnTo>
                  <a:lnTo>
                    <a:pt x="544" y="328"/>
                  </a:lnTo>
                  <a:lnTo>
                    <a:pt x="546" y="352"/>
                  </a:lnTo>
                  <a:lnTo>
                    <a:pt x="546" y="352"/>
                  </a:lnTo>
                  <a:lnTo>
                    <a:pt x="544" y="372"/>
                  </a:lnTo>
                  <a:lnTo>
                    <a:pt x="542" y="392"/>
                  </a:lnTo>
                  <a:lnTo>
                    <a:pt x="540" y="410"/>
                  </a:lnTo>
                  <a:lnTo>
                    <a:pt x="534" y="428"/>
                  </a:lnTo>
                  <a:lnTo>
                    <a:pt x="528" y="444"/>
                  </a:lnTo>
                  <a:lnTo>
                    <a:pt x="522" y="460"/>
                  </a:lnTo>
                  <a:lnTo>
                    <a:pt x="512" y="474"/>
                  </a:lnTo>
                  <a:lnTo>
                    <a:pt x="502" y="488"/>
                  </a:lnTo>
                  <a:lnTo>
                    <a:pt x="492" y="498"/>
                  </a:lnTo>
                  <a:lnTo>
                    <a:pt x="480" y="508"/>
                  </a:lnTo>
                  <a:lnTo>
                    <a:pt x="466" y="518"/>
                  </a:lnTo>
                  <a:lnTo>
                    <a:pt x="450" y="526"/>
                  </a:lnTo>
                  <a:lnTo>
                    <a:pt x="434" y="530"/>
                  </a:lnTo>
                  <a:lnTo>
                    <a:pt x="416" y="536"/>
                  </a:lnTo>
                  <a:lnTo>
                    <a:pt x="398" y="538"/>
                  </a:lnTo>
                  <a:lnTo>
                    <a:pt x="378" y="538"/>
                  </a:lnTo>
                  <a:lnTo>
                    <a:pt x="378" y="538"/>
                  </a:lnTo>
                  <a:lnTo>
                    <a:pt x="358" y="538"/>
                  </a:lnTo>
                  <a:lnTo>
                    <a:pt x="338" y="536"/>
                  </a:lnTo>
                  <a:lnTo>
                    <a:pt x="320" y="532"/>
                  </a:lnTo>
                  <a:lnTo>
                    <a:pt x="304" y="526"/>
                  </a:lnTo>
                  <a:lnTo>
                    <a:pt x="288" y="520"/>
                  </a:lnTo>
                  <a:lnTo>
                    <a:pt x="274" y="512"/>
                  </a:lnTo>
                  <a:lnTo>
                    <a:pt x="260" y="502"/>
                  </a:lnTo>
                  <a:lnTo>
                    <a:pt x="250" y="492"/>
                  </a:lnTo>
                  <a:lnTo>
                    <a:pt x="238" y="478"/>
                  </a:lnTo>
                  <a:lnTo>
                    <a:pt x="230" y="466"/>
                  </a:lnTo>
                  <a:lnTo>
                    <a:pt x="222" y="450"/>
                  </a:lnTo>
                  <a:lnTo>
                    <a:pt x="216" y="432"/>
                  </a:lnTo>
                  <a:lnTo>
                    <a:pt x="210" y="414"/>
                  </a:lnTo>
                  <a:lnTo>
                    <a:pt x="206" y="396"/>
                  </a:lnTo>
                  <a:lnTo>
                    <a:pt x="204" y="374"/>
                  </a:lnTo>
                  <a:lnTo>
                    <a:pt x="204" y="352"/>
                  </a:lnTo>
                  <a:lnTo>
                    <a:pt x="204" y="352"/>
                  </a:lnTo>
                  <a:close/>
                  <a:moveTo>
                    <a:pt x="230" y="926"/>
                  </a:moveTo>
                  <a:lnTo>
                    <a:pt x="230" y="926"/>
                  </a:lnTo>
                  <a:lnTo>
                    <a:pt x="222" y="854"/>
                  </a:lnTo>
                  <a:lnTo>
                    <a:pt x="218" y="784"/>
                  </a:lnTo>
                  <a:lnTo>
                    <a:pt x="218" y="726"/>
                  </a:lnTo>
                  <a:lnTo>
                    <a:pt x="218" y="688"/>
                  </a:lnTo>
                  <a:lnTo>
                    <a:pt x="218" y="614"/>
                  </a:lnTo>
                  <a:lnTo>
                    <a:pt x="218" y="614"/>
                  </a:lnTo>
                  <a:lnTo>
                    <a:pt x="254" y="634"/>
                  </a:lnTo>
                  <a:lnTo>
                    <a:pt x="274" y="646"/>
                  </a:lnTo>
                  <a:lnTo>
                    <a:pt x="296" y="654"/>
                  </a:lnTo>
                  <a:lnTo>
                    <a:pt x="322" y="664"/>
                  </a:lnTo>
                  <a:lnTo>
                    <a:pt x="350" y="670"/>
                  </a:lnTo>
                  <a:lnTo>
                    <a:pt x="384" y="674"/>
                  </a:lnTo>
                  <a:lnTo>
                    <a:pt x="420" y="676"/>
                  </a:lnTo>
                  <a:lnTo>
                    <a:pt x="420" y="676"/>
                  </a:lnTo>
                  <a:lnTo>
                    <a:pt x="454" y="674"/>
                  </a:lnTo>
                  <a:lnTo>
                    <a:pt x="484" y="670"/>
                  </a:lnTo>
                  <a:lnTo>
                    <a:pt x="514" y="662"/>
                  </a:lnTo>
                  <a:lnTo>
                    <a:pt x="544" y="652"/>
                  </a:lnTo>
                  <a:lnTo>
                    <a:pt x="570" y="638"/>
                  </a:lnTo>
                  <a:lnTo>
                    <a:pt x="594" y="622"/>
                  </a:lnTo>
                  <a:lnTo>
                    <a:pt x="618" y="604"/>
                  </a:lnTo>
                  <a:lnTo>
                    <a:pt x="638" y="584"/>
                  </a:lnTo>
                  <a:lnTo>
                    <a:pt x="658" y="560"/>
                  </a:lnTo>
                  <a:lnTo>
                    <a:pt x="674" y="536"/>
                  </a:lnTo>
                  <a:lnTo>
                    <a:pt x="688" y="510"/>
                  </a:lnTo>
                  <a:lnTo>
                    <a:pt x="700" y="480"/>
                  </a:lnTo>
                  <a:lnTo>
                    <a:pt x="710" y="450"/>
                  </a:lnTo>
                  <a:lnTo>
                    <a:pt x="716" y="418"/>
                  </a:lnTo>
                  <a:lnTo>
                    <a:pt x="720" y="384"/>
                  </a:lnTo>
                  <a:lnTo>
                    <a:pt x="722" y="350"/>
                  </a:lnTo>
                  <a:lnTo>
                    <a:pt x="722" y="350"/>
                  </a:lnTo>
                  <a:lnTo>
                    <a:pt x="720" y="312"/>
                  </a:lnTo>
                  <a:lnTo>
                    <a:pt x="716" y="276"/>
                  </a:lnTo>
                  <a:lnTo>
                    <a:pt x="708" y="242"/>
                  </a:lnTo>
                  <a:lnTo>
                    <a:pt x="700" y="208"/>
                  </a:lnTo>
                  <a:lnTo>
                    <a:pt x="686" y="178"/>
                  </a:lnTo>
                  <a:lnTo>
                    <a:pt x="672" y="150"/>
                  </a:lnTo>
                  <a:lnTo>
                    <a:pt x="656" y="122"/>
                  </a:lnTo>
                  <a:lnTo>
                    <a:pt x="636" y="98"/>
                  </a:lnTo>
                  <a:lnTo>
                    <a:pt x="614" y="76"/>
                  </a:lnTo>
                  <a:lnTo>
                    <a:pt x="592" y="56"/>
                  </a:lnTo>
                  <a:lnTo>
                    <a:pt x="566" y="40"/>
                  </a:lnTo>
                  <a:lnTo>
                    <a:pt x="538" y="26"/>
                  </a:lnTo>
                  <a:lnTo>
                    <a:pt x="510" y="14"/>
                  </a:lnTo>
                  <a:lnTo>
                    <a:pt x="478" y="6"/>
                  </a:lnTo>
                  <a:lnTo>
                    <a:pt x="446" y="2"/>
                  </a:lnTo>
                  <a:lnTo>
                    <a:pt x="412" y="0"/>
                  </a:lnTo>
                  <a:lnTo>
                    <a:pt x="412" y="0"/>
                  </a:lnTo>
                  <a:lnTo>
                    <a:pt x="390" y="0"/>
                  </a:lnTo>
                  <a:lnTo>
                    <a:pt x="368" y="2"/>
                  </a:lnTo>
                  <a:lnTo>
                    <a:pt x="348" y="6"/>
                  </a:lnTo>
                  <a:lnTo>
                    <a:pt x="330" y="10"/>
                  </a:lnTo>
                  <a:lnTo>
                    <a:pt x="314" y="14"/>
                  </a:lnTo>
                  <a:lnTo>
                    <a:pt x="298" y="22"/>
                  </a:lnTo>
                  <a:lnTo>
                    <a:pt x="270" y="36"/>
                  </a:lnTo>
                  <a:lnTo>
                    <a:pt x="246" y="52"/>
                  </a:lnTo>
                  <a:lnTo>
                    <a:pt x="226" y="70"/>
                  </a:lnTo>
                  <a:lnTo>
                    <a:pt x="208" y="88"/>
                  </a:lnTo>
                  <a:lnTo>
                    <a:pt x="190" y="106"/>
                  </a:lnTo>
                  <a:lnTo>
                    <a:pt x="190" y="106"/>
                  </a:lnTo>
                  <a:lnTo>
                    <a:pt x="180" y="60"/>
                  </a:lnTo>
                  <a:lnTo>
                    <a:pt x="174" y="38"/>
                  </a:lnTo>
                  <a:lnTo>
                    <a:pt x="168" y="16"/>
                  </a:lnTo>
                  <a:lnTo>
                    <a:pt x="0" y="28"/>
                  </a:lnTo>
                  <a:lnTo>
                    <a:pt x="0" y="28"/>
                  </a:lnTo>
                  <a:lnTo>
                    <a:pt x="16" y="110"/>
                  </a:lnTo>
                  <a:lnTo>
                    <a:pt x="28" y="190"/>
                  </a:lnTo>
                  <a:lnTo>
                    <a:pt x="34" y="230"/>
                  </a:lnTo>
                  <a:lnTo>
                    <a:pt x="38" y="270"/>
                  </a:lnTo>
                  <a:lnTo>
                    <a:pt x="40" y="310"/>
                  </a:lnTo>
                  <a:lnTo>
                    <a:pt x="40" y="352"/>
                  </a:lnTo>
                  <a:lnTo>
                    <a:pt x="40" y="614"/>
                  </a:lnTo>
                  <a:lnTo>
                    <a:pt x="40" y="614"/>
                  </a:lnTo>
                  <a:lnTo>
                    <a:pt x="40" y="652"/>
                  </a:lnTo>
                  <a:lnTo>
                    <a:pt x="38" y="694"/>
                  </a:lnTo>
                  <a:lnTo>
                    <a:pt x="30" y="788"/>
                  </a:lnTo>
                  <a:lnTo>
                    <a:pt x="14" y="938"/>
                  </a:lnTo>
                  <a:lnTo>
                    <a:pt x="230" y="92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63" name="Freeform 62"/>
            <p:cNvSpPr>
              <a:spLocks/>
            </p:cNvSpPr>
            <p:nvPr userDrawn="1"/>
          </p:nvSpPr>
          <p:spPr bwMode="gray">
            <a:xfrm>
              <a:off x="2711" y="2813"/>
              <a:ext cx="488" cy="682"/>
            </a:xfrm>
            <a:custGeom>
              <a:avLst/>
              <a:gdLst/>
              <a:ahLst/>
              <a:cxnLst>
                <a:cxn ang="0">
                  <a:pos x="396" y="136"/>
                </a:cxn>
                <a:cxn ang="0">
                  <a:pos x="322" y="124"/>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6"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44" y="4"/>
                </a:cxn>
                <a:cxn ang="0">
                  <a:pos x="396" y="136"/>
                </a:cxn>
              </a:cxnLst>
              <a:rect l="0" t="0" r="r" b="b"/>
              <a:pathLst>
                <a:path w="480" h="676">
                  <a:moveTo>
                    <a:pt x="396" y="136"/>
                  </a:moveTo>
                  <a:lnTo>
                    <a:pt x="396" y="136"/>
                  </a:lnTo>
                  <a:lnTo>
                    <a:pt x="346" y="128"/>
                  </a:lnTo>
                  <a:lnTo>
                    <a:pt x="322" y="124"/>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2"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6" y="380"/>
                  </a:lnTo>
                  <a:lnTo>
                    <a:pt x="166"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4" y="0"/>
                  </a:lnTo>
                  <a:lnTo>
                    <a:pt x="344" y="4"/>
                  </a:lnTo>
                  <a:lnTo>
                    <a:pt x="422" y="12"/>
                  </a:lnTo>
                  <a:lnTo>
                    <a:pt x="396" y="13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gr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with BG Colour">
    <p:bg>
      <p:bgPr>
        <a:solidFill>
          <a:schemeClr val="tx1"/>
        </a:solidFill>
        <a:effectLst/>
      </p:bgPr>
    </p:bg>
    <p:spTree>
      <p:nvGrpSpPr>
        <p:cNvPr id="1" name=""/>
        <p:cNvGrpSpPr/>
        <p:nvPr/>
      </p:nvGrpSpPr>
      <p:grpSpPr>
        <a:xfrm>
          <a:off x="0" y="0"/>
          <a:ext cx="0" cy="0"/>
          <a:chOff x="0" y="0"/>
          <a:chExt cx="0" cy="0"/>
        </a:xfrm>
      </p:grpSpPr>
      <p:sp>
        <p:nvSpPr>
          <p:cNvPr id="42" name="Rectangle 41"/>
          <p:cNvSpPr/>
          <p:nvPr userDrawn="1"/>
        </p:nvSpPr>
        <p:spPr bwMode="auto">
          <a:xfrm>
            <a:off x="0" y="0"/>
            <a:ext cx="9904413" cy="6858000"/>
          </a:xfrm>
          <a:prstGeom prst="rect">
            <a:avLst/>
          </a:prstGeom>
          <a:solidFill>
            <a:srgbClr val="00AA9E"/>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30" name="Text Placeholder 29"/>
          <p:cNvSpPr>
            <a:spLocks noGrp="1"/>
          </p:cNvSpPr>
          <p:nvPr>
            <p:ph type="body" sz="quarter" idx="10" hasCustomPrompt="1"/>
          </p:nvPr>
        </p:nvSpPr>
        <p:spPr bwMode="white">
          <a:xfrm>
            <a:off x="21266" y="902255"/>
            <a:ext cx="9677399" cy="347662"/>
          </a:xfrm>
        </p:spPr>
        <p:txBody>
          <a:bodyPr lIns="216000" rIns="720000"/>
          <a:lstStyle>
            <a:lvl1pPr>
              <a:buNone/>
              <a:defRPr sz="2000" b="1">
                <a:solidFill>
                  <a:schemeClr val="bg1"/>
                </a:solidFill>
              </a:defRPr>
            </a:lvl1pPr>
            <a:lvl2pPr>
              <a:buNone/>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dirty="0" smtClean="0"/>
              <a:t>Click to edit slide subtitle Arial Bold size 20</a:t>
            </a:r>
          </a:p>
        </p:txBody>
      </p:sp>
      <p:sp>
        <p:nvSpPr>
          <p:cNvPr id="38" name="Content Placeholder 12"/>
          <p:cNvSpPr>
            <a:spLocks noGrp="1"/>
          </p:cNvSpPr>
          <p:nvPr>
            <p:ph sz="quarter" idx="15" hasCustomPrompt="1"/>
          </p:nvPr>
        </p:nvSpPr>
        <p:spPr bwMode="white">
          <a:xfrm>
            <a:off x="246064" y="1514475"/>
            <a:ext cx="3001962" cy="4700588"/>
          </a:xfrm>
        </p:spPr>
        <p:txBody>
          <a:bodyPr/>
          <a:lstStyle>
            <a:lvl1pPr>
              <a:defRPr>
                <a:solidFill>
                  <a:schemeClr val="bg1"/>
                </a:solidFill>
              </a:defRPr>
            </a:lvl1pPr>
            <a:lvl2pPr>
              <a:defRPr baseline="0">
                <a:solidFill>
                  <a:schemeClr val="bg1"/>
                </a:solidFill>
              </a:defRPr>
            </a:lvl2pPr>
            <a:lvl3pPr>
              <a:defRPr baseline="0">
                <a:solidFill>
                  <a:schemeClr val="bg1"/>
                </a:solidFill>
              </a:defRPr>
            </a:lvl3pPr>
          </a:lstStyle>
          <a:p>
            <a:pPr lvl="0"/>
            <a:r>
              <a:rPr lang="en-US" dirty="0" smtClean="0"/>
              <a:t>Click to edit text Arial size 18</a:t>
            </a:r>
          </a:p>
          <a:p>
            <a:pPr lvl="1"/>
            <a:r>
              <a:rPr lang="en-US" dirty="0" smtClean="0"/>
              <a:t>First level bullet Arial size 18</a:t>
            </a:r>
          </a:p>
          <a:p>
            <a:pPr lvl="2"/>
            <a:r>
              <a:rPr lang="en-GB" dirty="0" smtClean="0"/>
              <a:t>Second level bullet Arial size 16</a:t>
            </a:r>
            <a:endParaRPr lang="en-US" dirty="0" smtClean="0"/>
          </a:p>
        </p:txBody>
      </p:sp>
      <p:sp>
        <p:nvSpPr>
          <p:cNvPr id="39" name="Content Placeholder 14"/>
          <p:cNvSpPr>
            <a:spLocks noGrp="1"/>
          </p:cNvSpPr>
          <p:nvPr>
            <p:ph sz="quarter" idx="12" hasCustomPrompt="1"/>
          </p:nvPr>
        </p:nvSpPr>
        <p:spPr bwMode="white">
          <a:xfrm>
            <a:off x="3487738" y="1514475"/>
            <a:ext cx="2973388" cy="4700588"/>
          </a:xfrm>
        </p:spPr>
        <p:txBody>
          <a:bodyPr/>
          <a:lstStyle>
            <a:lvl1pPr>
              <a:defRPr baseline="0">
                <a:solidFill>
                  <a:schemeClr val="bg1"/>
                </a:solidFill>
              </a:defRPr>
            </a:lvl1pPr>
            <a:lvl2pPr>
              <a:defRPr>
                <a:solidFill>
                  <a:schemeClr val="bg1"/>
                </a:solidFill>
              </a:defRPr>
            </a:lvl2pPr>
            <a:lvl3pPr>
              <a:defRPr>
                <a:solidFill>
                  <a:schemeClr val="bg1"/>
                </a:solidFill>
              </a:defRPr>
            </a:lvl3pPr>
          </a:lstStyle>
          <a:p>
            <a:pPr lvl="0"/>
            <a:r>
              <a:rPr lang="en-US" dirty="0" smtClean="0"/>
              <a:t>Click to edit text Arial size 18</a:t>
            </a:r>
          </a:p>
          <a:p>
            <a:pPr lvl="1"/>
            <a:r>
              <a:rPr lang="en-US" dirty="0" smtClean="0"/>
              <a:t>First level bullet Arial </a:t>
            </a:r>
            <a:br>
              <a:rPr lang="en-US" dirty="0" smtClean="0"/>
            </a:br>
            <a:r>
              <a:rPr lang="en-US" dirty="0" smtClean="0"/>
              <a:t>size 18</a:t>
            </a:r>
          </a:p>
          <a:p>
            <a:pPr lvl="2"/>
            <a:r>
              <a:rPr lang="en-GB" dirty="0" smtClean="0"/>
              <a:t>Second level bullet </a:t>
            </a:r>
            <a:br>
              <a:rPr lang="en-GB" dirty="0" smtClean="0"/>
            </a:br>
            <a:r>
              <a:rPr lang="en-GB" dirty="0" smtClean="0"/>
              <a:t>Arial size 16</a:t>
            </a:r>
            <a:endParaRPr lang="en-US" dirty="0" smtClean="0"/>
          </a:p>
        </p:txBody>
      </p:sp>
      <p:sp>
        <p:nvSpPr>
          <p:cNvPr id="40" name="Content Placeholder 14"/>
          <p:cNvSpPr>
            <a:spLocks noGrp="1"/>
          </p:cNvSpPr>
          <p:nvPr>
            <p:ph sz="quarter" idx="16" hasCustomPrompt="1"/>
          </p:nvPr>
        </p:nvSpPr>
        <p:spPr bwMode="white">
          <a:xfrm>
            <a:off x="6686550" y="1514475"/>
            <a:ext cx="2973388" cy="4700588"/>
          </a:xfrm>
        </p:spPr>
        <p:txBody>
          <a:bodyPr/>
          <a:lstStyle>
            <a:lvl1pPr>
              <a:defRPr baseline="0">
                <a:solidFill>
                  <a:schemeClr val="bg1"/>
                </a:solidFill>
              </a:defRPr>
            </a:lvl1pPr>
            <a:lvl2pPr>
              <a:defRPr>
                <a:solidFill>
                  <a:schemeClr val="bg1"/>
                </a:solidFill>
              </a:defRPr>
            </a:lvl2pPr>
            <a:lvl3pPr>
              <a:defRPr>
                <a:solidFill>
                  <a:schemeClr val="bg1"/>
                </a:solidFill>
              </a:defRPr>
            </a:lvl3pPr>
          </a:lstStyle>
          <a:p>
            <a:pPr lvl="0"/>
            <a:r>
              <a:rPr lang="en-US" dirty="0" smtClean="0"/>
              <a:t>Click to edit text Arial size 18</a:t>
            </a:r>
          </a:p>
          <a:p>
            <a:pPr lvl="1"/>
            <a:r>
              <a:rPr lang="en-US" dirty="0" smtClean="0"/>
              <a:t>First level bullet Arial </a:t>
            </a:r>
            <a:br>
              <a:rPr lang="en-US" dirty="0" smtClean="0"/>
            </a:br>
            <a:r>
              <a:rPr lang="en-US" dirty="0" smtClean="0"/>
              <a:t>size 18</a:t>
            </a:r>
          </a:p>
          <a:p>
            <a:pPr lvl="2"/>
            <a:r>
              <a:rPr lang="en-GB" dirty="0" smtClean="0"/>
              <a:t>Second level bullet </a:t>
            </a:r>
            <a:br>
              <a:rPr lang="en-GB" dirty="0" smtClean="0"/>
            </a:br>
            <a:r>
              <a:rPr lang="en-GB" dirty="0" smtClean="0"/>
              <a:t>Arial size 16</a:t>
            </a:r>
            <a:endParaRPr lang="en-US" dirty="0" smtClean="0"/>
          </a:p>
        </p:txBody>
      </p:sp>
      <p:sp>
        <p:nvSpPr>
          <p:cNvPr id="57" name="Text Placeholder 29"/>
          <p:cNvSpPr>
            <a:spLocks noGrp="1"/>
          </p:cNvSpPr>
          <p:nvPr>
            <p:ph type="body" sz="quarter" idx="17" hasCustomPrompt="1"/>
          </p:nvPr>
        </p:nvSpPr>
        <p:spPr bwMode="white">
          <a:xfrm>
            <a:off x="37272" y="221834"/>
            <a:ext cx="8732152" cy="616226"/>
          </a:xfrm>
        </p:spPr>
        <p:txBody>
          <a:bodyPr lIns="216000" rIns="720000"/>
          <a:lstStyle>
            <a:lvl1pPr marL="0" indent="0">
              <a:buNone/>
              <a:defRPr sz="2400" b="1" baseline="0">
                <a:solidFill>
                  <a:schemeClr val="bg1"/>
                </a:solidFill>
              </a:defRPr>
            </a:lvl1pPr>
            <a:lvl2pPr>
              <a:buNone/>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dirty="0" smtClean="0"/>
              <a:t>Click to edit slice title Arial Bold size 24</a:t>
            </a:r>
          </a:p>
        </p:txBody>
      </p:sp>
      <p:pic>
        <p:nvPicPr>
          <p:cNvPr id="43" name="Picture 42" descr="Ipsos SRI Logo - WHITE.png"/>
          <p:cNvPicPr>
            <a:picLocks noChangeAspect="1"/>
          </p:cNvPicPr>
          <p:nvPr userDrawn="1"/>
        </p:nvPicPr>
        <p:blipFill>
          <a:blip r:embed="rId2" cstate="print"/>
          <a:stretch>
            <a:fillRect/>
          </a:stretch>
        </p:blipFill>
        <p:spPr bwMode="white">
          <a:xfrm>
            <a:off x="247797" y="6453333"/>
            <a:ext cx="1166788" cy="226800"/>
          </a:xfrm>
          <a:prstGeom prst="rect">
            <a:avLst/>
          </a:prstGeom>
        </p:spPr>
      </p:pic>
      <p:grpSp>
        <p:nvGrpSpPr>
          <p:cNvPr id="26" name="Group 25"/>
          <p:cNvGrpSpPr>
            <a:grpSpLocks noChangeAspect="1"/>
          </p:cNvGrpSpPr>
          <p:nvPr userDrawn="1"/>
        </p:nvGrpSpPr>
        <p:grpSpPr bwMode="gray">
          <a:xfrm>
            <a:off x="9320170" y="6454998"/>
            <a:ext cx="341830" cy="313735"/>
            <a:chOff x="1020" y="346"/>
            <a:chExt cx="4114" cy="3756"/>
          </a:xfrm>
        </p:grpSpPr>
        <p:sp>
          <p:nvSpPr>
            <p:cNvPr id="27" name="Freeform 26"/>
            <p:cNvSpPr>
              <a:spLocks/>
            </p:cNvSpPr>
            <p:nvPr userDrawn="1"/>
          </p:nvSpPr>
          <p:spPr bwMode="gray">
            <a:xfrm>
              <a:off x="1020" y="346"/>
              <a:ext cx="4114" cy="3756"/>
            </a:xfrm>
            <a:custGeom>
              <a:avLst/>
              <a:gdLst/>
              <a:ahLst/>
              <a:cxnLst>
                <a:cxn ang="0">
                  <a:pos x="0" y="3756"/>
                </a:cxn>
                <a:cxn ang="0">
                  <a:pos x="0" y="0"/>
                </a:cxn>
                <a:cxn ang="0">
                  <a:pos x="4022" y="0"/>
                </a:cxn>
                <a:cxn ang="0">
                  <a:pos x="4022" y="0"/>
                </a:cxn>
                <a:cxn ang="0">
                  <a:pos x="4040" y="118"/>
                </a:cxn>
                <a:cxn ang="0">
                  <a:pos x="4054" y="234"/>
                </a:cxn>
                <a:cxn ang="0">
                  <a:pos x="4068" y="350"/>
                </a:cxn>
                <a:cxn ang="0">
                  <a:pos x="4078" y="468"/>
                </a:cxn>
                <a:cxn ang="0">
                  <a:pos x="4088" y="584"/>
                </a:cxn>
                <a:cxn ang="0">
                  <a:pos x="4096" y="700"/>
                </a:cxn>
                <a:cxn ang="0">
                  <a:pos x="4104" y="814"/>
                </a:cxn>
                <a:cxn ang="0">
                  <a:pos x="4108" y="930"/>
                </a:cxn>
                <a:cxn ang="0">
                  <a:pos x="4112" y="1046"/>
                </a:cxn>
                <a:cxn ang="0">
                  <a:pos x="4114" y="1162"/>
                </a:cxn>
                <a:cxn ang="0">
                  <a:pos x="4112" y="1276"/>
                </a:cxn>
                <a:cxn ang="0">
                  <a:pos x="4110" y="1392"/>
                </a:cxn>
                <a:cxn ang="0">
                  <a:pos x="4106" y="1508"/>
                </a:cxn>
                <a:cxn ang="0">
                  <a:pos x="4100" y="1622"/>
                </a:cxn>
                <a:cxn ang="0">
                  <a:pos x="4092" y="1738"/>
                </a:cxn>
                <a:cxn ang="0">
                  <a:pos x="4082" y="1854"/>
                </a:cxn>
                <a:cxn ang="0">
                  <a:pos x="4070" y="1970"/>
                </a:cxn>
                <a:cxn ang="0">
                  <a:pos x="4056" y="2086"/>
                </a:cxn>
                <a:cxn ang="0">
                  <a:pos x="4040" y="2202"/>
                </a:cxn>
                <a:cxn ang="0">
                  <a:pos x="4020" y="2320"/>
                </a:cxn>
                <a:cxn ang="0">
                  <a:pos x="4000" y="2436"/>
                </a:cxn>
                <a:cxn ang="0">
                  <a:pos x="3978" y="2554"/>
                </a:cxn>
                <a:cxn ang="0">
                  <a:pos x="3952" y="2672"/>
                </a:cxn>
                <a:cxn ang="0">
                  <a:pos x="3926" y="2790"/>
                </a:cxn>
                <a:cxn ang="0">
                  <a:pos x="3896" y="2908"/>
                </a:cxn>
                <a:cxn ang="0">
                  <a:pos x="3864" y="3028"/>
                </a:cxn>
                <a:cxn ang="0">
                  <a:pos x="3830" y="3148"/>
                </a:cxn>
                <a:cxn ang="0">
                  <a:pos x="3792" y="3268"/>
                </a:cxn>
                <a:cxn ang="0">
                  <a:pos x="3754" y="3388"/>
                </a:cxn>
                <a:cxn ang="0">
                  <a:pos x="3712" y="3510"/>
                </a:cxn>
                <a:cxn ang="0">
                  <a:pos x="3668" y="3632"/>
                </a:cxn>
                <a:cxn ang="0">
                  <a:pos x="3620" y="3756"/>
                </a:cxn>
                <a:cxn ang="0">
                  <a:pos x="0" y="3756"/>
                </a:cxn>
              </a:cxnLst>
              <a:rect l="0" t="0" r="r" b="b"/>
              <a:pathLst>
                <a:path w="4114" h="3756">
                  <a:moveTo>
                    <a:pt x="0" y="3756"/>
                  </a:moveTo>
                  <a:lnTo>
                    <a:pt x="0" y="0"/>
                  </a:lnTo>
                  <a:lnTo>
                    <a:pt x="4022" y="0"/>
                  </a:lnTo>
                  <a:lnTo>
                    <a:pt x="4022" y="0"/>
                  </a:lnTo>
                  <a:lnTo>
                    <a:pt x="4040" y="118"/>
                  </a:lnTo>
                  <a:lnTo>
                    <a:pt x="4054" y="234"/>
                  </a:lnTo>
                  <a:lnTo>
                    <a:pt x="4068" y="350"/>
                  </a:lnTo>
                  <a:lnTo>
                    <a:pt x="4078" y="468"/>
                  </a:lnTo>
                  <a:lnTo>
                    <a:pt x="4088" y="584"/>
                  </a:lnTo>
                  <a:lnTo>
                    <a:pt x="4096" y="700"/>
                  </a:lnTo>
                  <a:lnTo>
                    <a:pt x="4104" y="814"/>
                  </a:lnTo>
                  <a:lnTo>
                    <a:pt x="4108" y="930"/>
                  </a:lnTo>
                  <a:lnTo>
                    <a:pt x="4112" y="1046"/>
                  </a:lnTo>
                  <a:lnTo>
                    <a:pt x="4114" y="1162"/>
                  </a:lnTo>
                  <a:lnTo>
                    <a:pt x="4112" y="1276"/>
                  </a:lnTo>
                  <a:lnTo>
                    <a:pt x="4110" y="1392"/>
                  </a:lnTo>
                  <a:lnTo>
                    <a:pt x="4106" y="1508"/>
                  </a:lnTo>
                  <a:lnTo>
                    <a:pt x="4100" y="1622"/>
                  </a:lnTo>
                  <a:lnTo>
                    <a:pt x="4092" y="1738"/>
                  </a:lnTo>
                  <a:lnTo>
                    <a:pt x="4082" y="1854"/>
                  </a:lnTo>
                  <a:lnTo>
                    <a:pt x="4070" y="1970"/>
                  </a:lnTo>
                  <a:lnTo>
                    <a:pt x="4056" y="2086"/>
                  </a:lnTo>
                  <a:lnTo>
                    <a:pt x="4040" y="2202"/>
                  </a:lnTo>
                  <a:lnTo>
                    <a:pt x="4020" y="2320"/>
                  </a:lnTo>
                  <a:lnTo>
                    <a:pt x="4000" y="2436"/>
                  </a:lnTo>
                  <a:lnTo>
                    <a:pt x="3978" y="2554"/>
                  </a:lnTo>
                  <a:lnTo>
                    <a:pt x="3952" y="2672"/>
                  </a:lnTo>
                  <a:lnTo>
                    <a:pt x="3926" y="2790"/>
                  </a:lnTo>
                  <a:lnTo>
                    <a:pt x="3896" y="2908"/>
                  </a:lnTo>
                  <a:lnTo>
                    <a:pt x="3864" y="3028"/>
                  </a:lnTo>
                  <a:lnTo>
                    <a:pt x="3830" y="3148"/>
                  </a:lnTo>
                  <a:lnTo>
                    <a:pt x="3792" y="3268"/>
                  </a:lnTo>
                  <a:lnTo>
                    <a:pt x="3754" y="3388"/>
                  </a:lnTo>
                  <a:lnTo>
                    <a:pt x="3712" y="3510"/>
                  </a:lnTo>
                  <a:lnTo>
                    <a:pt x="3668" y="3632"/>
                  </a:lnTo>
                  <a:lnTo>
                    <a:pt x="3620" y="3756"/>
                  </a:lnTo>
                  <a:lnTo>
                    <a:pt x="0" y="3756"/>
                  </a:lnTo>
                  <a:close/>
                </a:path>
              </a:pathLst>
            </a:custGeom>
            <a:solidFill>
              <a:srgbClr val="009D9C"/>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31" name="Freeform 30"/>
            <p:cNvSpPr>
              <a:spLocks/>
            </p:cNvSpPr>
            <p:nvPr userDrawn="1"/>
          </p:nvSpPr>
          <p:spPr bwMode="gray">
            <a:xfrm>
              <a:off x="2636" y="1719"/>
              <a:ext cx="85" cy="65"/>
            </a:xfrm>
            <a:custGeom>
              <a:avLst/>
              <a:gdLst/>
              <a:ahLst/>
              <a:cxnLst>
                <a:cxn ang="0">
                  <a:pos x="18" y="44"/>
                </a:cxn>
                <a:cxn ang="0">
                  <a:pos x="0" y="58"/>
                </a:cxn>
                <a:cxn ang="0">
                  <a:pos x="0" y="58"/>
                </a:cxn>
                <a:cxn ang="0">
                  <a:pos x="14" y="60"/>
                </a:cxn>
                <a:cxn ang="0">
                  <a:pos x="28" y="62"/>
                </a:cxn>
                <a:cxn ang="0">
                  <a:pos x="42" y="58"/>
                </a:cxn>
                <a:cxn ang="0">
                  <a:pos x="54" y="54"/>
                </a:cxn>
                <a:cxn ang="0">
                  <a:pos x="66" y="48"/>
                </a:cxn>
                <a:cxn ang="0">
                  <a:pos x="76" y="40"/>
                </a:cxn>
                <a:cxn ang="0">
                  <a:pos x="82" y="32"/>
                </a:cxn>
                <a:cxn ang="0">
                  <a:pos x="88" y="24"/>
                </a:cxn>
                <a:cxn ang="0">
                  <a:pos x="88" y="0"/>
                </a:cxn>
                <a:cxn ang="0">
                  <a:pos x="88" y="0"/>
                </a:cxn>
                <a:cxn ang="0">
                  <a:pos x="66" y="6"/>
                </a:cxn>
                <a:cxn ang="0">
                  <a:pos x="46" y="16"/>
                </a:cxn>
                <a:cxn ang="0">
                  <a:pos x="38" y="22"/>
                </a:cxn>
                <a:cxn ang="0">
                  <a:pos x="30" y="28"/>
                </a:cxn>
                <a:cxn ang="0">
                  <a:pos x="24" y="36"/>
                </a:cxn>
                <a:cxn ang="0">
                  <a:pos x="18" y="44"/>
                </a:cxn>
                <a:cxn ang="0">
                  <a:pos x="18" y="44"/>
                </a:cxn>
              </a:cxnLst>
              <a:rect l="0" t="0" r="r" b="b"/>
              <a:pathLst>
                <a:path w="88" h="62">
                  <a:moveTo>
                    <a:pt x="18" y="44"/>
                  </a:moveTo>
                  <a:lnTo>
                    <a:pt x="0" y="58"/>
                  </a:lnTo>
                  <a:lnTo>
                    <a:pt x="0" y="58"/>
                  </a:lnTo>
                  <a:lnTo>
                    <a:pt x="14" y="60"/>
                  </a:lnTo>
                  <a:lnTo>
                    <a:pt x="28" y="62"/>
                  </a:lnTo>
                  <a:lnTo>
                    <a:pt x="42" y="58"/>
                  </a:lnTo>
                  <a:lnTo>
                    <a:pt x="54" y="54"/>
                  </a:lnTo>
                  <a:lnTo>
                    <a:pt x="66" y="48"/>
                  </a:lnTo>
                  <a:lnTo>
                    <a:pt x="76" y="40"/>
                  </a:lnTo>
                  <a:lnTo>
                    <a:pt x="82" y="32"/>
                  </a:lnTo>
                  <a:lnTo>
                    <a:pt x="88" y="24"/>
                  </a:lnTo>
                  <a:lnTo>
                    <a:pt x="88" y="0"/>
                  </a:lnTo>
                  <a:lnTo>
                    <a:pt x="88" y="0"/>
                  </a:lnTo>
                  <a:lnTo>
                    <a:pt x="66" y="6"/>
                  </a:lnTo>
                  <a:lnTo>
                    <a:pt x="46" y="16"/>
                  </a:lnTo>
                  <a:lnTo>
                    <a:pt x="38" y="22"/>
                  </a:lnTo>
                  <a:lnTo>
                    <a:pt x="30" y="28"/>
                  </a:lnTo>
                  <a:lnTo>
                    <a:pt x="24" y="36"/>
                  </a:lnTo>
                  <a:lnTo>
                    <a:pt x="18" y="44"/>
                  </a:lnTo>
                  <a:lnTo>
                    <a:pt x="18" y="4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34" name="Freeform 33"/>
            <p:cNvSpPr>
              <a:spLocks/>
            </p:cNvSpPr>
            <p:nvPr userDrawn="1"/>
          </p:nvSpPr>
          <p:spPr bwMode="gray">
            <a:xfrm>
              <a:off x="2823" y="1878"/>
              <a:ext cx="66" cy="75"/>
            </a:xfrm>
            <a:custGeom>
              <a:avLst/>
              <a:gdLst/>
              <a:ahLst/>
              <a:cxnLst>
                <a:cxn ang="0">
                  <a:pos x="28" y="2"/>
                </a:cxn>
                <a:cxn ang="0">
                  <a:pos x="0" y="0"/>
                </a:cxn>
                <a:cxn ang="0">
                  <a:pos x="0" y="0"/>
                </a:cxn>
                <a:cxn ang="0">
                  <a:pos x="2" y="18"/>
                </a:cxn>
                <a:cxn ang="0">
                  <a:pos x="4" y="28"/>
                </a:cxn>
                <a:cxn ang="0">
                  <a:pos x="6" y="36"/>
                </a:cxn>
                <a:cxn ang="0">
                  <a:pos x="12" y="44"/>
                </a:cxn>
                <a:cxn ang="0">
                  <a:pos x="18" y="50"/>
                </a:cxn>
                <a:cxn ang="0">
                  <a:pos x="26" y="58"/>
                </a:cxn>
                <a:cxn ang="0">
                  <a:pos x="36" y="64"/>
                </a:cxn>
                <a:cxn ang="0">
                  <a:pos x="58" y="68"/>
                </a:cxn>
                <a:cxn ang="0">
                  <a:pos x="58" y="68"/>
                </a:cxn>
                <a:cxn ang="0">
                  <a:pos x="66" y="60"/>
                </a:cxn>
                <a:cxn ang="0">
                  <a:pos x="68" y="54"/>
                </a:cxn>
                <a:cxn ang="0">
                  <a:pos x="68" y="50"/>
                </a:cxn>
                <a:cxn ang="0">
                  <a:pos x="66" y="40"/>
                </a:cxn>
                <a:cxn ang="0">
                  <a:pos x="62" y="32"/>
                </a:cxn>
                <a:cxn ang="0">
                  <a:pos x="54" y="22"/>
                </a:cxn>
                <a:cxn ang="0">
                  <a:pos x="46" y="14"/>
                </a:cxn>
                <a:cxn ang="0">
                  <a:pos x="28" y="2"/>
                </a:cxn>
                <a:cxn ang="0">
                  <a:pos x="28" y="2"/>
                </a:cxn>
              </a:cxnLst>
              <a:rect l="0" t="0" r="r" b="b"/>
              <a:pathLst>
                <a:path w="68" h="68">
                  <a:moveTo>
                    <a:pt x="28" y="2"/>
                  </a:moveTo>
                  <a:lnTo>
                    <a:pt x="0" y="0"/>
                  </a:lnTo>
                  <a:lnTo>
                    <a:pt x="0" y="0"/>
                  </a:lnTo>
                  <a:lnTo>
                    <a:pt x="2" y="18"/>
                  </a:lnTo>
                  <a:lnTo>
                    <a:pt x="4" y="28"/>
                  </a:lnTo>
                  <a:lnTo>
                    <a:pt x="6" y="36"/>
                  </a:lnTo>
                  <a:lnTo>
                    <a:pt x="12" y="44"/>
                  </a:lnTo>
                  <a:lnTo>
                    <a:pt x="18" y="50"/>
                  </a:lnTo>
                  <a:lnTo>
                    <a:pt x="26" y="58"/>
                  </a:lnTo>
                  <a:lnTo>
                    <a:pt x="36" y="64"/>
                  </a:lnTo>
                  <a:lnTo>
                    <a:pt x="58" y="68"/>
                  </a:lnTo>
                  <a:lnTo>
                    <a:pt x="58" y="68"/>
                  </a:lnTo>
                  <a:lnTo>
                    <a:pt x="66" y="60"/>
                  </a:lnTo>
                  <a:lnTo>
                    <a:pt x="68" y="54"/>
                  </a:lnTo>
                  <a:lnTo>
                    <a:pt x="68" y="50"/>
                  </a:lnTo>
                  <a:lnTo>
                    <a:pt x="66" y="40"/>
                  </a:lnTo>
                  <a:lnTo>
                    <a:pt x="62" y="32"/>
                  </a:lnTo>
                  <a:lnTo>
                    <a:pt x="54" y="22"/>
                  </a:lnTo>
                  <a:lnTo>
                    <a:pt x="46" y="14"/>
                  </a:lnTo>
                  <a:lnTo>
                    <a:pt x="28" y="2"/>
                  </a:lnTo>
                  <a:lnTo>
                    <a:pt x="28" y="2"/>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35" name="Freeform 34"/>
            <p:cNvSpPr>
              <a:spLocks/>
            </p:cNvSpPr>
            <p:nvPr userDrawn="1"/>
          </p:nvSpPr>
          <p:spPr bwMode="gray">
            <a:xfrm>
              <a:off x="2532" y="1215"/>
              <a:ext cx="103" cy="75"/>
            </a:xfrm>
            <a:custGeom>
              <a:avLst/>
              <a:gdLst/>
              <a:ahLst/>
              <a:cxnLst>
                <a:cxn ang="0">
                  <a:pos x="22" y="54"/>
                </a:cxn>
                <a:cxn ang="0">
                  <a:pos x="0" y="70"/>
                </a:cxn>
                <a:cxn ang="0">
                  <a:pos x="0" y="70"/>
                </a:cxn>
                <a:cxn ang="0">
                  <a:pos x="16" y="74"/>
                </a:cxn>
                <a:cxn ang="0">
                  <a:pos x="32" y="76"/>
                </a:cxn>
                <a:cxn ang="0">
                  <a:pos x="46" y="74"/>
                </a:cxn>
                <a:cxn ang="0">
                  <a:pos x="60" y="68"/>
                </a:cxn>
                <a:cxn ang="0">
                  <a:pos x="72" y="62"/>
                </a:cxn>
                <a:cxn ang="0">
                  <a:pos x="82" y="52"/>
                </a:cxn>
                <a:cxn ang="0">
                  <a:pos x="90" y="42"/>
                </a:cxn>
                <a:cxn ang="0">
                  <a:pos x="98" y="30"/>
                </a:cxn>
                <a:cxn ang="0">
                  <a:pos x="106" y="0"/>
                </a:cxn>
                <a:cxn ang="0">
                  <a:pos x="106" y="0"/>
                </a:cxn>
                <a:cxn ang="0">
                  <a:pos x="80" y="6"/>
                </a:cxn>
                <a:cxn ang="0">
                  <a:pos x="68" y="10"/>
                </a:cxn>
                <a:cxn ang="0">
                  <a:pos x="58" y="14"/>
                </a:cxn>
                <a:cxn ang="0">
                  <a:pos x="48" y="20"/>
                </a:cxn>
                <a:cxn ang="0">
                  <a:pos x="38" y="28"/>
                </a:cxn>
                <a:cxn ang="0">
                  <a:pos x="30" y="40"/>
                </a:cxn>
                <a:cxn ang="0">
                  <a:pos x="22" y="54"/>
                </a:cxn>
                <a:cxn ang="0">
                  <a:pos x="22" y="54"/>
                </a:cxn>
              </a:cxnLst>
              <a:rect l="0" t="0" r="r" b="b"/>
              <a:pathLst>
                <a:path w="106" h="76">
                  <a:moveTo>
                    <a:pt x="22" y="54"/>
                  </a:moveTo>
                  <a:lnTo>
                    <a:pt x="0" y="70"/>
                  </a:lnTo>
                  <a:lnTo>
                    <a:pt x="0" y="70"/>
                  </a:lnTo>
                  <a:lnTo>
                    <a:pt x="16" y="74"/>
                  </a:lnTo>
                  <a:lnTo>
                    <a:pt x="32" y="76"/>
                  </a:lnTo>
                  <a:lnTo>
                    <a:pt x="46" y="74"/>
                  </a:lnTo>
                  <a:lnTo>
                    <a:pt x="60" y="68"/>
                  </a:lnTo>
                  <a:lnTo>
                    <a:pt x="72" y="62"/>
                  </a:lnTo>
                  <a:lnTo>
                    <a:pt x="82" y="52"/>
                  </a:lnTo>
                  <a:lnTo>
                    <a:pt x="90" y="42"/>
                  </a:lnTo>
                  <a:lnTo>
                    <a:pt x="98" y="30"/>
                  </a:lnTo>
                  <a:lnTo>
                    <a:pt x="106" y="0"/>
                  </a:lnTo>
                  <a:lnTo>
                    <a:pt x="106" y="0"/>
                  </a:lnTo>
                  <a:lnTo>
                    <a:pt x="80" y="6"/>
                  </a:lnTo>
                  <a:lnTo>
                    <a:pt x="68" y="10"/>
                  </a:lnTo>
                  <a:lnTo>
                    <a:pt x="58" y="14"/>
                  </a:lnTo>
                  <a:lnTo>
                    <a:pt x="48" y="20"/>
                  </a:lnTo>
                  <a:lnTo>
                    <a:pt x="38" y="28"/>
                  </a:lnTo>
                  <a:lnTo>
                    <a:pt x="30" y="40"/>
                  </a:lnTo>
                  <a:lnTo>
                    <a:pt x="22" y="54"/>
                  </a:lnTo>
                  <a:lnTo>
                    <a:pt x="22" y="5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36" name="Freeform 35"/>
            <p:cNvSpPr>
              <a:spLocks/>
            </p:cNvSpPr>
            <p:nvPr userDrawn="1"/>
          </p:nvSpPr>
          <p:spPr bwMode="gray">
            <a:xfrm>
              <a:off x="2476" y="1392"/>
              <a:ext cx="85" cy="75"/>
            </a:xfrm>
            <a:custGeom>
              <a:avLst/>
              <a:gdLst/>
              <a:ahLst/>
              <a:cxnLst>
                <a:cxn ang="0">
                  <a:pos x="82" y="24"/>
                </a:cxn>
                <a:cxn ang="0">
                  <a:pos x="76" y="0"/>
                </a:cxn>
                <a:cxn ang="0">
                  <a:pos x="76" y="0"/>
                </a:cxn>
                <a:cxn ang="0">
                  <a:pos x="50" y="8"/>
                </a:cxn>
                <a:cxn ang="0">
                  <a:pos x="30" y="18"/>
                </a:cxn>
                <a:cxn ang="0">
                  <a:pos x="20" y="24"/>
                </a:cxn>
                <a:cxn ang="0">
                  <a:pos x="12" y="30"/>
                </a:cxn>
                <a:cxn ang="0">
                  <a:pos x="6" y="40"/>
                </a:cxn>
                <a:cxn ang="0">
                  <a:pos x="0" y="48"/>
                </a:cxn>
                <a:cxn ang="0">
                  <a:pos x="0" y="68"/>
                </a:cxn>
                <a:cxn ang="0">
                  <a:pos x="0" y="68"/>
                </a:cxn>
                <a:cxn ang="0">
                  <a:pos x="16" y="72"/>
                </a:cxn>
                <a:cxn ang="0">
                  <a:pos x="30" y="70"/>
                </a:cxn>
                <a:cxn ang="0">
                  <a:pos x="42" y="66"/>
                </a:cxn>
                <a:cxn ang="0">
                  <a:pos x="52" y="60"/>
                </a:cxn>
                <a:cxn ang="0">
                  <a:pos x="62" y="52"/>
                </a:cxn>
                <a:cxn ang="0">
                  <a:pos x="70" y="42"/>
                </a:cxn>
                <a:cxn ang="0">
                  <a:pos x="82" y="24"/>
                </a:cxn>
                <a:cxn ang="0">
                  <a:pos x="82" y="24"/>
                </a:cxn>
              </a:cxnLst>
              <a:rect l="0" t="0" r="r" b="b"/>
              <a:pathLst>
                <a:path w="82" h="72">
                  <a:moveTo>
                    <a:pt x="82" y="24"/>
                  </a:moveTo>
                  <a:lnTo>
                    <a:pt x="76" y="0"/>
                  </a:lnTo>
                  <a:lnTo>
                    <a:pt x="76" y="0"/>
                  </a:lnTo>
                  <a:lnTo>
                    <a:pt x="50" y="8"/>
                  </a:lnTo>
                  <a:lnTo>
                    <a:pt x="30" y="18"/>
                  </a:lnTo>
                  <a:lnTo>
                    <a:pt x="20" y="24"/>
                  </a:lnTo>
                  <a:lnTo>
                    <a:pt x="12" y="30"/>
                  </a:lnTo>
                  <a:lnTo>
                    <a:pt x="6" y="40"/>
                  </a:lnTo>
                  <a:lnTo>
                    <a:pt x="0" y="48"/>
                  </a:lnTo>
                  <a:lnTo>
                    <a:pt x="0" y="68"/>
                  </a:lnTo>
                  <a:lnTo>
                    <a:pt x="0" y="68"/>
                  </a:lnTo>
                  <a:lnTo>
                    <a:pt x="16" y="72"/>
                  </a:lnTo>
                  <a:lnTo>
                    <a:pt x="30" y="70"/>
                  </a:lnTo>
                  <a:lnTo>
                    <a:pt x="42" y="66"/>
                  </a:lnTo>
                  <a:lnTo>
                    <a:pt x="52" y="60"/>
                  </a:lnTo>
                  <a:lnTo>
                    <a:pt x="62" y="52"/>
                  </a:lnTo>
                  <a:lnTo>
                    <a:pt x="70" y="42"/>
                  </a:lnTo>
                  <a:lnTo>
                    <a:pt x="82" y="24"/>
                  </a:lnTo>
                  <a:lnTo>
                    <a:pt x="82" y="2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5" name="Freeform 44"/>
            <p:cNvSpPr>
              <a:spLocks/>
            </p:cNvSpPr>
            <p:nvPr userDrawn="1"/>
          </p:nvSpPr>
          <p:spPr bwMode="gray">
            <a:xfrm>
              <a:off x="2448" y="1589"/>
              <a:ext cx="103" cy="65"/>
            </a:xfrm>
            <a:custGeom>
              <a:avLst/>
              <a:gdLst/>
              <a:ahLst/>
              <a:cxnLst>
                <a:cxn ang="0">
                  <a:pos x="0" y="50"/>
                </a:cxn>
                <a:cxn ang="0">
                  <a:pos x="14" y="58"/>
                </a:cxn>
                <a:cxn ang="0">
                  <a:pos x="14" y="58"/>
                </a:cxn>
                <a:cxn ang="0">
                  <a:pos x="30" y="62"/>
                </a:cxn>
                <a:cxn ang="0">
                  <a:pos x="44" y="60"/>
                </a:cxn>
                <a:cxn ang="0">
                  <a:pos x="54" y="56"/>
                </a:cxn>
                <a:cxn ang="0">
                  <a:pos x="60" y="50"/>
                </a:cxn>
                <a:cxn ang="0">
                  <a:pos x="66" y="42"/>
                </a:cxn>
                <a:cxn ang="0">
                  <a:pos x="70" y="34"/>
                </a:cxn>
                <a:cxn ang="0">
                  <a:pos x="78" y="18"/>
                </a:cxn>
                <a:cxn ang="0">
                  <a:pos x="98" y="2"/>
                </a:cxn>
                <a:cxn ang="0">
                  <a:pos x="98" y="2"/>
                </a:cxn>
                <a:cxn ang="0">
                  <a:pos x="80" y="0"/>
                </a:cxn>
                <a:cxn ang="0">
                  <a:pos x="64" y="2"/>
                </a:cxn>
                <a:cxn ang="0">
                  <a:pos x="50" y="6"/>
                </a:cxn>
                <a:cxn ang="0">
                  <a:pos x="36" y="14"/>
                </a:cxn>
                <a:cxn ang="0">
                  <a:pos x="24" y="22"/>
                </a:cxn>
                <a:cxn ang="0">
                  <a:pos x="14" y="30"/>
                </a:cxn>
                <a:cxn ang="0">
                  <a:pos x="6" y="40"/>
                </a:cxn>
                <a:cxn ang="0">
                  <a:pos x="0" y="50"/>
                </a:cxn>
                <a:cxn ang="0">
                  <a:pos x="0" y="50"/>
                </a:cxn>
              </a:cxnLst>
              <a:rect l="0" t="0" r="r" b="b"/>
              <a:pathLst>
                <a:path w="98" h="62">
                  <a:moveTo>
                    <a:pt x="0" y="50"/>
                  </a:moveTo>
                  <a:lnTo>
                    <a:pt x="14" y="58"/>
                  </a:lnTo>
                  <a:lnTo>
                    <a:pt x="14" y="58"/>
                  </a:lnTo>
                  <a:lnTo>
                    <a:pt x="30" y="62"/>
                  </a:lnTo>
                  <a:lnTo>
                    <a:pt x="44" y="60"/>
                  </a:lnTo>
                  <a:lnTo>
                    <a:pt x="54" y="56"/>
                  </a:lnTo>
                  <a:lnTo>
                    <a:pt x="60" y="50"/>
                  </a:lnTo>
                  <a:lnTo>
                    <a:pt x="66" y="42"/>
                  </a:lnTo>
                  <a:lnTo>
                    <a:pt x="70" y="34"/>
                  </a:lnTo>
                  <a:lnTo>
                    <a:pt x="78" y="18"/>
                  </a:lnTo>
                  <a:lnTo>
                    <a:pt x="98" y="2"/>
                  </a:lnTo>
                  <a:lnTo>
                    <a:pt x="98" y="2"/>
                  </a:lnTo>
                  <a:lnTo>
                    <a:pt x="80" y="0"/>
                  </a:lnTo>
                  <a:lnTo>
                    <a:pt x="64" y="2"/>
                  </a:lnTo>
                  <a:lnTo>
                    <a:pt x="50" y="6"/>
                  </a:lnTo>
                  <a:lnTo>
                    <a:pt x="36" y="14"/>
                  </a:lnTo>
                  <a:lnTo>
                    <a:pt x="24" y="22"/>
                  </a:lnTo>
                  <a:lnTo>
                    <a:pt x="14" y="30"/>
                  </a:lnTo>
                  <a:lnTo>
                    <a:pt x="6" y="40"/>
                  </a:lnTo>
                  <a:lnTo>
                    <a:pt x="0" y="50"/>
                  </a:lnTo>
                  <a:lnTo>
                    <a:pt x="0" y="5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6" name="Freeform 45"/>
            <p:cNvSpPr>
              <a:spLocks/>
            </p:cNvSpPr>
            <p:nvPr userDrawn="1"/>
          </p:nvSpPr>
          <p:spPr bwMode="gray">
            <a:xfrm>
              <a:off x="2720" y="944"/>
              <a:ext cx="103" cy="47"/>
            </a:xfrm>
            <a:custGeom>
              <a:avLst/>
              <a:gdLst/>
              <a:ahLst/>
              <a:cxnLst>
                <a:cxn ang="0">
                  <a:pos x="18" y="0"/>
                </a:cxn>
                <a:cxn ang="0">
                  <a:pos x="0" y="8"/>
                </a:cxn>
                <a:cxn ang="0">
                  <a:pos x="0" y="8"/>
                </a:cxn>
                <a:cxn ang="0">
                  <a:pos x="2" y="14"/>
                </a:cxn>
                <a:cxn ang="0">
                  <a:pos x="4" y="20"/>
                </a:cxn>
                <a:cxn ang="0">
                  <a:pos x="14" y="32"/>
                </a:cxn>
                <a:cxn ang="0">
                  <a:pos x="26" y="42"/>
                </a:cxn>
                <a:cxn ang="0">
                  <a:pos x="42" y="50"/>
                </a:cxn>
                <a:cxn ang="0">
                  <a:pos x="58" y="56"/>
                </a:cxn>
                <a:cxn ang="0">
                  <a:pos x="72" y="58"/>
                </a:cxn>
                <a:cxn ang="0">
                  <a:pos x="78" y="58"/>
                </a:cxn>
                <a:cxn ang="0">
                  <a:pos x="84" y="56"/>
                </a:cxn>
                <a:cxn ang="0">
                  <a:pos x="90" y="54"/>
                </a:cxn>
                <a:cxn ang="0">
                  <a:pos x="94" y="50"/>
                </a:cxn>
                <a:cxn ang="0">
                  <a:pos x="96" y="20"/>
                </a:cxn>
                <a:cxn ang="0">
                  <a:pos x="96" y="20"/>
                </a:cxn>
                <a:cxn ang="0">
                  <a:pos x="78" y="10"/>
                </a:cxn>
                <a:cxn ang="0">
                  <a:pos x="60" y="4"/>
                </a:cxn>
                <a:cxn ang="0">
                  <a:pos x="40" y="0"/>
                </a:cxn>
                <a:cxn ang="0">
                  <a:pos x="18" y="0"/>
                </a:cxn>
                <a:cxn ang="0">
                  <a:pos x="18" y="0"/>
                </a:cxn>
              </a:cxnLst>
              <a:rect l="0" t="0" r="r" b="b"/>
              <a:pathLst>
                <a:path w="96" h="58">
                  <a:moveTo>
                    <a:pt x="18" y="0"/>
                  </a:moveTo>
                  <a:lnTo>
                    <a:pt x="0" y="8"/>
                  </a:lnTo>
                  <a:lnTo>
                    <a:pt x="0" y="8"/>
                  </a:lnTo>
                  <a:lnTo>
                    <a:pt x="2" y="14"/>
                  </a:lnTo>
                  <a:lnTo>
                    <a:pt x="4" y="20"/>
                  </a:lnTo>
                  <a:lnTo>
                    <a:pt x="14" y="32"/>
                  </a:lnTo>
                  <a:lnTo>
                    <a:pt x="26" y="42"/>
                  </a:lnTo>
                  <a:lnTo>
                    <a:pt x="42" y="50"/>
                  </a:lnTo>
                  <a:lnTo>
                    <a:pt x="58" y="56"/>
                  </a:lnTo>
                  <a:lnTo>
                    <a:pt x="72" y="58"/>
                  </a:lnTo>
                  <a:lnTo>
                    <a:pt x="78" y="58"/>
                  </a:lnTo>
                  <a:lnTo>
                    <a:pt x="84" y="56"/>
                  </a:lnTo>
                  <a:lnTo>
                    <a:pt x="90" y="54"/>
                  </a:lnTo>
                  <a:lnTo>
                    <a:pt x="94" y="50"/>
                  </a:lnTo>
                  <a:lnTo>
                    <a:pt x="96" y="20"/>
                  </a:lnTo>
                  <a:lnTo>
                    <a:pt x="96" y="20"/>
                  </a:lnTo>
                  <a:lnTo>
                    <a:pt x="78" y="10"/>
                  </a:lnTo>
                  <a:lnTo>
                    <a:pt x="60" y="4"/>
                  </a:lnTo>
                  <a:lnTo>
                    <a:pt x="40" y="0"/>
                  </a:lnTo>
                  <a:lnTo>
                    <a:pt x="18" y="0"/>
                  </a:lnTo>
                  <a:lnTo>
                    <a:pt x="18" y="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7" name="Freeform 46"/>
            <p:cNvSpPr>
              <a:spLocks/>
            </p:cNvSpPr>
            <p:nvPr userDrawn="1"/>
          </p:nvSpPr>
          <p:spPr bwMode="gray">
            <a:xfrm>
              <a:off x="2946" y="851"/>
              <a:ext cx="66" cy="103"/>
            </a:xfrm>
            <a:custGeom>
              <a:avLst/>
              <a:gdLst/>
              <a:ahLst/>
              <a:cxnLst>
                <a:cxn ang="0">
                  <a:pos x="42" y="8"/>
                </a:cxn>
                <a:cxn ang="0">
                  <a:pos x="14" y="0"/>
                </a:cxn>
                <a:cxn ang="0">
                  <a:pos x="14" y="0"/>
                </a:cxn>
                <a:cxn ang="0">
                  <a:pos x="6" y="16"/>
                </a:cxn>
                <a:cxn ang="0">
                  <a:pos x="2" y="22"/>
                </a:cxn>
                <a:cxn ang="0">
                  <a:pos x="0" y="30"/>
                </a:cxn>
                <a:cxn ang="0">
                  <a:pos x="0" y="40"/>
                </a:cxn>
                <a:cxn ang="0">
                  <a:pos x="0" y="50"/>
                </a:cxn>
                <a:cxn ang="0">
                  <a:pos x="4" y="60"/>
                </a:cxn>
                <a:cxn ang="0">
                  <a:pos x="8" y="72"/>
                </a:cxn>
                <a:cxn ang="0">
                  <a:pos x="22" y="102"/>
                </a:cxn>
                <a:cxn ang="0">
                  <a:pos x="22" y="102"/>
                </a:cxn>
                <a:cxn ang="0">
                  <a:pos x="44" y="78"/>
                </a:cxn>
                <a:cxn ang="0">
                  <a:pos x="54" y="66"/>
                </a:cxn>
                <a:cxn ang="0">
                  <a:pos x="60" y="54"/>
                </a:cxn>
                <a:cxn ang="0">
                  <a:pos x="64" y="44"/>
                </a:cxn>
                <a:cxn ang="0">
                  <a:pos x="64" y="38"/>
                </a:cxn>
                <a:cxn ang="0">
                  <a:pos x="62" y="32"/>
                </a:cxn>
                <a:cxn ang="0">
                  <a:pos x="60" y="26"/>
                </a:cxn>
                <a:cxn ang="0">
                  <a:pos x="56" y="20"/>
                </a:cxn>
                <a:cxn ang="0">
                  <a:pos x="42" y="8"/>
                </a:cxn>
                <a:cxn ang="0">
                  <a:pos x="42" y="8"/>
                </a:cxn>
              </a:cxnLst>
              <a:rect l="0" t="0" r="r" b="b"/>
              <a:pathLst>
                <a:path w="64" h="102">
                  <a:moveTo>
                    <a:pt x="42" y="8"/>
                  </a:moveTo>
                  <a:lnTo>
                    <a:pt x="14" y="0"/>
                  </a:lnTo>
                  <a:lnTo>
                    <a:pt x="14" y="0"/>
                  </a:lnTo>
                  <a:lnTo>
                    <a:pt x="6" y="16"/>
                  </a:lnTo>
                  <a:lnTo>
                    <a:pt x="2" y="22"/>
                  </a:lnTo>
                  <a:lnTo>
                    <a:pt x="0" y="30"/>
                  </a:lnTo>
                  <a:lnTo>
                    <a:pt x="0" y="40"/>
                  </a:lnTo>
                  <a:lnTo>
                    <a:pt x="0" y="50"/>
                  </a:lnTo>
                  <a:lnTo>
                    <a:pt x="4" y="60"/>
                  </a:lnTo>
                  <a:lnTo>
                    <a:pt x="8" y="72"/>
                  </a:lnTo>
                  <a:lnTo>
                    <a:pt x="22" y="102"/>
                  </a:lnTo>
                  <a:lnTo>
                    <a:pt x="22" y="102"/>
                  </a:lnTo>
                  <a:lnTo>
                    <a:pt x="44" y="78"/>
                  </a:lnTo>
                  <a:lnTo>
                    <a:pt x="54" y="66"/>
                  </a:lnTo>
                  <a:lnTo>
                    <a:pt x="60" y="54"/>
                  </a:lnTo>
                  <a:lnTo>
                    <a:pt x="64" y="44"/>
                  </a:lnTo>
                  <a:lnTo>
                    <a:pt x="64" y="38"/>
                  </a:lnTo>
                  <a:lnTo>
                    <a:pt x="62" y="32"/>
                  </a:lnTo>
                  <a:lnTo>
                    <a:pt x="60" y="26"/>
                  </a:lnTo>
                  <a:lnTo>
                    <a:pt x="56" y="20"/>
                  </a:lnTo>
                  <a:lnTo>
                    <a:pt x="42" y="8"/>
                  </a:lnTo>
                  <a:lnTo>
                    <a:pt x="42" y="8"/>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8" name="Freeform 47"/>
            <p:cNvSpPr>
              <a:spLocks noEditPoints="1"/>
            </p:cNvSpPr>
            <p:nvPr userDrawn="1"/>
          </p:nvSpPr>
          <p:spPr bwMode="gray">
            <a:xfrm>
              <a:off x="3171" y="664"/>
              <a:ext cx="770" cy="1981"/>
            </a:xfrm>
            <a:custGeom>
              <a:avLst/>
              <a:gdLst/>
              <a:ahLst/>
              <a:cxnLst>
                <a:cxn ang="0">
                  <a:pos x="636" y="774"/>
                </a:cxn>
                <a:cxn ang="0">
                  <a:pos x="688" y="690"/>
                </a:cxn>
                <a:cxn ang="0">
                  <a:pos x="686" y="488"/>
                </a:cxn>
                <a:cxn ang="0">
                  <a:pos x="694" y="430"/>
                </a:cxn>
                <a:cxn ang="0">
                  <a:pos x="694" y="376"/>
                </a:cxn>
                <a:cxn ang="0">
                  <a:pos x="676" y="320"/>
                </a:cxn>
                <a:cxn ang="0">
                  <a:pos x="646" y="280"/>
                </a:cxn>
                <a:cxn ang="0">
                  <a:pos x="648" y="238"/>
                </a:cxn>
                <a:cxn ang="0">
                  <a:pos x="610" y="226"/>
                </a:cxn>
                <a:cxn ang="0">
                  <a:pos x="580" y="190"/>
                </a:cxn>
                <a:cxn ang="0">
                  <a:pos x="568" y="180"/>
                </a:cxn>
                <a:cxn ang="0">
                  <a:pos x="526" y="182"/>
                </a:cxn>
                <a:cxn ang="0">
                  <a:pos x="518" y="138"/>
                </a:cxn>
                <a:cxn ang="0">
                  <a:pos x="472" y="156"/>
                </a:cxn>
                <a:cxn ang="0">
                  <a:pos x="474" y="116"/>
                </a:cxn>
                <a:cxn ang="0">
                  <a:pos x="432" y="120"/>
                </a:cxn>
                <a:cxn ang="0">
                  <a:pos x="388" y="132"/>
                </a:cxn>
                <a:cxn ang="0">
                  <a:pos x="388" y="80"/>
                </a:cxn>
                <a:cxn ang="0">
                  <a:pos x="376" y="68"/>
                </a:cxn>
                <a:cxn ang="0">
                  <a:pos x="346" y="44"/>
                </a:cxn>
                <a:cxn ang="0">
                  <a:pos x="314" y="88"/>
                </a:cxn>
                <a:cxn ang="0">
                  <a:pos x="306" y="64"/>
                </a:cxn>
                <a:cxn ang="0">
                  <a:pos x="330" y="46"/>
                </a:cxn>
                <a:cxn ang="0">
                  <a:pos x="256" y="122"/>
                </a:cxn>
                <a:cxn ang="0">
                  <a:pos x="236" y="92"/>
                </a:cxn>
                <a:cxn ang="0">
                  <a:pos x="290" y="18"/>
                </a:cxn>
                <a:cxn ang="0">
                  <a:pos x="218" y="62"/>
                </a:cxn>
                <a:cxn ang="0">
                  <a:pos x="214" y="90"/>
                </a:cxn>
                <a:cxn ang="0">
                  <a:pos x="208" y="60"/>
                </a:cxn>
                <a:cxn ang="0">
                  <a:pos x="212" y="8"/>
                </a:cxn>
                <a:cxn ang="0">
                  <a:pos x="184" y="40"/>
                </a:cxn>
                <a:cxn ang="0">
                  <a:pos x="162" y="0"/>
                </a:cxn>
                <a:cxn ang="0">
                  <a:pos x="156" y="94"/>
                </a:cxn>
                <a:cxn ang="0">
                  <a:pos x="138" y="12"/>
                </a:cxn>
                <a:cxn ang="0">
                  <a:pos x="84" y="74"/>
                </a:cxn>
                <a:cxn ang="0">
                  <a:pos x="62" y="98"/>
                </a:cxn>
                <a:cxn ang="0">
                  <a:pos x="54" y="20"/>
                </a:cxn>
                <a:cxn ang="0">
                  <a:pos x="86" y="738"/>
                </a:cxn>
                <a:cxn ang="0">
                  <a:pos x="38" y="1700"/>
                </a:cxn>
                <a:cxn ang="0">
                  <a:pos x="176" y="1954"/>
                </a:cxn>
                <a:cxn ang="0">
                  <a:pos x="576" y="1976"/>
                </a:cxn>
                <a:cxn ang="0">
                  <a:pos x="656" y="1938"/>
                </a:cxn>
                <a:cxn ang="0">
                  <a:pos x="472" y="1910"/>
                </a:cxn>
                <a:cxn ang="0">
                  <a:pos x="368" y="1874"/>
                </a:cxn>
                <a:cxn ang="0">
                  <a:pos x="266" y="1722"/>
                </a:cxn>
                <a:cxn ang="0">
                  <a:pos x="260" y="1568"/>
                </a:cxn>
                <a:cxn ang="0">
                  <a:pos x="304" y="1496"/>
                </a:cxn>
                <a:cxn ang="0">
                  <a:pos x="552" y="1494"/>
                </a:cxn>
                <a:cxn ang="0">
                  <a:pos x="682" y="1452"/>
                </a:cxn>
                <a:cxn ang="0">
                  <a:pos x="654" y="1352"/>
                </a:cxn>
                <a:cxn ang="0">
                  <a:pos x="692" y="1264"/>
                </a:cxn>
                <a:cxn ang="0">
                  <a:pos x="610" y="1220"/>
                </a:cxn>
                <a:cxn ang="0">
                  <a:pos x="694" y="1188"/>
                </a:cxn>
                <a:cxn ang="0">
                  <a:pos x="698" y="1124"/>
                </a:cxn>
                <a:cxn ang="0">
                  <a:pos x="714" y="1052"/>
                </a:cxn>
                <a:cxn ang="0">
                  <a:pos x="772" y="1002"/>
                </a:cxn>
                <a:cxn ang="0">
                  <a:pos x="492" y="850"/>
                </a:cxn>
                <a:cxn ang="0">
                  <a:pos x="362" y="826"/>
                </a:cxn>
                <a:cxn ang="0">
                  <a:pos x="424" y="782"/>
                </a:cxn>
                <a:cxn ang="0">
                  <a:pos x="532" y="794"/>
                </a:cxn>
                <a:cxn ang="0">
                  <a:pos x="516" y="846"/>
                </a:cxn>
              </a:cxnLst>
              <a:rect l="0" t="0" r="r" b="b"/>
              <a:pathLst>
                <a:path w="772" h="1976">
                  <a:moveTo>
                    <a:pt x="696" y="886"/>
                  </a:moveTo>
                  <a:lnTo>
                    <a:pt x="696" y="886"/>
                  </a:lnTo>
                  <a:lnTo>
                    <a:pt x="670" y="852"/>
                  </a:lnTo>
                  <a:lnTo>
                    <a:pt x="656" y="834"/>
                  </a:lnTo>
                  <a:lnTo>
                    <a:pt x="646" y="814"/>
                  </a:lnTo>
                  <a:lnTo>
                    <a:pt x="638" y="794"/>
                  </a:lnTo>
                  <a:lnTo>
                    <a:pt x="636" y="784"/>
                  </a:lnTo>
                  <a:lnTo>
                    <a:pt x="636" y="774"/>
                  </a:lnTo>
                  <a:lnTo>
                    <a:pt x="638" y="764"/>
                  </a:lnTo>
                  <a:lnTo>
                    <a:pt x="642" y="754"/>
                  </a:lnTo>
                  <a:lnTo>
                    <a:pt x="646" y="744"/>
                  </a:lnTo>
                  <a:lnTo>
                    <a:pt x="654" y="734"/>
                  </a:lnTo>
                  <a:lnTo>
                    <a:pt x="654" y="734"/>
                  </a:lnTo>
                  <a:lnTo>
                    <a:pt x="670" y="720"/>
                  </a:lnTo>
                  <a:lnTo>
                    <a:pt x="680" y="706"/>
                  </a:lnTo>
                  <a:lnTo>
                    <a:pt x="688" y="690"/>
                  </a:lnTo>
                  <a:lnTo>
                    <a:pt x="690" y="672"/>
                  </a:lnTo>
                  <a:lnTo>
                    <a:pt x="690" y="672"/>
                  </a:lnTo>
                  <a:lnTo>
                    <a:pt x="696" y="612"/>
                  </a:lnTo>
                  <a:lnTo>
                    <a:pt x="696" y="566"/>
                  </a:lnTo>
                  <a:lnTo>
                    <a:pt x="692" y="526"/>
                  </a:lnTo>
                  <a:lnTo>
                    <a:pt x="684" y="490"/>
                  </a:lnTo>
                  <a:lnTo>
                    <a:pt x="684" y="490"/>
                  </a:lnTo>
                  <a:lnTo>
                    <a:pt x="686" y="488"/>
                  </a:lnTo>
                  <a:lnTo>
                    <a:pt x="690" y="486"/>
                  </a:lnTo>
                  <a:lnTo>
                    <a:pt x="694" y="482"/>
                  </a:lnTo>
                  <a:lnTo>
                    <a:pt x="698" y="474"/>
                  </a:lnTo>
                  <a:lnTo>
                    <a:pt x="698" y="474"/>
                  </a:lnTo>
                  <a:lnTo>
                    <a:pt x="700" y="458"/>
                  </a:lnTo>
                  <a:lnTo>
                    <a:pt x="700" y="446"/>
                  </a:lnTo>
                  <a:lnTo>
                    <a:pt x="698" y="438"/>
                  </a:lnTo>
                  <a:lnTo>
                    <a:pt x="694" y="430"/>
                  </a:lnTo>
                  <a:lnTo>
                    <a:pt x="690" y="426"/>
                  </a:lnTo>
                  <a:lnTo>
                    <a:pt x="686" y="422"/>
                  </a:lnTo>
                  <a:lnTo>
                    <a:pt x="684" y="420"/>
                  </a:lnTo>
                  <a:lnTo>
                    <a:pt x="684" y="420"/>
                  </a:lnTo>
                  <a:lnTo>
                    <a:pt x="690" y="412"/>
                  </a:lnTo>
                  <a:lnTo>
                    <a:pt x="694" y="402"/>
                  </a:lnTo>
                  <a:lnTo>
                    <a:pt x="696" y="388"/>
                  </a:lnTo>
                  <a:lnTo>
                    <a:pt x="694" y="376"/>
                  </a:lnTo>
                  <a:lnTo>
                    <a:pt x="692" y="362"/>
                  </a:lnTo>
                  <a:lnTo>
                    <a:pt x="688" y="352"/>
                  </a:lnTo>
                  <a:lnTo>
                    <a:pt x="680" y="344"/>
                  </a:lnTo>
                  <a:lnTo>
                    <a:pt x="676" y="342"/>
                  </a:lnTo>
                  <a:lnTo>
                    <a:pt x="670" y="342"/>
                  </a:lnTo>
                  <a:lnTo>
                    <a:pt x="670" y="342"/>
                  </a:lnTo>
                  <a:lnTo>
                    <a:pt x="674" y="332"/>
                  </a:lnTo>
                  <a:lnTo>
                    <a:pt x="676" y="320"/>
                  </a:lnTo>
                  <a:lnTo>
                    <a:pt x="676" y="308"/>
                  </a:lnTo>
                  <a:lnTo>
                    <a:pt x="674" y="298"/>
                  </a:lnTo>
                  <a:lnTo>
                    <a:pt x="668" y="290"/>
                  </a:lnTo>
                  <a:lnTo>
                    <a:pt x="662" y="282"/>
                  </a:lnTo>
                  <a:lnTo>
                    <a:pt x="654" y="280"/>
                  </a:lnTo>
                  <a:lnTo>
                    <a:pt x="642" y="280"/>
                  </a:lnTo>
                  <a:lnTo>
                    <a:pt x="642" y="280"/>
                  </a:lnTo>
                  <a:lnTo>
                    <a:pt x="646" y="280"/>
                  </a:lnTo>
                  <a:lnTo>
                    <a:pt x="650" y="274"/>
                  </a:lnTo>
                  <a:lnTo>
                    <a:pt x="654" y="266"/>
                  </a:lnTo>
                  <a:lnTo>
                    <a:pt x="656" y="260"/>
                  </a:lnTo>
                  <a:lnTo>
                    <a:pt x="656" y="254"/>
                  </a:lnTo>
                  <a:lnTo>
                    <a:pt x="656" y="254"/>
                  </a:lnTo>
                  <a:lnTo>
                    <a:pt x="654" y="246"/>
                  </a:lnTo>
                  <a:lnTo>
                    <a:pt x="652" y="242"/>
                  </a:lnTo>
                  <a:lnTo>
                    <a:pt x="648" y="238"/>
                  </a:lnTo>
                  <a:lnTo>
                    <a:pt x="644" y="236"/>
                  </a:lnTo>
                  <a:lnTo>
                    <a:pt x="636" y="234"/>
                  </a:lnTo>
                  <a:lnTo>
                    <a:pt x="626" y="234"/>
                  </a:lnTo>
                  <a:lnTo>
                    <a:pt x="618" y="236"/>
                  </a:lnTo>
                  <a:lnTo>
                    <a:pt x="610" y="236"/>
                  </a:lnTo>
                  <a:lnTo>
                    <a:pt x="608" y="236"/>
                  </a:lnTo>
                  <a:lnTo>
                    <a:pt x="608" y="234"/>
                  </a:lnTo>
                  <a:lnTo>
                    <a:pt x="610" y="226"/>
                  </a:lnTo>
                  <a:lnTo>
                    <a:pt x="610" y="226"/>
                  </a:lnTo>
                  <a:lnTo>
                    <a:pt x="612" y="220"/>
                  </a:lnTo>
                  <a:lnTo>
                    <a:pt x="610" y="212"/>
                  </a:lnTo>
                  <a:lnTo>
                    <a:pt x="604" y="204"/>
                  </a:lnTo>
                  <a:lnTo>
                    <a:pt x="598" y="196"/>
                  </a:lnTo>
                  <a:lnTo>
                    <a:pt x="592" y="190"/>
                  </a:lnTo>
                  <a:lnTo>
                    <a:pt x="584" y="188"/>
                  </a:lnTo>
                  <a:lnTo>
                    <a:pt x="580" y="190"/>
                  </a:lnTo>
                  <a:lnTo>
                    <a:pt x="576" y="192"/>
                  </a:lnTo>
                  <a:lnTo>
                    <a:pt x="574" y="196"/>
                  </a:lnTo>
                  <a:lnTo>
                    <a:pt x="570" y="202"/>
                  </a:lnTo>
                  <a:lnTo>
                    <a:pt x="570" y="202"/>
                  </a:lnTo>
                  <a:lnTo>
                    <a:pt x="568" y="200"/>
                  </a:lnTo>
                  <a:lnTo>
                    <a:pt x="566" y="194"/>
                  </a:lnTo>
                  <a:lnTo>
                    <a:pt x="568" y="184"/>
                  </a:lnTo>
                  <a:lnTo>
                    <a:pt x="568" y="180"/>
                  </a:lnTo>
                  <a:lnTo>
                    <a:pt x="566" y="174"/>
                  </a:lnTo>
                  <a:lnTo>
                    <a:pt x="564" y="170"/>
                  </a:lnTo>
                  <a:lnTo>
                    <a:pt x="560" y="166"/>
                  </a:lnTo>
                  <a:lnTo>
                    <a:pt x="560" y="166"/>
                  </a:lnTo>
                  <a:lnTo>
                    <a:pt x="552" y="168"/>
                  </a:lnTo>
                  <a:lnTo>
                    <a:pt x="544" y="172"/>
                  </a:lnTo>
                  <a:lnTo>
                    <a:pt x="526" y="182"/>
                  </a:lnTo>
                  <a:lnTo>
                    <a:pt x="526" y="182"/>
                  </a:lnTo>
                  <a:lnTo>
                    <a:pt x="526" y="176"/>
                  </a:lnTo>
                  <a:lnTo>
                    <a:pt x="526" y="172"/>
                  </a:lnTo>
                  <a:lnTo>
                    <a:pt x="528" y="162"/>
                  </a:lnTo>
                  <a:lnTo>
                    <a:pt x="528" y="158"/>
                  </a:lnTo>
                  <a:lnTo>
                    <a:pt x="528" y="152"/>
                  </a:lnTo>
                  <a:lnTo>
                    <a:pt x="524" y="146"/>
                  </a:lnTo>
                  <a:lnTo>
                    <a:pt x="518" y="138"/>
                  </a:lnTo>
                  <a:lnTo>
                    <a:pt x="518" y="138"/>
                  </a:lnTo>
                  <a:lnTo>
                    <a:pt x="510" y="134"/>
                  </a:lnTo>
                  <a:lnTo>
                    <a:pt x="502" y="132"/>
                  </a:lnTo>
                  <a:lnTo>
                    <a:pt x="498" y="134"/>
                  </a:lnTo>
                  <a:lnTo>
                    <a:pt x="492" y="136"/>
                  </a:lnTo>
                  <a:lnTo>
                    <a:pt x="484" y="146"/>
                  </a:lnTo>
                  <a:lnTo>
                    <a:pt x="478" y="152"/>
                  </a:lnTo>
                  <a:lnTo>
                    <a:pt x="472" y="156"/>
                  </a:lnTo>
                  <a:lnTo>
                    <a:pt x="472" y="156"/>
                  </a:lnTo>
                  <a:lnTo>
                    <a:pt x="466" y="154"/>
                  </a:lnTo>
                  <a:lnTo>
                    <a:pt x="464" y="150"/>
                  </a:lnTo>
                  <a:lnTo>
                    <a:pt x="464" y="148"/>
                  </a:lnTo>
                  <a:lnTo>
                    <a:pt x="474" y="136"/>
                  </a:lnTo>
                  <a:lnTo>
                    <a:pt x="478" y="128"/>
                  </a:lnTo>
                  <a:lnTo>
                    <a:pt x="478" y="124"/>
                  </a:lnTo>
                  <a:lnTo>
                    <a:pt x="476" y="120"/>
                  </a:lnTo>
                  <a:lnTo>
                    <a:pt x="474" y="116"/>
                  </a:lnTo>
                  <a:lnTo>
                    <a:pt x="468" y="110"/>
                  </a:lnTo>
                  <a:lnTo>
                    <a:pt x="460" y="106"/>
                  </a:lnTo>
                  <a:lnTo>
                    <a:pt x="448" y="100"/>
                  </a:lnTo>
                  <a:lnTo>
                    <a:pt x="448" y="100"/>
                  </a:lnTo>
                  <a:lnTo>
                    <a:pt x="442" y="112"/>
                  </a:lnTo>
                  <a:lnTo>
                    <a:pt x="438" y="120"/>
                  </a:lnTo>
                  <a:lnTo>
                    <a:pt x="434" y="122"/>
                  </a:lnTo>
                  <a:lnTo>
                    <a:pt x="432" y="120"/>
                  </a:lnTo>
                  <a:lnTo>
                    <a:pt x="428" y="112"/>
                  </a:lnTo>
                  <a:lnTo>
                    <a:pt x="426" y="108"/>
                  </a:lnTo>
                  <a:lnTo>
                    <a:pt x="424" y="106"/>
                  </a:lnTo>
                  <a:lnTo>
                    <a:pt x="424" y="106"/>
                  </a:lnTo>
                  <a:lnTo>
                    <a:pt x="422" y="104"/>
                  </a:lnTo>
                  <a:lnTo>
                    <a:pt x="418" y="106"/>
                  </a:lnTo>
                  <a:lnTo>
                    <a:pt x="412" y="110"/>
                  </a:lnTo>
                  <a:lnTo>
                    <a:pt x="388" y="132"/>
                  </a:lnTo>
                  <a:lnTo>
                    <a:pt x="388" y="132"/>
                  </a:lnTo>
                  <a:lnTo>
                    <a:pt x="398" y="112"/>
                  </a:lnTo>
                  <a:lnTo>
                    <a:pt x="404" y="92"/>
                  </a:lnTo>
                  <a:lnTo>
                    <a:pt x="406" y="84"/>
                  </a:lnTo>
                  <a:lnTo>
                    <a:pt x="404" y="80"/>
                  </a:lnTo>
                  <a:lnTo>
                    <a:pt x="398" y="78"/>
                  </a:lnTo>
                  <a:lnTo>
                    <a:pt x="388" y="80"/>
                  </a:lnTo>
                  <a:lnTo>
                    <a:pt x="388" y="80"/>
                  </a:lnTo>
                  <a:lnTo>
                    <a:pt x="376" y="84"/>
                  </a:lnTo>
                  <a:lnTo>
                    <a:pt x="368" y="86"/>
                  </a:lnTo>
                  <a:lnTo>
                    <a:pt x="366" y="86"/>
                  </a:lnTo>
                  <a:lnTo>
                    <a:pt x="364" y="84"/>
                  </a:lnTo>
                  <a:lnTo>
                    <a:pt x="368" y="76"/>
                  </a:lnTo>
                  <a:lnTo>
                    <a:pt x="370" y="72"/>
                  </a:lnTo>
                  <a:lnTo>
                    <a:pt x="370" y="72"/>
                  </a:lnTo>
                  <a:lnTo>
                    <a:pt x="376" y="68"/>
                  </a:lnTo>
                  <a:lnTo>
                    <a:pt x="380" y="64"/>
                  </a:lnTo>
                  <a:lnTo>
                    <a:pt x="380" y="62"/>
                  </a:lnTo>
                  <a:lnTo>
                    <a:pt x="380" y="58"/>
                  </a:lnTo>
                  <a:lnTo>
                    <a:pt x="376" y="50"/>
                  </a:lnTo>
                  <a:lnTo>
                    <a:pt x="368" y="44"/>
                  </a:lnTo>
                  <a:lnTo>
                    <a:pt x="358" y="42"/>
                  </a:lnTo>
                  <a:lnTo>
                    <a:pt x="350" y="42"/>
                  </a:lnTo>
                  <a:lnTo>
                    <a:pt x="346" y="44"/>
                  </a:lnTo>
                  <a:lnTo>
                    <a:pt x="344" y="46"/>
                  </a:lnTo>
                  <a:lnTo>
                    <a:pt x="342" y="52"/>
                  </a:lnTo>
                  <a:lnTo>
                    <a:pt x="342" y="58"/>
                  </a:lnTo>
                  <a:lnTo>
                    <a:pt x="342" y="58"/>
                  </a:lnTo>
                  <a:lnTo>
                    <a:pt x="340" y="68"/>
                  </a:lnTo>
                  <a:lnTo>
                    <a:pt x="332" y="76"/>
                  </a:lnTo>
                  <a:lnTo>
                    <a:pt x="324" y="84"/>
                  </a:lnTo>
                  <a:lnTo>
                    <a:pt x="314" y="88"/>
                  </a:lnTo>
                  <a:lnTo>
                    <a:pt x="306" y="90"/>
                  </a:lnTo>
                  <a:lnTo>
                    <a:pt x="300" y="90"/>
                  </a:lnTo>
                  <a:lnTo>
                    <a:pt x="298" y="88"/>
                  </a:lnTo>
                  <a:lnTo>
                    <a:pt x="298" y="84"/>
                  </a:lnTo>
                  <a:lnTo>
                    <a:pt x="300" y="76"/>
                  </a:lnTo>
                  <a:lnTo>
                    <a:pt x="300" y="76"/>
                  </a:lnTo>
                  <a:lnTo>
                    <a:pt x="302" y="68"/>
                  </a:lnTo>
                  <a:lnTo>
                    <a:pt x="306" y="64"/>
                  </a:lnTo>
                  <a:lnTo>
                    <a:pt x="310" y="62"/>
                  </a:lnTo>
                  <a:lnTo>
                    <a:pt x="314" y="60"/>
                  </a:lnTo>
                  <a:lnTo>
                    <a:pt x="322" y="60"/>
                  </a:lnTo>
                  <a:lnTo>
                    <a:pt x="328" y="62"/>
                  </a:lnTo>
                  <a:lnTo>
                    <a:pt x="334" y="62"/>
                  </a:lnTo>
                  <a:lnTo>
                    <a:pt x="334" y="60"/>
                  </a:lnTo>
                  <a:lnTo>
                    <a:pt x="334" y="58"/>
                  </a:lnTo>
                  <a:lnTo>
                    <a:pt x="330" y="46"/>
                  </a:lnTo>
                  <a:lnTo>
                    <a:pt x="318" y="26"/>
                  </a:lnTo>
                  <a:lnTo>
                    <a:pt x="318" y="26"/>
                  </a:lnTo>
                  <a:lnTo>
                    <a:pt x="284" y="62"/>
                  </a:lnTo>
                  <a:lnTo>
                    <a:pt x="272" y="76"/>
                  </a:lnTo>
                  <a:lnTo>
                    <a:pt x="266" y="86"/>
                  </a:lnTo>
                  <a:lnTo>
                    <a:pt x="266" y="86"/>
                  </a:lnTo>
                  <a:lnTo>
                    <a:pt x="260" y="110"/>
                  </a:lnTo>
                  <a:lnTo>
                    <a:pt x="256" y="122"/>
                  </a:lnTo>
                  <a:lnTo>
                    <a:pt x="254" y="124"/>
                  </a:lnTo>
                  <a:lnTo>
                    <a:pt x="252" y="124"/>
                  </a:lnTo>
                  <a:lnTo>
                    <a:pt x="250" y="120"/>
                  </a:lnTo>
                  <a:lnTo>
                    <a:pt x="246" y="102"/>
                  </a:lnTo>
                  <a:lnTo>
                    <a:pt x="242" y="96"/>
                  </a:lnTo>
                  <a:lnTo>
                    <a:pt x="238" y="92"/>
                  </a:lnTo>
                  <a:lnTo>
                    <a:pt x="236" y="92"/>
                  </a:lnTo>
                  <a:lnTo>
                    <a:pt x="236" y="92"/>
                  </a:lnTo>
                  <a:lnTo>
                    <a:pt x="258" y="76"/>
                  </a:lnTo>
                  <a:lnTo>
                    <a:pt x="268" y="66"/>
                  </a:lnTo>
                  <a:lnTo>
                    <a:pt x="276" y="56"/>
                  </a:lnTo>
                  <a:lnTo>
                    <a:pt x="284" y="46"/>
                  </a:lnTo>
                  <a:lnTo>
                    <a:pt x="290" y="36"/>
                  </a:lnTo>
                  <a:lnTo>
                    <a:pt x="292" y="26"/>
                  </a:lnTo>
                  <a:lnTo>
                    <a:pt x="290" y="18"/>
                  </a:lnTo>
                  <a:lnTo>
                    <a:pt x="290" y="18"/>
                  </a:lnTo>
                  <a:lnTo>
                    <a:pt x="276" y="18"/>
                  </a:lnTo>
                  <a:lnTo>
                    <a:pt x="262" y="24"/>
                  </a:lnTo>
                  <a:lnTo>
                    <a:pt x="246" y="32"/>
                  </a:lnTo>
                  <a:lnTo>
                    <a:pt x="232" y="40"/>
                  </a:lnTo>
                  <a:lnTo>
                    <a:pt x="222" y="50"/>
                  </a:lnTo>
                  <a:lnTo>
                    <a:pt x="220" y="54"/>
                  </a:lnTo>
                  <a:lnTo>
                    <a:pt x="218" y="58"/>
                  </a:lnTo>
                  <a:lnTo>
                    <a:pt x="218" y="62"/>
                  </a:lnTo>
                  <a:lnTo>
                    <a:pt x="220" y="66"/>
                  </a:lnTo>
                  <a:lnTo>
                    <a:pt x="226" y="68"/>
                  </a:lnTo>
                  <a:lnTo>
                    <a:pt x="232" y="70"/>
                  </a:lnTo>
                  <a:lnTo>
                    <a:pt x="232" y="70"/>
                  </a:lnTo>
                  <a:lnTo>
                    <a:pt x="230" y="76"/>
                  </a:lnTo>
                  <a:lnTo>
                    <a:pt x="226" y="80"/>
                  </a:lnTo>
                  <a:lnTo>
                    <a:pt x="222" y="86"/>
                  </a:lnTo>
                  <a:lnTo>
                    <a:pt x="214" y="90"/>
                  </a:lnTo>
                  <a:lnTo>
                    <a:pt x="208" y="90"/>
                  </a:lnTo>
                  <a:lnTo>
                    <a:pt x="202" y="90"/>
                  </a:lnTo>
                  <a:lnTo>
                    <a:pt x="194" y="84"/>
                  </a:lnTo>
                  <a:lnTo>
                    <a:pt x="188" y="76"/>
                  </a:lnTo>
                  <a:lnTo>
                    <a:pt x="188" y="76"/>
                  </a:lnTo>
                  <a:lnTo>
                    <a:pt x="194" y="74"/>
                  </a:lnTo>
                  <a:lnTo>
                    <a:pt x="198" y="70"/>
                  </a:lnTo>
                  <a:lnTo>
                    <a:pt x="208" y="60"/>
                  </a:lnTo>
                  <a:lnTo>
                    <a:pt x="218" y="46"/>
                  </a:lnTo>
                  <a:lnTo>
                    <a:pt x="224" y="32"/>
                  </a:lnTo>
                  <a:lnTo>
                    <a:pt x="228" y="20"/>
                  </a:lnTo>
                  <a:lnTo>
                    <a:pt x="228" y="14"/>
                  </a:lnTo>
                  <a:lnTo>
                    <a:pt x="226" y="10"/>
                  </a:lnTo>
                  <a:lnTo>
                    <a:pt x="224" y="8"/>
                  </a:lnTo>
                  <a:lnTo>
                    <a:pt x="218" y="6"/>
                  </a:lnTo>
                  <a:lnTo>
                    <a:pt x="212" y="8"/>
                  </a:lnTo>
                  <a:lnTo>
                    <a:pt x="202" y="12"/>
                  </a:lnTo>
                  <a:lnTo>
                    <a:pt x="202" y="12"/>
                  </a:lnTo>
                  <a:lnTo>
                    <a:pt x="200" y="16"/>
                  </a:lnTo>
                  <a:lnTo>
                    <a:pt x="198" y="24"/>
                  </a:lnTo>
                  <a:lnTo>
                    <a:pt x="194" y="34"/>
                  </a:lnTo>
                  <a:lnTo>
                    <a:pt x="188" y="44"/>
                  </a:lnTo>
                  <a:lnTo>
                    <a:pt x="188" y="44"/>
                  </a:lnTo>
                  <a:lnTo>
                    <a:pt x="184" y="40"/>
                  </a:lnTo>
                  <a:lnTo>
                    <a:pt x="182" y="36"/>
                  </a:lnTo>
                  <a:lnTo>
                    <a:pt x="182" y="26"/>
                  </a:lnTo>
                  <a:lnTo>
                    <a:pt x="182" y="16"/>
                  </a:lnTo>
                  <a:lnTo>
                    <a:pt x="182" y="8"/>
                  </a:lnTo>
                  <a:lnTo>
                    <a:pt x="182" y="8"/>
                  </a:lnTo>
                  <a:lnTo>
                    <a:pt x="174" y="4"/>
                  </a:lnTo>
                  <a:lnTo>
                    <a:pt x="168" y="0"/>
                  </a:lnTo>
                  <a:lnTo>
                    <a:pt x="162" y="0"/>
                  </a:lnTo>
                  <a:lnTo>
                    <a:pt x="160" y="2"/>
                  </a:lnTo>
                  <a:lnTo>
                    <a:pt x="156" y="6"/>
                  </a:lnTo>
                  <a:lnTo>
                    <a:pt x="154" y="12"/>
                  </a:lnTo>
                  <a:lnTo>
                    <a:pt x="152" y="28"/>
                  </a:lnTo>
                  <a:lnTo>
                    <a:pt x="152" y="46"/>
                  </a:lnTo>
                  <a:lnTo>
                    <a:pt x="152" y="66"/>
                  </a:lnTo>
                  <a:lnTo>
                    <a:pt x="156" y="94"/>
                  </a:lnTo>
                  <a:lnTo>
                    <a:pt x="156" y="94"/>
                  </a:lnTo>
                  <a:lnTo>
                    <a:pt x="140" y="82"/>
                  </a:lnTo>
                  <a:lnTo>
                    <a:pt x="132" y="74"/>
                  </a:lnTo>
                  <a:lnTo>
                    <a:pt x="130" y="68"/>
                  </a:lnTo>
                  <a:lnTo>
                    <a:pt x="130" y="62"/>
                  </a:lnTo>
                  <a:lnTo>
                    <a:pt x="134" y="54"/>
                  </a:lnTo>
                  <a:lnTo>
                    <a:pt x="138" y="44"/>
                  </a:lnTo>
                  <a:lnTo>
                    <a:pt x="140" y="30"/>
                  </a:lnTo>
                  <a:lnTo>
                    <a:pt x="138" y="12"/>
                  </a:lnTo>
                  <a:lnTo>
                    <a:pt x="138" y="12"/>
                  </a:lnTo>
                  <a:lnTo>
                    <a:pt x="122" y="16"/>
                  </a:lnTo>
                  <a:lnTo>
                    <a:pt x="110" y="20"/>
                  </a:lnTo>
                  <a:lnTo>
                    <a:pt x="100" y="28"/>
                  </a:lnTo>
                  <a:lnTo>
                    <a:pt x="92" y="36"/>
                  </a:lnTo>
                  <a:lnTo>
                    <a:pt x="88" y="46"/>
                  </a:lnTo>
                  <a:lnTo>
                    <a:pt x="84" y="58"/>
                  </a:lnTo>
                  <a:lnTo>
                    <a:pt x="84" y="74"/>
                  </a:lnTo>
                  <a:lnTo>
                    <a:pt x="86" y="92"/>
                  </a:lnTo>
                  <a:lnTo>
                    <a:pt x="86" y="92"/>
                  </a:lnTo>
                  <a:lnTo>
                    <a:pt x="82" y="102"/>
                  </a:lnTo>
                  <a:lnTo>
                    <a:pt x="74" y="112"/>
                  </a:lnTo>
                  <a:lnTo>
                    <a:pt x="72" y="114"/>
                  </a:lnTo>
                  <a:lnTo>
                    <a:pt x="68" y="114"/>
                  </a:lnTo>
                  <a:lnTo>
                    <a:pt x="64" y="108"/>
                  </a:lnTo>
                  <a:lnTo>
                    <a:pt x="62" y="98"/>
                  </a:lnTo>
                  <a:lnTo>
                    <a:pt x="62" y="98"/>
                  </a:lnTo>
                  <a:lnTo>
                    <a:pt x="70" y="84"/>
                  </a:lnTo>
                  <a:lnTo>
                    <a:pt x="74" y="72"/>
                  </a:lnTo>
                  <a:lnTo>
                    <a:pt x="78" y="58"/>
                  </a:lnTo>
                  <a:lnTo>
                    <a:pt x="76" y="46"/>
                  </a:lnTo>
                  <a:lnTo>
                    <a:pt x="72" y="34"/>
                  </a:lnTo>
                  <a:lnTo>
                    <a:pt x="66" y="26"/>
                  </a:lnTo>
                  <a:lnTo>
                    <a:pt x="54" y="20"/>
                  </a:lnTo>
                  <a:lnTo>
                    <a:pt x="40" y="16"/>
                  </a:lnTo>
                  <a:lnTo>
                    <a:pt x="40" y="16"/>
                  </a:lnTo>
                  <a:lnTo>
                    <a:pt x="52" y="136"/>
                  </a:lnTo>
                  <a:lnTo>
                    <a:pt x="64" y="258"/>
                  </a:lnTo>
                  <a:lnTo>
                    <a:pt x="72" y="378"/>
                  </a:lnTo>
                  <a:lnTo>
                    <a:pt x="78" y="498"/>
                  </a:lnTo>
                  <a:lnTo>
                    <a:pt x="84" y="618"/>
                  </a:lnTo>
                  <a:lnTo>
                    <a:pt x="86" y="738"/>
                  </a:lnTo>
                  <a:lnTo>
                    <a:pt x="88" y="860"/>
                  </a:lnTo>
                  <a:lnTo>
                    <a:pt x="86" y="980"/>
                  </a:lnTo>
                  <a:lnTo>
                    <a:pt x="84" y="1100"/>
                  </a:lnTo>
                  <a:lnTo>
                    <a:pt x="78" y="1220"/>
                  </a:lnTo>
                  <a:lnTo>
                    <a:pt x="72" y="1340"/>
                  </a:lnTo>
                  <a:lnTo>
                    <a:pt x="62" y="1460"/>
                  </a:lnTo>
                  <a:lnTo>
                    <a:pt x="52" y="1580"/>
                  </a:lnTo>
                  <a:lnTo>
                    <a:pt x="38" y="1700"/>
                  </a:lnTo>
                  <a:lnTo>
                    <a:pt x="24" y="1820"/>
                  </a:lnTo>
                  <a:lnTo>
                    <a:pt x="6" y="1938"/>
                  </a:lnTo>
                  <a:lnTo>
                    <a:pt x="0" y="1972"/>
                  </a:lnTo>
                  <a:lnTo>
                    <a:pt x="0" y="1972"/>
                  </a:lnTo>
                  <a:lnTo>
                    <a:pt x="42" y="1970"/>
                  </a:lnTo>
                  <a:lnTo>
                    <a:pt x="88" y="1964"/>
                  </a:lnTo>
                  <a:lnTo>
                    <a:pt x="134" y="1958"/>
                  </a:lnTo>
                  <a:lnTo>
                    <a:pt x="176" y="1954"/>
                  </a:lnTo>
                  <a:lnTo>
                    <a:pt x="176" y="1954"/>
                  </a:lnTo>
                  <a:lnTo>
                    <a:pt x="226" y="1956"/>
                  </a:lnTo>
                  <a:lnTo>
                    <a:pt x="268" y="1960"/>
                  </a:lnTo>
                  <a:lnTo>
                    <a:pt x="338" y="1968"/>
                  </a:lnTo>
                  <a:lnTo>
                    <a:pt x="378" y="1972"/>
                  </a:lnTo>
                  <a:lnTo>
                    <a:pt x="428" y="1974"/>
                  </a:lnTo>
                  <a:lnTo>
                    <a:pt x="492" y="1976"/>
                  </a:lnTo>
                  <a:lnTo>
                    <a:pt x="576" y="1976"/>
                  </a:lnTo>
                  <a:lnTo>
                    <a:pt x="576" y="1976"/>
                  </a:lnTo>
                  <a:lnTo>
                    <a:pt x="612" y="1972"/>
                  </a:lnTo>
                  <a:lnTo>
                    <a:pt x="636" y="1966"/>
                  </a:lnTo>
                  <a:lnTo>
                    <a:pt x="654" y="1962"/>
                  </a:lnTo>
                  <a:lnTo>
                    <a:pt x="668" y="1962"/>
                  </a:lnTo>
                  <a:lnTo>
                    <a:pt x="668" y="1962"/>
                  </a:lnTo>
                  <a:lnTo>
                    <a:pt x="664" y="1948"/>
                  </a:lnTo>
                  <a:lnTo>
                    <a:pt x="656" y="1938"/>
                  </a:lnTo>
                  <a:lnTo>
                    <a:pt x="648" y="1930"/>
                  </a:lnTo>
                  <a:lnTo>
                    <a:pt x="638" y="1924"/>
                  </a:lnTo>
                  <a:lnTo>
                    <a:pt x="624" y="1918"/>
                  </a:lnTo>
                  <a:lnTo>
                    <a:pt x="612" y="1916"/>
                  </a:lnTo>
                  <a:lnTo>
                    <a:pt x="582" y="1912"/>
                  </a:lnTo>
                  <a:lnTo>
                    <a:pt x="516" y="1912"/>
                  </a:lnTo>
                  <a:lnTo>
                    <a:pt x="486" y="1912"/>
                  </a:lnTo>
                  <a:lnTo>
                    <a:pt x="472" y="1910"/>
                  </a:lnTo>
                  <a:lnTo>
                    <a:pt x="458" y="1906"/>
                  </a:lnTo>
                  <a:lnTo>
                    <a:pt x="458" y="1906"/>
                  </a:lnTo>
                  <a:lnTo>
                    <a:pt x="440" y="1904"/>
                  </a:lnTo>
                  <a:lnTo>
                    <a:pt x="422" y="1900"/>
                  </a:lnTo>
                  <a:lnTo>
                    <a:pt x="406" y="1894"/>
                  </a:lnTo>
                  <a:lnTo>
                    <a:pt x="392" y="1888"/>
                  </a:lnTo>
                  <a:lnTo>
                    <a:pt x="380" y="1882"/>
                  </a:lnTo>
                  <a:lnTo>
                    <a:pt x="368" y="1874"/>
                  </a:lnTo>
                  <a:lnTo>
                    <a:pt x="350" y="1858"/>
                  </a:lnTo>
                  <a:lnTo>
                    <a:pt x="334" y="1840"/>
                  </a:lnTo>
                  <a:lnTo>
                    <a:pt x="322" y="1820"/>
                  </a:lnTo>
                  <a:lnTo>
                    <a:pt x="296" y="1782"/>
                  </a:lnTo>
                  <a:lnTo>
                    <a:pt x="296" y="1782"/>
                  </a:lnTo>
                  <a:lnTo>
                    <a:pt x="284" y="1760"/>
                  </a:lnTo>
                  <a:lnTo>
                    <a:pt x="272" y="1734"/>
                  </a:lnTo>
                  <a:lnTo>
                    <a:pt x="266" y="1722"/>
                  </a:lnTo>
                  <a:lnTo>
                    <a:pt x="262" y="1706"/>
                  </a:lnTo>
                  <a:lnTo>
                    <a:pt x="260" y="1692"/>
                  </a:lnTo>
                  <a:lnTo>
                    <a:pt x="258" y="1676"/>
                  </a:lnTo>
                  <a:lnTo>
                    <a:pt x="258" y="1676"/>
                  </a:lnTo>
                  <a:lnTo>
                    <a:pt x="256" y="1654"/>
                  </a:lnTo>
                  <a:lnTo>
                    <a:pt x="256" y="1636"/>
                  </a:lnTo>
                  <a:lnTo>
                    <a:pt x="256" y="1602"/>
                  </a:lnTo>
                  <a:lnTo>
                    <a:pt x="260" y="1568"/>
                  </a:lnTo>
                  <a:lnTo>
                    <a:pt x="260" y="1528"/>
                  </a:lnTo>
                  <a:lnTo>
                    <a:pt x="260" y="1528"/>
                  </a:lnTo>
                  <a:lnTo>
                    <a:pt x="262" y="1522"/>
                  </a:lnTo>
                  <a:lnTo>
                    <a:pt x="264" y="1516"/>
                  </a:lnTo>
                  <a:lnTo>
                    <a:pt x="272" y="1506"/>
                  </a:lnTo>
                  <a:lnTo>
                    <a:pt x="280" y="1500"/>
                  </a:lnTo>
                  <a:lnTo>
                    <a:pt x="292" y="1496"/>
                  </a:lnTo>
                  <a:lnTo>
                    <a:pt x="304" y="1496"/>
                  </a:lnTo>
                  <a:lnTo>
                    <a:pt x="318" y="1496"/>
                  </a:lnTo>
                  <a:lnTo>
                    <a:pt x="342" y="1498"/>
                  </a:lnTo>
                  <a:lnTo>
                    <a:pt x="342" y="1498"/>
                  </a:lnTo>
                  <a:lnTo>
                    <a:pt x="380" y="1502"/>
                  </a:lnTo>
                  <a:lnTo>
                    <a:pt x="422" y="1502"/>
                  </a:lnTo>
                  <a:lnTo>
                    <a:pt x="466" y="1500"/>
                  </a:lnTo>
                  <a:lnTo>
                    <a:pt x="510" y="1498"/>
                  </a:lnTo>
                  <a:lnTo>
                    <a:pt x="552" y="1494"/>
                  </a:lnTo>
                  <a:lnTo>
                    <a:pt x="588" y="1490"/>
                  </a:lnTo>
                  <a:lnTo>
                    <a:pt x="618" y="1486"/>
                  </a:lnTo>
                  <a:lnTo>
                    <a:pt x="638" y="1480"/>
                  </a:lnTo>
                  <a:lnTo>
                    <a:pt x="638" y="1480"/>
                  </a:lnTo>
                  <a:lnTo>
                    <a:pt x="658" y="1472"/>
                  </a:lnTo>
                  <a:lnTo>
                    <a:pt x="672" y="1464"/>
                  </a:lnTo>
                  <a:lnTo>
                    <a:pt x="678" y="1458"/>
                  </a:lnTo>
                  <a:lnTo>
                    <a:pt x="682" y="1452"/>
                  </a:lnTo>
                  <a:lnTo>
                    <a:pt x="684" y="1446"/>
                  </a:lnTo>
                  <a:lnTo>
                    <a:pt x="686" y="1440"/>
                  </a:lnTo>
                  <a:lnTo>
                    <a:pt x="686" y="1424"/>
                  </a:lnTo>
                  <a:lnTo>
                    <a:pt x="680" y="1408"/>
                  </a:lnTo>
                  <a:lnTo>
                    <a:pt x="672" y="1390"/>
                  </a:lnTo>
                  <a:lnTo>
                    <a:pt x="658" y="1370"/>
                  </a:lnTo>
                  <a:lnTo>
                    <a:pt x="658" y="1370"/>
                  </a:lnTo>
                  <a:lnTo>
                    <a:pt x="654" y="1352"/>
                  </a:lnTo>
                  <a:lnTo>
                    <a:pt x="654" y="1334"/>
                  </a:lnTo>
                  <a:lnTo>
                    <a:pt x="656" y="1318"/>
                  </a:lnTo>
                  <a:lnTo>
                    <a:pt x="664" y="1302"/>
                  </a:lnTo>
                  <a:lnTo>
                    <a:pt x="664" y="1302"/>
                  </a:lnTo>
                  <a:lnTo>
                    <a:pt x="676" y="1288"/>
                  </a:lnTo>
                  <a:lnTo>
                    <a:pt x="686" y="1276"/>
                  </a:lnTo>
                  <a:lnTo>
                    <a:pt x="690" y="1270"/>
                  </a:lnTo>
                  <a:lnTo>
                    <a:pt x="692" y="1264"/>
                  </a:lnTo>
                  <a:lnTo>
                    <a:pt x="690" y="1256"/>
                  </a:lnTo>
                  <a:lnTo>
                    <a:pt x="686" y="1248"/>
                  </a:lnTo>
                  <a:lnTo>
                    <a:pt x="686" y="1248"/>
                  </a:lnTo>
                  <a:lnTo>
                    <a:pt x="666" y="1244"/>
                  </a:lnTo>
                  <a:lnTo>
                    <a:pt x="648" y="1238"/>
                  </a:lnTo>
                  <a:lnTo>
                    <a:pt x="628" y="1232"/>
                  </a:lnTo>
                  <a:lnTo>
                    <a:pt x="614" y="1224"/>
                  </a:lnTo>
                  <a:lnTo>
                    <a:pt x="610" y="1220"/>
                  </a:lnTo>
                  <a:lnTo>
                    <a:pt x="610" y="1216"/>
                  </a:lnTo>
                  <a:lnTo>
                    <a:pt x="612" y="1214"/>
                  </a:lnTo>
                  <a:lnTo>
                    <a:pt x="618" y="1210"/>
                  </a:lnTo>
                  <a:lnTo>
                    <a:pt x="628" y="1206"/>
                  </a:lnTo>
                  <a:lnTo>
                    <a:pt x="642" y="1204"/>
                  </a:lnTo>
                  <a:lnTo>
                    <a:pt x="642" y="1204"/>
                  </a:lnTo>
                  <a:lnTo>
                    <a:pt x="674" y="1196"/>
                  </a:lnTo>
                  <a:lnTo>
                    <a:pt x="694" y="1188"/>
                  </a:lnTo>
                  <a:lnTo>
                    <a:pt x="700" y="1184"/>
                  </a:lnTo>
                  <a:lnTo>
                    <a:pt x="706" y="1178"/>
                  </a:lnTo>
                  <a:lnTo>
                    <a:pt x="712" y="1170"/>
                  </a:lnTo>
                  <a:lnTo>
                    <a:pt x="712" y="1160"/>
                  </a:lnTo>
                  <a:lnTo>
                    <a:pt x="710" y="1154"/>
                  </a:lnTo>
                  <a:lnTo>
                    <a:pt x="708" y="1148"/>
                  </a:lnTo>
                  <a:lnTo>
                    <a:pt x="708" y="1148"/>
                  </a:lnTo>
                  <a:lnTo>
                    <a:pt x="698" y="1124"/>
                  </a:lnTo>
                  <a:lnTo>
                    <a:pt x="676" y="1078"/>
                  </a:lnTo>
                  <a:lnTo>
                    <a:pt x="676" y="1078"/>
                  </a:lnTo>
                  <a:lnTo>
                    <a:pt x="676" y="1074"/>
                  </a:lnTo>
                  <a:lnTo>
                    <a:pt x="676" y="1070"/>
                  </a:lnTo>
                  <a:lnTo>
                    <a:pt x="680" y="1068"/>
                  </a:lnTo>
                  <a:lnTo>
                    <a:pt x="684" y="1064"/>
                  </a:lnTo>
                  <a:lnTo>
                    <a:pt x="698" y="1058"/>
                  </a:lnTo>
                  <a:lnTo>
                    <a:pt x="714" y="1052"/>
                  </a:lnTo>
                  <a:lnTo>
                    <a:pt x="732" y="1044"/>
                  </a:lnTo>
                  <a:lnTo>
                    <a:pt x="748" y="1036"/>
                  </a:lnTo>
                  <a:lnTo>
                    <a:pt x="760" y="1026"/>
                  </a:lnTo>
                  <a:lnTo>
                    <a:pt x="764" y="1020"/>
                  </a:lnTo>
                  <a:lnTo>
                    <a:pt x="768" y="1014"/>
                  </a:lnTo>
                  <a:lnTo>
                    <a:pt x="768" y="1014"/>
                  </a:lnTo>
                  <a:lnTo>
                    <a:pt x="770" y="1008"/>
                  </a:lnTo>
                  <a:lnTo>
                    <a:pt x="772" y="1002"/>
                  </a:lnTo>
                  <a:lnTo>
                    <a:pt x="770" y="994"/>
                  </a:lnTo>
                  <a:lnTo>
                    <a:pt x="768" y="986"/>
                  </a:lnTo>
                  <a:lnTo>
                    <a:pt x="760" y="970"/>
                  </a:lnTo>
                  <a:lnTo>
                    <a:pt x="748" y="952"/>
                  </a:lnTo>
                  <a:lnTo>
                    <a:pt x="720" y="916"/>
                  </a:lnTo>
                  <a:lnTo>
                    <a:pt x="696" y="886"/>
                  </a:lnTo>
                  <a:lnTo>
                    <a:pt x="696" y="886"/>
                  </a:lnTo>
                  <a:close/>
                  <a:moveTo>
                    <a:pt x="492" y="850"/>
                  </a:moveTo>
                  <a:lnTo>
                    <a:pt x="492" y="850"/>
                  </a:lnTo>
                  <a:lnTo>
                    <a:pt x="480" y="852"/>
                  </a:lnTo>
                  <a:lnTo>
                    <a:pt x="468" y="852"/>
                  </a:lnTo>
                  <a:lnTo>
                    <a:pt x="444" y="850"/>
                  </a:lnTo>
                  <a:lnTo>
                    <a:pt x="420" y="846"/>
                  </a:lnTo>
                  <a:lnTo>
                    <a:pt x="396" y="840"/>
                  </a:lnTo>
                  <a:lnTo>
                    <a:pt x="378" y="832"/>
                  </a:lnTo>
                  <a:lnTo>
                    <a:pt x="362" y="826"/>
                  </a:lnTo>
                  <a:lnTo>
                    <a:pt x="354" y="818"/>
                  </a:lnTo>
                  <a:lnTo>
                    <a:pt x="354" y="816"/>
                  </a:lnTo>
                  <a:lnTo>
                    <a:pt x="354" y="814"/>
                  </a:lnTo>
                  <a:lnTo>
                    <a:pt x="354" y="814"/>
                  </a:lnTo>
                  <a:lnTo>
                    <a:pt x="368" y="806"/>
                  </a:lnTo>
                  <a:lnTo>
                    <a:pt x="384" y="798"/>
                  </a:lnTo>
                  <a:lnTo>
                    <a:pt x="402" y="790"/>
                  </a:lnTo>
                  <a:lnTo>
                    <a:pt x="424" y="782"/>
                  </a:lnTo>
                  <a:lnTo>
                    <a:pt x="446" y="776"/>
                  </a:lnTo>
                  <a:lnTo>
                    <a:pt x="470" y="774"/>
                  </a:lnTo>
                  <a:lnTo>
                    <a:pt x="494" y="776"/>
                  </a:lnTo>
                  <a:lnTo>
                    <a:pt x="508" y="778"/>
                  </a:lnTo>
                  <a:lnTo>
                    <a:pt x="520" y="782"/>
                  </a:lnTo>
                  <a:lnTo>
                    <a:pt x="520" y="782"/>
                  </a:lnTo>
                  <a:lnTo>
                    <a:pt x="528" y="786"/>
                  </a:lnTo>
                  <a:lnTo>
                    <a:pt x="532" y="794"/>
                  </a:lnTo>
                  <a:lnTo>
                    <a:pt x="536" y="802"/>
                  </a:lnTo>
                  <a:lnTo>
                    <a:pt x="536" y="812"/>
                  </a:lnTo>
                  <a:lnTo>
                    <a:pt x="536" y="812"/>
                  </a:lnTo>
                  <a:lnTo>
                    <a:pt x="536" y="824"/>
                  </a:lnTo>
                  <a:lnTo>
                    <a:pt x="534" y="832"/>
                  </a:lnTo>
                  <a:lnTo>
                    <a:pt x="530" y="838"/>
                  </a:lnTo>
                  <a:lnTo>
                    <a:pt x="524" y="842"/>
                  </a:lnTo>
                  <a:lnTo>
                    <a:pt x="516" y="846"/>
                  </a:lnTo>
                  <a:lnTo>
                    <a:pt x="508" y="848"/>
                  </a:lnTo>
                  <a:lnTo>
                    <a:pt x="492" y="850"/>
                  </a:lnTo>
                  <a:lnTo>
                    <a:pt x="492" y="85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9" name="Freeform 48"/>
            <p:cNvSpPr>
              <a:spLocks/>
            </p:cNvSpPr>
            <p:nvPr userDrawn="1"/>
          </p:nvSpPr>
          <p:spPr bwMode="gray">
            <a:xfrm>
              <a:off x="1020" y="346"/>
              <a:ext cx="2189" cy="3756"/>
            </a:xfrm>
            <a:custGeom>
              <a:avLst/>
              <a:gdLst/>
              <a:ahLst/>
              <a:cxnLst>
                <a:cxn ang="0">
                  <a:pos x="1908" y="3290"/>
                </a:cxn>
                <a:cxn ang="0">
                  <a:pos x="2188" y="336"/>
                </a:cxn>
                <a:cxn ang="0">
                  <a:pos x="2158" y="426"/>
                </a:cxn>
                <a:cxn ang="0">
                  <a:pos x="2088" y="368"/>
                </a:cxn>
                <a:cxn ang="0">
                  <a:pos x="2080" y="432"/>
                </a:cxn>
                <a:cxn ang="0">
                  <a:pos x="2032" y="374"/>
                </a:cxn>
                <a:cxn ang="0">
                  <a:pos x="1992" y="446"/>
                </a:cxn>
                <a:cxn ang="0">
                  <a:pos x="1962" y="396"/>
                </a:cxn>
                <a:cxn ang="0">
                  <a:pos x="1916" y="472"/>
                </a:cxn>
                <a:cxn ang="0">
                  <a:pos x="1882" y="416"/>
                </a:cxn>
                <a:cxn ang="0">
                  <a:pos x="1852" y="538"/>
                </a:cxn>
                <a:cxn ang="0">
                  <a:pos x="1828" y="458"/>
                </a:cxn>
                <a:cxn ang="0">
                  <a:pos x="1772" y="502"/>
                </a:cxn>
                <a:cxn ang="0">
                  <a:pos x="1750" y="544"/>
                </a:cxn>
                <a:cxn ang="0">
                  <a:pos x="1664" y="534"/>
                </a:cxn>
                <a:cxn ang="0">
                  <a:pos x="1670" y="594"/>
                </a:cxn>
                <a:cxn ang="0">
                  <a:pos x="1558" y="570"/>
                </a:cxn>
                <a:cxn ang="0">
                  <a:pos x="1620" y="638"/>
                </a:cxn>
                <a:cxn ang="0">
                  <a:pos x="1632" y="668"/>
                </a:cxn>
                <a:cxn ang="0">
                  <a:pos x="1540" y="638"/>
                </a:cxn>
                <a:cxn ang="0">
                  <a:pos x="1546" y="702"/>
                </a:cxn>
                <a:cxn ang="0">
                  <a:pos x="1594" y="762"/>
                </a:cxn>
                <a:cxn ang="0">
                  <a:pos x="1422" y="704"/>
                </a:cxn>
                <a:cxn ang="0">
                  <a:pos x="1514" y="784"/>
                </a:cxn>
                <a:cxn ang="0">
                  <a:pos x="1534" y="848"/>
                </a:cxn>
                <a:cxn ang="0">
                  <a:pos x="1504" y="890"/>
                </a:cxn>
                <a:cxn ang="0">
                  <a:pos x="1426" y="844"/>
                </a:cxn>
                <a:cxn ang="0">
                  <a:pos x="1362" y="830"/>
                </a:cxn>
                <a:cxn ang="0">
                  <a:pos x="1310" y="904"/>
                </a:cxn>
                <a:cxn ang="0">
                  <a:pos x="1472" y="920"/>
                </a:cxn>
                <a:cxn ang="0">
                  <a:pos x="1386" y="982"/>
                </a:cxn>
                <a:cxn ang="0">
                  <a:pos x="1422" y="1038"/>
                </a:cxn>
                <a:cxn ang="0">
                  <a:pos x="1454" y="1058"/>
                </a:cxn>
                <a:cxn ang="0">
                  <a:pos x="1436" y="1156"/>
                </a:cxn>
                <a:cxn ang="0">
                  <a:pos x="1368" y="1182"/>
                </a:cxn>
                <a:cxn ang="0">
                  <a:pos x="1374" y="1242"/>
                </a:cxn>
                <a:cxn ang="0">
                  <a:pos x="1396" y="1290"/>
                </a:cxn>
                <a:cxn ang="0">
                  <a:pos x="1392" y="1342"/>
                </a:cxn>
                <a:cxn ang="0">
                  <a:pos x="1410" y="1384"/>
                </a:cxn>
                <a:cxn ang="0">
                  <a:pos x="1438" y="1404"/>
                </a:cxn>
                <a:cxn ang="0">
                  <a:pos x="1484" y="1472"/>
                </a:cxn>
                <a:cxn ang="0">
                  <a:pos x="1540" y="1486"/>
                </a:cxn>
                <a:cxn ang="0">
                  <a:pos x="1576" y="1588"/>
                </a:cxn>
                <a:cxn ang="0">
                  <a:pos x="1632" y="1496"/>
                </a:cxn>
                <a:cxn ang="0">
                  <a:pos x="1644" y="1570"/>
                </a:cxn>
                <a:cxn ang="0">
                  <a:pos x="1732" y="1560"/>
                </a:cxn>
                <a:cxn ang="0">
                  <a:pos x="1720" y="1614"/>
                </a:cxn>
                <a:cxn ang="0">
                  <a:pos x="1724" y="1660"/>
                </a:cxn>
                <a:cxn ang="0">
                  <a:pos x="1760" y="1698"/>
                </a:cxn>
                <a:cxn ang="0">
                  <a:pos x="1796" y="1742"/>
                </a:cxn>
                <a:cxn ang="0">
                  <a:pos x="1852" y="1692"/>
                </a:cxn>
                <a:cxn ang="0">
                  <a:pos x="1886" y="1682"/>
                </a:cxn>
                <a:cxn ang="0">
                  <a:pos x="1916" y="1748"/>
                </a:cxn>
                <a:cxn ang="0">
                  <a:pos x="1936" y="1794"/>
                </a:cxn>
                <a:cxn ang="0">
                  <a:pos x="1966" y="1864"/>
                </a:cxn>
                <a:cxn ang="0">
                  <a:pos x="2032" y="1936"/>
                </a:cxn>
                <a:cxn ang="0">
                  <a:pos x="1960" y="2136"/>
                </a:cxn>
                <a:cxn ang="0">
                  <a:pos x="1752" y="2224"/>
                </a:cxn>
                <a:cxn ang="0">
                  <a:pos x="1624" y="2286"/>
                </a:cxn>
                <a:cxn ang="0">
                  <a:pos x="1820" y="2290"/>
                </a:cxn>
              </a:cxnLst>
              <a:rect l="0" t="0" r="r" b="b"/>
              <a:pathLst>
                <a:path w="2188" h="3756">
                  <a:moveTo>
                    <a:pt x="2148" y="2292"/>
                  </a:moveTo>
                  <a:lnTo>
                    <a:pt x="2148" y="2292"/>
                  </a:lnTo>
                  <a:lnTo>
                    <a:pt x="2132" y="2382"/>
                  </a:lnTo>
                  <a:lnTo>
                    <a:pt x="2116" y="2472"/>
                  </a:lnTo>
                  <a:lnTo>
                    <a:pt x="2098" y="2562"/>
                  </a:lnTo>
                  <a:lnTo>
                    <a:pt x="2080" y="2652"/>
                  </a:lnTo>
                  <a:lnTo>
                    <a:pt x="2060" y="2742"/>
                  </a:lnTo>
                  <a:lnTo>
                    <a:pt x="2038" y="2832"/>
                  </a:lnTo>
                  <a:lnTo>
                    <a:pt x="2014" y="2922"/>
                  </a:lnTo>
                  <a:lnTo>
                    <a:pt x="1990" y="3014"/>
                  </a:lnTo>
                  <a:lnTo>
                    <a:pt x="1964" y="3106"/>
                  </a:lnTo>
                  <a:lnTo>
                    <a:pt x="1936" y="3198"/>
                  </a:lnTo>
                  <a:lnTo>
                    <a:pt x="1908" y="3290"/>
                  </a:lnTo>
                  <a:lnTo>
                    <a:pt x="1878" y="3382"/>
                  </a:lnTo>
                  <a:lnTo>
                    <a:pt x="1846" y="3474"/>
                  </a:lnTo>
                  <a:lnTo>
                    <a:pt x="1814" y="3568"/>
                  </a:lnTo>
                  <a:lnTo>
                    <a:pt x="1780" y="3662"/>
                  </a:lnTo>
                  <a:lnTo>
                    <a:pt x="1744" y="3756"/>
                  </a:lnTo>
                  <a:lnTo>
                    <a:pt x="1744" y="3756"/>
                  </a:lnTo>
                  <a:lnTo>
                    <a:pt x="0" y="3756"/>
                  </a:lnTo>
                  <a:lnTo>
                    <a:pt x="0" y="0"/>
                  </a:lnTo>
                  <a:lnTo>
                    <a:pt x="2146" y="0"/>
                  </a:lnTo>
                  <a:lnTo>
                    <a:pt x="2146" y="0"/>
                  </a:lnTo>
                  <a:lnTo>
                    <a:pt x="2168" y="170"/>
                  </a:lnTo>
                  <a:lnTo>
                    <a:pt x="2188" y="336"/>
                  </a:lnTo>
                  <a:lnTo>
                    <a:pt x="2188" y="336"/>
                  </a:lnTo>
                  <a:lnTo>
                    <a:pt x="2182" y="340"/>
                  </a:lnTo>
                  <a:lnTo>
                    <a:pt x="2170" y="346"/>
                  </a:lnTo>
                  <a:lnTo>
                    <a:pt x="2164" y="352"/>
                  </a:lnTo>
                  <a:lnTo>
                    <a:pt x="2158" y="360"/>
                  </a:lnTo>
                  <a:lnTo>
                    <a:pt x="2156" y="368"/>
                  </a:lnTo>
                  <a:lnTo>
                    <a:pt x="2154" y="378"/>
                  </a:lnTo>
                  <a:lnTo>
                    <a:pt x="2154" y="378"/>
                  </a:lnTo>
                  <a:lnTo>
                    <a:pt x="2156" y="390"/>
                  </a:lnTo>
                  <a:lnTo>
                    <a:pt x="2160" y="398"/>
                  </a:lnTo>
                  <a:lnTo>
                    <a:pt x="2166" y="412"/>
                  </a:lnTo>
                  <a:lnTo>
                    <a:pt x="2170" y="418"/>
                  </a:lnTo>
                  <a:lnTo>
                    <a:pt x="2174" y="420"/>
                  </a:lnTo>
                  <a:lnTo>
                    <a:pt x="2158" y="426"/>
                  </a:lnTo>
                  <a:lnTo>
                    <a:pt x="2158" y="426"/>
                  </a:lnTo>
                  <a:lnTo>
                    <a:pt x="2140" y="402"/>
                  </a:lnTo>
                  <a:lnTo>
                    <a:pt x="2140" y="402"/>
                  </a:lnTo>
                  <a:lnTo>
                    <a:pt x="2140" y="382"/>
                  </a:lnTo>
                  <a:lnTo>
                    <a:pt x="2140" y="372"/>
                  </a:lnTo>
                  <a:lnTo>
                    <a:pt x="2138" y="362"/>
                  </a:lnTo>
                  <a:lnTo>
                    <a:pt x="2132" y="356"/>
                  </a:lnTo>
                  <a:lnTo>
                    <a:pt x="2124" y="352"/>
                  </a:lnTo>
                  <a:lnTo>
                    <a:pt x="2110" y="350"/>
                  </a:lnTo>
                  <a:lnTo>
                    <a:pt x="2092" y="354"/>
                  </a:lnTo>
                  <a:lnTo>
                    <a:pt x="2092" y="354"/>
                  </a:lnTo>
                  <a:lnTo>
                    <a:pt x="2090" y="360"/>
                  </a:lnTo>
                  <a:lnTo>
                    <a:pt x="2088" y="368"/>
                  </a:lnTo>
                  <a:lnTo>
                    <a:pt x="2088" y="380"/>
                  </a:lnTo>
                  <a:lnTo>
                    <a:pt x="2092" y="392"/>
                  </a:lnTo>
                  <a:lnTo>
                    <a:pt x="2098" y="400"/>
                  </a:lnTo>
                  <a:lnTo>
                    <a:pt x="2106" y="408"/>
                  </a:lnTo>
                  <a:lnTo>
                    <a:pt x="2110" y="418"/>
                  </a:lnTo>
                  <a:lnTo>
                    <a:pt x="2112" y="426"/>
                  </a:lnTo>
                  <a:lnTo>
                    <a:pt x="2112" y="432"/>
                  </a:lnTo>
                  <a:lnTo>
                    <a:pt x="2110" y="438"/>
                  </a:lnTo>
                  <a:lnTo>
                    <a:pt x="2110" y="438"/>
                  </a:lnTo>
                  <a:lnTo>
                    <a:pt x="2100" y="438"/>
                  </a:lnTo>
                  <a:lnTo>
                    <a:pt x="2092" y="436"/>
                  </a:lnTo>
                  <a:lnTo>
                    <a:pt x="2086" y="434"/>
                  </a:lnTo>
                  <a:lnTo>
                    <a:pt x="2080" y="432"/>
                  </a:lnTo>
                  <a:lnTo>
                    <a:pt x="2076" y="426"/>
                  </a:lnTo>
                  <a:lnTo>
                    <a:pt x="2072" y="418"/>
                  </a:lnTo>
                  <a:lnTo>
                    <a:pt x="2070" y="414"/>
                  </a:lnTo>
                  <a:lnTo>
                    <a:pt x="2068" y="412"/>
                  </a:lnTo>
                  <a:lnTo>
                    <a:pt x="2066" y="410"/>
                  </a:lnTo>
                  <a:lnTo>
                    <a:pt x="2058" y="412"/>
                  </a:lnTo>
                  <a:lnTo>
                    <a:pt x="2044" y="418"/>
                  </a:lnTo>
                  <a:lnTo>
                    <a:pt x="2044" y="418"/>
                  </a:lnTo>
                  <a:lnTo>
                    <a:pt x="2044" y="412"/>
                  </a:lnTo>
                  <a:lnTo>
                    <a:pt x="2044" y="404"/>
                  </a:lnTo>
                  <a:lnTo>
                    <a:pt x="2038" y="388"/>
                  </a:lnTo>
                  <a:lnTo>
                    <a:pt x="2036" y="380"/>
                  </a:lnTo>
                  <a:lnTo>
                    <a:pt x="2032" y="374"/>
                  </a:lnTo>
                  <a:lnTo>
                    <a:pt x="2026" y="370"/>
                  </a:lnTo>
                  <a:lnTo>
                    <a:pt x="2020" y="368"/>
                  </a:lnTo>
                  <a:lnTo>
                    <a:pt x="2020" y="368"/>
                  </a:lnTo>
                  <a:lnTo>
                    <a:pt x="2014" y="388"/>
                  </a:lnTo>
                  <a:lnTo>
                    <a:pt x="2010" y="408"/>
                  </a:lnTo>
                  <a:lnTo>
                    <a:pt x="2010" y="420"/>
                  </a:lnTo>
                  <a:lnTo>
                    <a:pt x="2010" y="430"/>
                  </a:lnTo>
                  <a:lnTo>
                    <a:pt x="2014" y="440"/>
                  </a:lnTo>
                  <a:lnTo>
                    <a:pt x="2022" y="448"/>
                  </a:lnTo>
                  <a:lnTo>
                    <a:pt x="2022" y="448"/>
                  </a:lnTo>
                  <a:lnTo>
                    <a:pt x="2014" y="450"/>
                  </a:lnTo>
                  <a:lnTo>
                    <a:pt x="2004" y="450"/>
                  </a:lnTo>
                  <a:lnTo>
                    <a:pt x="1992" y="446"/>
                  </a:lnTo>
                  <a:lnTo>
                    <a:pt x="1986" y="442"/>
                  </a:lnTo>
                  <a:lnTo>
                    <a:pt x="1986" y="442"/>
                  </a:lnTo>
                  <a:lnTo>
                    <a:pt x="1984" y="438"/>
                  </a:lnTo>
                  <a:lnTo>
                    <a:pt x="1986" y="432"/>
                  </a:lnTo>
                  <a:lnTo>
                    <a:pt x="1990" y="420"/>
                  </a:lnTo>
                  <a:lnTo>
                    <a:pt x="1990" y="412"/>
                  </a:lnTo>
                  <a:lnTo>
                    <a:pt x="1990" y="402"/>
                  </a:lnTo>
                  <a:lnTo>
                    <a:pt x="1988" y="392"/>
                  </a:lnTo>
                  <a:lnTo>
                    <a:pt x="1984" y="380"/>
                  </a:lnTo>
                  <a:lnTo>
                    <a:pt x="1984" y="380"/>
                  </a:lnTo>
                  <a:lnTo>
                    <a:pt x="1974" y="384"/>
                  </a:lnTo>
                  <a:lnTo>
                    <a:pt x="1968" y="390"/>
                  </a:lnTo>
                  <a:lnTo>
                    <a:pt x="1962" y="396"/>
                  </a:lnTo>
                  <a:lnTo>
                    <a:pt x="1958" y="402"/>
                  </a:lnTo>
                  <a:lnTo>
                    <a:pt x="1954" y="416"/>
                  </a:lnTo>
                  <a:lnTo>
                    <a:pt x="1954" y="432"/>
                  </a:lnTo>
                  <a:lnTo>
                    <a:pt x="1954" y="446"/>
                  </a:lnTo>
                  <a:lnTo>
                    <a:pt x="1952" y="458"/>
                  </a:lnTo>
                  <a:lnTo>
                    <a:pt x="1950" y="464"/>
                  </a:lnTo>
                  <a:lnTo>
                    <a:pt x="1946" y="470"/>
                  </a:lnTo>
                  <a:lnTo>
                    <a:pt x="1940" y="476"/>
                  </a:lnTo>
                  <a:lnTo>
                    <a:pt x="1932" y="480"/>
                  </a:lnTo>
                  <a:lnTo>
                    <a:pt x="1932" y="480"/>
                  </a:lnTo>
                  <a:lnTo>
                    <a:pt x="1924" y="478"/>
                  </a:lnTo>
                  <a:lnTo>
                    <a:pt x="1918" y="476"/>
                  </a:lnTo>
                  <a:lnTo>
                    <a:pt x="1916" y="472"/>
                  </a:lnTo>
                  <a:lnTo>
                    <a:pt x="1914" y="468"/>
                  </a:lnTo>
                  <a:lnTo>
                    <a:pt x="1918" y="458"/>
                  </a:lnTo>
                  <a:lnTo>
                    <a:pt x="1922" y="448"/>
                  </a:lnTo>
                  <a:lnTo>
                    <a:pt x="1930" y="434"/>
                  </a:lnTo>
                  <a:lnTo>
                    <a:pt x="1934" y="420"/>
                  </a:lnTo>
                  <a:lnTo>
                    <a:pt x="1934" y="414"/>
                  </a:lnTo>
                  <a:lnTo>
                    <a:pt x="1932" y="406"/>
                  </a:lnTo>
                  <a:lnTo>
                    <a:pt x="1928" y="398"/>
                  </a:lnTo>
                  <a:lnTo>
                    <a:pt x="1922" y="392"/>
                  </a:lnTo>
                  <a:lnTo>
                    <a:pt x="1922" y="392"/>
                  </a:lnTo>
                  <a:lnTo>
                    <a:pt x="1906" y="398"/>
                  </a:lnTo>
                  <a:lnTo>
                    <a:pt x="1892" y="406"/>
                  </a:lnTo>
                  <a:lnTo>
                    <a:pt x="1882" y="416"/>
                  </a:lnTo>
                  <a:lnTo>
                    <a:pt x="1874" y="428"/>
                  </a:lnTo>
                  <a:lnTo>
                    <a:pt x="1870" y="442"/>
                  </a:lnTo>
                  <a:lnTo>
                    <a:pt x="1868" y="454"/>
                  </a:lnTo>
                  <a:lnTo>
                    <a:pt x="1870" y="468"/>
                  </a:lnTo>
                  <a:lnTo>
                    <a:pt x="1876" y="478"/>
                  </a:lnTo>
                  <a:lnTo>
                    <a:pt x="1876" y="478"/>
                  </a:lnTo>
                  <a:lnTo>
                    <a:pt x="1874" y="488"/>
                  </a:lnTo>
                  <a:lnTo>
                    <a:pt x="1872" y="496"/>
                  </a:lnTo>
                  <a:lnTo>
                    <a:pt x="1864" y="510"/>
                  </a:lnTo>
                  <a:lnTo>
                    <a:pt x="1858" y="524"/>
                  </a:lnTo>
                  <a:lnTo>
                    <a:pt x="1854" y="530"/>
                  </a:lnTo>
                  <a:lnTo>
                    <a:pt x="1852" y="538"/>
                  </a:lnTo>
                  <a:lnTo>
                    <a:pt x="1852" y="538"/>
                  </a:lnTo>
                  <a:lnTo>
                    <a:pt x="1838" y="534"/>
                  </a:lnTo>
                  <a:lnTo>
                    <a:pt x="1826" y="530"/>
                  </a:lnTo>
                  <a:lnTo>
                    <a:pt x="1820" y="524"/>
                  </a:lnTo>
                  <a:lnTo>
                    <a:pt x="1816" y="518"/>
                  </a:lnTo>
                  <a:lnTo>
                    <a:pt x="1816" y="518"/>
                  </a:lnTo>
                  <a:lnTo>
                    <a:pt x="1818" y="512"/>
                  </a:lnTo>
                  <a:lnTo>
                    <a:pt x="1822" y="506"/>
                  </a:lnTo>
                  <a:lnTo>
                    <a:pt x="1832" y="494"/>
                  </a:lnTo>
                  <a:lnTo>
                    <a:pt x="1838" y="488"/>
                  </a:lnTo>
                  <a:lnTo>
                    <a:pt x="1838" y="480"/>
                  </a:lnTo>
                  <a:lnTo>
                    <a:pt x="1836" y="470"/>
                  </a:lnTo>
                  <a:lnTo>
                    <a:pt x="1828" y="458"/>
                  </a:lnTo>
                  <a:lnTo>
                    <a:pt x="1828" y="458"/>
                  </a:lnTo>
                  <a:lnTo>
                    <a:pt x="1820" y="460"/>
                  </a:lnTo>
                  <a:lnTo>
                    <a:pt x="1814" y="464"/>
                  </a:lnTo>
                  <a:lnTo>
                    <a:pt x="1808" y="468"/>
                  </a:lnTo>
                  <a:lnTo>
                    <a:pt x="1804" y="474"/>
                  </a:lnTo>
                  <a:lnTo>
                    <a:pt x="1800" y="486"/>
                  </a:lnTo>
                  <a:lnTo>
                    <a:pt x="1796" y="498"/>
                  </a:lnTo>
                  <a:lnTo>
                    <a:pt x="1794" y="508"/>
                  </a:lnTo>
                  <a:lnTo>
                    <a:pt x="1794" y="512"/>
                  </a:lnTo>
                  <a:lnTo>
                    <a:pt x="1792" y="514"/>
                  </a:lnTo>
                  <a:lnTo>
                    <a:pt x="1788" y="514"/>
                  </a:lnTo>
                  <a:lnTo>
                    <a:pt x="1784" y="512"/>
                  </a:lnTo>
                  <a:lnTo>
                    <a:pt x="1772" y="502"/>
                  </a:lnTo>
                  <a:lnTo>
                    <a:pt x="1772" y="502"/>
                  </a:lnTo>
                  <a:lnTo>
                    <a:pt x="1768" y="488"/>
                  </a:lnTo>
                  <a:lnTo>
                    <a:pt x="1762" y="478"/>
                  </a:lnTo>
                  <a:lnTo>
                    <a:pt x="1754" y="470"/>
                  </a:lnTo>
                  <a:lnTo>
                    <a:pt x="1746" y="466"/>
                  </a:lnTo>
                  <a:lnTo>
                    <a:pt x="1746" y="466"/>
                  </a:lnTo>
                  <a:lnTo>
                    <a:pt x="1734" y="476"/>
                  </a:lnTo>
                  <a:lnTo>
                    <a:pt x="1730" y="484"/>
                  </a:lnTo>
                  <a:lnTo>
                    <a:pt x="1728" y="490"/>
                  </a:lnTo>
                  <a:lnTo>
                    <a:pt x="1726" y="496"/>
                  </a:lnTo>
                  <a:lnTo>
                    <a:pt x="1726" y="504"/>
                  </a:lnTo>
                  <a:lnTo>
                    <a:pt x="1728" y="512"/>
                  </a:lnTo>
                  <a:lnTo>
                    <a:pt x="1732" y="518"/>
                  </a:lnTo>
                  <a:lnTo>
                    <a:pt x="1750" y="544"/>
                  </a:lnTo>
                  <a:lnTo>
                    <a:pt x="1750" y="544"/>
                  </a:lnTo>
                  <a:lnTo>
                    <a:pt x="1752" y="546"/>
                  </a:lnTo>
                  <a:lnTo>
                    <a:pt x="1754" y="550"/>
                  </a:lnTo>
                  <a:lnTo>
                    <a:pt x="1756" y="556"/>
                  </a:lnTo>
                  <a:lnTo>
                    <a:pt x="1756" y="558"/>
                  </a:lnTo>
                  <a:lnTo>
                    <a:pt x="1756" y="558"/>
                  </a:lnTo>
                  <a:lnTo>
                    <a:pt x="1744" y="548"/>
                  </a:lnTo>
                  <a:lnTo>
                    <a:pt x="1730" y="540"/>
                  </a:lnTo>
                  <a:lnTo>
                    <a:pt x="1718" y="534"/>
                  </a:lnTo>
                  <a:lnTo>
                    <a:pt x="1704" y="530"/>
                  </a:lnTo>
                  <a:lnTo>
                    <a:pt x="1690" y="528"/>
                  </a:lnTo>
                  <a:lnTo>
                    <a:pt x="1676" y="530"/>
                  </a:lnTo>
                  <a:lnTo>
                    <a:pt x="1664" y="534"/>
                  </a:lnTo>
                  <a:lnTo>
                    <a:pt x="1654" y="542"/>
                  </a:lnTo>
                  <a:lnTo>
                    <a:pt x="1654" y="542"/>
                  </a:lnTo>
                  <a:lnTo>
                    <a:pt x="1656" y="552"/>
                  </a:lnTo>
                  <a:lnTo>
                    <a:pt x="1660" y="560"/>
                  </a:lnTo>
                  <a:lnTo>
                    <a:pt x="1666" y="564"/>
                  </a:lnTo>
                  <a:lnTo>
                    <a:pt x="1672" y="568"/>
                  </a:lnTo>
                  <a:lnTo>
                    <a:pt x="1692" y="574"/>
                  </a:lnTo>
                  <a:lnTo>
                    <a:pt x="1718" y="580"/>
                  </a:lnTo>
                  <a:lnTo>
                    <a:pt x="1718" y="580"/>
                  </a:lnTo>
                  <a:lnTo>
                    <a:pt x="1702" y="582"/>
                  </a:lnTo>
                  <a:lnTo>
                    <a:pt x="1688" y="586"/>
                  </a:lnTo>
                  <a:lnTo>
                    <a:pt x="1678" y="590"/>
                  </a:lnTo>
                  <a:lnTo>
                    <a:pt x="1670" y="594"/>
                  </a:lnTo>
                  <a:lnTo>
                    <a:pt x="1658" y="602"/>
                  </a:lnTo>
                  <a:lnTo>
                    <a:pt x="1646" y="610"/>
                  </a:lnTo>
                  <a:lnTo>
                    <a:pt x="1646" y="610"/>
                  </a:lnTo>
                  <a:lnTo>
                    <a:pt x="1644" y="600"/>
                  </a:lnTo>
                  <a:lnTo>
                    <a:pt x="1638" y="592"/>
                  </a:lnTo>
                  <a:lnTo>
                    <a:pt x="1630" y="586"/>
                  </a:lnTo>
                  <a:lnTo>
                    <a:pt x="1620" y="580"/>
                  </a:lnTo>
                  <a:lnTo>
                    <a:pt x="1608" y="576"/>
                  </a:lnTo>
                  <a:lnTo>
                    <a:pt x="1596" y="574"/>
                  </a:lnTo>
                  <a:lnTo>
                    <a:pt x="1570" y="570"/>
                  </a:lnTo>
                  <a:lnTo>
                    <a:pt x="1570" y="570"/>
                  </a:lnTo>
                  <a:lnTo>
                    <a:pt x="1564" y="570"/>
                  </a:lnTo>
                  <a:lnTo>
                    <a:pt x="1558" y="570"/>
                  </a:lnTo>
                  <a:lnTo>
                    <a:pt x="1546" y="568"/>
                  </a:lnTo>
                  <a:lnTo>
                    <a:pt x="1538" y="566"/>
                  </a:lnTo>
                  <a:lnTo>
                    <a:pt x="1534" y="566"/>
                  </a:lnTo>
                  <a:lnTo>
                    <a:pt x="1530" y="568"/>
                  </a:lnTo>
                  <a:lnTo>
                    <a:pt x="1530" y="568"/>
                  </a:lnTo>
                  <a:lnTo>
                    <a:pt x="1536" y="580"/>
                  </a:lnTo>
                  <a:lnTo>
                    <a:pt x="1544" y="592"/>
                  </a:lnTo>
                  <a:lnTo>
                    <a:pt x="1554" y="604"/>
                  </a:lnTo>
                  <a:lnTo>
                    <a:pt x="1566" y="612"/>
                  </a:lnTo>
                  <a:lnTo>
                    <a:pt x="1578" y="622"/>
                  </a:lnTo>
                  <a:lnTo>
                    <a:pt x="1592" y="628"/>
                  </a:lnTo>
                  <a:lnTo>
                    <a:pt x="1606" y="634"/>
                  </a:lnTo>
                  <a:lnTo>
                    <a:pt x="1620" y="638"/>
                  </a:lnTo>
                  <a:lnTo>
                    <a:pt x="1620" y="638"/>
                  </a:lnTo>
                  <a:lnTo>
                    <a:pt x="1640" y="636"/>
                  </a:lnTo>
                  <a:lnTo>
                    <a:pt x="1656" y="630"/>
                  </a:lnTo>
                  <a:lnTo>
                    <a:pt x="1656" y="630"/>
                  </a:lnTo>
                  <a:lnTo>
                    <a:pt x="1670" y="636"/>
                  </a:lnTo>
                  <a:lnTo>
                    <a:pt x="1676" y="644"/>
                  </a:lnTo>
                  <a:lnTo>
                    <a:pt x="1680" y="652"/>
                  </a:lnTo>
                  <a:lnTo>
                    <a:pt x="1684" y="662"/>
                  </a:lnTo>
                  <a:lnTo>
                    <a:pt x="1684" y="662"/>
                  </a:lnTo>
                  <a:lnTo>
                    <a:pt x="1670" y="666"/>
                  </a:lnTo>
                  <a:lnTo>
                    <a:pt x="1658" y="668"/>
                  </a:lnTo>
                  <a:lnTo>
                    <a:pt x="1644" y="668"/>
                  </a:lnTo>
                  <a:lnTo>
                    <a:pt x="1632" y="668"/>
                  </a:lnTo>
                  <a:lnTo>
                    <a:pt x="1608" y="664"/>
                  </a:lnTo>
                  <a:lnTo>
                    <a:pt x="1594" y="664"/>
                  </a:lnTo>
                  <a:lnTo>
                    <a:pt x="1582" y="668"/>
                  </a:lnTo>
                  <a:lnTo>
                    <a:pt x="1582" y="668"/>
                  </a:lnTo>
                  <a:lnTo>
                    <a:pt x="1576" y="668"/>
                  </a:lnTo>
                  <a:lnTo>
                    <a:pt x="1572" y="668"/>
                  </a:lnTo>
                  <a:lnTo>
                    <a:pt x="1572" y="666"/>
                  </a:lnTo>
                  <a:lnTo>
                    <a:pt x="1572" y="666"/>
                  </a:lnTo>
                  <a:lnTo>
                    <a:pt x="1568" y="656"/>
                  </a:lnTo>
                  <a:lnTo>
                    <a:pt x="1568" y="656"/>
                  </a:lnTo>
                  <a:lnTo>
                    <a:pt x="1560" y="648"/>
                  </a:lnTo>
                  <a:lnTo>
                    <a:pt x="1552" y="642"/>
                  </a:lnTo>
                  <a:lnTo>
                    <a:pt x="1540" y="638"/>
                  </a:lnTo>
                  <a:lnTo>
                    <a:pt x="1530" y="636"/>
                  </a:lnTo>
                  <a:lnTo>
                    <a:pt x="1518" y="638"/>
                  </a:lnTo>
                  <a:lnTo>
                    <a:pt x="1506" y="640"/>
                  </a:lnTo>
                  <a:lnTo>
                    <a:pt x="1486" y="644"/>
                  </a:lnTo>
                  <a:lnTo>
                    <a:pt x="1486" y="644"/>
                  </a:lnTo>
                  <a:lnTo>
                    <a:pt x="1486" y="654"/>
                  </a:lnTo>
                  <a:lnTo>
                    <a:pt x="1488" y="662"/>
                  </a:lnTo>
                  <a:lnTo>
                    <a:pt x="1492" y="670"/>
                  </a:lnTo>
                  <a:lnTo>
                    <a:pt x="1498" y="676"/>
                  </a:lnTo>
                  <a:lnTo>
                    <a:pt x="1512" y="688"/>
                  </a:lnTo>
                  <a:lnTo>
                    <a:pt x="1528" y="696"/>
                  </a:lnTo>
                  <a:lnTo>
                    <a:pt x="1528" y="696"/>
                  </a:lnTo>
                  <a:lnTo>
                    <a:pt x="1546" y="702"/>
                  </a:lnTo>
                  <a:lnTo>
                    <a:pt x="1556" y="702"/>
                  </a:lnTo>
                  <a:lnTo>
                    <a:pt x="1562" y="700"/>
                  </a:lnTo>
                  <a:lnTo>
                    <a:pt x="1564" y="698"/>
                  </a:lnTo>
                  <a:lnTo>
                    <a:pt x="1576" y="688"/>
                  </a:lnTo>
                  <a:lnTo>
                    <a:pt x="1576" y="688"/>
                  </a:lnTo>
                  <a:lnTo>
                    <a:pt x="1580" y="702"/>
                  </a:lnTo>
                  <a:lnTo>
                    <a:pt x="1584" y="714"/>
                  </a:lnTo>
                  <a:lnTo>
                    <a:pt x="1590" y="722"/>
                  </a:lnTo>
                  <a:lnTo>
                    <a:pt x="1596" y="730"/>
                  </a:lnTo>
                  <a:lnTo>
                    <a:pt x="1610" y="740"/>
                  </a:lnTo>
                  <a:lnTo>
                    <a:pt x="1626" y="752"/>
                  </a:lnTo>
                  <a:lnTo>
                    <a:pt x="1626" y="752"/>
                  </a:lnTo>
                  <a:lnTo>
                    <a:pt x="1594" y="762"/>
                  </a:lnTo>
                  <a:lnTo>
                    <a:pt x="1580" y="766"/>
                  </a:lnTo>
                  <a:lnTo>
                    <a:pt x="1560" y="766"/>
                  </a:lnTo>
                  <a:lnTo>
                    <a:pt x="1560" y="766"/>
                  </a:lnTo>
                  <a:lnTo>
                    <a:pt x="1552" y="756"/>
                  </a:lnTo>
                  <a:lnTo>
                    <a:pt x="1542" y="746"/>
                  </a:lnTo>
                  <a:lnTo>
                    <a:pt x="1532" y="738"/>
                  </a:lnTo>
                  <a:lnTo>
                    <a:pt x="1522" y="730"/>
                  </a:lnTo>
                  <a:lnTo>
                    <a:pt x="1498" y="718"/>
                  </a:lnTo>
                  <a:lnTo>
                    <a:pt x="1474" y="708"/>
                  </a:lnTo>
                  <a:lnTo>
                    <a:pt x="1452" y="704"/>
                  </a:lnTo>
                  <a:lnTo>
                    <a:pt x="1434" y="702"/>
                  </a:lnTo>
                  <a:lnTo>
                    <a:pt x="1428" y="702"/>
                  </a:lnTo>
                  <a:lnTo>
                    <a:pt x="1422" y="704"/>
                  </a:lnTo>
                  <a:lnTo>
                    <a:pt x="1420" y="708"/>
                  </a:lnTo>
                  <a:lnTo>
                    <a:pt x="1420" y="712"/>
                  </a:lnTo>
                  <a:lnTo>
                    <a:pt x="1420" y="712"/>
                  </a:lnTo>
                  <a:lnTo>
                    <a:pt x="1424" y="722"/>
                  </a:lnTo>
                  <a:lnTo>
                    <a:pt x="1428" y="732"/>
                  </a:lnTo>
                  <a:lnTo>
                    <a:pt x="1434" y="740"/>
                  </a:lnTo>
                  <a:lnTo>
                    <a:pt x="1440" y="748"/>
                  </a:lnTo>
                  <a:lnTo>
                    <a:pt x="1456" y="760"/>
                  </a:lnTo>
                  <a:lnTo>
                    <a:pt x="1472" y="770"/>
                  </a:lnTo>
                  <a:lnTo>
                    <a:pt x="1488" y="776"/>
                  </a:lnTo>
                  <a:lnTo>
                    <a:pt x="1502" y="780"/>
                  </a:lnTo>
                  <a:lnTo>
                    <a:pt x="1514" y="784"/>
                  </a:lnTo>
                  <a:lnTo>
                    <a:pt x="1514" y="784"/>
                  </a:lnTo>
                  <a:lnTo>
                    <a:pt x="1508" y="786"/>
                  </a:lnTo>
                  <a:lnTo>
                    <a:pt x="1494" y="792"/>
                  </a:lnTo>
                  <a:lnTo>
                    <a:pt x="1488" y="798"/>
                  </a:lnTo>
                  <a:lnTo>
                    <a:pt x="1482" y="802"/>
                  </a:lnTo>
                  <a:lnTo>
                    <a:pt x="1480" y="806"/>
                  </a:lnTo>
                  <a:lnTo>
                    <a:pt x="1480" y="812"/>
                  </a:lnTo>
                  <a:lnTo>
                    <a:pt x="1480" y="812"/>
                  </a:lnTo>
                  <a:lnTo>
                    <a:pt x="1484" y="816"/>
                  </a:lnTo>
                  <a:lnTo>
                    <a:pt x="1492" y="822"/>
                  </a:lnTo>
                  <a:lnTo>
                    <a:pt x="1512" y="830"/>
                  </a:lnTo>
                  <a:lnTo>
                    <a:pt x="1522" y="836"/>
                  </a:lnTo>
                  <a:lnTo>
                    <a:pt x="1530" y="842"/>
                  </a:lnTo>
                  <a:lnTo>
                    <a:pt x="1534" y="848"/>
                  </a:lnTo>
                  <a:lnTo>
                    <a:pt x="1534" y="852"/>
                  </a:lnTo>
                  <a:lnTo>
                    <a:pt x="1534" y="854"/>
                  </a:lnTo>
                  <a:lnTo>
                    <a:pt x="1534" y="854"/>
                  </a:lnTo>
                  <a:lnTo>
                    <a:pt x="1514" y="848"/>
                  </a:lnTo>
                  <a:lnTo>
                    <a:pt x="1500" y="842"/>
                  </a:lnTo>
                  <a:lnTo>
                    <a:pt x="1490" y="842"/>
                  </a:lnTo>
                  <a:lnTo>
                    <a:pt x="1486" y="842"/>
                  </a:lnTo>
                  <a:lnTo>
                    <a:pt x="1484" y="844"/>
                  </a:lnTo>
                  <a:lnTo>
                    <a:pt x="1482" y="846"/>
                  </a:lnTo>
                  <a:lnTo>
                    <a:pt x="1482" y="850"/>
                  </a:lnTo>
                  <a:lnTo>
                    <a:pt x="1484" y="860"/>
                  </a:lnTo>
                  <a:lnTo>
                    <a:pt x="1492" y="872"/>
                  </a:lnTo>
                  <a:lnTo>
                    <a:pt x="1504" y="890"/>
                  </a:lnTo>
                  <a:lnTo>
                    <a:pt x="1504" y="890"/>
                  </a:lnTo>
                  <a:lnTo>
                    <a:pt x="1496" y="890"/>
                  </a:lnTo>
                  <a:lnTo>
                    <a:pt x="1490" y="888"/>
                  </a:lnTo>
                  <a:lnTo>
                    <a:pt x="1484" y="886"/>
                  </a:lnTo>
                  <a:lnTo>
                    <a:pt x="1478" y="882"/>
                  </a:lnTo>
                  <a:lnTo>
                    <a:pt x="1470" y="874"/>
                  </a:lnTo>
                  <a:lnTo>
                    <a:pt x="1464" y="864"/>
                  </a:lnTo>
                  <a:lnTo>
                    <a:pt x="1454" y="844"/>
                  </a:lnTo>
                  <a:lnTo>
                    <a:pt x="1446" y="834"/>
                  </a:lnTo>
                  <a:lnTo>
                    <a:pt x="1438" y="828"/>
                  </a:lnTo>
                  <a:lnTo>
                    <a:pt x="1438" y="828"/>
                  </a:lnTo>
                  <a:lnTo>
                    <a:pt x="1430" y="836"/>
                  </a:lnTo>
                  <a:lnTo>
                    <a:pt x="1426" y="844"/>
                  </a:lnTo>
                  <a:lnTo>
                    <a:pt x="1424" y="852"/>
                  </a:lnTo>
                  <a:lnTo>
                    <a:pt x="1424" y="860"/>
                  </a:lnTo>
                  <a:lnTo>
                    <a:pt x="1426" y="872"/>
                  </a:lnTo>
                  <a:lnTo>
                    <a:pt x="1428" y="878"/>
                  </a:lnTo>
                  <a:lnTo>
                    <a:pt x="1428" y="878"/>
                  </a:lnTo>
                  <a:lnTo>
                    <a:pt x="1418" y="866"/>
                  </a:lnTo>
                  <a:lnTo>
                    <a:pt x="1402" y="848"/>
                  </a:lnTo>
                  <a:lnTo>
                    <a:pt x="1392" y="838"/>
                  </a:lnTo>
                  <a:lnTo>
                    <a:pt x="1384" y="832"/>
                  </a:lnTo>
                  <a:lnTo>
                    <a:pt x="1374" y="828"/>
                  </a:lnTo>
                  <a:lnTo>
                    <a:pt x="1366" y="828"/>
                  </a:lnTo>
                  <a:lnTo>
                    <a:pt x="1366" y="828"/>
                  </a:lnTo>
                  <a:lnTo>
                    <a:pt x="1362" y="830"/>
                  </a:lnTo>
                  <a:lnTo>
                    <a:pt x="1362" y="836"/>
                  </a:lnTo>
                  <a:lnTo>
                    <a:pt x="1360" y="848"/>
                  </a:lnTo>
                  <a:lnTo>
                    <a:pt x="1362" y="856"/>
                  </a:lnTo>
                  <a:lnTo>
                    <a:pt x="1366" y="862"/>
                  </a:lnTo>
                  <a:lnTo>
                    <a:pt x="1370" y="870"/>
                  </a:lnTo>
                  <a:lnTo>
                    <a:pt x="1376" y="876"/>
                  </a:lnTo>
                  <a:lnTo>
                    <a:pt x="1376" y="876"/>
                  </a:lnTo>
                  <a:lnTo>
                    <a:pt x="1358" y="880"/>
                  </a:lnTo>
                  <a:lnTo>
                    <a:pt x="1338" y="882"/>
                  </a:lnTo>
                  <a:lnTo>
                    <a:pt x="1328" y="886"/>
                  </a:lnTo>
                  <a:lnTo>
                    <a:pt x="1320" y="890"/>
                  </a:lnTo>
                  <a:lnTo>
                    <a:pt x="1314" y="896"/>
                  </a:lnTo>
                  <a:lnTo>
                    <a:pt x="1310" y="904"/>
                  </a:lnTo>
                  <a:lnTo>
                    <a:pt x="1310" y="904"/>
                  </a:lnTo>
                  <a:lnTo>
                    <a:pt x="1324" y="912"/>
                  </a:lnTo>
                  <a:lnTo>
                    <a:pt x="1340" y="920"/>
                  </a:lnTo>
                  <a:lnTo>
                    <a:pt x="1354" y="924"/>
                  </a:lnTo>
                  <a:lnTo>
                    <a:pt x="1370" y="928"/>
                  </a:lnTo>
                  <a:lnTo>
                    <a:pt x="1388" y="928"/>
                  </a:lnTo>
                  <a:lnTo>
                    <a:pt x="1406" y="928"/>
                  </a:lnTo>
                  <a:lnTo>
                    <a:pt x="1446" y="924"/>
                  </a:lnTo>
                  <a:lnTo>
                    <a:pt x="1446" y="924"/>
                  </a:lnTo>
                  <a:lnTo>
                    <a:pt x="1454" y="924"/>
                  </a:lnTo>
                  <a:lnTo>
                    <a:pt x="1468" y="920"/>
                  </a:lnTo>
                  <a:lnTo>
                    <a:pt x="1468" y="920"/>
                  </a:lnTo>
                  <a:lnTo>
                    <a:pt x="1472" y="920"/>
                  </a:lnTo>
                  <a:lnTo>
                    <a:pt x="1478" y="920"/>
                  </a:lnTo>
                  <a:lnTo>
                    <a:pt x="1486" y="924"/>
                  </a:lnTo>
                  <a:lnTo>
                    <a:pt x="1496" y="932"/>
                  </a:lnTo>
                  <a:lnTo>
                    <a:pt x="1496" y="932"/>
                  </a:lnTo>
                  <a:lnTo>
                    <a:pt x="1486" y="934"/>
                  </a:lnTo>
                  <a:lnTo>
                    <a:pt x="1480" y="938"/>
                  </a:lnTo>
                  <a:lnTo>
                    <a:pt x="1470" y="944"/>
                  </a:lnTo>
                  <a:lnTo>
                    <a:pt x="1454" y="952"/>
                  </a:lnTo>
                  <a:lnTo>
                    <a:pt x="1440" y="956"/>
                  </a:lnTo>
                  <a:lnTo>
                    <a:pt x="1422" y="960"/>
                  </a:lnTo>
                  <a:lnTo>
                    <a:pt x="1422" y="960"/>
                  </a:lnTo>
                  <a:lnTo>
                    <a:pt x="1396" y="974"/>
                  </a:lnTo>
                  <a:lnTo>
                    <a:pt x="1386" y="982"/>
                  </a:lnTo>
                  <a:lnTo>
                    <a:pt x="1376" y="992"/>
                  </a:lnTo>
                  <a:lnTo>
                    <a:pt x="1368" y="1002"/>
                  </a:lnTo>
                  <a:lnTo>
                    <a:pt x="1362" y="1012"/>
                  </a:lnTo>
                  <a:lnTo>
                    <a:pt x="1358" y="1024"/>
                  </a:lnTo>
                  <a:lnTo>
                    <a:pt x="1356" y="1038"/>
                  </a:lnTo>
                  <a:lnTo>
                    <a:pt x="1356" y="1038"/>
                  </a:lnTo>
                  <a:lnTo>
                    <a:pt x="1374" y="1046"/>
                  </a:lnTo>
                  <a:lnTo>
                    <a:pt x="1384" y="1048"/>
                  </a:lnTo>
                  <a:lnTo>
                    <a:pt x="1392" y="1050"/>
                  </a:lnTo>
                  <a:lnTo>
                    <a:pt x="1400" y="1050"/>
                  </a:lnTo>
                  <a:lnTo>
                    <a:pt x="1410" y="1048"/>
                  </a:lnTo>
                  <a:lnTo>
                    <a:pt x="1416" y="1044"/>
                  </a:lnTo>
                  <a:lnTo>
                    <a:pt x="1422" y="1038"/>
                  </a:lnTo>
                  <a:lnTo>
                    <a:pt x="1422" y="1038"/>
                  </a:lnTo>
                  <a:lnTo>
                    <a:pt x="1430" y="1028"/>
                  </a:lnTo>
                  <a:lnTo>
                    <a:pt x="1436" y="1022"/>
                  </a:lnTo>
                  <a:lnTo>
                    <a:pt x="1440" y="1020"/>
                  </a:lnTo>
                  <a:lnTo>
                    <a:pt x="1444" y="1020"/>
                  </a:lnTo>
                  <a:lnTo>
                    <a:pt x="1448" y="1026"/>
                  </a:lnTo>
                  <a:lnTo>
                    <a:pt x="1452" y="1028"/>
                  </a:lnTo>
                  <a:lnTo>
                    <a:pt x="1458" y="1030"/>
                  </a:lnTo>
                  <a:lnTo>
                    <a:pt x="1478" y="1036"/>
                  </a:lnTo>
                  <a:lnTo>
                    <a:pt x="1478" y="1036"/>
                  </a:lnTo>
                  <a:lnTo>
                    <a:pt x="1474" y="1042"/>
                  </a:lnTo>
                  <a:lnTo>
                    <a:pt x="1468" y="1048"/>
                  </a:lnTo>
                  <a:lnTo>
                    <a:pt x="1454" y="1058"/>
                  </a:lnTo>
                  <a:lnTo>
                    <a:pt x="1438" y="1066"/>
                  </a:lnTo>
                  <a:lnTo>
                    <a:pt x="1422" y="1072"/>
                  </a:lnTo>
                  <a:lnTo>
                    <a:pt x="1408" y="1078"/>
                  </a:lnTo>
                  <a:lnTo>
                    <a:pt x="1396" y="1084"/>
                  </a:lnTo>
                  <a:lnTo>
                    <a:pt x="1392" y="1088"/>
                  </a:lnTo>
                  <a:lnTo>
                    <a:pt x="1390" y="1092"/>
                  </a:lnTo>
                  <a:lnTo>
                    <a:pt x="1390" y="1096"/>
                  </a:lnTo>
                  <a:lnTo>
                    <a:pt x="1392" y="1100"/>
                  </a:lnTo>
                  <a:lnTo>
                    <a:pt x="1392" y="1100"/>
                  </a:lnTo>
                  <a:lnTo>
                    <a:pt x="1406" y="1120"/>
                  </a:lnTo>
                  <a:lnTo>
                    <a:pt x="1420" y="1138"/>
                  </a:lnTo>
                  <a:lnTo>
                    <a:pt x="1436" y="1156"/>
                  </a:lnTo>
                  <a:lnTo>
                    <a:pt x="1436" y="1156"/>
                  </a:lnTo>
                  <a:lnTo>
                    <a:pt x="1426" y="1150"/>
                  </a:lnTo>
                  <a:lnTo>
                    <a:pt x="1402" y="1142"/>
                  </a:lnTo>
                  <a:lnTo>
                    <a:pt x="1388" y="1140"/>
                  </a:lnTo>
                  <a:lnTo>
                    <a:pt x="1376" y="1138"/>
                  </a:lnTo>
                  <a:lnTo>
                    <a:pt x="1364" y="1140"/>
                  </a:lnTo>
                  <a:lnTo>
                    <a:pt x="1360" y="1142"/>
                  </a:lnTo>
                  <a:lnTo>
                    <a:pt x="1356" y="1146"/>
                  </a:lnTo>
                  <a:lnTo>
                    <a:pt x="1356" y="1146"/>
                  </a:lnTo>
                  <a:lnTo>
                    <a:pt x="1354" y="1150"/>
                  </a:lnTo>
                  <a:lnTo>
                    <a:pt x="1352" y="1154"/>
                  </a:lnTo>
                  <a:lnTo>
                    <a:pt x="1354" y="1164"/>
                  </a:lnTo>
                  <a:lnTo>
                    <a:pt x="1358" y="1174"/>
                  </a:lnTo>
                  <a:lnTo>
                    <a:pt x="1368" y="1182"/>
                  </a:lnTo>
                  <a:lnTo>
                    <a:pt x="1382" y="1192"/>
                  </a:lnTo>
                  <a:lnTo>
                    <a:pt x="1398" y="1200"/>
                  </a:lnTo>
                  <a:lnTo>
                    <a:pt x="1418" y="1208"/>
                  </a:lnTo>
                  <a:lnTo>
                    <a:pt x="1440" y="1214"/>
                  </a:lnTo>
                  <a:lnTo>
                    <a:pt x="1440" y="1214"/>
                  </a:lnTo>
                  <a:lnTo>
                    <a:pt x="1430" y="1218"/>
                  </a:lnTo>
                  <a:lnTo>
                    <a:pt x="1416" y="1220"/>
                  </a:lnTo>
                  <a:lnTo>
                    <a:pt x="1402" y="1222"/>
                  </a:lnTo>
                  <a:lnTo>
                    <a:pt x="1388" y="1226"/>
                  </a:lnTo>
                  <a:lnTo>
                    <a:pt x="1378" y="1230"/>
                  </a:lnTo>
                  <a:lnTo>
                    <a:pt x="1376" y="1232"/>
                  </a:lnTo>
                  <a:lnTo>
                    <a:pt x="1374" y="1236"/>
                  </a:lnTo>
                  <a:lnTo>
                    <a:pt x="1374" y="1242"/>
                  </a:lnTo>
                  <a:lnTo>
                    <a:pt x="1376" y="1248"/>
                  </a:lnTo>
                  <a:lnTo>
                    <a:pt x="1380" y="1254"/>
                  </a:lnTo>
                  <a:lnTo>
                    <a:pt x="1388" y="1262"/>
                  </a:lnTo>
                  <a:lnTo>
                    <a:pt x="1388" y="1262"/>
                  </a:lnTo>
                  <a:lnTo>
                    <a:pt x="1370" y="1272"/>
                  </a:lnTo>
                  <a:lnTo>
                    <a:pt x="1360" y="1278"/>
                  </a:lnTo>
                  <a:lnTo>
                    <a:pt x="1354" y="1286"/>
                  </a:lnTo>
                  <a:lnTo>
                    <a:pt x="1354" y="1288"/>
                  </a:lnTo>
                  <a:lnTo>
                    <a:pt x="1354" y="1290"/>
                  </a:lnTo>
                  <a:lnTo>
                    <a:pt x="1360" y="1294"/>
                  </a:lnTo>
                  <a:lnTo>
                    <a:pt x="1368" y="1294"/>
                  </a:lnTo>
                  <a:lnTo>
                    <a:pt x="1380" y="1294"/>
                  </a:lnTo>
                  <a:lnTo>
                    <a:pt x="1396" y="1290"/>
                  </a:lnTo>
                  <a:lnTo>
                    <a:pt x="1418" y="1294"/>
                  </a:lnTo>
                  <a:lnTo>
                    <a:pt x="1418" y="1294"/>
                  </a:lnTo>
                  <a:lnTo>
                    <a:pt x="1386" y="1312"/>
                  </a:lnTo>
                  <a:lnTo>
                    <a:pt x="1378" y="1318"/>
                  </a:lnTo>
                  <a:lnTo>
                    <a:pt x="1372" y="1324"/>
                  </a:lnTo>
                  <a:lnTo>
                    <a:pt x="1368" y="1330"/>
                  </a:lnTo>
                  <a:lnTo>
                    <a:pt x="1368" y="1336"/>
                  </a:lnTo>
                  <a:lnTo>
                    <a:pt x="1368" y="1336"/>
                  </a:lnTo>
                  <a:lnTo>
                    <a:pt x="1368" y="1338"/>
                  </a:lnTo>
                  <a:lnTo>
                    <a:pt x="1370" y="1340"/>
                  </a:lnTo>
                  <a:lnTo>
                    <a:pt x="1376" y="1342"/>
                  </a:lnTo>
                  <a:lnTo>
                    <a:pt x="1384" y="1342"/>
                  </a:lnTo>
                  <a:lnTo>
                    <a:pt x="1392" y="1342"/>
                  </a:lnTo>
                  <a:lnTo>
                    <a:pt x="1410" y="1340"/>
                  </a:lnTo>
                  <a:lnTo>
                    <a:pt x="1418" y="1340"/>
                  </a:lnTo>
                  <a:lnTo>
                    <a:pt x="1422" y="1344"/>
                  </a:lnTo>
                  <a:lnTo>
                    <a:pt x="1422" y="1344"/>
                  </a:lnTo>
                  <a:lnTo>
                    <a:pt x="1422" y="1352"/>
                  </a:lnTo>
                  <a:lnTo>
                    <a:pt x="1420" y="1358"/>
                  </a:lnTo>
                  <a:lnTo>
                    <a:pt x="1416" y="1364"/>
                  </a:lnTo>
                  <a:lnTo>
                    <a:pt x="1412" y="1368"/>
                  </a:lnTo>
                  <a:lnTo>
                    <a:pt x="1404" y="1374"/>
                  </a:lnTo>
                  <a:lnTo>
                    <a:pt x="1398" y="1380"/>
                  </a:lnTo>
                  <a:lnTo>
                    <a:pt x="1398" y="1380"/>
                  </a:lnTo>
                  <a:lnTo>
                    <a:pt x="1404" y="1382"/>
                  </a:lnTo>
                  <a:lnTo>
                    <a:pt x="1410" y="1384"/>
                  </a:lnTo>
                  <a:lnTo>
                    <a:pt x="1420" y="1384"/>
                  </a:lnTo>
                  <a:lnTo>
                    <a:pt x="1430" y="1382"/>
                  </a:lnTo>
                  <a:lnTo>
                    <a:pt x="1438" y="1376"/>
                  </a:lnTo>
                  <a:lnTo>
                    <a:pt x="1448" y="1372"/>
                  </a:lnTo>
                  <a:lnTo>
                    <a:pt x="1458" y="1370"/>
                  </a:lnTo>
                  <a:lnTo>
                    <a:pt x="1466" y="1372"/>
                  </a:lnTo>
                  <a:lnTo>
                    <a:pt x="1472" y="1376"/>
                  </a:lnTo>
                  <a:lnTo>
                    <a:pt x="1478" y="1380"/>
                  </a:lnTo>
                  <a:lnTo>
                    <a:pt x="1478" y="1380"/>
                  </a:lnTo>
                  <a:lnTo>
                    <a:pt x="1472" y="1386"/>
                  </a:lnTo>
                  <a:lnTo>
                    <a:pt x="1464" y="1392"/>
                  </a:lnTo>
                  <a:lnTo>
                    <a:pt x="1446" y="1400"/>
                  </a:lnTo>
                  <a:lnTo>
                    <a:pt x="1438" y="1404"/>
                  </a:lnTo>
                  <a:lnTo>
                    <a:pt x="1432" y="1410"/>
                  </a:lnTo>
                  <a:lnTo>
                    <a:pt x="1428" y="1418"/>
                  </a:lnTo>
                  <a:lnTo>
                    <a:pt x="1430" y="1428"/>
                  </a:lnTo>
                  <a:lnTo>
                    <a:pt x="1430" y="1428"/>
                  </a:lnTo>
                  <a:lnTo>
                    <a:pt x="1436" y="1432"/>
                  </a:lnTo>
                  <a:lnTo>
                    <a:pt x="1444" y="1434"/>
                  </a:lnTo>
                  <a:lnTo>
                    <a:pt x="1462" y="1438"/>
                  </a:lnTo>
                  <a:lnTo>
                    <a:pt x="1478" y="1442"/>
                  </a:lnTo>
                  <a:lnTo>
                    <a:pt x="1486" y="1444"/>
                  </a:lnTo>
                  <a:lnTo>
                    <a:pt x="1494" y="1448"/>
                  </a:lnTo>
                  <a:lnTo>
                    <a:pt x="1494" y="1448"/>
                  </a:lnTo>
                  <a:lnTo>
                    <a:pt x="1490" y="1454"/>
                  </a:lnTo>
                  <a:lnTo>
                    <a:pt x="1484" y="1472"/>
                  </a:lnTo>
                  <a:lnTo>
                    <a:pt x="1478" y="1488"/>
                  </a:lnTo>
                  <a:lnTo>
                    <a:pt x="1480" y="1494"/>
                  </a:lnTo>
                  <a:lnTo>
                    <a:pt x="1482" y="1498"/>
                  </a:lnTo>
                  <a:lnTo>
                    <a:pt x="1482" y="1498"/>
                  </a:lnTo>
                  <a:lnTo>
                    <a:pt x="1492" y="1502"/>
                  </a:lnTo>
                  <a:lnTo>
                    <a:pt x="1500" y="1500"/>
                  </a:lnTo>
                  <a:lnTo>
                    <a:pt x="1510" y="1496"/>
                  </a:lnTo>
                  <a:lnTo>
                    <a:pt x="1518" y="1490"/>
                  </a:lnTo>
                  <a:lnTo>
                    <a:pt x="1532" y="1476"/>
                  </a:lnTo>
                  <a:lnTo>
                    <a:pt x="1536" y="1472"/>
                  </a:lnTo>
                  <a:lnTo>
                    <a:pt x="1540" y="1468"/>
                  </a:lnTo>
                  <a:lnTo>
                    <a:pt x="1540" y="1468"/>
                  </a:lnTo>
                  <a:lnTo>
                    <a:pt x="1540" y="1486"/>
                  </a:lnTo>
                  <a:lnTo>
                    <a:pt x="1544" y="1496"/>
                  </a:lnTo>
                  <a:lnTo>
                    <a:pt x="1548" y="1504"/>
                  </a:lnTo>
                  <a:lnTo>
                    <a:pt x="1554" y="1510"/>
                  </a:lnTo>
                  <a:lnTo>
                    <a:pt x="1560" y="1514"/>
                  </a:lnTo>
                  <a:lnTo>
                    <a:pt x="1566" y="1520"/>
                  </a:lnTo>
                  <a:lnTo>
                    <a:pt x="1568" y="1528"/>
                  </a:lnTo>
                  <a:lnTo>
                    <a:pt x="1564" y="1538"/>
                  </a:lnTo>
                  <a:lnTo>
                    <a:pt x="1564" y="1538"/>
                  </a:lnTo>
                  <a:lnTo>
                    <a:pt x="1564" y="1554"/>
                  </a:lnTo>
                  <a:lnTo>
                    <a:pt x="1566" y="1570"/>
                  </a:lnTo>
                  <a:lnTo>
                    <a:pt x="1568" y="1576"/>
                  </a:lnTo>
                  <a:lnTo>
                    <a:pt x="1572" y="1584"/>
                  </a:lnTo>
                  <a:lnTo>
                    <a:pt x="1576" y="1588"/>
                  </a:lnTo>
                  <a:lnTo>
                    <a:pt x="1582" y="1594"/>
                  </a:lnTo>
                  <a:lnTo>
                    <a:pt x="1582" y="1594"/>
                  </a:lnTo>
                  <a:lnTo>
                    <a:pt x="1596" y="1588"/>
                  </a:lnTo>
                  <a:lnTo>
                    <a:pt x="1606" y="1580"/>
                  </a:lnTo>
                  <a:lnTo>
                    <a:pt x="1614" y="1572"/>
                  </a:lnTo>
                  <a:lnTo>
                    <a:pt x="1620" y="1560"/>
                  </a:lnTo>
                  <a:lnTo>
                    <a:pt x="1622" y="1548"/>
                  </a:lnTo>
                  <a:lnTo>
                    <a:pt x="1624" y="1534"/>
                  </a:lnTo>
                  <a:lnTo>
                    <a:pt x="1626" y="1502"/>
                  </a:lnTo>
                  <a:lnTo>
                    <a:pt x="1626" y="1502"/>
                  </a:lnTo>
                  <a:lnTo>
                    <a:pt x="1626" y="1500"/>
                  </a:lnTo>
                  <a:lnTo>
                    <a:pt x="1628" y="1498"/>
                  </a:lnTo>
                  <a:lnTo>
                    <a:pt x="1632" y="1496"/>
                  </a:lnTo>
                  <a:lnTo>
                    <a:pt x="1640" y="1498"/>
                  </a:lnTo>
                  <a:lnTo>
                    <a:pt x="1648" y="1500"/>
                  </a:lnTo>
                  <a:lnTo>
                    <a:pt x="1664" y="1508"/>
                  </a:lnTo>
                  <a:lnTo>
                    <a:pt x="1672" y="1512"/>
                  </a:lnTo>
                  <a:lnTo>
                    <a:pt x="1672" y="1512"/>
                  </a:lnTo>
                  <a:lnTo>
                    <a:pt x="1676" y="1516"/>
                  </a:lnTo>
                  <a:lnTo>
                    <a:pt x="1678" y="1520"/>
                  </a:lnTo>
                  <a:lnTo>
                    <a:pt x="1678" y="1526"/>
                  </a:lnTo>
                  <a:lnTo>
                    <a:pt x="1676" y="1530"/>
                  </a:lnTo>
                  <a:lnTo>
                    <a:pt x="1670" y="1538"/>
                  </a:lnTo>
                  <a:lnTo>
                    <a:pt x="1662" y="1548"/>
                  </a:lnTo>
                  <a:lnTo>
                    <a:pt x="1652" y="1558"/>
                  </a:lnTo>
                  <a:lnTo>
                    <a:pt x="1644" y="1570"/>
                  </a:lnTo>
                  <a:lnTo>
                    <a:pt x="1642" y="1578"/>
                  </a:lnTo>
                  <a:lnTo>
                    <a:pt x="1642" y="1584"/>
                  </a:lnTo>
                  <a:lnTo>
                    <a:pt x="1644" y="1592"/>
                  </a:lnTo>
                  <a:lnTo>
                    <a:pt x="1646" y="1602"/>
                  </a:lnTo>
                  <a:lnTo>
                    <a:pt x="1646" y="1602"/>
                  </a:lnTo>
                  <a:lnTo>
                    <a:pt x="1658" y="1602"/>
                  </a:lnTo>
                  <a:lnTo>
                    <a:pt x="1668" y="1602"/>
                  </a:lnTo>
                  <a:lnTo>
                    <a:pt x="1676" y="1600"/>
                  </a:lnTo>
                  <a:lnTo>
                    <a:pt x="1684" y="1598"/>
                  </a:lnTo>
                  <a:lnTo>
                    <a:pt x="1698" y="1590"/>
                  </a:lnTo>
                  <a:lnTo>
                    <a:pt x="1710" y="1580"/>
                  </a:lnTo>
                  <a:lnTo>
                    <a:pt x="1720" y="1570"/>
                  </a:lnTo>
                  <a:lnTo>
                    <a:pt x="1732" y="1560"/>
                  </a:lnTo>
                  <a:lnTo>
                    <a:pt x="1746" y="1550"/>
                  </a:lnTo>
                  <a:lnTo>
                    <a:pt x="1754" y="1548"/>
                  </a:lnTo>
                  <a:lnTo>
                    <a:pt x="1764" y="1544"/>
                  </a:lnTo>
                  <a:lnTo>
                    <a:pt x="1764" y="1544"/>
                  </a:lnTo>
                  <a:lnTo>
                    <a:pt x="1770" y="1552"/>
                  </a:lnTo>
                  <a:lnTo>
                    <a:pt x="1772" y="1558"/>
                  </a:lnTo>
                  <a:lnTo>
                    <a:pt x="1770" y="1566"/>
                  </a:lnTo>
                  <a:lnTo>
                    <a:pt x="1766" y="1574"/>
                  </a:lnTo>
                  <a:lnTo>
                    <a:pt x="1756" y="1590"/>
                  </a:lnTo>
                  <a:lnTo>
                    <a:pt x="1746" y="1606"/>
                  </a:lnTo>
                  <a:lnTo>
                    <a:pt x="1746" y="1606"/>
                  </a:lnTo>
                  <a:lnTo>
                    <a:pt x="1734" y="1610"/>
                  </a:lnTo>
                  <a:lnTo>
                    <a:pt x="1720" y="1614"/>
                  </a:lnTo>
                  <a:lnTo>
                    <a:pt x="1694" y="1618"/>
                  </a:lnTo>
                  <a:lnTo>
                    <a:pt x="1680" y="1624"/>
                  </a:lnTo>
                  <a:lnTo>
                    <a:pt x="1666" y="1632"/>
                  </a:lnTo>
                  <a:lnTo>
                    <a:pt x="1654" y="1646"/>
                  </a:lnTo>
                  <a:lnTo>
                    <a:pt x="1642" y="1666"/>
                  </a:lnTo>
                  <a:lnTo>
                    <a:pt x="1642" y="1666"/>
                  </a:lnTo>
                  <a:lnTo>
                    <a:pt x="1658" y="1670"/>
                  </a:lnTo>
                  <a:lnTo>
                    <a:pt x="1672" y="1674"/>
                  </a:lnTo>
                  <a:lnTo>
                    <a:pt x="1684" y="1674"/>
                  </a:lnTo>
                  <a:lnTo>
                    <a:pt x="1694" y="1674"/>
                  </a:lnTo>
                  <a:lnTo>
                    <a:pt x="1704" y="1670"/>
                  </a:lnTo>
                  <a:lnTo>
                    <a:pt x="1710" y="1668"/>
                  </a:lnTo>
                  <a:lnTo>
                    <a:pt x="1724" y="1660"/>
                  </a:lnTo>
                  <a:lnTo>
                    <a:pt x="1724" y="1660"/>
                  </a:lnTo>
                  <a:lnTo>
                    <a:pt x="1732" y="1654"/>
                  </a:lnTo>
                  <a:lnTo>
                    <a:pt x="1736" y="1648"/>
                  </a:lnTo>
                  <a:lnTo>
                    <a:pt x="1742" y="1644"/>
                  </a:lnTo>
                  <a:lnTo>
                    <a:pt x="1748" y="1642"/>
                  </a:lnTo>
                  <a:lnTo>
                    <a:pt x="1748" y="1642"/>
                  </a:lnTo>
                  <a:lnTo>
                    <a:pt x="1748" y="1656"/>
                  </a:lnTo>
                  <a:lnTo>
                    <a:pt x="1748" y="1674"/>
                  </a:lnTo>
                  <a:lnTo>
                    <a:pt x="1750" y="1682"/>
                  </a:lnTo>
                  <a:lnTo>
                    <a:pt x="1752" y="1688"/>
                  </a:lnTo>
                  <a:lnTo>
                    <a:pt x="1756" y="1694"/>
                  </a:lnTo>
                  <a:lnTo>
                    <a:pt x="1760" y="1698"/>
                  </a:lnTo>
                  <a:lnTo>
                    <a:pt x="1760" y="1698"/>
                  </a:lnTo>
                  <a:lnTo>
                    <a:pt x="1770" y="1696"/>
                  </a:lnTo>
                  <a:lnTo>
                    <a:pt x="1776" y="1694"/>
                  </a:lnTo>
                  <a:lnTo>
                    <a:pt x="1790" y="1684"/>
                  </a:lnTo>
                  <a:lnTo>
                    <a:pt x="1790" y="1684"/>
                  </a:lnTo>
                  <a:lnTo>
                    <a:pt x="1792" y="1690"/>
                  </a:lnTo>
                  <a:lnTo>
                    <a:pt x="1792" y="1696"/>
                  </a:lnTo>
                  <a:lnTo>
                    <a:pt x="1786" y="1714"/>
                  </a:lnTo>
                  <a:lnTo>
                    <a:pt x="1784" y="1722"/>
                  </a:lnTo>
                  <a:lnTo>
                    <a:pt x="1782" y="1730"/>
                  </a:lnTo>
                  <a:lnTo>
                    <a:pt x="1784" y="1738"/>
                  </a:lnTo>
                  <a:lnTo>
                    <a:pt x="1788" y="1744"/>
                  </a:lnTo>
                  <a:lnTo>
                    <a:pt x="1788" y="1744"/>
                  </a:lnTo>
                  <a:lnTo>
                    <a:pt x="1796" y="1742"/>
                  </a:lnTo>
                  <a:lnTo>
                    <a:pt x="1800" y="1740"/>
                  </a:lnTo>
                  <a:lnTo>
                    <a:pt x="1808" y="1732"/>
                  </a:lnTo>
                  <a:lnTo>
                    <a:pt x="1812" y="1726"/>
                  </a:lnTo>
                  <a:lnTo>
                    <a:pt x="1814" y="1724"/>
                  </a:lnTo>
                  <a:lnTo>
                    <a:pt x="1814" y="1724"/>
                  </a:lnTo>
                  <a:lnTo>
                    <a:pt x="1822" y="1732"/>
                  </a:lnTo>
                  <a:lnTo>
                    <a:pt x="1832" y="1738"/>
                  </a:lnTo>
                  <a:lnTo>
                    <a:pt x="1840" y="1738"/>
                  </a:lnTo>
                  <a:lnTo>
                    <a:pt x="1850" y="1736"/>
                  </a:lnTo>
                  <a:lnTo>
                    <a:pt x="1850" y="1736"/>
                  </a:lnTo>
                  <a:lnTo>
                    <a:pt x="1854" y="1720"/>
                  </a:lnTo>
                  <a:lnTo>
                    <a:pt x="1854" y="1702"/>
                  </a:lnTo>
                  <a:lnTo>
                    <a:pt x="1852" y="1692"/>
                  </a:lnTo>
                  <a:lnTo>
                    <a:pt x="1848" y="1682"/>
                  </a:lnTo>
                  <a:lnTo>
                    <a:pt x="1844" y="1676"/>
                  </a:lnTo>
                  <a:lnTo>
                    <a:pt x="1836" y="1670"/>
                  </a:lnTo>
                  <a:lnTo>
                    <a:pt x="1836" y="1670"/>
                  </a:lnTo>
                  <a:lnTo>
                    <a:pt x="1842" y="1666"/>
                  </a:lnTo>
                  <a:lnTo>
                    <a:pt x="1846" y="1666"/>
                  </a:lnTo>
                  <a:lnTo>
                    <a:pt x="1858" y="1670"/>
                  </a:lnTo>
                  <a:lnTo>
                    <a:pt x="1872" y="1674"/>
                  </a:lnTo>
                  <a:lnTo>
                    <a:pt x="1878" y="1674"/>
                  </a:lnTo>
                  <a:lnTo>
                    <a:pt x="1882" y="1672"/>
                  </a:lnTo>
                  <a:lnTo>
                    <a:pt x="1882" y="1672"/>
                  </a:lnTo>
                  <a:lnTo>
                    <a:pt x="1884" y="1676"/>
                  </a:lnTo>
                  <a:lnTo>
                    <a:pt x="1886" y="1682"/>
                  </a:lnTo>
                  <a:lnTo>
                    <a:pt x="1886" y="1694"/>
                  </a:lnTo>
                  <a:lnTo>
                    <a:pt x="1884" y="1706"/>
                  </a:lnTo>
                  <a:lnTo>
                    <a:pt x="1880" y="1718"/>
                  </a:lnTo>
                  <a:lnTo>
                    <a:pt x="1878" y="1732"/>
                  </a:lnTo>
                  <a:lnTo>
                    <a:pt x="1878" y="1744"/>
                  </a:lnTo>
                  <a:lnTo>
                    <a:pt x="1878" y="1748"/>
                  </a:lnTo>
                  <a:lnTo>
                    <a:pt x="1880" y="1754"/>
                  </a:lnTo>
                  <a:lnTo>
                    <a:pt x="1884" y="1758"/>
                  </a:lnTo>
                  <a:lnTo>
                    <a:pt x="1890" y="1762"/>
                  </a:lnTo>
                  <a:lnTo>
                    <a:pt x="1890" y="1762"/>
                  </a:lnTo>
                  <a:lnTo>
                    <a:pt x="1900" y="1760"/>
                  </a:lnTo>
                  <a:lnTo>
                    <a:pt x="1908" y="1756"/>
                  </a:lnTo>
                  <a:lnTo>
                    <a:pt x="1916" y="1748"/>
                  </a:lnTo>
                  <a:lnTo>
                    <a:pt x="1922" y="1742"/>
                  </a:lnTo>
                  <a:lnTo>
                    <a:pt x="1934" y="1726"/>
                  </a:lnTo>
                  <a:lnTo>
                    <a:pt x="1942" y="1720"/>
                  </a:lnTo>
                  <a:lnTo>
                    <a:pt x="1952" y="1714"/>
                  </a:lnTo>
                  <a:lnTo>
                    <a:pt x="1952" y="1714"/>
                  </a:lnTo>
                  <a:lnTo>
                    <a:pt x="1952" y="1726"/>
                  </a:lnTo>
                  <a:lnTo>
                    <a:pt x="1954" y="1736"/>
                  </a:lnTo>
                  <a:lnTo>
                    <a:pt x="1960" y="1758"/>
                  </a:lnTo>
                  <a:lnTo>
                    <a:pt x="1962" y="1766"/>
                  </a:lnTo>
                  <a:lnTo>
                    <a:pt x="1958" y="1776"/>
                  </a:lnTo>
                  <a:lnTo>
                    <a:pt x="1950" y="1786"/>
                  </a:lnTo>
                  <a:lnTo>
                    <a:pt x="1936" y="1794"/>
                  </a:lnTo>
                  <a:lnTo>
                    <a:pt x="1936" y="1794"/>
                  </a:lnTo>
                  <a:lnTo>
                    <a:pt x="1936" y="1800"/>
                  </a:lnTo>
                  <a:lnTo>
                    <a:pt x="1938" y="1804"/>
                  </a:lnTo>
                  <a:lnTo>
                    <a:pt x="1944" y="1812"/>
                  </a:lnTo>
                  <a:lnTo>
                    <a:pt x="1954" y="1818"/>
                  </a:lnTo>
                  <a:lnTo>
                    <a:pt x="1962" y="1824"/>
                  </a:lnTo>
                  <a:lnTo>
                    <a:pt x="1970" y="1830"/>
                  </a:lnTo>
                  <a:lnTo>
                    <a:pt x="1972" y="1834"/>
                  </a:lnTo>
                  <a:lnTo>
                    <a:pt x="1974" y="1838"/>
                  </a:lnTo>
                  <a:lnTo>
                    <a:pt x="1974" y="1842"/>
                  </a:lnTo>
                  <a:lnTo>
                    <a:pt x="1974" y="1848"/>
                  </a:lnTo>
                  <a:lnTo>
                    <a:pt x="1972" y="1856"/>
                  </a:lnTo>
                  <a:lnTo>
                    <a:pt x="1966" y="1864"/>
                  </a:lnTo>
                  <a:lnTo>
                    <a:pt x="1966" y="1864"/>
                  </a:lnTo>
                  <a:lnTo>
                    <a:pt x="1972" y="1868"/>
                  </a:lnTo>
                  <a:lnTo>
                    <a:pt x="1976" y="1872"/>
                  </a:lnTo>
                  <a:lnTo>
                    <a:pt x="1980" y="1874"/>
                  </a:lnTo>
                  <a:lnTo>
                    <a:pt x="1986" y="1874"/>
                  </a:lnTo>
                  <a:lnTo>
                    <a:pt x="1996" y="1874"/>
                  </a:lnTo>
                  <a:lnTo>
                    <a:pt x="2006" y="1870"/>
                  </a:lnTo>
                  <a:lnTo>
                    <a:pt x="2034" y="1838"/>
                  </a:lnTo>
                  <a:lnTo>
                    <a:pt x="2034" y="1838"/>
                  </a:lnTo>
                  <a:lnTo>
                    <a:pt x="2030" y="1860"/>
                  </a:lnTo>
                  <a:lnTo>
                    <a:pt x="2028" y="1886"/>
                  </a:lnTo>
                  <a:lnTo>
                    <a:pt x="2028" y="1912"/>
                  </a:lnTo>
                  <a:lnTo>
                    <a:pt x="2032" y="1936"/>
                  </a:lnTo>
                  <a:lnTo>
                    <a:pt x="2032" y="1936"/>
                  </a:lnTo>
                  <a:lnTo>
                    <a:pt x="2030" y="1944"/>
                  </a:lnTo>
                  <a:lnTo>
                    <a:pt x="2028" y="1954"/>
                  </a:lnTo>
                  <a:lnTo>
                    <a:pt x="2030" y="1974"/>
                  </a:lnTo>
                  <a:lnTo>
                    <a:pt x="2028" y="1982"/>
                  </a:lnTo>
                  <a:lnTo>
                    <a:pt x="2022" y="1992"/>
                  </a:lnTo>
                  <a:lnTo>
                    <a:pt x="2014" y="2000"/>
                  </a:lnTo>
                  <a:lnTo>
                    <a:pt x="2000" y="2008"/>
                  </a:lnTo>
                  <a:lnTo>
                    <a:pt x="2000" y="2008"/>
                  </a:lnTo>
                  <a:lnTo>
                    <a:pt x="1992" y="2054"/>
                  </a:lnTo>
                  <a:lnTo>
                    <a:pt x="1988" y="2076"/>
                  </a:lnTo>
                  <a:lnTo>
                    <a:pt x="1982" y="2096"/>
                  </a:lnTo>
                  <a:lnTo>
                    <a:pt x="1972" y="2116"/>
                  </a:lnTo>
                  <a:lnTo>
                    <a:pt x="1960" y="2136"/>
                  </a:lnTo>
                  <a:lnTo>
                    <a:pt x="1950" y="2144"/>
                  </a:lnTo>
                  <a:lnTo>
                    <a:pt x="1942" y="2154"/>
                  </a:lnTo>
                  <a:lnTo>
                    <a:pt x="1930" y="2162"/>
                  </a:lnTo>
                  <a:lnTo>
                    <a:pt x="1918" y="2168"/>
                  </a:lnTo>
                  <a:lnTo>
                    <a:pt x="1918" y="2168"/>
                  </a:lnTo>
                  <a:lnTo>
                    <a:pt x="1914" y="2176"/>
                  </a:lnTo>
                  <a:lnTo>
                    <a:pt x="1908" y="2182"/>
                  </a:lnTo>
                  <a:lnTo>
                    <a:pt x="1894" y="2192"/>
                  </a:lnTo>
                  <a:lnTo>
                    <a:pt x="1876" y="2200"/>
                  </a:lnTo>
                  <a:lnTo>
                    <a:pt x="1856" y="2206"/>
                  </a:lnTo>
                  <a:lnTo>
                    <a:pt x="1832" y="2212"/>
                  </a:lnTo>
                  <a:lnTo>
                    <a:pt x="1806" y="2216"/>
                  </a:lnTo>
                  <a:lnTo>
                    <a:pt x="1752" y="2224"/>
                  </a:lnTo>
                  <a:lnTo>
                    <a:pt x="1696" y="2230"/>
                  </a:lnTo>
                  <a:lnTo>
                    <a:pt x="1670" y="2234"/>
                  </a:lnTo>
                  <a:lnTo>
                    <a:pt x="1646" y="2240"/>
                  </a:lnTo>
                  <a:lnTo>
                    <a:pt x="1622" y="2246"/>
                  </a:lnTo>
                  <a:lnTo>
                    <a:pt x="1602" y="2254"/>
                  </a:lnTo>
                  <a:lnTo>
                    <a:pt x="1586" y="2266"/>
                  </a:lnTo>
                  <a:lnTo>
                    <a:pt x="1580" y="2272"/>
                  </a:lnTo>
                  <a:lnTo>
                    <a:pt x="1574" y="2278"/>
                  </a:lnTo>
                  <a:lnTo>
                    <a:pt x="1574" y="2278"/>
                  </a:lnTo>
                  <a:lnTo>
                    <a:pt x="1578" y="2280"/>
                  </a:lnTo>
                  <a:lnTo>
                    <a:pt x="1584" y="2282"/>
                  </a:lnTo>
                  <a:lnTo>
                    <a:pt x="1602" y="2284"/>
                  </a:lnTo>
                  <a:lnTo>
                    <a:pt x="1624" y="2286"/>
                  </a:lnTo>
                  <a:lnTo>
                    <a:pt x="1652" y="2286"/>
                  </a:lnTo>
                  <a:lnTo>
                    <a:pt x="1702" y="2286"/>
                  </a:lnTo>
                  <a:lnTo>
                    <a:pt x="1732" y="2282"/>
                  </a:lnTo>
                  <a:lnTo>
                    <a:pt x="1732" y="2282"/>
                  </a:lnTo>
                  <a:lnTo>
                    <a:pt x="1740" y="2278"/>
                  </a:lnTo>
                  <a:lnTo>
                    <a:pt x="1748" y="2278"/>
                  </a:lnTo>
                  <a:lnTo>
                    <a:pt x="1756" y="2280"/>
                  </a:lnTo>
                  <a:lnTo>
                    <a:pt x="1764" y="2282"/>
                  </a:lnTo>
                  <a:lnTo>
                    <a:pt x="1782" y="2288"/>
                  </a:lnTo>
                  <a:lnTo>
                    <a:pt x="1790" y="2290"/>
                  </a:lnTo>
                  <a:lnTo>
                    <a:pt x="1800" y="2290"/>
                  </a:lnTo>
                  <a:lnTo>
                    <a:pt x="1800" y="2290"/>
                  </a:lnTo>
                  <a:lnTo>
                    <a:pt x="1820" y="2290"/>
                  </a:lnTo>
                  <a:lnTo>
                    <a:pt x="1844" y="2288"/>
                  </a:lnTo>
                  <a:lnTo>
                    <a:pt x="1888" y="2284"/>
                  </a:lnTo>
                  <a:lnTo>
                    <a:pt x="1910" y="2282"/>
                  </a:lnTo>
                  <a:lnTo>
                    <a:pt x="1930" y="2282"/>
                  </a:lnTo>
                  <a:lnTo>
                    <a:pt x="1950" y="2284"/>
                  </a:lnTo>
                  <a:lnTo>
                    <a:pt x="1968" y="2290"/>
                  </a:lnTo>
                  <a:lnTo>
                    <a:pt x="1968" y="2290"/>
                  </a:lnTo>
                  <a:lnTo>
                    <a:pt x="2060" y="2290"/>
                  </a:lnTo>
                  <a:lnTo>
                    <a:pt x="2148" y="2292"/>
                  </a:lnTo>
                  <a:lnTo>
                    <a:pt x="2148" y="2292"/>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0" name="Freeform 49"/>
            <p:cNvSpPr>
              <a:spLocks noEditPoints="1"/>
            </p:cNvSpPr>
            <p:nvPr userDrawn="1"/>
          </p:nvSpPr>
          <p:spPr bwMode="gray">
            <a:xfrm>
              <a:off x="3265" y="2813"/>
              <a:ext cx="695" cy="682"/>
            </a:xfrm>
            <a:custGeom>
              <a:avLst/>
              <a:gdLst/>
              <a:ahLst/>
              <a:cxnLst>
                <a:cxn ang="0">
                  <a:pos x="176" y="312"/>
                </a:cxn>
                <a:cxn ang="0">
                  <a:pos x="186" y="252"/>
                </a:cxn>
                <a:cxn ang="0">
                  <a:pos x="208" y="204"/>
                </a:cxn>
                <a:cxn ang="0">
                  <a:pos x="242" y="168"/>
                </a:cxn>
                <a:cxn ang="0">
                  <a:pos x="290" y="144"/>
                </a:cxn>
                <a:cxn ang="0">
                  <a:pos x="348" y="136"/>
                </a:cxn>
                <a:cxn ang="0">
                  <a:pos x="388" y="140"/>
                </a:cxn>
                <a:cxn ang="0">
                  <a:pos x="438" y="158"/>
                </a:cxn>
                <a:cxn ang="0">
                  <a:pos x="476" y="188"/>
                </a:cxn>
                <a:cxn ang="0">
                  <a:pos x="502" y="232"/>
                </a:cxn>
                <a:cxn ang="0">
                  <a:pos x="516" y="290"/>
                </a:cxn>
                <a:cxn ang="0">
                  <a:pos x="518" y="334"/>
                </a:cxn>
                <a:cxn ang="0">
                  <a:pos x="512" y="396"/>
                </a:cxn>
                <a:cxn ang="0">
                  <a:pos x="494" y="450"/>
                </a:cxn>
                <a:cxn ang="0">
                  <a:pos x="466" y="492"/>
                </a:cxn>
                <a:cxn ang="0">
                  <a:pos x="424" y="522"/>
                </a:cxn>
                <a:cxn ang="0">
                  <a:pos x="370" y="538"/>
                </a:cxn>
                <a:cxn ang="0">
                  <a:pos x="328" y="538"/>
                </a:cxn>
                <a:cxn ang="0">
                  <a:pos x="276" y="524"/>
                </a:cxn>
                <a:cxn ang="0">
                  <a:pos x="232" y="494"/>
                </a:cxn>
                <a:cxn ang="0">
                  <a:pos x="202" y="450"/>
                </a:cxn>
                <a:cxn ang="0">
                  <a:pos x="182" y="396"/>
                </a:cxn>
                <a:cxn ang="0">
                  <a:pos x="176" y="334"/>
                </a:cxn>
                <a:cxn ang="0">
                  <a:pos x="348" y="676"/>
                </a:cxn>
                <a:cxn ang="0">
                  <a:pos x="458" y="660"/>
                </a:cxn>
                <a:cxn ang="0">
                  <a:pos x="550" y="618"/>
                </a:cxn>
                <a:cxn ang="0">
                  <a:pos x="622" y="552"/>
                </a:cxn>
                <a:cxn ang="0">
                  <a:pos x="670" y="466"/>
                </a:cxn>
                <a:cxn ang="0">
                  <a:pos x="694" y="368"/>
                </a:cxn>
                <a:cxn ang="0">
                  <a:pos x="694" y="298"/>
                </a:cxn>
                <a:cxn ang="0">
                  <a:pos x="670" y="198"/>
                </a:cxn>
                <a:cxn ang="0">
                  <a:pos x="620" y="116"/>
                </a:cxn>
                <a:cxn ang="0">
                  <a:pos x="548" y="52"/>
                </a:cxn>
                <a:cxn ang="0">
                  <a:pos x="458" y="14"/>
                </a:cxn>
                <a:cxn ang="0">
                  <a:pos x="348" y="0"/>
                </a:cxn>
                <a:cxn ang="0">
                  <a:pos x="274" y="6"/>
                </a:cxn>
                <a:cxn ang="0">
                  <a:pos x="176" y="36"/>
                </a:cxn>
                <a:cxn ang="0">
                  <a:pos x="96" y="90"/>
                </a:cxn>
                <a:cxn ang="0">
                  <a:pos x="38" y="166"/>
                </a:cxn>
                <a:cxn ang="0">
                  <a:pos x="6" y="262"/>
                </a:cxn>
                <a:cxn ang="0">
                  <a:pos x="0" y="334"/>
                </a:cxn>
                <a:cxn ang="0">
                  <a:pos x="14" y="438"/>
                </a:cxn>
                <a:cxn ang="0">
                  <a:pos x="56" y="530"/>
                </a:cxn>
                <a:cxn ang="0">
                  <a:pos x="122" y="600"/>
                </a:cxn>
                <a:cxn ang="0">
                  <a:pos x="208" y="650"/>
                </a:cxn>
                <a:cxn ang="0">
                  <a:pos x="310" y="674"/>
                </a:cxn>
              </a:cxnLst>
              <a:rect l="0" t="0" r="r" b="b"/>
              <a:pathLst>
                <a:path w="696" h="676">
                  <a:moveTo>
                    <a:pt x="176" y="334"/>
                  </a:moveTo>
                  <a:lnTo>
                    <a:pt x="176" y="334"/>
                  </a:lnTo>
                  <a:lnTo>
                    <a:pt x="176" y="312"/>
                  </a:lnTo>
                  <a:lnTo>
                    <a:pt x="178" y="292"/>
                  </a:lnTo>
                  <a:lnTo>
                    <a:pt x="182" y="272"/>
                  </a:lnTo>
                  <a:lnTo>
                    <a:pt x="186" y="252"/>
                  </a:lnTo>
                  <a:lnTo>
                    <a:pt x="192" y="236"/>
                  </a:lnTo>
                  <a:lnTo>
                    <a:pt x="200" y="220"/>
                  </a:lnTo>
                  <a:lnTo>
                    <a:pt x="208" y="204"/>
                  </a:lnTo>
                  <a:lnTo>
                    <a:pt x="218" y="190"/>
                  </a:lnTo>
                  <a:lnTo>
                    <a:pt x="230" y="178"/>
                  </a:lnTo>
                  <a:lnTo>
                    <a:pt x="242" y="168"/>
                  </a:lnTo>
                  <a:lnTo>
                    <a:pt x="256" y="158"/>
                  </a:lnTo>
                  <a:lnTo>
                    <a:pt x="272" y="150"/>
                  </a:lnTo>
                  <a:lnTo>
                    <a:pt x="290" y="144"/>
                  </a:lnTo>
                  <a:lnTo>
                    <a:pt x="308" y="140"/>
                  </a:lnTo>
                  <a:lnTo>
                    <a:pt x="328" y="138"/>
                  </a:lnTo>
                  <a:lnTo>
                    <a:pt x="348" y="136"/>
                  </a:lnTo>
                  <a:lnTo>
                    <a:pt x="348" y="136"/>
                  </a:lnTo>
                  <a:lnTo>
                    <a:pt x="370" y="138"/>
                  </a:lnTo>
                  <a:lnTo>
                    <a:pt x="388" y="140"/>
                  </a:lnTo>
                  <a:lnTo>
                    <a:pt x="406" y="144"/>
                  </a:lnTo>
                  <a:lnTo>
                    <a:pt x="422" y="150"/>
                  </a:lnTo>
                  <a:lnTo>
                    <a:pt x="438" y="158"/>
                  </a:lnTo>
                  <a:lnTo>
                    <a:pt x="452" y="166"/>
                  </a:lnTo>
                  <a:lnTo>
                    <a:pt x="464" y="176"/>
                  </a:lnTo>
                  <a:lnTo>
                    <a:pt x="476" y="188"/>
                  </a:lnTo>
                  <a:lnTo>
                    <a:pt x="486" y="202"/>
                  </a:lnTo>
                  <a:lnTo>
                    <a:pt x="494" y="216"/>
                  </a:lnTo>
                  <a:lnTo>
                    <a:pt x="502" y="232"/>
                  </a:lnTo>
                  <a:lnTo>
                    <a:pt x="508" y="250"/>
                  </a:lnTo>
                  <a:lnTo>
                    <a:pt x="512" y="270"/>
                  </a:lnTo>
                  <a:lnTo>
                    <a:pt x="516" y="290"/>
                  </a:lnTo>
                  <a:lnTo>
                    <a:pt x="518" y="310"/>
                  </a:lnTo>
                  <a:lnTo>
                    <a:pt x="518" y="334"/>
                  </a:lnTo>
                  <a:lnTo>
                    <a:pt x="518" y="334"/>
                  </a:lnTo>
                  <a:lnTo>
                    <a:pt x="518" y="356"/>
                  </a:lnTo>
                  <a:lnTo>
                    <a:pt x="516" y="376"/>
                  </a:lnTo>
                  <a:lnTo>
                    <a:pt x="512" y="396"/>
                  </a:lnTo>
                  <a:lnTo>
                    <a:pt x="508" y="414"/>
                  </a:lnTo>
                  <a:lnTo>
                    <a:pt x="502" y="432"/>
                  </a:lnTo>
                  <a:lnTo>
                    <a:pt x="494" y="450"/>
                  </a:lnTo>
                  <a:lnTo>
                    <a:pt x="486" y="466"/>
                  </a:lnTo>
                  <a:lnTo>
                    <a:pt x="476" y="480"/>
                  </a:lnTo>
                  <a:lnTo>
                    <a:pt x="466" y="492"/>
                  </a:lnTo>
                  <a:lnTo>
                    <a:pt x="452" y="504"/>
                  </a:lnTo>
                  <a:lnTo>
                    <a:pt x="438" y="514"/>
                  </a:lnTo>
                  <a:lnTo>
                    <a:pt x="424" y="522"/>
                  </a:lnTo>
                  <a:lnTo>
                    <a:pt x="406" y="530"/>
                  </a:lnTo>
                  <a:lnTo>
                    <a:pt x="388" y="534"/>
                  </a:lnTo>
                  <a:lnTo>
                    <a:pt x="370" y="538"/>
                  </a:lnTo>
                  <a:lnTo>
                    <a:pt x="348" y="538"/>
                  </a:lnTo>
                  <a:lnTo>
                    <a:pt x="348" y="538"/>
                  </a:lnTo>
                  <a:lnTo>
                    <a:pt x="328" y="538"/>
                  </a:lnTo>
                  <a:lnTo>
                    <a:pt x="310" y="534"/>
                  </a:lnTo>
                  <a:lnTo>
                    <a:pt x="292" y="530"/>
                  </a:lnTo>
                  <a:lnTo>
                    <a:pt x="276" y="524"/>
                  </a:lnTo>
                  <a:lnTo>
                    <a:pt x="260" y="514"/>
                  </a:lnTo>
                  <a:lnTo>
                    <a:pt x="246" y="504"/>
                  </a:lnTo>
                  <a:lnTo>
                    <a:pt x="232" y="494"/>
                  </a:lnTo>
                  <a:lnTo>
                    <a:pt x="220" y="480"/>
                  </a:lnTo>
                  <a:lnTo>
                    <a:pt x="210" y="466"/>
                  </a:lnTo>
                  <a:lnTo>
                    <a:pt x="202" y="450"/>
                  </a:lnTo>
                  <a:lnTo>
                    <a:pt x="194" y="434"/>
                  </a:lnTo>
                  <a:lnTo>
                    <a:pt x="188" y="416"/>
                  </a:lnTo>
                  <a:lnTo>
                    <a:pt x="182" y="396"/>
                  </a:lnTo>
                  <a:lnTo>
                    <a:pt x="178" y="376"/>
                  </a:lnTo>
                  <a:lnTo>
                    <a:pt x="176" y="356"/>
                  </a:lnTo>
                  <a:lnTo>
                    <a:pt x="176" y="334"/>
                  </a:lnTo>
                  <a:lnTo>
                    <a:pt x="176" y="334"/>
                  </a:lnTo>
                  <a:close/>
                  <a:moveTo>
                    <a:pt x="348" y="676"/>
                  </a:moveTo>
                  <a:lnTo>
                    <a:pt x="348" y="676"/>
                  </a:lnTo>
                  <a:lnTo>
                    <a:pt x="386" y="674"/>
                  </a:lnTo>
                  <a:lnTo>
                    <a:pt x="424" y="668"/>
                  </a:lnTo>
                  <a:lnTo>
                    <a:pt x="458" y="660"/>
                  </a:lnTo>
                  <a:lnTo>
                    <a:pt x="490" y="648"/>
                  </a:lnTo>
                  <a:lnTo>
                    <a:pt x="520" y="634"/>
                  </a:lnTo>
                  <a:lnTo>
                    <a:pt x="550" y="618"/>
                  </a:lnTo>
                  <a:lnTo>
                    <a:pt x="576" y="598"/>
                  </a:lnTo>
                  <a:lnTo>
                    <a:pt x="600" y="576"/>
                  </a:lnTo>
                  <a:lnTo>
                    <a:pt x="622" y="552"/>
                  </a:lnTo>
                  <a:lnTo>
                    <a:pt x="640" y="524"/>
                  </a:lnTo>
                  <a:lnTo>
                    <a:pt x="656" y="496"/>
                  </a:lnTo>
                  <a:lnTo>
                    <a:pt x="670" y="466"/>
                  </a:lnTo>
                  <a:lnTo>
                    <a:pt x="680" y="436"/>
                  </a:lnTo>
                  <a:lnTo>
                    <a:pt x="688" y="402"/>
                  </a:lnTo>
                  <a:lnTo>
                    <a:pt x="694" y="368"/>
                  </a:lnTo>
                  <a:lnTo>
                    <a:pt x="696" y="334"/>
                  </a:lnTo>
                  <a:lnTo>
                    <a:pt x="696" y="334"/>
                  </a:lnTo>
                  <a:lnTo>
                    <a:pt x="694" y="298"/>
                  </a:lnTo>
                  <a:lnTo>
                    <a:pt x="688" y="262"/>
                  </a:lnTo>
                  <a:lnTo>
                    <a:pt x="680" y="230"/>
                  </a:lnTo>
                  <a:lnTo>
                    <a:pt x="670" y="198"/>
                  </a:lnTo>
                  <a:lnTo>
                    <a:pt x="656" y="168"/>
                  </a:lnTo>
                  <a:lnTo>
                    <a:pt x="640" y="140"/>
                  </a:lnTo>
                  <a:lnTo>
                    <a:pt x="620" y="116"/>
                  </a:lnTo>
                  <a:lnTo>
                    <a:pt x="600" y="92"/>
                  </a:lnTo>
                  <a:lnTo>
                    <a:pt x="576" y="72"/>
                  </a:lnTo>
                  <a:lnTo>
                    <a:pt x="548" y="52"/>
                  </a:lnTo>
                  <a:lnTo>
                    <a:pt x="520" y="36"/>
                  </a:lnTo>
                  <a:lnTo>
                    <a:pt x="490" y="24"/>
                  </a:lnTo>
                  <a:lnTo>
                    <a:pt x="458" y="14"/>
                  </a:lnTo>
                  <a:lnTo>
                    <a:pt x="422" y="6"/>
                  </a:lnTo>
                  <a:lnTo>
                    <a:pt x="386" y="0"/>
                  </a:lnTo>
                  <a:lnTo>
                    <a:pt x="348" y="0"/>
                  </a:lnTo>
                  <a:lnTo>
                    <a:pt x="348" y="0"/>
                  </a:lnTo>
                  <a:lnTo>
                    <a:pt x="310" y="0"/>
                  </a:lnTo>
                  <a:lnTo>
                    <a:pt x="274" y="6"/>
                  </a:lnTo>
                  <a:lnTo>
                    <a:pt x="238" y="12"/>
                  </a:lnTo>
                  <a:lnTo>
                    <a:pt x="206" y="24"/>
                  </a:lnTo>
                  <a:lnTo>
                    <a:pt x="176" y="36"/>
                  </a:lnTo>
                  <a:lnTo>
                    <a:pt x="146" y="52"/>
                  </a:lnTo>
                  <a:lnTo>
                    <a:pt x="120" y="70"/>
                  </a:lnTo>
                  <a:lnTo>
                    <a:pt x="96" y="90"/>
                  </a:lnTo>
                  <a:lnTo>
                    <a:pt x="74" y="114"/>
                  </a:lnTo>
                  <a:lnTo>
                    <a:pt x="54" y="140"/>
                  </a:lnTo>
                  <a:lnTo>
                    <a:pt x="38" y="166"/>
                  </a:lnTo>
                  <a:lnTo>
                    <a:pt x="24" y="196"/>
                  </a:lnTo>
                  <a:lnTo>
                    <a:pt x="14" y="228"/>
                  </a:lnTo>
                  <a:lnTo>
                    <a:pt x="6" y="262"/>
                  </a:lnTo>
                  <a:lnTo>
                    <a:pt x="0" y="296"/>
                  </a:lnTo>
                  <a:lnTo>
                    <a:pt x="0" y="334"/>
                  </a:lnTo>
                  <a:lnTo>
                    <a:pt x="0" y="334"/>
                  </a:lnTo>
                  <a:lnTo>
                    <a:pt x="0" y="370"/>
                  </a:lnTo>
                  <a:lnTo>
                    <a:pt x="6" y="406"/>
                  </a:lnTo>
                  <a:lnTo>
                    <a:pt x="14" y="438"/>
                  </a:lnTo>
                  <a:lnTo>
                    <a:pt x="24" y="470"/>
                  </a:lnTo>
                  <a:lnTo>
                    <a:pt x="38" y="500"/>
                  </a:lnTo>
                  <a:lnTo>
                    <a:pt x="56" y="530"/>
                  </a:lnTo>
                  <a:lnTo>
                    <a:pt x="74" y="556"/>
                  </a:lnTo>
                  <a:lnTo>
                    <a:pt x="96" y="580"/>
                  </a:lnTo>
                  <a:lnTo>
                    <a:pt x="122" y="600"/>
                  </a:lnTo>
                  <a:lnTo>
                    <a:pt x="148" y="620"/>
                  </a:lnTo>
                  <a:lnTo>
                    <a:pt x="176" y="636"/>
                  </a:lnTo>
                  <a:lnTo>
                    <a:pt x="208" y="650"/>
                  </a:lnTo>
                  <a:lnTo>
                    <a:pt x="240" y="662"/>
                  </a:lnTo>
                  <a:lnTo>
                    <a:pt x="274" y="670"/>
                  </a:lnTo>
                  <a:lnTo>
                    <a:pt x="310" y="674"/>
                  </a:lnTo>
                  <a:lnTo>
                    <a:pt x="348" y="676"/>
                  </a:lnTo>
                  <a:lnTo>
                    <a:pt x="348" y="67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1" name="Freeform 50"/>
            <p:cNvSpPr>
              <a:spLocks/>
            </p:cNvSpPr>
            <p:nvPr userDrawn="1"/>
          </p:nvSpPr>
          <p:spPr bwMode="gray">
            <a:xfrm>
              <a:off x="4054" y="2813"/>
              <a:ext cx="479" cy="682"/>
            </a:xfrm>
            <a:custGeom>
              <a:avLst/>
              <a:gdLst/>
              <a:ahLst/>
              <a:cxnLst>
                <a:cxn ang="0">
                  <a:pos x="412" y="138"/>
                </a:cxn>
                <a:cxn ang="0">
                  <a:pos x="324" y="126"/>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8"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38" y="2"/>
                </a:cxn>
                <a:cxn ang="0">
                  <a:pos x="412" y="138"/>
                </a:cxn>
              </a:cxnLst>
              <a:rect l="0" t="0" r="r" b="b"/>
              <a:pathLst>
                <a:path w="480" h="676">
                  <a:moveTo>
                    <a:pt x="412" y="138"/>
                  </a:moveTo>
                  <a:lnTo>
                    <a:pt x="412" y="138"/>
                  </a:lnTo>
                  <a:lnTo>
                    <a:pt x="352" y="128"/>
                  </a:lnTo>
                  <a:lnTo>
                    <a:pt x="324" y="126"/>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4"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8" y="380"/>
                  </a:lnTo>
                  <a:lnTo>
                    <a:pt x="168"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2" y="0"/>
                  </a:lnTo>
                  <a:lnTo>
                    <a:pt x="338" y="2"/>
                  </a:lnTo>
                  <a:lnTo>
                    <a:pt x="412" y="10"/>
                  </a:lnTo>
                  <a:lnTo>
                    <a:pt x="412" y="138"/>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2" name="Freeform 51"/>
            <p:cNvSpPr>
              <a:spLocks/>
            </p:cNvSpPr>
            <p:nvPr userDrawn="1"/>
          </p:nvSpPr>
          <p:spPr bwMode="gray">
            <a:xfrm>
              <a:off x="1527" y="2579"/>
              <a:ext cx="244" cy="888"/>
            </a:xfrm>
            <a:custGeom>
              <a:avLst/>
              <a:gdLst/>
              <a:ahLst/>
              <a:cxnLst>
                <a:cxn ang="0">
                  <a:pos x="20" y="890"/>
                </a:cxn>
                <a:cxn ang="0">
                  <a:pos x="20" y="890"/>
                </a:cxn>
                <a:cxn ang="0">
                  <a:pos x="26" y="786"/>
                </a:cxn>
                <a:cxn ang="0">
                  <a:pos x="28" y="660"/>
                </a:cxn>
                <a:cxn ang="0">
                  <a:pos x="28" y="314"/>
                </a:cxn>
                <a:cxn ang="0">
                  <a:pos x="28" y="314"/>
                </a:cxn>
                <a:cxn ang="0">
                  <a:pos x="26" y="224"/>
                </a:cxn>
                <a:cxn ang="0">
                  <a:pos x="20" y="144"/>
                </a:cxn>
                <a:cxn ang="0">
                  <a:pos x="12" y="72"/>
                </a:cxn>
                <a:cxn ang="0">
                  <a:pos x="0" y="0"/>
                </a:cxn>
                <a:cxn ang="0">
                  <a:pos x="230" y="0"/>
                </a:cxn>
                <a:cxn ang="0">
                  <a:pos x="230" y="0"/>
                </a:cxn>
                <a:cxn ang="0">
                  <a:pos x="230" y="54"/>
                </a:cxn>
                <a:cxn ang="0">
                  <a:pos x="226" y="114"/>
                </a:cxn>
                <a:cxn ang="0">
                  <a:pos x="224" y="180"/>
                </a:cxn>
                <a:cxn ang="0">
                  <a:pos x="224" y="254"/>
                </a:cxn>
                <a:cxn ang="0">
                  <a:pos x="224" y="578"/>
                </a:cxn>
                <a:cxn ang="0">
                  <a:pos x="224" y="578"/>
                </a:cxn>
                <a:cxn ang="0">
                  <a:pos x="226" y="654"/>
                </a:cxn>
                <a:cxn ang="0">
                  <a:pos x="232" y="736"/>
                </a:cxn>
                <a:cxn ang="0">
                  <a:pos x="240" y="818"/>
                </a:cxn>
                <a:cxn ang="0">
                  <a:pos x="250" y="890"/>
                </a:cxn>
                <a:cxn ang="0">
                  <a:pos x="20" y="890"/>
                </a:cxn>
              </a:cxnLst>
              <a:rect l="0" t="0" r="r" b="b"/>
              <a:pathLst>
                <a:path w="250" h="890">
                  <a:moveTo>
                    <a:pt x="20" y="890"/>
                  </a:moveTo>
                  <a:lnTo>
                    <a:pt x="20" y="890"/>
                  </a:lnTo>
                  <a:lnTo>
                    <a:pt x="26" y="786"/>
                  </a:lnTo>
                  <a:lnTo>
                    <a:pt x="28" y="660"/>
                  </a:lnTo>
                  <a:lnTo>
                    <a:pt x="28" y="314"/>
                  </a:lnTo>
                  <a:lnTo>
                    <a:pt x="28" y="314"/>
                  </a:lnTo>
                  <a:lnTo>
                    <a:pt x="26" y="224"/>
                  </a:lnTo>
                  <a:lnTo>
                    <a:pt x="20" y="144"/>
                  </a:lnTo>
                  <a:lnTo>
                    <a:pt x="12" y="72"/>
                  </a:lnTo>
                  <a:lnTo>
                    <a:pt x="0" y="0"/>
                  </a:lnTo>
                  <a:lnTo>
                    <a:pt x="230" y="0"/>
                  </a:lnTo>
                  <a:lnTo>
                    <a:pt x="230" y="0"/>
                  </a:lnTo>
                  <a:lnTo>
                    <a:pt x="230" y="54"/>
                  </a:lnTo>
                  <a:lnTo>
                    <a:pt x="226" y="114"/>
                  </a:lnTo>
                  <a:lnTo>
                    <a:pt x="224" y="180"/>
                  </a:lnTo>
                  <a:lnTo>
                    <a:pt x="224" y="254"/>
                  </a:lnTo>
                  <a:lnTo>
                    <a:pt x="224" y="578"/>
                  </a:lnTo>
                  <a:lnTo>
                    <a:pt x="224" y="578"/>
                  </a:lnTo>
                  <a:lnTo>
                    <a:pt x="226" y="654"/>
                  </a:lnTo>
                  <a:lnTo>
                    <a:pt x="232" y="736"/>
                  </a:lnTo>
                  <a:lnTo>
                    <a:pt x="240" y="818"/>
                  </a:lnTo>
                  <a:lnTo>
                    <a:pt x="250" y="890"/>
                  </a:lnTo>
                  <a:lnTo>
                    <a:pt x="20" y="890"/>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3" name="Freeform 52"/>
            <p:cNvSpPr>
              <a:spLocks noEditPoints="1"/>
            </p:cNvSpPr>
            <p:nvPr userDrawn="1"/>
          </p:nvSpPr>
          <p:spPr bwMode="gray">
            <a:xfrm>
              <a:off x="1903" y="2813"/>
              <a:ext cx="723" cy="944"/>
            </a:xfrm>
            <a:custGeom>
              <a:avLst/>
              <a:gdLst/>
              <a:ahLst/>
              <a:cxnLst>
                <a:cxn ang="0">
                  <a:pos x="204" y="328"/>
                </a:cxn>
                <a:cxn ang="0">
                  <a:pos x="214" y="264"/>
                </a:cxn>
                <a:cxn ang="0">
                  <a:pos x="236" y="212"/>
                </a:cxn>
                <a:cxn ang="0">
                  <a:pos x="268" y="170"/>
                </a:cxn>
                <a:cxn ang="0">
                  <a:pos x="312" y="146"/>
                </a:cxn>
                <a:cxn ang="0">
                  <a:pos x="370" y="136"/>
                </a:cxn>
                <a:cxn ang="0">
                  <a:pos x="406" y="140"/>
                </a:cxn>
                <a:cxn ang="0">
                  <a:pos x="456" y="160"/>
                </a:cxn>
                <a:cxn ang="0">
                  <a:pos x="496" y="196"/>
                </a:cxn>
                <a:cxn ang="0">
                  <a:pos x="526" y="246"/>
                </a:cxn>
                <a:cxn ang="0">
                  <a:pos x="542" y="306"/>
                </a:cxn>
                <a:cxn ang="0">
                  <a:pos x="546" y="352"/>
                </a:cxn>
                <a:cxn ang="0">
                  <a:pos x="540" y="410"/>
                </a:cxn>
                <a:cxn ang="0">
                  <a:pos x="522" y="460"/>
                </a:cxn>
                <a:cxn ang="0">
                  <a:pos x="492" y="498"/>
                </a:cxn>
                <a:cxn ang="0">
                  <a:pos x="450" y="526"/>
                </a:cxn>
                <a:cxn ang="0">
                  <a:pos x="398" y="538"/>
                </a:cxn>
                <a:cxn ang="0">
                  <a:pos x="358" y="538"/>
                </a:cxn>
                <a:cxn ang="0">
                  <a:pos x="304" y="526"/>
                </a:cxn>
                <a:cxn ang="0">
                  <a:pos x="260" y="502"/>
                </a:cxn>
                <a:cxn ang="0">
                  <a:pos x="230" y="466"/>
                </a:cxn>
                <a:cxn ang="0">
                  <a:pos x="210" y="414"/>
                </a:cxn>
                <a:cxn ang="0">
                  <a:pos x="204" y="352"/>
                </a:cxn>
                <a:cxn ang="0">
                  <a:pos x="230" y="926"/>
                </a:cxn>
                <a:cxn ang="0">
                  <a:pos x="218" y="726"/>
                </a:cxn>
                <a:cxn ang="0">
                  <a:pos x="218" y="614"/>
                </a:cxn>
                <a:cxn ang="0">
                  <a:pos x="296" y="654"/>
                </a:cxn>
                <a:cxn ang="0">
                  <a:pos x="384" y="674"/>
                </a:cxn>
                <a:cxn ang="0">
                  <a:pos x="454" y="674"/>
                </a:cxn>
                <a:cxn ang="0">
                  <a:pos x="544" y="652"/>
                </a:cxn>
                <a:cxn ang="0">
                  <a:pos x="618" y="604"/>
                </a:cxn>
                <a:cxn ang="0">
                  <a:pos x="674" y="536"/>
                </a:cxn>
                <a:cxn ang="0">
                  <a:pos x="710" y="450"/>
                </a:cxn>
                <a:cxn ang="0">
                  <a:pos x="722" y="350"/>
                </a:cxn>
                <a:cxn ang="0">
                  <a:pos x="716" y="276"/>
                </a:cxn>
                <a:cxn ang="0">
                  <a:pos x="686" y="178"/>
                </a:cxn>
                <a:cxn ang="0">
                  <a:pos x="636" y="98"/>
                </a:cxn>
                <a:cxn ang="0">
                  <a:pos x="566" y="40"/>
                </a:cxn>
                <a:cxn ang="0">
                  <a:pos x="478" y="6"/>
                </a:cxn>
                <a:cxn ang="0">
                  <a:pos x="412" y="0"/>
                </a:cxn>
                <a:cxn ang="0">
                  <a:pos x="348" y="6"/>
                </a:cxn>
                <a:cxn ang="0">
                  <a:pos x="298" y="22"/>
                </a:cxn>
                <a:cxn ang="0">
                  <a:pos x="226" y="70"/>
                </a:cxn>
                <a:cxn ang="0">
                  <a:pos x="190" y="106"/>
                </a:cxn>
                <a:cxn ang="0">
                  <a:pos x="168" y="16"/>
                </a:cxn>
                <a:cxn ang="0">
                  <a:pos x="16" y="110"/>
                </a:cxn>
                <a:cxn ang="0">
                  <a:pos x="38" y="270"/>
                </a:cxn>
                <a:cxn ang="0">
                  <a:pos x="40" y="614"/>
                </a:cxn>
                <a:cxn ang="0">
                  <a:pos x="38" y="694"/>
                </a:cxn>
                <a:cxn ang="0">
                  <a:pos x="230" y="926"/>
                </a:cxn>
              </a:cxnLst>
              <a:rect l="0" t="0" r="r" b="b"/>
              <a:pathLst>
                <a:path w="722" h="938">
                  <a:moveTo>
                    <a:pt x="204" y="352"/>
                  </a:moveTo>
                  <a:lnTo>
                    <a:pt x="204" y="352"/>
                  </a:lnTo>
                  <a:lnTo>
                    <a:pt x="204" y="328"/>
                  </a:lnTo>
                  <a:lnTo>
                    <a:pt x="206" y="306"/>
                  </a:lnTo>
                  <a:lnTo>
                    <a:pt x="210" y="284"/>
                  </a:lnTo>
                  <a:lnTo>
                    <a:pt x="214" y="264"/>
                  </a:lnTo>
                  <a:lnTo>
                    <a:pt x="220" y="246"/>
                  </a:lnTo>
                  <a:lnTo>
                    <a:pt x="226" y="228"/>
                  </a:lnTo>
                  <a:lnTo>
                    <a:pt x="236" y="212"/>
                  </a:lnTo>
                  <a:lnTo>
                    <a:pt x="244" y="196"/>
                  </a:lnTo>
                  <a:lnTo>
                    <a:pt x="256" y="182"/>
                  </a:lnTo>
                  <a:lnTo>
                    <a:pt x="268" y="170"/>
                  </a:lnTo>
                  <a:lnTo>
                    <a:pt x="282" y="160"/>
                  </a:lnTo>
                  <a:lnTo>
                    <a:pt x="296" y="152"/>
                  </a:lnTo>
                  <a:lnTo>
                    <a:pt x="312" y="146"/>
                  </a:lnTo>
                  <a:lnTo>
                    <a:pt x="330" y="140"/>
                  </a:lnTo>
                  <a:lnTo>
                    <a:pt x="350" y="138"/>
                  </a:lnTo>
                  <a:lnTo>
                    <a:pt x="370" y="136"/>
                  </a:lnTo>
                  <a:lnTo>
                    <a:pt x="370" y="136"/>
                  </a:lnTo>
                  <a:lnTo>
                    <a:pt x="388" y="138"/>
                  </a:lnTo>
                  <a:lnTo>
                    <a:pt x="406" y="140"/>
                  </a:lnTo>
                  <a:lnTo>
                    <a:pt x="424" y="146"/>
                  </a:lnTo>
                  <a:lnTo>
                    <a:pt x="440" y="152"/>
                  </a:lnTo>
                  <a:lnTo>
                    <a:pt x="456" y="160"/>
                  </a:lnTo>
                  <a:lnTo>
                    <a:pt x="470" y="172"/>
                  </a:lnTo>
                  <a:lnTo>
                    <a:pt x="484" y="184"/>
                  </a:lnTo>
                  <a:lnTo>
                    <a:pt x="496" y="196"/>
                  </a:lnTo>
                  <a:lnTo>
                    <a:pt x="506" y="212"/>
                  </a:lnTo>
                  <a:lnTo>
                    <a:pt x="516" y="228"/>
                  </a:lnTo>
                  <a:lnTo>
                    <a:pt x="526" y="246"/>
                  </a:lnTo>
                  <a:lnTo>
                    <a:pt x="532" y="264"/>
                  </a:lnTo>
                  <a:lnTo>
                    <a:pt x="538" y="284"/>
                  </a:lnTo>
                  <a:lnTo>
                    <a:pt x="542" y="306"/>
                  </a:lnTo>
                  <a:lnTo>
                    <a:pt x="544" y="328"/>
                  </a:lnTo>
                  <a:lnTo>
                    <a:pt x="546" y="352"/>
                  </a:lnTo>
                  <a:lnTo>
                    <a:pt x="546" y="352"/>
                  </a:lnTo>
                  <a:lnTo>
                    <a:pt x="544" y="372"/>
                  </a:lnTo>
                  <a:lnTo>
                    <a:pt x="542" y="392"/>
                  </a:lnTo>
                  <a:lnTo>
                    <a:pt x="540" y="410"/>
                  </a:lnTo>
                  <a:lnTo>
                    <a:pt x="534" y="428"/>
                  </a:lnTo>
                  <a:lnTo>
                    <a:pt x="528" y="444"/>
                  </a:lnTo>
                  <a:lnTo>
                    <a:pt x="522" y="460"/>
                  </a:lnTo>
                  <a:lnTo>
                    <a:pt x="512" y="474"/>
                  </a:lnTo>
                  <a:lnTo>
                    <a:pt x="502" y="488"/>
                  </a:lnTo>
                  <a:lnTo>
                    <a:pt x="492" y="498"/>
                  </a:lnTo>
                  <a:lnTo>
                    <a:pt x="480" y="508"/>
                  </a:lnTo>
                  <a:lnTo>
                    <a:pt x="466" y="518"/>
                  </a:lnTo>
                  <a:lnTo>
                    <a:pt x="450" y="526"/>
                  </a:lnTo>
                  <a:lnTo>
                    <a:pt x="434" y="530"/>
                  </a:lnTo>
                  <a:lnTo>
                    <a:pt x="416" y="536"/>
                  </a:lnTo>
                  <a:lnTo>
                    <a:pt x="398" y="538"/>
                  </a:lnTo>
                  <a:lnTo>
                    <a:pt x="378" y="538"/>
                  </a:lnTo>
                  <a:lnTo>
                    <a:pt x="378" y="538"/>
                  </a:lnTo>
                  <a:lnTo>
                    <a:pt x="358" y="538"/>
                  </a:lnTo>
                  <a:lnTo>
                    <a:pt x="338" y="536"/>
                  </a:lnTo>
                  <a:lnTo>
                    <a:pt x="320" y="532"/>
                  </a:lnTo>
                  <a:lnTo>
                    <a:pt x="304" y="526"/>
                  </a:lnTo>
                  <a:lnTo>
                    <a:pt x="288" y="520"/>
                  </a:lnTo>
                  <a:lnTo>
                    <a:pt x="274" y="512"/>
                  </a:lnTo>
                  <a:lnTo>
                    <a:pt x="260" y="502"/>
                  </a:lnTo>
                  <a:lnTo>
                    <a:pt x="250" y="492"/>
                  </a:lnTo>
                  <a:lnTo>
                    <a:pt x="238" y="478"/>
                  </a:lnTo>
                  <a:lnTo>
                    <a:pt x="230" y="466"/>
                  </a:lnTo>
                  <a:lnTo>
                    <a:pt x="222" y="450"/>
                  </a:lnTo>
                  <a:lnTo>
                    <a:pt x="216" y="432"/>
                  </a:lnTo>
                  <a:lnTo>
                    <a:pt x="210" y="414"/>
                  </a:lnTo>
                  <a:lnTo>
                    <a:pt x="206" y="396"/>
                  </a:lnTo>
                  <a:lnTo>
                    <a:pt x="204" y="374"/>
                  </a:lnTo>
                  <a:lnTo>
                    <a:pt x="204" y="352"/>
                  </a:lnTo>
                  <a:lnTo>
                    <a:pt x="204" y="352"/>
                  </a:lnTo>
                  <a:close/>
                  <a:moveTo>
                    <a:pt x="230" y="926"/>
                  </a:moveTo>
                  <a:lnTo>
                    <a:pt x="230" y="926"/>
                  </a:lnTo>
                  <a:lnTo>
                    <a:pt x="222" y="854"/>
                  </a:lnTo>
                  <a:lnTo>
                    <a:pt x="218" y="784"/>
                  </a:lnTo>
                  <a:lnTo>
                    <a:pt x="218" y="726"/>
                  </a:lnTo>
                  <a:lnTo>
                    <a:pt x="218" y="688"/>
                  </a:lnTo>
                  <a:lnTo>
                    <a:pt x="218" y="614"/>
                  </a:lnTo>
                  <a:lnTo>
                    <a:pt x="218" y="614"/>
                  </a:lnTo>
                  <a:lnTo>
                    <a:pt x="254" y="634"/>
                  </a:lnTo>
                  <a:lnTo>
                    <a:pt x="274" y="646"/>
                  </a:lnTo>
                  <a:lnTo>
                    <a:pt x="296" y="654"/>
                  </a:lnTo>
                  <a:lnTo>
                    <a:pt x="322" y="664"/>
                  </a:lnTo>
                  <a:lnTo>
                    <a:pt x="350" y="670"/>
                  </a:lnTo>
                  <a:lnTo>
                    <a:pt x="384" y="674"/>
                  </a:lnTo>
                  <a:lnTo>
                    <a:pt x="420" y="676"/>
                  </a:lnTo>
                  <a:lnTo>
                    <a:pt x="420" y="676"/>
                  </a:lnTo>
                  <a:lnTo>
                    <a:pt x="454" y="674"/>
                  </a:lnTo>
                  <a:lnTo>
                    <a:pt x="484" y="670"/>
                  </a:lnTo>
                  <a:lnTo>
                    <a:pt x="514" y="662"/>
                  </a:lnTo>
                  <a:lnTo>
                    <a:pt x="544" y="652"/>
                  </a:lnTo>
                  <a:lnTo>
                    <a:pt x="570" y="638"/>
                  </a:lnTo>
                  <a:lnTo>
                    <a:pt x="594" y="622"/>
                  </a:lnTo>
                  <a:lnTo>
                    <a:pt x="618" y="604"/>
                  </a:lnTo>
                  <a:lnTo>
                    <a:pt x="638" y="584"/>
                  </a:lnTo>
                  <a:lnTo>
                    <a:pt x="658" y="560"/>
                  </a:lnTo>
                  <a:lnTo>
                    <a:pt x="674" y="536"/>
                  </a:lnTo>
                  <a:lnTo>
                    <a:pt x="688" y="510"/>
                  </a:lnTo>
                  <a:lnTo>
                    <a:pt x="700" y="480"/>
                  </a:lnTo>
                  <a:lnTo>
                    <a:pt x="710" y="450"/>
                  </a:lnTo>
                  <a:lnTo>
                    <a:pt x="716" y="418"/>
                  </a:lnTo>
                  <a:lnTo>
                    <a:pt x="720" y="384"/>
                  </a:lnTo>
                  <a:lnTo>
                    <a:pt x="722" y="350"/>
                  </a:lnTo>
                  <a:lnTo>
                    <a:pt x="722" y="350"/>
                  </a:lnTo>
                  <a:lnTo>
                    <a:pt x="720" y="312"/>
                  </a:lnTo>
                  <a:lnTo>
                    <a:pt x="716" y="276"/>
                  </a:lnTo>
                  <a:lnTo>
                    <a:pt x="708" y="242"/>
                  </a:lnTo>
                  <a:lnTo>
                    <a:pt x="700" y="208"/>
                  </a:lnTo>
                  <a:lnTo>
                    <a:pt x="686" y="178"/>
                  </a:lnTo>
                  <a:lnTo>
                    <a:pt x="672" y="150"/>
                  </a:lnTo>
                  <a:lnTo>
                    <a:pt x="656" y="122"/>
                  </a:lnTo>
                  <a:lnTo>
                    <a:pt x="636" y="98"/>
                  </a:lnTo>
                  <a:lnTo>
                    <a:pt x="614" y="76"/>
                  </a:lnTo>
                  <a:lnTo>
                    <a:pt x="592" y="56"/>
                  </a:lnTo>
                  <a:lnTo>
                    <a:pt x="566" y="40"/>
                  </a:lnTo>
                  <a:lnTo>
                    <a:pt x="538" y="26"/>
                  </a:lnTo>
                  <a:lnTo>
                    <a:pt x="510" y="14"/>
                  </a:lnTo>
                  <a:lnTo>
                    <a:pt x="478" y="6"/>
                  </a:lnTo>
                  <a:lnTo>
                    <a:pt x="446" y="2"/>
                  </a:lnTo>
                  <a:lnTo>
                    <a:pt x="412" y="0"/>
                  </a:lnTo>
                  <a:lnTo>
                    <a:pt x="412" y="0"/>
                  </a:lnTo>
                  <a:lnTo>
                    <a:pt x="390" y="0"/>
                  </a:lnTo>
                  <a:lnTo>
                    <a:pt x="368" y="2"/>
                  </a:lnTo>
                  <a:lnTo>
                    <a:pt x="348" y="6"/>
                  </a:lnTo>
                  <a:lnTo>
                    <a:pt x="330" y="10"/>
                  </a:lnTo>
                  <a:lnTo>
                    <a:pt x="314" y="14"/>
                  </a:lnTo>
                  <a:lnTo>
                    <a:pt x="298" y="22"/>
                  </a:lnTo>
                  <a:lnTo>
                    <a:pt x="270" y="36"/>
                  </a:lnTo>
                  <a:lnTo>
                    <a:pt x="246" y="52"/>
                  </a:lnTo>
                  <a:lnTo>
                    <a:pt x="226" y="70"/>
                  </a:lnTo>
                  <a:lnTo>
                    <a:pt x="208" y="88"/>
                  </a:lnTo>
                  <a:lnTo>
                    <a:pt x="190" y="106"/>
                  </a:lnTo>
                  <a:lnTo>
                    <a:pt x="190" y="106"/>
                  </a:lnTo>
                  <a:lnTo>
                    <a:pt x="180" y="60"/>
                  </a:lnTo>
                  <a:lnTo>
                    <a:pt x="174" y="38"/>
                  </a:lnTo>
                  <a:lnTo>
                    <a:pt x="168" y="16"/>
                  </a:lnTo>
                  <a:lnTo>
                    <a:pt x="0" y="28"/>
                  </a:lnTo>
                  <a:lnTo>
                    <a:pt x="0" y="28"/>
                  </a:lnTo>
                  <a:lnTo>
                    <a:pt x="16" y="110"/>
                  </a:lnTo>
                  <a:lnTo>
                    <a:pt x="28" y="190"/>
                  </a:lnTo>
                  <a:lnTo>
                    <a:pt x="34" y="230"/>
                  </a:lnTo>
                  <a:lnTo>
                    <a:pt x="38" y="270"/>
                  </a:lnTo>
                  <a:lnTo>
                    <a:pt x="40" y="310"/>
                  </a:lnTo>
                  <a:lnTo>
                    <a:pt x="40" y="352"/>
                  </a:lnTo>
                  <a:lnTo>
                    <a:pt x="40" y="614"/>
                  </a:lnTo>
                  <a:lnTo>
                    <a:pt x="40" y="614"/>
                  </a:lnTo>
                  <a:lnTo>
                    <a:pt x="40" y="652"/>
                  </a:lnTo>
                  <a:lnTo>
                    <a:pt x="38" y="694"/>
                  </a:lnTo>
                  <a:lnTo>
                    <a:pt x="30" y="788"/>
                  </a:lnTo>
                  <a:lnTo>
                    <a:pt x="14" y="938"/>
                  </a:lnTo>
                  <a:lnTo>
                    <a:pt x="230" y="92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4" name="Freeform 53"/>
            <p:cNvSpPr>
              <a:spLocks/>
            </p:cNvSpPr>
            <p:nvPr userDrawn="1"/>
          </p:nvSpPr>
          <p:spPr bwMode="gray">
            <a:xfrm>
              <a:off x="2711" y="2813"/>
              <a:ext cx="488" cy="682"/>
            </a:xfrm>
            <a:custGeom>
              <a:avLst/>
              <a:gdLst/>
              <a:ahLst/>
              <a:cxnLst>
                <a:cxn ang="0">
                  <a:pos x="396" y="136"/>
                </a:cxn>
                <a:cxn ang="0">
                  <a:pos x="322" y="124"/>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6"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44" y="4"/>
                </a:cxn>
                <a:cxn ang="0">
                  <a:pos x="396" y="136"/>
                </a:cxn>
              </a:cxnLst>
              <a:rect l="0" t="0" r="r" b="b"/>
              <a:pathLst>
                <a:path w="480" h="676">
                  <a:moveTo>
                    <a:pt x="396" y="136"/>
                  </a:moveTo>
                  <a:lnTo>
                    <a:pt x="396" y="136"/>
                  </a:lnTo>
                  <a:lnTo>
                    <a:pt x="346" y="128"/>
                  </a:lnTo>
                  <a:lnTo>
                    <a:pt x="322" y="124"/>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2"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6" y="380"/>
                  </a:lnTo>
                  <a:lnTo>
                    <a:pt x="166"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4" y="0"/>
                  </a:lnTo>
                  <a:lnTo>
                    <a:pt x="344" y="4"/>
                  </a:lnTo>
                  <a:lnTo>
                    <a:pt x="422" y="12"/>
                  </a:lnTo>
                  <a:lnTo>
                    <a:pt x="396" y="13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gr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Cover">
    <p:bg>
      <p:bgPr>
        <a:solidFill>
          <a:schemeClr val="tx1"/>
        </a:solidFill>
        <a:effectLst/>
      </p:bgPr>
    </p:bg>
    <p:spTree>
      <p:nvGrpSpPr>
        <p:cNvPr id="1" name=""/>
        <p:cNvGrpSpPr/>
        <p:nvPr/>
      </p:nvGrpSpPr>
      <p:grpSpPr>
        <a:xfrm>
          <a:off x="0" y="0"/>
          <a:ext cx="0" cy="0"/>
          <a:chOff x="0" y="0"/>
          <a:chExt cx="0" cy="0"/>
        </a:xfrm>
      </p:grpSpPr>
      <p:sp>
        <p:nvSpPr>
          <p:cNvPr id="41" name="Rectangle 40"/>
          <p:cNvSpPr/>
          <p:nvPr userDrawn="1"/>
        </p:nvSpPr>
        <p:spPr bwMode="gray">
          <a:xfrm>
            <a:off x="0" y="0"/>
            <a:ext cx="9904413" cy="6858000"/>
          </a:xfrm>
          <a:prstGeom prst="rect">
            <a:avLst/>
          </a:prstGeom>
          <a:solidFill>
            <a:srgbClr val="00AA9E"/>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3" name="Title 1"/>
          <p:cNvSpPr>
            <a:spLocks noGrp="1"/>
          </p:cNvSpPr>
          <p:nvPr>
            <p:ph type="title" hasCustomPrompt="1"/>
          </p:nvPr>
        </p:nvSpPr>
        <p:spPr bwMode="gray">
          <a:xfrm>
            <a:off x="-1" y="4643446"/>
            <a:ext cx="7524769" cy="952283"/>
          </a:xfrm>
          <a:noFill/>
        </p:spPr>
        <p:txBody>
          <a:bodyPr lIns="216000" rIns="360000" bIns="0" anchor="b" anchorCtr="0"/>
          <a:lstStyle>
            <a:lvl1pPr>
              <a:defRPr sz="2800" i="0" baseline="0">
                <a:solidFill>
                  <a:schemeClr val="bg1"/>
                </a:solidFill>
              </a:defRPr>
            </a:lvl1pPr>
          </a:lstStyle>
          <a:p>
            <a:r>
              <a:rPr lang="en-US" dirty="0" smtClean="0"/>
              <a:t>Click to edit main title Arial Bold size 28</a:t>
            </a:r>
            <a:endParaRPr lang="en-GB" dirty="0"/>
          </a:p>
        </p:txBody>
      </p:sp>
      <p:cxnSp>
        <p:nvCxnSpPr>
          <p:cNvPr id="26" name="Straight Connector 25"/>
          <p:cNvCxnSpPr/>
          <p:nvPr/>
        </p:nvCxnSpPr>
        <p:spPr bwMode="gray">
          <a:xfrm>
            <a:off x="0" y="4637321"/>
            <a:ext cx="9906000" cy="1588"/>
          </a:xfrm>
          <a:prstGeom prst="line">
            <a:avLst/>
          </a:prstGeom>
          <a:solidFill>
            <a:schemeClr val="accent2"/>
          </a:solidFill>
          <a:ln w="9525" cap="flat" cmpd="sng" algn="ctr">
            <a:solidFill>
              <a:srgbClr val="60C9CE"/>
            </a:solidFill>
            <a:prstDash val="solid"/>
            <a:round/>
            <a:headEnd type="none" w="med" len="med"/>
            <a:tailEnd type="none" w="med" len="med"/>
          </a:ln>
          <a:effectLst/>
        </p:spPr>
      </p:cxnSp>
      <p:sp>
        <p:nvSpPr>
          <p:cNvPr id="30" name="Text Placeholder 29"/>
          <p:cNvSpPr>
            <a:spLocks noGrp="1"/>
          </p:cNvSpPr>
          <p:nvPr>
            <p:ph type="body" sz="quarter" idx="10" hasCustomPrompt="1"/>
          </p:nvPr>
        </p:nvSpPr>
        <p:spPr bwMode="gray">
          <a:xfrm>
            <a:off x="1" y="5765102"/>
            <a:ext cx="6446838" cy="616226"/>
          </a:xfrm>
        </p:spPr>
        <p:txBody>
          <a:bodyPr lIns="216000" rIns="720000"/>
          <a:lstStyle>
            <a:lvl1pPr>
              <a:buNone/>
              <a:defRPr sz="2000" b="1">
                <a:solidFill>
                  <a:srgbClr val="60C9CE"/>
                </a:solidFill>
              </a:defRPr>
            </a:lvl1pPr>
            <a:lvl2pPr>
              <a:buNone/>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dirty="0" smtClean="0"/>
              <a:t>Click to edit Subtitle Arial Bold size 20</a:t>
            </a:r>
          </a:p>
        </p:txBody>
      </p:sp>
      <p:sp>
        <p:nvSpPr>
          <p:cNvPr id="32" name="TextBox 31"/>
          <p:cNvSpPr txBox="1"/>
          <p:nvPr/>
        </p:nvSpPr>
        <p:spPr bwMode="gray">
          <a:xfrm>
            <a:off x="7239016" y="4691383"/>
            <a:ext cx="2666984" cy="642918"/>
          </a:xfrm>
          <a:prstGeom prst="rect">
            <a:avLst/>
          </a:prstGeom>
          <a:noFill/>
        </p:spPr>
        <p:txBody>
          <a:bodyPr wrap="square" lIns="0" tIns="36000" rIns="252000" bIns="0" rtlCol="0" anchor="t" anchorCtr="0">
            <a:noAutofit/>
          </a:bodyPr>
          <a:lstStyle/>
          <a:p>
            <a:pPr algn="r">
              <a:spcBef>
                <a:spcPct val="20000"/>
              </a:spcBef>
            </a:pPr>
            <a:r>
              <a:rPr lang="en-US" sz="700" dirty="0" smtClean="0">
                <a:solidFill>
                  <a:schemeClr val="bg1"/>
                </a:solidFill>
              </a:rPr>
              <a:t>Version 1 | Internal Use Only</a:t>
            </a:r>
          </a:p>
        </p:txBody>
      </p:sp>
      <p:sp>
        <p:nvSpPr>
          <p:cNvPr id="10" name="Picture Placeholder 9"/>
          <p:cNvSpPr>
            <a:spLocks noGrp="1"/>
          </p:cNvSpPr>
          <p:nvPr>
            <p:ph type="pic" sz="quarter" idx="12" hasCustomPrompt="1"/>
          </p:nvPr>
        </p:nvSpPr>
        <p:spPr bwMode="gray">
          <a:xfrm>
            <a:off x="7937" y="0"/>
            <a:ext cx="9898063" cy="4622800"/>
          </a:xfrm>
          <a:solidFill>
            <a:srgbClr val="00AA9E"/>
          </a:solidFill>
        </p:spPr>
        <p:txBody>
          <a:bodyPr lIns="1224000" tIns="0" anchor="ctr" anchorCtr="0"/>
          <a:lstStyle>
            <a:lvl1pPr>
              <a:buNone/>
              <a:defRPr>
                <a:sym typeface="Wingdings" pitchFamily="2" charset="2"/>
              </a:defRPr>
            </a:lvl1pPr>
          </a:lstStyle>
          <a:p>
            <a:r>
              <a:rPr lang="en-GB" dirty="0" smtClean="0"/>
              <a:t>Click here to insert cover image </a:t>
            </a:r>
            <a:endParaRPr lang="en-US" dirty="0"/>
          </a:p>
        </p:txBody>
      </p:sp>
      <p:pic>
        <p:nvPicPr>
          <p:cNvPr id="44" name="Picture 43" descr="Ipsos SRI Logo - WHITE.png"/>
          <p:cNvPicPr>
            <a:picLocks noChangeAspect="1"/>
          </p:cNvPicPr>
          <p:nvPr userDrawn="1"/>
        </p:nvPicPr>
        <p:blipFill>
          <a:blip r:embed="rId2" cstate="print"/>
          <a:stretch>
            <a:fillRect/>
          </a:stretch>
        </p:blipFill>
        <p:spPr bwMode="gray">
          <a:xfrm>
            <a:off x="247797" y="6453333"/>
            <a:ext cx="1166788" cy="226800"/>
          </a:xfrm>
          <a:prstGeom prst="rect">
            <a:avLst/>
          </a:prstGeom>
        </p:spPr>
      </p:pic>
      <p:grpSp>
        <p:nvGrpSpPr>
          <p:cNvPr id="28" name="Group 27"/>
          <p:cNvGrpSpPr>
            <a:grpSpLocks noChangeAspect="1"/>
          </p:cNvGrpSpPr>
          <p:nvPr userDrawn="1"/>
        </p:nvGrpSpPr>
        <p:grpSpPr bwMode="gray">
          <a:xfrm>
            <a:off x="9320170" y="6454998"/>
            <a:ext cx="341830" cy="313735"/>
            <a:chOff x="1020" y="346"/>
            <a:chExt cx="4114" cy="3756"/>
          </a:xfrm>
        </p:grpSpPr>
        <p:sp>
          <p:nvSpPr>
            <p:cNvPr id="29" name="Freeform 28"/>
            <p:cNvSpPr>
              <a:spLocks/>
            </p:cNvSpPr>
            <p:nvPr userDrawn="1"/>
          </p:nvSpPr>
          <p:spPr bwMode="gray">
            <a:xfrm>
              <a:off x="1020" y="346"/>
              <a:ext cx="4114" cy="3756"/>
            </a:xfrm>
            <a:custGeom>
              <a:avLst/>
              <a:gdLst/>
              <a:ahLst/>
              <a:cxnLst>
                <a:cxn ang="0">
                  <a:pos x="0" y="3756"/>
                </a:cxn>
                <a:cxn ang="0">
                  <a:pos x="0" y="0"/>
                </a:cxn>
                <a:cxn ang="0">
                  <a:pos x="4022" y="0"/>
                </a:cxn>
                <a:cxn ang="0">
                  <a:pos x="4022" y="0"/>
                </a:cxn>
                <a:cxn ang="0">
                  <a:pos x="4040" y="118"/>
                </a:cxn>
                <a:cxn ang="0">
                  <a:pos x="4054" y="234"/>
                </a:cxn>
                <a:cxn ang="0">
                  <a:pos x="4068" y="350"/>
                </a:cxn>
                <a:cxn ang="0">
                  <a:pos x="4078" y="468"/>
                </a:cxn>
                <a:cxn ang="0">
                  <a:pos x="4088" y="584"/>
                </a:cxn>
                <a:cxn ang="0">
                  <a:pos x="4096" y="700"/>
                </a:cxn>
                <a:cxn ang="0">
                  <a:pos x="4104" y="814"/>
                </a:cxn>
                <a:cxn ang="0">
                  <a:pos x="4108" y="930"/>
                </a:cxn>
                <a:cxn ang="0">
                  <a:pos x="4112" y="1046"/>
                </a:cxn>
                <a:cxn ang="0">
                  <a:pos x="4114" y="1162"/>
                </a:cxn>
                <a:cxn ang="0">
                  <a:pos x="4112" y="1276"/>
                </a:cxn>
                <a:cxn ang="0">
                  <a:pos x="4110" y="1392"/>
                </a:cxn>
                <a:cxn ang="0">
                  <a:pos x="4106" y="1508"/>
                </a:cxn>
                <a:cxn ang="0">
                  <a:pos x="4100" y="1622"/>
                </a:cxn>
                <a:cxn ang="0">
                  <a:pos x="4092" y="1738"/>
                </a:cxn>
                <a:cxn ang="0">
                  <a:pos x="4082" y="1854"/>
                </a:cxn>
                <a:cxn ang="0">
                  <a:pos x="4070" y="1970"/>
                </a:cxn>
                <a:cxn ang="0">
                  <a:pos x="4056" y="2086"/>
                </a:cxn>
                <a:cxn ang="0">
                  <a:pos x="4040" y="2202"/>
                </a:cxn>
                <a:cxn ang="0">
                  <a:pos x="4020" y="2320"/>
                </a:cxn>
                <a:cxn ang="0">
                  <a:pos x="4000" y="2436"/>
                </a:cxn>
                <a:cxn ang="0">
                  <a:pos x="3978" y="2554"/>
                </a:cxn>
                <a:cxn ang="0">
                  <a:pos x="3952" y="2672"/>
                </a:cxn>
                <a:cxn ang="0">
                  <a:pos x="3926" y="2790"/>
                </a:cxn>
                <a:cxn ang="0">
                  <a:pos x="3896" y="2908"/>
                </a:cxn>
                <a:cxn ang="0">
                  <a:pos x="3864" y="3028"/>
                </a:cxn>
                <a:cxn ang="0">
                  <a:pos x="3830" y="3148"/>
                </a:cxn>
                <a:cxn ang="0">
                  <a:pos x="3792" y="3268"/>
                </a:cxn>
                <a:cxn ang="0">
                  <a:pos x="3754" y="3388"/>
                </a:cxn>
                <a:cxn ang="0">
                  <a:pos x="3712" y="3510"/>
                </a:cxn>
                <a:cxn ang="0">
                  <a:pos x="3668" y="3632"/>
                </a:cxn>
                <a:cxn ang="0">
                  <a:pos x="3620" y="3756"/>
                </a:cxn>
                <a:cxn ang="0">
                  <a:pos x="0" y="3756"/>
                </a:cxn>
              </a:cxnLst>
              <a:rect l="0" t="0" r="r" b="b"/>
              <a:pathLst>
                <a:path w="4114" h="3756">
                  <a:moveTo>
                    <a:pt x="0" y="3756"/>
                  </a:moveTo>
                  <a:lnTo>
                    <a:pt x="0" y="0"/>
                  </a:lnTo>
                  <a:lnTo>
                    <a:pt x="4022" y="0"/>
                  </a:lnTo>
                  <a:lnTo>
                    <a:pt x="4022" y="0"/>
                  </a:lnTo>
                  <a:lnTo>
                    <a:pt x="4040" y="118"/>
                  </a:lnTo>
                  <a:lnTo>
                    <a:pt x="4054" y="234"/>
                  </a:lnTo>
                  <a:lnTo>
                    <a:pt x="4068" y="350"/>
                  </a:lnTo>
                  <a:lnTo>
                    <a:pt x="4078" y="468"/>
                  </a:lnTo>
                  <a:lnTo>
                    <a:pt x="4088" y="584"/>
                  </a:lnTo>
                  <a:lnTo>
                    <a:pt x="4096" y="700"/>
                  </a:lnTo>
                  <a:lnTo>
                    <a:pt x="4104" y="814"/>
                  </a:lnTo>
                  <a:lnTo>
                    <a:pt x="4108" y="930"/>
                  </a:lnTo>
                  <a:lnTo>
                    <a:pt x="4112" y="1046"/>
                  </a:lnTo>
                  <a:lnTo>
                    <a:pt x="4114" y="1162"/>
                  </a:lnTo>
                  <a:lnTo>
                    <a:pt x="4112" y="1276"/>
                  </a:lnTo>
                  <a:lnTo>
                    <a:pt x="4110" y="1392"/>
                  </a:lnTo>
                  <a:lnTo>
                    <a:pt x="4106" y="1508"/>
                  </a:lnTo>
                  <a:lnTo>
                    <a:pt x="4100" y="1622"/>
                  </a:lnTo>
                  <a:lnTo>
                    <a:pt x="4092" y="1738"/>
                  </a:lnTo>
                  <a:lnTo>
                    <a:pt x="4082" y="1854"/>
                  </a:lnTo>
                  <a:lnTo>
                    <a:pt x="4070" y="1970"/>
                  </a:lnTo>
                  <a:lnTo>
                    <a:pt x="4056" y="2086"/>
                  </a:lnTo>
                  <a:lnTo>
                    <a:pt x="4040" y="2202"/>
                  </a:lnTo>
                  <a:lnTo>
                    <a:pt x="4020" y="2320"/>
                  </a:lnTo>
                  <a:lnTo>
                    <a:pt x="4000" y="2436"/>
                  </a:lnTo>
                  <a:lnTo>
                    <a:pt x="3978" y="2554"/>
                  </a:lnTo>
                  <a:lnTo>
                    <a:pt x="3952" y="2672"/>
                  </a:lnTo>
                  <a:lnTo>
                    <a:pt x="3926" y="2790"/>
                  </a:lnTo>
                  <a:lnTo>
                    <a:pt x="3896" y="2908"/>
                  </a:lnTo>
                  <a:lnTo>
                    <a:pt x="3864" y="3028"/>
                  </a:lnTo>
                  <a:lnTo>
                    <a:pt x="3830" y="3148"/>
                  </a:lnTo>
                  <a:lnTo>
                    <a:pt x="3792" y="3268"/>
                  </a:lnTo>
                  <a:lnTo>
                    <a:pt x="3754" y="3388"/>
                  </a:lnTo>
                  <a:lnTo>
                    <a:pt x="3712" y="3510"/>
                  </a:lnTo>
                  <a:lnTo>
                    <a:pt x="3668" y="3632"/>
                  </a:lnTo>
                  <a:lnTo>
                    <a:pt x="3620" y="3756"/>
                  </a:lnTo>
                  <a:lnTo>
                    <a:pt x="0" y="3756"/>
                  </a:lnTo>
                  <a:close/>
                </a:path>
              </a:pathLst>
            </a:custGeom>
            <a:solidFill>
              <a:srgbClr val="009D9C"/>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2" name="Freeform 41"/>
            <p:cNvSpPr>
              <a:spLocks/>
            </p:cNvSpPr>
            <p:nvPr userDrawn="1"/>
          </p:nvSpPr>
          <p:spPr bwMode="gray">
            <a:xfrm>
              <a:off x="2636" y="1719"/>
              <a:ext cx="85" cy="65"/>
            </a:xfrm>
            <a:custGeom>
              <a:avLst/>
              <a:gdLst/>
              <a:ahLst/>
              <a:cxnLst>
                <a:cxn ang="0">
                  <a:pos x="18" y="44"/>
                </a:cxn>
                <a:cxn ang="0">
                  <a:pos x="0" y="58"/>
                </a:cxn>
                <a:cxn ang="0">
                  <a:pos x="0" y="58"/>
                </a:cxn>
                <a:cxn ang="0">
                  <a:pos x="14" y="60"/>
                </a:cxn>
                <a:cxn ang="0">
                  <a:pos x="28" y="62"/>
                </a:cxn>
                <a:cxn ang="0">
                  <a:pos x="42" y="58"/>
                </a:cxn>
                <a:cxn ang="0">
                  <a:pos x="54" y="54"/>
                </a:cxn>
                <a:cxn ang="0">
                  <a:pos x="66" y="48"/>
                </a:cxn>
                <a:cxn ang="0">
                  <a:pos x="76" y="40"/>
                </a:cxn>
                <a:cxn ang="0">
                  <a:pos x="82" y="32"/>
                </a:cxn>
                <a:cxn ang="0">
                  <a:pos x="88" y="24"/>
                </a:cxn>
                <a:cxn ang="0">
                  <a:pos x="88" y="0"/>
                </a:cxn>
                <a:cxn ang="0">
                  <a:pos x="88" y="0"/>
                </a:cxn>
                <a:cxn ang="0">
                  <a:pos x="66" y="6"/>
                </a:cxn>
                <a:cxn ang="0">
                  <a:pos x="46" y="16"/>
                </a:cxn>
                <a:cxn ang="0">
                  <a:pos x="38" y="22"/>
                </a:cxn>
                <a:cxn ang="0">
                  <a:pos x="30" y="28"/>
                </a:cxn>
                <a:cxn ang="0">
                  <a:pos x="24" y="36"/>
                </a:cxn>
                <a:cxn ang="0">
                  <a:pos x="18" y="44"/>
                </a:cxn>
                <a:cxn ang="0">
                  <a:pos x="18" y="44"/>
                </a:cxn>
              </a:cxnLst>
              <a:rect l="0" t="0" r="r" b="b"/>
              <a:pathLst>
                <a:path w="88" h="62">
                  <a:moveTo>
                    <a:pt x="18" y="44"/>
                  </a:moveTo>
                  <a:lnTo>
                    <a:pt x="0" y="58"/>
                  </a:lnTo>
                  <a:lnTo>
                    <a:pt x="0" y="58"/>
                  </a:lnTo>
                  <a:lnTo>
                    <a:pt x="14" y="60"/>
                  </a:lnTo>
                  <a:lnTo>
                    <a:pt x="28" y="62"/>
                  </a:lnTo>
                  <a:lnTo>
                    <a:pt x="42" y="58"/>
                  </a:lnTo>
                  <a:lnTo>
                    <a:pt x="54" y="54"/>
                  </a:lnTo>
                  <a:lnTo>
                    <a:pt x="66" y="48"/>
                  </a:lnTo>
                  <a:lnTo>
                    <a:pt x="76" y="40"/>
                  </a:lnTo>
                  <a:lnTo>
                    <a:pt x="82" y="32"/>
                  </a:lnTo>
                  <a:lnTo>
                    <a:pt x="88" y="24"/>
                  </a:lnTo>
                  <a:lnTo>
                    <a:pt x="88" y="0"/>
                  </a:lnTo>
                  <a:lnTo>
                    <a:pt x="88" y="0"/>
                  </a:lnTo>
                  <a:lnTo>
                    <a:pt x="66" y="6"/>
                  </a:lnTo>
                  <a:lnTo>
                    <a:pt x="46" y="16"/>
                  </a:lnTo>
                  <a:lnTo>
                    <a:pt x="38" y="22"/>
                  </a:lnTo>
                  <a:lnTo>
                    <a:pt x="30" y="28"/>
                  </a:lnTo>
                  <a:lnTo>
                    <a:pt x="24" y="36"/>
                  </a:lnTo>
                  <a:lnTo>
                    <a:pt x="18" y="44"/>
                  </a:lnTo>
                  <a:lnTo>
                    <a:pt x="18" y="4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3" name="Freeform 42"/>
            <p:cNvSpPr>
              <a:spLocks/>
            </p:cNvSpPr>
            <p:nvPr userDrawn="1"/>
          </p:nvSpPr>
          <p:spPr bwMode="gray">
            <a:xfrm>
              <a:off x="2823" y="1878"/>
              <a:ext cx="66" cy="75"/>
            </a:xfrm>
            <a:custGeom>
              <a:avLst/>
              <a:gdLst/>
              <a:ahLst/>
              <a:cxnLst>
                <a:cxn ang="0">
                  <a:pos x="28" y="2"/>
                </a:cxn>
                <a:cxn ang="0">
                  <a:pos x="0" y="0"/>
                </a:cxn>
                <a:cxn ang="0">
                  <a:pos x="0" y="0"/>
                </a:cxn>
                <a:cxn ang="0">
                  <a:pos x="2" y="18"/>
                </a:cxn>
                <a:cxn ang="0">
                  <a:pos x="4" y="28"/>
                </a:cxn>
                <a:cxn ang="0">
                  <a:pos x="6" y="36"/>
                </a:cxn>
                <a:cxn ang="0">
                  <a:pos x="12" y="44"/>
                </a:cxn>
                <a:cxn ang="0">
                  <a:pos x="18" y="50"/>
                </a:cxn>
                <a:cxn ang="0">
                  <a:pos x="26" y="58"/>
                </a:cxn>
                <a:cxn ang="0">
                  <a:pos x="36" y="64"/>
                </a:cxn>
                <a:cxn ang="0">
                  <a:pos x="58" y="68"/>
                </a:cxn>
                <a:cxn ang="0">
                  <a:pos x="58" y="68"/>
                </a:cxn>
                <a:cxn ang="0">
                  <a:pos x="66" y="60"/>
                </a:cxn>
                <a:cxn ang="0">
                  <a:pos x="68" y="54"/>
                </a:cxn>
                <a:cxn ang="0">
                  <a:pos x="68" y="50"/>
                </a:cxn>
                <a:cxn ang="0">
                  <a:pos x="66" y="40"/>
                </a:cxn>
                <a:cxn ang="0">
                  <a:pos x="62" y="32"/>
                </a:cxn>
                <a:cxn ang="0">
                  <a:pos x="54" y="22"/>
                </a:cxn>
                <a:cxn ang="0">
                  <a:pos x="46" y="14"/>
                </a:cxn>
                <a:cxn ang="0">
                  <a:pos x="28" y="2"/>
                </a:cxn>
                <a:cxn ang="0">
                  <a:pos x="28" y="2"/>
                </a:cxn>
              </a:cxnLst>
              <a:rect l="0" t="0" r="r" b="b"/>
              <a:pathLst>
                <a:path w="68" h="68">
                  <a:moveTo>
                    <a:pt x="28" y="2"/>
                  </a:moveTo>
                  <a:lnTo>
                    <a:pt x="0" y="0"/>
                  </a:lnTo>
                  <a:lnTo>
                    <a:pt x="0" y="0"/>
                  </a:lnTo>
                  <a:lnTo>
                    <a:pt x="2" y="18"/>
                  </a:lnTo>
                  <a:lnTo>
                    <a:pt x="4" y="28"/>
                  </a:lnTo>
                  <a:lnTo>
                    <a:pt x="6" y="36"/>
                  </a:lnTo>
                  <a:lnTo>
                    <a:pt x="12" y="44"/>
                  </a:lnTo>
                  <a:lnTo>
                    <a:pt x="18" y="50"/>
                  </a:lnTo>
                  <a:lnTo>
                    <a:pt x="26" y="58"/>
                  </a:lnTo>
                  <a:lnTo>
                    <a:pt x="36" y="64"/>
                  </a:lnTo>
                  <a:lnTo>
                    <a:pt x="58" y="68"/>
                  </a:lnTo>
                  <a:lnTo>
                    <a:pt x="58" y="68"/>
                  </a:lnTo>
                  <a:lnTo>
                    <a:pt x="66" y="60"/>
                  </a:lnTo>
                  <a:lnTo>
                    <a:pt x="68" y="54"/>
                  </a:lnTo>
                  <a:lnTo>
                    <a:pt x="68" y="50"/>
                  </a:lnTo>
                  <a:lnTo>
                    <a:pt x="66" y="40"/>
                  </a:lnTo>
                  <a:lnTo>
                    <a:pt x="62" y="32"/>
                  </a:lnTo>
                  <a:lnTo>
                    <a:pt x="54" y="22"/>
                  </a:lnTo>
                  <a:lnTo>
                    <a:pt x="46" y="14"/>
                  </a:lnTo>
                  <a:lnTo>
                    <a:pt x="28" y="2"/>
                  </a:lnTo>
                  <a:lnTo>
                    <a:pt x="28" y="2"/>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5" name="Freeform 44"/>
            <p:cNvSpPr>
              <a:spLocks/>
            </p:cNvSpPr>
            <p:nvPr userDrawn="1"/>
          </p:nvSpPr>
          <p:spPr bwMode="gray">
            <a:xfrm>
              <a:off x="2532" y="1215"/>
              <a:ext cx="103" cy="75"/>
            </a:xfrm>
            <a:custGeom>
              <a:avLst/>
              <a:gdLst/>
              <a:ahLst/>
              <a:cxnLst>
                <a:cxn ang="0">
                  <a:pos x="22" y="54"/>
                </a:cxn>
                <a:cxn ang="0">
                  <a:pos x="0" y="70"/>
                </a:cxn>
                <a:cxn ang="0">
                  <a:pos x="0" y="70"/>
                </a:cxn>
                <a:cxn ang="0">
                  <a:pos x="16" y="74"/>
                </a:cxn>
                <a:cxn ang="0">
                  <a:pos x="32" y="76"/>
                </a:cxn>
                <a:cxn ang="0">
                  <a:pos x="46" y="74"/>
                </a:cxn>
                <a:cxn ang="0">
                  <a:pos x="60" y="68"/>
                </a:cxn>
                <a:cxn ang="0">
                  <a:pos x="72" y="62"/>
                </a:cxn>
                <a:cxn ang="0">
                  <a:pos x="82" y="52"/>
                </a:cxn>
                <a:cxn ang="0">
                  <a:pos x="90" y="42"/>
                </a:cxn>
                <a:cxn ang="0">
                  <a:pos x="98" y="30"/>
                </a:cxn>
                <a:cxn ang="0">
                  <a:pos x="106" y="0"/>
                </a:cxn>
                <a:cxn ang="0">
                  <a:pos x="106" y="0"/>
                </a:cxn>
                <a:cxn ang="0">
                  <a:pos x="80" y="6"/>
                </a:cxn>
                <a:cxn ang="0">
                  <a:pos x="68" y="10"/>
                </a:cxn>
                <a:cxn ang="0">
                  <a:pos x="58" y="14"/>
                </a:cxn>
                <a:cxn ang="0">
                  <a:pos x="48" y="20"/>
                </a:cxn>
                <a:cxn ang="0">
                  <a:pos x="38" y="28"/>
                </a:cxn>
                <a:cxn ang="0">
                  <a:pos x="30" y="40"/>
                </a:cxn>
                <a:cxn ang="0">
                  <a:pos x="22" y="54"/>
                </a:cxn>
                <a:cxn ang="0">
                  <a:pos x="22" y="54"/>
                </a:cxn>
              </a:cxnLst>
              <a:rect l="0" t="0" r="r" b="b"/>
              <a:pathLst>
                <a:path w="106" h="76">
                  <a:moveTo>
                    <a:pt x="22" y="54"/>
                  </a:moveTo>
                  <a:lnTo>
                    <a:pt x="0" y="70"/>
                  </a:lnTo>
                  <a:lnTo>
                    <a:pt x="0" y="70"/>
                  </a:lnTo>
                  <a:lnTo>
                    <a:pt x="16" y="74"/>
                  </a:lnTo>
                  <a:lnTo>
                    <a:pt x="32" y="76"/>
                  </a:lnTo>
                  <a:lnTo>
                    <a:pt x="46" y="74"/>
                  </a:lnTo>
                  <a:lnTo>
                    <a:pt x="60" y="68"/>
                  </a:lnTo>
                  <a:lnTo>
                    <a:pt x="72" y="62"/>
                  </a:lnTo>
                  <a:lnTo>
                    <a:pt x="82" y="52"/>
                  </a:lnTo>
                  <a:lnTo>
                    <a:pt x="90" y="42"/>
                  </a:lnTo>
                  <a:lnTo>
                    <a:pt x="98" y="30"/>
                  </a:lnTo>
                  <a:lnTo>
                    <a:pt x="106" y="0"/>
                  </a:lnTo>
                  <a:lnTo>
                    <a:pt x="106" y="0"/>
                  </a:lnTo>
                  <a:lnTo>
                    <a:pt x="80" y="6"/>
                  </a:lnTo>
                  <a:lnTo>
                    <a:pt x="68" y="10"/>
                  </a:lnTo>
                  <a:lnTo>
                    <a:pt x="58" y="14"/>
                  </a:lnTo>
                  <a:lnTo>
                    <a:pt x="48" y="20"/>
                  </a:lnTo>
                  <a:lnTo>
                    <a:pt x="38" y="28"/>
                  </a:lnTo>
                  <a:lnTo>
                    <a:pt x="30" y="40"/>
                  </a:lnTo>
                  <a:lnTo>
                    <a:pt x="22" y="54"/>
                  </a:lnTo>
                  <a:lnTo>
                    <a:pt x="22" y="5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6" name="Freeform 45"/>
            <p:cNvSpPr>
              <a:spLocks/>
            </p:cNvSpPr>
            <p:nvPr userDrawn="1"/>
          </p:nvSpPr>
          <p:spPr bwMode="gray">
            <a:xfrm>
              <a:off x="2476" y="1392"/>
              <a:ext cx="85" cy="75"/>
            </a:xfrm>
            <a:custGeom>
              <a:avLst/>
              <a:gdLst/>
              <a:ahLst/>
              <a:cxnLst>
                <a:cxn ang="0">
                  <a:pos x="82" y="24"/>
                </a:cxn>
                <a:cxn ang="0">
                  <a:pos x="76" y="0"/>
                </a:cxn>
                <a:cxn ang="0">
                  <a:pos x="76" y="0"/>
                </a:cxn>
                <a:cxn ang="0">
                  <a:pos x="50" y="8"/>
                </a:cxn>
                <a:cxn ang="0">
                  <a:pos x="30" y="18"/>
                </a:cxn>
                <a:cxn ang="0">
                  <a:pos x="20" y="24"/>
                </a:cxn>
                <a:cxn ang="0">
                  <a:pos x="12" y="30"/>
                </a:cxn>
                <a:cxn ang="0">
                  <a:pos x="6" y="40"/>
                </a:cxn>
                <a:cxn ang="0">
                  <a:pos x="0" y="48"/>
                </a:cxn>
                <a:cxn ang="0">
                  <a:pos x="0" y="68"/>
                </a:cxn>
                <a:cxn ang="0">
                  <a:pos x="0" y="68"/>
                </a:cxn>
                <a:cxn ang="0">
                  <a:pos x="16" y="72"/>
                </a:cxn>
                <a:cxn ang="0">
                  <a:pos x="30" y="70"/>
                </a:cxn>
                <a:cxn ang="0">
                  <a:pos x="42" y="66"/>
                </a:cxn>
                <a:cxn ang="0">
                  <a:pos x="52" y="60"/>
                </a:cxn>
                <a:cxn ang="0">
                  <a:pos x="62" y="52"/>
                </a:cxn>
                <a:cxn ang="0">
                  <a:pos x="70" y="42"/>
                </a:cxn>
                <a:cxn ang="0">
                  <a:pos x="82" y="24"/>
                </a:cxn>
                <a:cxn ang="0">
                  <a:pos x="82" y="24"/>
                </a:cxn>
              </a:cxnLst>
              <a:rect l="0" t="0" r="r" b="b"/>
              <a:pathLst>
                <a:path w="82" h="72">
                  <a:moveTo>
                    <a:pt x="82" y="24"/>
                  </a:moveTo>
                  <a:lnTo>
                    <a:pt x="76" y="0"/>
                  </a:lnTo>
                  <a:lnTo>
                    <a:pt x="76" y="0"/>
                  </a:lnTo>
                  <a:lnTo>
                    <a:pt x="50" y="8"/>
                  </a:lnTo>
                  <a:lnTo>
                    <a:pt x="30" y="18"/>
                  </a:lnTo>
                  <a:lnTo>
                    <a:pt x="20" y="24"/>
                  </a:lnTo>
                  <a:lnTo>
                    <a:pt x="12" y="30"/>
                  </a:lnTo>
                  <a:lnTo>
                    <a:pt x="6" y="40"/>
                  </a:lnTo>
                  <a:lnTo>
                    <a:pt x="0" y="48"/>
                  </a:lnTo>
                  <a:lnTo>
                    <a:pt x="0" y="68"/>
                  </a:lnTo>
                  <a:lnTo>
                    <a:pt x="0" y="68"/>
                  </a:lnTo>
                  <a:lnTo>
                    <a:pt x="16" y="72"/>
                  </a:lnTo>
                  <a:lnTo>
                    <a:pt x="30" y="70"/>
                  </a:lnTo>
                  <a:lnTo>
                    <a:pt x="42" y="66"/>
                  </a:lnTo>
                  <a:lnTo>
                    <a:pt x="52" y="60"/>
                  </a:lnTo>
                  <a:lnTo>
                    <a:pt x="62" y="52"/>
                  </a:lnTo>
                  <a:lnTo>
                    <a:pt x="70" y="42"/>
                  </a:lnTo>
                  <a:lnTo>
                    <a:pt x="82" y="24"/>
                  </a:lnTo>
                  <a:lnTo>
                    <a:pt x="82" y="2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7" name="Freeform 46"/>
            <p:cNvSpPr>
              <a:spLocks/>
            </p:cNvSpPr>
            <p:nvPr userDrawn="1"/>
          </p:nvSpPr>
          <p:spPr bwMode="gray">
            <a:xfrm>
              <a:off x="2448" y="1589"/>
              <a:ext cx="103" cy="65"/>
            </a:xfrm>
            <a:custGeom>
              <a:avLst/>
              <a:gdLst/>
              <a:ahLst/>
              <a:cxnLst>
                <a:cxn ang="0">
                  <a:pos x="0" y="50"/>
                </a:cxn>
                <a:cxn ang="0">
                  <a:pos x="14" y="58"/>
                </a:cxn>
                <a:cxn ang="0">
                  <a:pos x="14" y="58"/>
                </a:cxn>
                <a:cxn ang="0">
                  <a:pos x="30" y="62"/>
                </a:cxn>
                <a:cxn ang="0">
                  <a:pos x="44" y="60"/>
                </a:cxn>
                <a:cxn ang="0">
                  <a:pos x="54" y="56"/>
                </a:cxn>
                <a:cxn ang="0">
                  <a:pos x="60" y="50"/>
                </a:cxn>
                <a:cxn ang="0">
                  <a:pos x="66" y="42"/>
                </a:cxn>
                <a:cxn ang="0">
                  <a:pos x="70" y="34"/>
                </a:cxn>
                <a:cxn ang="0">
                  <a:pos x="78" y="18"/>
                </a:cxn>
                <a:cxn ang="0">
                  <a:pos x="98" y="2"/>
                </a:cxn>
                <a:cxn ang="0">
                  <a:pos x="98" y="2"/>
                </a:cxn>
                <a:cxn ang="0">
                  <a:pos x="80" y="0"/>
                </a:cxn>
                <a:cxn ang="0">
                  <a:pos x="64" y="2"/>
                </a:cxn>
                <a:cxn ang="0">
                  <a:pos x="50" y="6"/>
                </a:cxn>
                <a:cxn ang="0">
                  <a:pos x="36" y="14"/>
                </a:cxn>
                <a:cxn ang="0">
                  <a:pos x="24" y="22"/>
                </a:cxn>
                <a:cxn ang="0">
                  <a:pos x="14" y="30"/>
                </a:cxn>
                <a:cxn ang="0">
                  <a:pos x="6" y="40"/>
                </a:cxn>
                <a:cxn ang="0">
                  <a:pos x="0" y="50"/>
                </a:cxn>
                <a:cxn ang="0">
                  <a:pos x="0" y="50"/>
                </a:cxn>
              </a:cxnLst>
              <a:rect l="0" t="0" r="r" b="b"/>
              <a:pathLst>
                <a:path w="98" h="62">
                  <a:moveTo>
                    <a:pt x="0" y="50"/>
                  </a:moveTo>
                  <a:lnTo>
                    <a:pt x="14" y="58"/>
                  </a:lnTo>
                  <a:lnTo>
                    <a:pt x="14" y="58"/>
                  </a:lnTo>
                  <a:lnTo>
                    <a:pt x="30" y="62"/>
                  </a:lnTo>
                  <a:lnTo>
                    <a:pt x="44" y="60"/>
                  </a:lnTo>
                  <a:lnTo>
                    <a:pt x="54" y="56"/>
                  </a:lnTo>
                  <a:lnTo>
                    <a:pt x="60" y="50"/>
                  </a:lnTo>
                  <a:lnTo>
                    <a:pt x="66" y="42"/>
                  </a:lnTo>
                  <a:lnTo>
                    <a:pt x="70" y="34"/>
                  </a:lnTo>
                  <a:lnTo>
                    <a:pt x="78" y="18"/>
                  </a:lnTo>
                  <a:lnTo>
                    <a:pt x="98" y="2"/>
                  </a:lnTo>
                  <a:lnTo>
                    <a:pt x="98" y="2"/>
                  </a:lnTo>
                  <a:lnTo>
                    <a:pt x="80" y="0"/>
                  </a:lnTo>
                  <a:lnTo>
                    <a:pt x="64" y="2"/>
                  </a:lnTo>
                  <a:lnTo>
                    <a:pt x="50" y="6"/>
                  </a:lnTo>
                  <a:lnTo>
                    <a:pt x="36" y="14"/>
                  </a:lnTo>
                  <a:lnTo>
                    <a:pt x="24" y="22"/>
                  </a:lnTo>
                  <a:lnTo>
                    <a:pt x="14" y="30"/>
                  </a:lnTo>
                  <a:lnTo>
                    <a:pt x="6" y="40"/>
                  </a:lnTo>
                  <a:lnTo>
                    <a:pt x="0" y="50"/>
                  </a:lnTo>
                  <a:lnTo>
                    <a:pt x="0" y="5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8" name="Freeform 47"/>
            <p:cNvSpPr>
              <a:spLocks/>
            </p:cNvSpPr>
            <p:nvPr userDrawn="1"/>
          </p:nvSpPr>
          <p:spPr bwMode="gray">
            <a:xfrm>
              <a:off x="2720" y="944"/>
              <a:ext cx="103" cy="47"/>
            </a:xfrm>
            <a:custGeom>
              <a:avLst/>
              <a:gdLst/>
              <a:ahLst/>
              <a:cxnLst>
                <a:cxn ang="0">
                  <a:pos x="18" y="0"/>
                </a:cxn>
                <a:cxn ang="0">
                  <a:pos x="0" y="8"/>
                </a:cxn>
                <a:cxn ang="0">
                  <a:pos x="0" y="8"/>
                </a:cxn>
                <a:cxn ang="0">
                  <a:pos x="2" y="14"/>
                </a:cxn>
                <a:cxn ang="0">
                  <a:pos x="4" y="20"/>
                </a:cxn>
                <a:cxn ang="0">
                  <a:pos x="14" y="32"/>
                </a:cxn>
                <a:cxn ang="0">
                  <a:pos x="26" y="42"/>
                </a:cxn>
                <a:cxn ang="0">
                  <a:pos x="42" y="50"/>
                </a:cxn>
                <a:cxn ang="0">
                  <a:pos x="58" y="56"/>
                </a:cxn>
                <a:cxn ang="0">
                  <a:pos x="72" y="58"/>
                </a:cxn>
                <a:cxn ang="0">
                  <a:pos x="78" y="58"/>
                </a:cxn>
                <a:cxn ang="0">
                  <a:pos x="84" y="56"/>
                </a:cxn>
                <a:cxn ang="0">
                  <a:pos x="90" y="54"/>
                </a:cxn>
                <a:cxn ang="0">
                  <a:pos x="94" y="50"/>
                </a:cxn>
                <a:cxn ang="0">
                  <a:pos x="96" y="20"/>
                </a:cxn>
                <a:cxn ang="0">
                  <a:pos x="96" y="20"/>
                </a:cxn>
                <a:cxn ang="0">
                  <a:pos x="78" y="10"/>
                </a:cxn>
                <a:cxn ang="0">
                  <a:pos x="60" y="4"/>
                </a:cxn>
                <a:cxn ang="0">
                  <a:pos x="40" y="0"/>
                </a:cxn>
                <a:cxn ang="0">
                  <a:pos x="18" y="0"/>
                </a:cxn>
                <a:cxn ang="0">
                  <a:pos x="18" y="0"/>
                </a:cxn>
              </a:cxnLst>
              <a:rect l="0" t="0" r="r" b="b"/>
              <a:pathLst>
                <a:path w="96" h="58">
                  <a:moveTo>
                    <a:pt x="18" y="0"/>
                  </a:moveTo>
                  <a:lnTo>
                    <a:pt x="0" y="8"/>
                  </a:lnTo>
                  <a:lnTo>
                    <a:pt x="0" y="8"/>
                  </a:lnTo>
                  <a:lnTo>
                    <a:pt x="2" y="14"/>
                  </a:lnTo>
                  <a:lnTo>
                    <a:pt x="4" y="20"/>
                  </a:lnTo>
                  <a:lnTo>
                    <a:pt x="14" y="32"/>
                  </a:lnTo>
                  <a:lnTo>
                    <a:pt x="26" y="42"/>
                  </a:lnTo>
                  <a:lnTo>
                    <a:pt x="42" y="50"/>
                  </a:lnTo>
                  <a:lnTo>
                    <a:pt x="58" y="56"/>
                  </a:lnTo>
                  <a:lnTo>
                    <a:pt x="72" y="58"/>
                  </a:lnTo>
                  <a:lnTo>
                    <a:pt x="78" y="58"/>
                  </a:lnTo>
                  <a:lnTo>
                    <a:pt x="84" y="56"/>
                  </a:lnTo>
                  <a:lnTo>
                    <a:pt x="90" y="54"/>
                  </a:lnTo>
                  <a:lnTo>
                    <a:pt x="94" y="50"/>
                  </a:lnTo>
                  <a:lnTo>
                    <a:pt x="96" y="20"/>
                  </a:lnTo>
                  <a:lnTo>
                    <a:pt x="96" y="20"/>
                  </a:lnTo>
                  <a:lnTo>
                    <a:pt x="78" y="10"/>
                  </a:lnTo>
                  <a:lnTo>
                    <a:pt x="60" y="4"/>
                  </a:lnTo>
                  <a:lnTo>
                    <a:pt x="40" y="0"/>
                  </a:lnTo>
                  <a:lnTo>
                    <a:pt x="18" y="0"/>
                  </a:lnTo>
                  <a:lnTo>
                    <a:pt x="18" y="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9" name="Freeform 48"/>
            <p:cNvSpPr>
              <a:spLocks/>
            </p:cNvSpPr>
            <p:nvPr userDrawn="1"/>
          </p:nvSpPr>
          <p:spPr bwMode="gray">
            <a:xfrm>
              <a:off x="2946" y="851"/>
              <a:ext cx="66" cy="103"/>
            </a:xfrm>
            <a:custGeom>
              <a:avLst/>
              <a:gdLst/>
              <a:ahLst/>
              <a:cxnLst>
                <a:cxn ang="0">
                  <a:pos x="42" y="8"/>
                </a:cxn>
                <a:cxn ang="0">
                  <a:pos x="14" y="0"/>
                </a:cxn>
                <a:cxn ang="0">
                  <a:pos x="14" y="0"/>
                </a:cxn>
                <a:cxn ang="0">
                  <a:pos x="6" y="16"/>
                </a:cxn>
                <a:cxn ang="0">
                  <a:pos x="2" y="22"/>
                </a:cxn>
                <a:cxn ang="0">
                  <a:pos x="0" y="30"/>
                </a:cxn>
                <a:cxn ang="0">
                  <a:pos x="0" y="40"/>
                </a:cxn>
                <a:cxn ang="0">
                  <a:pos x="0" y="50"/>
                </a:cxn>
                <a:cxn ang="0">
                  <a:pos x="4" y="60"/>
                </a:cxn>
                <a:cxn ang="0">
                  <a:pos x="8" y="72"/>
                </a:cxn>
                <a:cxn ang="0">
                  <a:pos x="22" y="102"/>
                </a:cxn>
                <a:cxn ang="0">
                  <a:pos x="22" y="102"/>
                </a:cxn>
                <a:cxn ang="0">
                  <a:pos x="44" y="78"/>
                </a:cxn>
                <a:cxn ang="0">
                  <a:pos x="54" y="66"/>
                </a:cxn>
                <a:cxn ang="0">
                  <a:pos x="60" y="54"/>
                </a:cxn>
                <a:cxn ang="0">
                  <a:pos x="64" y="44"/>
                </a:cxn>
                <a:cxn ang="0">
                  <a:pos x="64" y="38"/>
                </a:cxn>
                <a:cxn ang="0">
                  <a:pos x="62" y="32"/>
                </a:cxn>
                <a:cxn ang="0">
                  <a:pos x="60" y="26"/>
                </a:cxn>
                <a:cxn ang="0">
                  <a:pos x="56" y="20"/>
                </a:cxn>
                <a:cxn ang="0">
                  <a:pos x="42" y="8"/>
                </a:cxn>
                <a:cxn ang="0">
                  <a:pos x="42" y="8"/>
                </a:cxn>
              </a:cxnLst>
              <a:rect l="0" t="0" r="r" b="b"/>
              <a:pathLst>
                <a:path w="64" h="102">
                  <a:moveTo>
                    <a:pt x="42" y="8"/>
                  </a:moveTo>
                  <a:lnTo>
                    <a:pt x="14" y="0"/>
                  </a:lnTo>
                  <a:lnTo>
                    <a:pt x="14" y="0"/>
                  </a:lnTo>
                  <a:lnTo>
                    <a:pt x="6" y="16"/>
                  </a:lnTo>
                  <a:lnTo>
                    <a:pt x="2" y="22"/>
                  </a:lnTo>
                  <a:lnTo>
                    <a:pt x="0" y="30"/>
                  </a:lnTo>
                  <a:lnTo>
                    <a:pt x="0" y="40"/>
                  </a:lnTo>
                  <a:lnTo>
                    <a:pt x="0" y="50"/>
                  </a:lnTo>
                  <a:lnTo>
                    <a:pt x="4" y="60"/>
                  </a:lnTo>
                  <a:lnTo>
                    <a:pt x="8" y="72"/>
                  </a:lnTo>
                  <a:lnTo>
                    <a:pt x="22" y="102"/>
                  </a:lnTo>
                  <a:lnTo>
                    <a:pt x="22" y="102"/>
                  </a:lnTo>
                  <a:lnTo>
                    <a:pt x="44" y="78"/>
                  </a:lnTo>
                  <a:lnTo>
                    <a:pt x="54" y="66"/>
                  </a:lnTo>
                  <a:lnTo>
                    <a:pt x="60" y="54"/>
                  </a:lnTo>
                  <a:lnTo>
                    <a:pt x="64" y="44"/>
                  </a:lnTo>
                  <a:lnTo>
                    <a:pt x="64" y="38"/>
                  </a:lnTo>
                  <a:lnTo>
                    <a:pt x="62" y="32"/>
                  </a:lnTo>
                  <a:lnTo>
                    <a:pt x="60" y="26"/>
                  </a:lnTo>
                  <a:lnTo>
                    <a:pt x="56" y="20"/>
                  </a:lnTo>
                  <a:lnTo>
                    <a:pt x="42" y="8"/>
                  </a:lnTo>
                  <a:lnTo>
                    <a:pt x="42" y="8"/>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0" name="Freeform 49"/>
            <p:cNvSpPr>
              <a:spLocks noEditPoints="1"/>
            </p:cNvSpPr>
            <p:nvPr userDrawn="1"/>
          </p:nvSpPr>
          <p:spPr bwMode="gray">
            <a:xfrm>
              <a:off x="3171" y="664"/>
              <a:ext cx="770" cy="1981"/>
            </a:xfrm>
            <a:custGeom>
              <a:avLst/>
              <a:gdLst/>
              <a:ahLst/>
              <a:cxnLst>
                <a:cxn ang="0">
                  <a:pos x="636" y="774"/>
                </a:cxn>
                <a:cxn ang="0">
                  <a:pos x="688" y="690"/>
                </a:cxn>
                <a:cxn ang="0">
                  <a:pos x="686" y="488"/>
                </a:cxn>
                <a:cxn ang="0">
                  <a:pos x="694" y="430"/>
                </a:cxn>
                <a:cxn ang="0">
                  <a:pos x="694" y="376"/>
                </a:cxn>
                <a:cxn ang="0">
                  <a:pos x="676" y="320"/>
                </a:cxn>
                <a:cxn ang="0">
                  <a:pos x="646" y="280"/>
                </a:cxn>
                <a:cxn ang="0">
                  <a:pos x="648" y="238"/>
                </a:cxn>
                <a:cxn ang="0">
                  <a:pos x="610" y="226"/>
                </a:cxn>
                <a:cxn ang="0">
                  <a:pos x="580" y="190"/>
                </a:cxn>
                <a:cxn ang="0">
                  <a:pos x="568" y="180"/>
                </a:cxn>
                <a:cxn ang="0">
                  <a:pos x="526" y="182"/>
                </a:cxn>
                <a:cxn ang="0">
                  <a:pos x="518" y="138"/>
                </a:cxn>
                <a:cxn ang="0">
                  <a:pos x="472" y="156"/>
                </a:cxn>
                <a:cxn ang="0">
                  <a:pos x="474" y="116"/>
                </a:cxn>
                <a:cxn ang="0">
                  <a:pos x="432" y="120"/>
                </a:cxn>
                <a:cxn ang="0">
                  <a:pos x="388" y="132"/>
                </a:cxn>
                <a:cxn ang="0">
                  <a:pos x="388" y="80"/>
                </a:cxn>
                <a:cxn ang="0">
                  <a:pos x="376" y="68"/>
                </a:cxn>
                <a:cxn ang="0">
                  <a:pos x="346" y="44"/>
                </a:cxn>
                <a:cxn ang="0">
                  <a:pos x="314" y="88"/>
                </a:cxn>
                <a:cxn ang="0">
                  <a:pos x="306" y="64"/>
                </a:cxn>
                <a:cxn ang="0">
                  <a:pos x="330" y="46"/>
                </a:cxn>
                <a:cxn ang="0">
                  <a:pos x="256" y="122"/>
                </a:cxn>
                <a:cxn ang="0">
                  <a:pos x="236" y="92"/>
                </a:cxn>
                <a:cxn ang="0">
                  <a:pos x="290" y="18"/>
                </a:cxn>
                <a:cxn ang="0">
                  <a:pos x="218" y="62"/>
                </a:cxn>
                <a:cxn ang="0">
                  <a:pos x="214" y="90"/>
                </a:cxn>
                <a:cxn ang="0">
                  <a:pos x="208" y="60"/>
                </a:cxn>
                <a:cxn ang="0">
                  <a:pos x="212" y="8"/>
                </a:cxn>
                <a:cxn ang="0">
                  <a:pos x="184" y="40"/>
                </a:cxn>
                <a:cxn ang="0">
                  <a:pos x="162" y="0"/>
                </a:cxn>
                <a:cxn ang="0">
                  <a:pos x="156" y="94"/>
                </a:cxn>
                <a:cxn ang="0">
                  <a:pos x="138" y="12"/>
                </a:cxn>
                <a:cxn ang="0">
                  <a:pos x="84" y="74"/>
                </a:cxn>
                <a:cxn ang="0">
                  <a:pos x="62" y="98"/>
                </a:cxn>
                <a:cxn ang="0">
                  <a:pos x="54" y="20"/>
                </a:cxn>
                <a:cxn ang="0">
                  <a:pos x="86" y="738"/>
                </a:cxn>
                <a:cxn ang="0">
                  <a:pos x="38" y="1700"/>
                </a:cxn>
                <a:cxn ang="0">
                  <a:pos x="176" y="1954"/>
                </a:cxn>
                <a:cxn ang="0">
                  <a:pos x="576" y="1976"/>
                </a:cxn>
                <a:cxn ang="0">
                  <a:pos x="656" y="1938"/>
                </a:cxn>
                <a:cxn ang="0">
                  <a:pos x="472" y="1910"/>
                </a:cxn>
                <a:cxn ang="0">
                  <a:pos x="368" y="1874"/>
                </a:cxn>
                <a:cxn ang="0">
                  <a:pos x="266" y="1722"/>
                </a:cxn>
                <a:cxn ang="0">
                  <a:pos x="260" y="1568"/>
                </a:cxn>
                <a:cxn ang="0">
                  <a:pos x="304" y="1496"/>
                </a:cxn>
                <a:cxn ang="0">
                  <a:pos x="552" y="1494"/>
                </a:cxn>
                <a:cxn ang="0">
                  <a:pos x="682" y="1452"/>
                </a:cxn>
                <a:cxn ang="0">
                  <a:pos x="654" y="1352"/>
                </a:cxn>
                <a:cxn ang="0">
                  <a:pos x="692" y="1264"/>
                </a:cxn>
                <a:cxn ang="0">
                  <a:pos x="610" y="1220"/>
                </a:cxn>
                <a:cxn ang="0">
                  <a:pos x="694" y="1188"/>
                </a:cxn>
                <a:cxn ang="0">
                  <a:pos x="698" y="1124"/>
                </a:cxn>
                <a:cxn ang="0">
                  <a:pos x="714" y="1052"/>
                </a:cxn>
                <a:cxn ang="0">
                  <a:pos x="772" y="1002"/>
                </a:cxn>
                <a:cxn ang="0">
                  <a:pos x="492" y="850"/>
                </a:cxn>
                <a:cxn ang="0">
                  <a:pos x="362" y="826"/>
                </a:cxn>
                <a:cxn ang="0">
                  <a:pos x="424" y="782"/>
                </a:cxn>
                <a:cxn ang="0">
                  <a:pos x="532" y="794"/>
                </a:cxn>
                <a:cxn ang="0">
                  <a:pos x="516" y="846"/>
                </a:cxn>
              </a:cxnLst>
              <a:rect l="0" t="0" r="r" b="b"/>
              <a:pathLst>
                <a:path w="772" h="1976">
                  <a:moveTo>
                    <a:pt x="696" y="886"/>
                  </a:moveTo>
                  <a:lnTo>
                    <a:pt x="696" y="886"/>
                  </a:lnTo>
                  <a:lnTo>
                    <a:pt x="670" y="852"/>
                  </a:lnTo>
                  <a:lnTo>
                    <a:pt x="656" y="834"/>
                  </a:lnTo>
                  <a:lnTo>
                    <a:pt x="646" y="814"/>
                  </a:lnTo>
                  <a:lnTo>
                    <a:pt x="638" y="794"/>
                  </a:lnTo>
                  <a:lnTo>
                    <a:pt x="636" y="784"/>
                  </a:lnTo>
                  <a:lnTo>
                    <a:pt x="636" y="774"/>
                  </a:lnTo>
                  <a:lnTo>
                    <a:pt x="638" y="764"/>
                  </a:lnTo>
                  <a:lnTo>
                    <a:pt x="642" y="754"/>
                  </a:lnTo>
                  <a:lnTo>
                    <a:pt x="646" y="744"/>
                  </a:lnTo>
                  <a:lnTo>
                    <a:pt x="654" y="734"/>
                  </a:lnTo>
                  <a:lnTo>
                    <a:pt x="654" y="734"/>
                  </a:lnTo>
                  <a:lnTo>
                    <a:pt x="670" y="720"/>
                  </a:lnTo>
                  <a:lnTo>
                    <a:pt x="680" y="706"/>
                  </a:lnTo>
                  <a:lnTo>
                    <a:pt x="688" y="690"/>
                  </a:lnTo>
                  <a:lnTo>
                    <a:pt x="690" y="672"/>
                  </a:lnTo>
                  <a:lnTo>
                    <a:pt x="690" y="672"/>
                  </a:lnTo>
                  <a:lnTo>
                    <a:pt x="696" y="612"/>
                  </a:lnTo>
                  <a:lnTo>
                    <a:pt x="696" y="566"/>
                  </a:lnTo>
                  <a:lnTo>
                    <a:pt x="692" y="526"/>
                  </a:lnTo>
                  <a:lnTo>
                    <a:pt x="684" y="490"/>
                  </a:lnTo>
                  <a:lnTo>
                    <a:pt x="684" y="490"/>
                  </a:lnTo>
                  <a:lnTo>
                    <a:pt x="686" y="488"/>
                  </a:lnTo>
                  <a:lnTo>
                    <a:pt x="690" y="486"/>
                  </a:lnTo>
                  <a:lnTo>
                    <a:pt x="694" y="482"/>
                  </a:lnTo>
                  <a:lnTo>
                    <a:pt x="698" y="474"/>
                  </a:lnTo>
                  <a:lnTo>
                    <a:pt x="698" y="474"/>
                  </a:lnTo>
                  <a:lnTo>
                    <a:pt x="700" y="458"/>
                  </a:lnTo>
                  <a:lnTo>
                    <a:pt x="700" y="446"/>
                  </a:lnTo>
                  <a:lnTo>
                    <a:pt x="698" y="438"/>
                  </a:lnTo>
                  <a:lnTo>
                    <a:pt x="694" y="430"/>
                  </a:lnTo>
                  <a:lnTo>
                    <a:pt x="690" y="426"/>
                  </a:lnTo>
                  <a:lnTo>
                    <a:pt x="686" y="422"/>
                  </a:lnTo>
                  <a:lnTo>
                    <a:pt x="684" y="420"/>
                  </a:lnTo>
                  <a:lnTo>
                    <a:pt x="684" y="420"/>
                  </a:lnTo>
                  <a:lnTo>
                    <a:pt x="690" y="412"/>
                  </a:lnTo>
                  <a:lnTo>
                    <a:pt x="694" y="402"/>
                  </a:lnTo>
                  <a:lnTo>
                    <a:pt x="696" y="388"/>
                  </a:lnTo>
                  <a:lnTo>
                    <a:pt x="694" y="376"/>
                  </a:lnTo>
                  <a:lnTo>
                    <a:pt x="692" y="362"/>
                  </a:lnTo>
                  <a:lnTo>
                    <a:pt x="688" y="352"/>
                  </a:lnTo>
                  <a:lnTo>
                    <a:pt x="680" y="344"/>
                  </a:lnTo>
                  <a:lnTo>
                    <a:pt x="676" y="342"/>
                  </a:lnTo>
                  <a:lnTo>
                    <a:pt x="670" y="342"/>
                  </a:lnTo>
                  <a:lnTo>
                    <a:pt x="670" y="342"/>
                  </a:lnTo>
                  <a:lnTo>
                    <a:pt x="674" y="332"/>
                  </a:lnTo>
                  <a:lnTo>
                    <a:pt x="676" y="320"/>
                  </a:lnTo>
                  <a:lnTo>
                    <a:pt x="676" y="308"/>
                  </a:lnTo>
                  <a:lnTo>
                    <a:pt x="674" y="298"/>
                  </a:lnTo>
                  <a:lnTo>
                    <a:pt x="668" y="290"/>
                  </a:lnTo>
                  <a:lnTo>
                    <a:pt x="662" y="282"/>
                  </a:lnTo>
                  <a:lnTo>
                    <a:pt x="654" y="280"/>
                  </a:lnTo>
                  <a:lnTo>
                    <a:pt x="642" y="280"/>
                  </a:lnTo>
                  <a:lnTo>
                    <a:pt x="642" y="280"/>
                  </a:lnTo>
                  <a:lnTo>
                    <a:pt x="646" y="280"/>
                  </a:lnTo>
                  <a:lnTo>
                    <a:pt x="650" y="274"/>
                  </a:lnTo>
                  <a:lnTo>
                    <a:pt x="654" y="266"/>
                  </a:lnTo>
                  <a:lnTo>
                    <a:pt x="656" y="260"/>
                  </a:lnTo>
                  <a:lnTo>
                    <a:pt x="656" y="254"/>
                  </a:lnTo>
                  <a:lnTo>
                    <a:pt x="656" y="254"/>
                  </a:lnTo>
                  <a:lnTo>
                    <a:pt x="654" y="246"/>
                  </a:lnTo>
                  <a:lnTo>
                    <a:pt x="652" y="242"/>
                  </a:lnTo>
                  <a:lnTo>
                    <a:pt x="648" y="238"/>
                  </a:lnTo>
                  <a:lnTo>
                    <a:pt x="644" y="236"/>
                  </a:lnTo>
                  <a:lnTo>
                    <a:pt x="636" y="234"/>
                  </a:lnTo>
                  <a:lnTo>
                    <a:pt x="626" y="234"/>
                  </a:lnTo>
                  <a:lnTo>
                    <a:pt x="618" y="236"/>
                  </a:lnTo>
                  <a:lnTo>
                    <a:pt x="610" y="236"/>
                  </a:lnTo>
                  <a:lnTo>
                    <a:pt x="608" y="236"/>
                  </a:lnTo>
                  <a:lnTo>
                    <a:pt x="608" y="234"/>
                  </a:lnTo>
                  <a:lnTo>
                    <a:pt x="610" y="226"/>
                  </a:lnTo>
                  <a:lnTo>
                    <a:pt x="610" y="226"/>
                  </a:lnTo>
                  <a:lnTo>
                    <a:pt x="612" y="220"/>
                  </a:lnTo>
                  <a:lnTo>
                    <a:pt x="610" y="212"/>
                  </a:lnTo>
                  <a:lnTo>
                    <a:pt x="604" y="204"/>
                  </a:lnTo>
                  <a:lnTo>
                    <a:pt x="598" y="196"/>
                  </a:lnTo>
                  <a:lnTo>
                    <a:pt x="592" y="190"/>
                  </a:lnTo>
                  <a:lnTo>
                    <a:pt x="584" y="188"/>
                  </a:lnTo>
                  <a:lnTo>
                    <a:pt x="580" y="190"/>
                  </a:lnTo>
                  <a:lnTo>
                    <a:pt x="576" y="192"/>
                  </a:lnTo>
                  <a:lnTo>
                    <a:pt x="574" y="196"/>
                  </a:lnTo>
                  <a:lnTo>
                    <a:pt x="570" y="202"/>
                  </a:lnTo>
                  <a:lnTo>
                    <a:pt x="570" y="202"/>
                  </a:lnTo>
                  <a:lnTo>
                    <a:pt x="568" y="200"/>
                  </a:lnTo>
                  <a:lnTo>
                    <a:pt x="566" y="194"/>
                  </a:lnTo>
                  <a:lnTo>
                    <a:pt x="568" y="184"/>
                  </a:lnTo>
                  <a:lnTo>
                    <a:pt x="568" y="180"/>
                  </a:lnTo>
                  <a:lnTo>
                    <a:pt x="566" y="174"/>
                  </a:lnTo>
                  <a:lnTo>
                    <a:pt x="564" y="170"/>
                  </a:lnTo>
                  <a:lnTo>
                    <a:pt x="560" y="166"/>
                  </a:lnTo>
                  <a:lnTo>
                    <a:pt x="560" y="166"/>
                  </a:lnTo>
                  <a:lnTo>
                    <a:pt x="552" y="168"/>
                  </a:lnTo>
                  <a:lnTo>
                    <a:pt x="544" y="172"/>
                  </a:lnTo>
                  <a:lnTo>
                    <a:pt x="526" y="182"/>
                  </a:lnTo>
                  <a:lnTo>
                    <a:pt x="526" y="182"/>
                  </a:lnTo>
                  <a:lnTo>
                    <a:pt x="526" y="176"/>
                  </a:lnTo>
                  <a:lnTo>
                    <a:pt x="526" y="172"/>
                  </a:lnTo>
                  <a:lnTo>
                    <a:pt x="528" y="162"/>
                  </a:lnTo>
                  <a:lnTo>
                    <a:pt x="528" y="158"/>
                  </a:lnTo>
                  <a:lnTo>
                    <a:pt x="528" y="152"/>
                  </a:lnTo>
                  <a:lnTo>
                    <a:pt x="524" y="146"/>
                  </a:lnTo>
                  <a:lnTo>
                    <a:pt x="518" y="138"/>
                  </a:lnTo>
                  <a:lnTo>
                    <a:pt x="518" y="138"/>
                  </a:lnTo>
                  <a:lnTo>
                    <a:pt x="510" y="134"/>
                  </a:lnTo>
                  <a:lnTo>
                    <a:pt x="502" y="132"/>
                  </a:lnTo>
                  <a:lnTo>
                    <a:pt x="498" y="134"/>
                  </a:lnTo>
                  <a:lnTo>
                    <a:pt x="492" y="136"/>
                  </a:lnTo>
                  <a:lnTo>
                    <a:pt x="484" y="146"/>
                  </a:lnTo>
                  <a:lnTo>
                    <a:pt x="478" y="152"/>
                  </a:lnTo>
                  <a:lnTo>
                    <a:pt x="472" y="156"/>
                  </a:lnTo>
                  <a:lnTo>
                    <a:pt x="472" y="156"/>
                  </a:lnTo>
                  <a:lnTo>
                    <a:pt x="466" y="154"/>
                  </a:lnTo>
                  <a:lnTo>
                    <a:pt x="464" y="150"/>
                  </a:lnTo>
                  <a:lnTo>
                    <a:pt x="464" y="148"/>
                  </a:lnTo>
                  <a:lnTo>
                    <a:pt x="474" y="136"/>
                  </a:lnTo>
                  <a:lnTo>
                    <a:pt x="478" y="128"/>
                  </a:lnTo>
                  <a:lnTo>
                    <a:pt x="478" y="124"/>
                  </a:lnTo>
                  <a:lnTo>
                    <a:pt x="476" y="120"/>
                  </a:lnTo>
                  <a:lnTo>
                    <a:pt x="474" y="116"/>
                  </a:lnTo>
                  <a:lnTo>
                    <a:pt x="468" y="110"/>
                  </a:lnTo>
                  <a:lnTo>
                    <a:pt x="460" y="106"/>
                  </a:lnTo>
                  <a:lnTo>
                    <a:pt x="448" y="100"/>
                  </a:lnTo>
                  <a:lnTo>
                    <a:pt x="448" y="100"/>
                  </a:lnTo>
                  <a:lnTo>
                    <a:pt x="442" y="112"/>
                  </a:lnTo>
                  <a:lnTo>
                    <a:pt x="438" y="120"/>
                  </a:lnTo>
                  <a:lnTo>
                    <a:pt x="434" y="122"/>
                  </a:lnTo>
                  <a:lnTo>
                    <a:pt x="432" y="120"/>
                  </a:lnTo>
                  <a:lnTo>
                    <a:pt x="428" y="112"/>
                  </a:lnTo>
                  <a:lnTo>
                    <a:pt x="426" y="108"/>
                  </a:lnTo>
                  <a:lnTo>
                    <a:pt x="424" y="106"/>
                  </a:lnTo>
                  <a:lnTo>
                    <a:pt x="424" y="106"/>
                  </a:lnTo>
                  <a:lnTo>
                    <a:pt x="422" y="104"/>
                  </a:lnTo>
                  <a:lnTo>
                    <a:pt x="418" y="106"/>
                  </a:lnTo>
                  <a:lnTo>
                    <a:pt x="412" y="110"/>
                  </a:lnTo>
                  <a:lnTo>
                    <a:pt x="388" y="132"/>
                  </a:lnTo>
                  <a:lnTo>
                    <a:pt x="388" y="132"/>
                  </a:lnTo>
                  <a:lnTo>
                    <a:pt x="398" y="112"/>
                  </a:lnTo>
                  <a:lnTo>
                    <a:pt x="404" y="92"/>
                  </a:lnTo>
                  <a:lnTo>
                    <a:pt x="406" y="84"/>
                  </a:lnTo>
                  <a:lnTo>
                    <a:pt x="404" y="80"/>
                  </a:lnTo>
                  <a:lnTo>
                    <a:pt x="398" y="78"/>
                  </a:lnTo>
                  <a:lnTo>
                    <a:pt x="388" y="80"/>
                  </a:lnTo>
                  <a:lnTo>
                    <a:pt x="388" y="80"/>
                  </a:lnTo>
                  <a:lnTo>
                    <a:pt x="376" y="84"/>
                  </a:lnTo>
                  <a:lnTo>
                    <a:pt x="368" y="86"/>
                  </a:lnTo>
                  <a:lnTo>
                    <a:pt x="366" y="86"/>
                  </a:lnTo>
                  <a:lnTo>
                    <a:pt x="364" y="84"/>
                  </a:lnTo>
                  <a:lnTo>
                    <a:pt x="368" y="76"/>
                  </a:lnTo>
                  <a:lnTo>
                    <a:pt x="370" y="72"/>
                  </a:lnTo>
                  <a:lnTo>
                    <a:pt x="370" y="72"/>
                  </a:lnTo>
                  <a:lnTo>
                    <a:pt x="376" y="68"/>
                  </a:lnTo>
                  <a:lnTo>
                    <a:pt x="380" y="64"/>
                  </a:lnTo>
                  <a:lnTo>
                    <a:pt x="380" y="62"/>
                  </a:lnTo>
                  <a:lnTo>
                    <a:pt x="380" y="58"/>
                  </a:lnTo>
                  <a:lnTo>
                    <a:pt x="376" y="50"/>
                  </a:lnTo>
                  <a:lnTo>
                    <a:pt x="368" y="44"/>
                  </a:lnTo>
                  <a:lnTo>
                    <a:pt x="358" y="42"/>
                  </a:lnTo>
                  <a:lnTo>
                    <a:pt x="350" y="42"/>
                  </a:lnTo>
                  <a:lnTo>
                    <a:pt x="346" y="44"/>
                  </a:lnTo>
                  <a:lnTo>
                    <a:pt x="344" y="46"/>
                  </a:lnTo>
                  <a:lnTo>
                    <a:pt x="342" y="52"/>
                  </a:lnTo>
                  <a:lnTo>
                    <a:pt x="342" y="58"/>
                  </a:lnTo>
                  <a:lnTo>
                    <a:pt x="342" y="58"/>
                  </a:lnTo>
                  <a:lnTo>
                    <a:pt x="340" y="68"/>
                  </a:lnTo>
                  <a:lnTo>
                    <a:pt x="332" y="76"/>
                  </a:lnTo>
                  <a:lnTo>
                    <a:pt x="324" y="84"/>
                  </a:lnTo>
                  <a:lnTo>
                    <a:pt x="314" y="88"/>
                  </a:lnTo>
                  <a:lnTo>
                    <a:pt x="306" y="90"/>
                  </a:lnTo>
                  <a:lnTo>
                    <a:pt x="300" y="90"/>
                  </a:lnTo>
                  <a:lnTo>
                    <a:pt x="298" y="88"/>
                  </a:lnTo>
                  <a:lnTo>
                    <a:pt x="298" y="84"/>
                  </a:lnTo>
                  <a:lnTo>
                    <a:pt x="300" y="76"/>
                  </a:lnTo>
                  <a:lnTo>
                    <a:pt x="300" y="76"/>
                  </a:lnTo>
                  <a:lnTo>
                    <a:pt x="302" y="68"/>
                  </a:lnTo>
                  <a:lnTo>
                    <a:pt x="306" y="64"/>
                  </a:lnTo>
                  <a:lnTo>
                    <a:pt x="310" y="62"/>
                  </a:lnTo>
                  <a:lnTo>
                    <a:pt x="314" y="60"/>
                  </a:lnTo>
                  <a:lnTo>
                    <a:pt x="322" y="60"/>
                  </a:lnTo>
                  <a:lnTo>
                    <a:pt x="328" y="62"/>
                  </a:lnTo>
                  <a:lnTo>
                    <a:pt x="334" y="62"/>
                  </a:lnTo>
                  <a:lnTo>
                    <a:pt x="334" y="60"/>
                  </a:lnTo>
                  <a:lnTo>
                    <a:pt x="334" y="58"/>
                  </a:lnTo>
                  <a:lnTo>
                    <a:pt x="330" y="46"/>
                  </a:lnTo>
                  <a:lnTo>
                    <a:pt x="318" y="26"/>
                  </a:lnTo>
                  <a:lnTo>
                    <a:pt x="318" y="26"/>
                  </a:lnTo>
                  <a:lnTo>
                    <a:pt x="284" y="62"/>
                  </a:lnTo>
                  <a:lnTo>
                    <a:pt x="272" y="76"/>
                  </a:lnTo>
                  <a:lnTo>
                    <a:pt x="266" y="86"/>
                  </a:lnTo>
                  <a:lnTo>
                    <a:pt x="266" y="86"/>
                  </a:lnTo>
                  <a:lnTo>
                    <a:pt x="260" y="110"/>
                  </a:lnTo>
                  <a:lnTo>
                    <a:pt x="256" y="122"/>
                  </a:lnTo>
                  <a:lnTo>
                    <a:pt x="254" y="124"/>
                  </a:lnTo>
                  <a:lnTo>
                    <a:pt x="252" y="124"/>
                  </a:lnTo>
                  <a:lnTo>
                    <a:pt x="250" y="120"/>
                  </a:lnTo>
                  <a:lnTo>
                    <a:pt x="246" y="102"/>
                  </a:lnTo>
                  <a:lnTo>
                    <a:pt x="242" y="96"/>
                  </a:lnTo>
                  <a:lnTo>
                    <a:pt x="238" y="92"/>
                  </a:lnTo>
                  <a:lnTo>
                    <a:pt x="236" y="92"/>
                  </a:lnTo>
                  <a:lnTo>
                    <a:pt x="236" y="92"/>
                  </a:lnTo>
                  <a:lnTo>
                    <a:pt x="258" y="76"/>
                  </a:lnTo>
                  <a:lnTo>
                    <a:pt x="268" y="66"/>
                  </a:lnTo>
                  <a:lnTo>
                    <a:pt x="276" y="56"/>
                  </a:lnTo>
                  <a:lnTo>
                    <a:pt x="284" y="46"/>
                  </a:lnTo>
                  <a:lnTo>
                    <a:pt x="290" y="36"/>
                  </a:lnTo>
                  <a:lnTo>
                    <a:pt x="292" y="26"/>
                  </a:lnTo>
                  <a:lnTo>
                    <a:pt x="290" y="18"/>
                  </a:lnTo>
                  <a:lnTo>
                    <a:pt x="290" y="18"/>
                  </a:lnTo>
                  <a:lnTo>
                    <a:pt x="276" y="18"/>
                  </a:lnTo>
                  <a:lnTo>
                    <a:pt x="262" y="24"/>
                  </a:lnTo>
                  <a:lnTo>
                    <a:pt x="246" y="32"/>
                  </a:lnTo>
                  <a:lnTo>
                    <a:pt x="232" y="40"/>
                  </a:lnTo>
                  <a:lnTo>
                    <a:pt x="222" y="50"/>
                  </a:lnTo>
                  <a:lnTo>
                    <a:pt x="220" y="54"/>
                  </a:lnTo>
                  <a:lnTo>
                    <a:pt x="218" y="58"/>
                  </a:lnTo>
                  <a:lnTo>
                    <a:pt x="218" y="62"/>
                  </a:lnTo>
                  <a:lnTo>
                    <a:pt x="220" y="66"/>
                  </a:lnTo>
                  <a:lnTo>
                    <a:pt x="226" y="68"/>
                  </a:lnTo>
                  <a:lnTo>
                    <a:pt x="232" y="70"/>
                  </a:lnTo>
                  <a:lnTo>
                    <a:pt x="232" y="70"/>
                  </a:lnTo>
                  <a:lnTo>
                    <a:pt x="230" y="76"/>
                  </a:lnTo>
                  <a:lnTo>
                    <a:pt x="226" y="80"/>
                  </a:lnTo>
                  <a:lnTo>
                    <a:pt x="222" y="86"/>
                  </a:lnTo>
                  <a:lnTo>
                    <a:pt x="214" y="90"/>
                  </a:lnTo>
                  <a:lnTo>
                    <a:pt x="208" y="90"/>
                  </a:lnTo>
                  <a:lnTo>
                    <a:pt x="202" y="90"/>
                  </a:lnTo>
                  <a:lnTo>
                    <a:pt x="194" y="84"/>
                  </a:lnTo>
                  <a:lnTo>
                    <a:pt x="188" y="76"/>
                  </a:lnTo>
                  <a:lnTo>
                    <a:pt x="188" y="76"/>
                  </a:lnTo>
                  <a:lnTo>
                    <a:pt x="194" y="74"/>
                  </a:lnTo>
                  <a:lnTo>
                    <a:pt x="198" y="70"/>
                  </a:lnTo>
                  <a:lnTo>
                    <a:pt x="208" y="60"/>
                  </a:lnTo>
                  <a:lnTo>
                    <a:pt x="218" y="46"/>
                  </a:lnTo>
                  <a:lnTo>
                    <a:pt x="224" y="32"/>
                  </a:lnTo>
                  <a:lnTo>
                    <a:pt x="228" y="20"/>
                  </a:lnTo>
                  <a:lnTo>
                    <a:pt x="228" y="14"/>
                  </a:lnTo>
                  <a:lnTo>
                    <a:pt x="226" y="10"/>
                  </a:lnTo>
                  <a:lnTo>
                    <a:pt x="224" y="8"/>
                  </a:lnTo>
                  <a:lnTo>
                    <a:pt x="218" y="6"/>
                  </a:lnTo>
                  <a:lnTo>
                    <a:pt x="212" y="8"/>
                  </a:lnTo>
                  <a:lnTo>
                    <a:pt x="202" y="12"/>
                  </a:lnTo>
                  <a:lnTo>
                    <a:pt x="202" y="12"/>
                  </a:lnTo>
                  <a:lnTo>
                    <a:pt x="200" y="16"/>
                  </a:lnTo>
                  <a:lnTo>
                    <a:pt x="198" y="24"/>
                  </a:lnTo>
                  <a:lnTo>
                    <a:pt x="194" y="34"/>
                  </a:lnTo>
                  <a:lnTo>
                    <a:pt x="188" y="44"/>
                  </a:lnTo>
                  <a:lnTo>
                    <a:pt x="188" y="44"/>
                  </a:lnTo>
                  <a:lnTo>
                    <a:pt x="184" y="40"/>
                  </a:lnTo>
                  <a:lnTo>
                    <a:pt x="182" y="36"/>
                  </a:lnTo>
                  <a:lnTo>
                    <a:pt x="182" y="26"/>
                  </a:lnTo>
                  <a:lnTo>
                    <a:pt x="182" y="16"/>
                  </a:lnTo>
                  <a:lnTo>
                    <a:pt x="182" y="8"/>
                  </a:lnTo>
                  <a:lnTo>
                    <a:pt x="182" y="8"/>
                  </a:lnTo>
                  <a:lnTo>
                    <a:pt x="174" y="4"/>
                  </a:lnTo>
                  <a:lnTo>
                    <a:pt x="168" y="0"/>
                  </a:lnTo>
                  <a:lnTo>
                    <a:pt x="162" y="0"/>
                  </a:lnTo>
                  <a:lnTo>
                    <a:pt x="160" y="2"/>
                  </a:lnTo>
                  <a:lnTo>
                    <a:pt x="156" y="6"/>
                  </a:lnTo>
                  <a:lnTo>
                    <a:pt x="154" y="12"/>
                  </a:lnTo>
                  <a:lnTo>
                    <a:pt x="152" y="28"/>
                  </a:lnTo>
                  <a:lnTo>
                    <a:pt x="152" y="46"/>
                  </a:lnTo>
                  <a:lnTo>
                    <a:pt x="152" y="66"/>
                  </a:lnTo>
                  <a:lnTo>
                    <a:pt x="156" y="94"/>
                  </a:lnTo>
                  <a:lnTo>
                    <a:pt x="156" y="94"/>
                  </a:lnTo>
                  <a:lnTo>
                    <a:pt x="140" y="82"/>
                  </a:lnTo>
                  <a:lnTo>
                    <a:pt x="132" y="74"/>
                  </a:lnTo>
                  <a:lnTo>
                    <a:pt x="130" y="68"/>
                  </a:lnTo>
                  <a:lnTo>
                    <a:pt x="130" y="62"/>
                  </a:lnTo>
                  <a:lnTo>
                    <a:pt x="134" y="54"/>
                  </a:lnTo>
                  <a:lnTo>
                    <a:pt x="138" y="44"/>
                  </a:lnTo>
                  <a:lnTo>
                    <a:pt x="140" y="30"/>
                  </a:lnTo>
                  <a:lnTo>
                    <a:pt x="138" y="12"/>
                  </a:lnTo>
                  <a:lnTo>
                    <a:pt x="138" y="12"/>
                  </a:lnTo>
                  <a:lnTo>
                    <a:pt x="122" y="16"/>
                  </a:lnTo>
                  <a:lnTo>
                    <a:pt x="110" y="20"/>
                  </a:lnTo>
                  <a:lnTo>
                    <a:pt x="100" y="28"/>
                  </a:lnTo>
                  <a:lnTo>
                    <a:pt x="92" y="36"/>
                  </a:lnTo>
                  <a:lnTo>
                    <a:pt x="88" y="46"/>
                  </a:lnTo>
                  <a:lnTo>
                    <a:pt x="84" y="58"/>
                  </a:lnTo>
                  <a:lnTo>
                    <a:pt x="84" y="74"/>
                  </a:lnTo>
                  <a:lnTo>
                    <a:pt x="86" y="92"/>
                  </a:lnTo>
                  <a:lnTo>
                    <a:pt x="86" y="92"/>
                  </a:lnTo>
                  <a:lnTo>
                    <a:pt x="82" y="102"/>
                  </a:lnTo>
                  <a:lnTo>
                    <a:pt x="74" y="112"/>
                  </a:lnTo>
                  <a:lnTo>
                    <a:pt x="72" y="114"/>
                  </a:lnTo>
                  <a:lnTo>
                    <a:pt x="68" y="114"/>
                  </a:lnTo>
                  <a:lnTo>
                    <a:pt x="64" y="108"/>
                  </a:lnTo>
                  <a:lnTo>
                    <a:pt x="62" y="98"/>
                  </a:lnTo>
                  <a:lnTo>
                    <a:pt x="62" y="98"/>
                  </a:lnTo>
                  <a:lnTo>
                    <a:pt x="70" y="84"/>
                  </a:lnTo>
                  <a:lnTo>
                    <a:pt x="74" y="72"/>
                  </a:lnTo>
                  <a:lnTo>
                    <a:pt x="78" y="58"/>
                  </a:lnTo>
                  <a:lnTo>
                    <a:pt x="76" y="46"/>
                  </a:lnTo>
                  <a:lnTo>
                    <a:pt x="72" y="34"/>
                  </a:lnTo>
                  <a:lnTo>
                    <a:pt x="66" y="26"/>
                  </a:lnTo>
                  <a:lnTo>
                    <a:pt x="54" y="20"/>
                  </a:lnTo>
                  <a:lnTo>
                    <a:pt x="40" y="16"/>
                  </a:lnTo>
                  <a:lnTo>
                    <a:pt x="40" y="16"/>
                  </a:lnTo>
                  <a:lnTo>
                    <a:pt x="52" y="136"/>
                  </a:lnTo>
                  <a:lnTo>
                    <a:pt x="64" y="258"/>
                  </a:lnTo>
                  <a:lnTo>
                    <a:pt x="72" y="378"/>
                  </a:lnTo>
                  <a:lnTo>
                    <a:pt x="78" y="498"/>
                  </a:lnTo>
                  <a:lnTo>
                    <a:pt x="84" y="618"/>
                  </a:lnTo>
                  <a:lnTo>
                    <a:pt x="86" y="738"/>
                  </a:lnTo>
                  <a:lnTo>
                    <a:pt x="88" y="860"/>
                  </a:lnTo>
                  <a:lnTo>
                    <a:pt x="86" y="980"/>
                  </a:lnTo>
                  <a:lnTo>
                    <a:pt x="84" y="1100"/>
                  </a:lnTo>
                  <a:lnTo>
                    <a:pt x="78" y="1220"/>
                  </a:lnTo>
                  <a:lnTo>
                    <a:pt x="72" y="1340"/>
                  </a:lnTo>
                  <a:lnTo>
                    <a:pt x="62" y="1460"/>
                  </a:lnTo>
                  <a:lnTo>
                    <a:pt x="52" y="1580"/>
                  </a:lnTo>
                  <a:lnTo>
                    <a:pt x="38" y="1700"/>
                  </a:lnTo>
                  <a:lnTo>
                    <a:pt x="24" y="1820"/>
                  </a:lnTo>
                  <a:lnTo>
                    <a:pt x="6" y="1938"/>
                  </a:lnTo>
                  <a:lnTo>
                    <a:pt x="0" y="1972"/>
                  </a:lnTo>
                  <a:lnTo>
                    <a:pt x="0" y="1972"/>
                  </a:lnTo>
                  <a:lnTo>
                    <a:pt x="42" y="1970"/>
                  </a:lnTo>
                  <a:lnTo>
                    <a:pt x="88" y="1964"/>
                  </a:lnTo>
                  <a:lnTo>
                    <a:pt x="134" y="1958"/>
                  </a:lnTo>
                  <a:lnTo>
                    <a:pt x="176" y="1954"/>
                  </a:lnTo>
                  <a:lnTo>
                    <a:pt x="176" y="1954"/>
                  </a:lnTo>
                  <a:lnTo>
                    <a:pt x="226" y="1956"/>
                  </a:lnTo>
                  <a:lnTo>
                    <a:pt x="268" y="1960"/>
                  </a:lnTo>
                  <a:lnTo>
                    <a:pt x="338" y="1968"/>
                  </a:lnTo>
                  <a:lnTo>
                    <a:pt x="378" y="1972"/>
                  </a:lnTo>
                  <a:lnTo>
                    <a:pt x="428" y="1974"/>
                  </a:lnTo>
                  <a:lnTo>
                    <a:pt x="492" y="1976"/>
                  </a:lnTo>
                  <a:lnTo>
                    <a:pt x="576" y="1976"/>
                  </a:lnTo>
                  <a:lnTo>
                    <a:pt x="576" y="1976"/>
                  </a:lnTo>
                  <a:lnTo>
                    <a:pt x="612" y="1972"/>
                  </a:lnTo>
                  <a:lnTo>
                    <a:pt x="636" y="1966"/>
                  </a:lnTo>
                  <a:lnTo>
                    <a:pt x="654" y="1962"/>
                  </a:lnTo>
                  <a:lnTo>
                    <a:pt x="668" y="1962"/>
                  </a:lnTo>
                  <a:lnTo>
                    <a:pt x="668" y="1962"/>
                  </a:lnTo>
                  <a:lnTo>
                    <a:pt x="664" y="1948"/>
                  </a:lnTo>
                  <a:lnTo>
                    <a:pt x="656" y="1938"/>
                  </a:lnTo>
                  <a:lnTo>
                    <a:pt x="648" y="1930"/>
                  </a:lnTo>
                  <a:lnTo>
                    <a:pt x="638" y="1924"/>
                  </a:lnTo>
                  <a:lnTo>
                    <a:pt x="624" y="1918"/>
                  </a:lnTo>
                  <a:lnTo>
                    <a:pt x="612" y="1916"/>
                  </a:lnTo>
                  <a:lnTo>
                    <a:pt x="582" y="1912"/>
                  </a:lnTo>
                  <a:lnTo>
                    <a:pt x="516" y="1912"/>
                  </a:lnTo>
                  <a:lnTo>
                    <a:pt x="486" y="1912"/>
                  </a:lnTo>
                  <a:lnTo>
                    <a:pt x="472" y="1910"/>
                  </a:lnTo>
                  <a:lnTo>
                    <a:pt x="458" y="1906"/>
                  </a:lnTo>
                  <a:lnTo>
                    <a:pt x="458" y="1906"/>
                  </a:lnTo>
                  <a:lnTo>
                    <a:pt x="440" y="1904"/>
                  </a:lnTo>
                  <a:lnTo>
                    <a:pt x="422" y="1900"/>
                  </a:lnTo>
                  <a:lnTo>
                    <a:pt x="406" y="1894"/>
                  </a:lnTo>
                  <a:lnTo>
                    <a:pt x="392" y="1888"/>
                  </a:lnTo>
                  <a:lnTo>
                    <a:pt x="380" y="1882"/>
                  </a:lnTo>
                  <a:lnTo>
                    <a:pt x="368" y="1874"/>
                  </a:lnTo>
                  <a:lnTo>
                    <a:pt x="350" y="1858"/>
                  </a:lnTo>
                  <a:lnTo>
                    <a:pt x="334" y="1840"/>
                  </a:lnTo>
                  <a:lnTo>
                    <a:pt x="322" y="1820"/>
                  </a:lnTo>
                  <a:lnTo>
                    <a:pt x="296" y="1782"/>
                  </a:lnTo>
                  <a:lnTo>
                    <a:pt x="296" y="1782"/>
                  </a:lnTo>
                  <a:lnTo>
                    <a:pt x="284" y="1760"/>
                  </a:lnTo>
                  <a:lnTo>
                    <a:pt x="272" y="1734"/>
                  </a:lnTo>
                  <a:lnTo>
                    <a:pt x="266" y="1722"/>
                  </a:lnTo>
                  <a:lnTo>
                    <a:pt x="262" y="1706"/>
                  </a:lnTo>
                  <a:lnTo>
                    <a:pt x="260" y="1692"/>
                  </a:lnTo>
                  <a:lnTo>
                    <a:pt x="258" y="1676"/>
                  </a:lnTo>
                  <a:lnTo>
                    <a:pt x="258" y="1676"/>
                  </a:lnTo>
                  <a:lnTo>
                    <a:pt x="256" y="1654"/>
                  </a:lnTo>
                  <a:lnTo>
                    <a:pt x="256" y="1636"/>
                  </a:lnTo>
                  <a:lnTo>
                    <a:pt x="256" y="1602"/>
                  </a:lnTo>
                  <a:lnTo>
                    <a:pt x="260" y="1568"/>
                  </a:lnTo>
                  <a:lnTo>
                    <a:pt x="260" y="1528"/>
                  </a:lnTo>
                  <a:lnTo>
                    <a:pt x="260" y="1528"/>
                  </a:lnTo>
                  <a:lnTo>
                    <a:pt x="262" y="1522"/>
                  </a:lnTo>
                  <a:lnTo>
                    <a:pt x="264" y="1516"/>
                  </a:lnTo>
                  <a:lnTo>
                    <a:pt x="272" y="1506"/>
                  </a:lnTo>
                  <a:lnTo>
                    <a:pt x="280" y="1500"/>
                  </a:lnTo>
                  <a:lnTo>
                    <a:pt x="292" y="1496"/>
                  </a:lnTo>
                  <a:lnTo>
                    <a:pt x="304" y="1496"/>
                  </a:lnTo>
                  <a:lnTo>
                    <a:pt x="318" y="1496"/>
                  </a:lnTo>
                  <a:lnTo>
                    <a:pt x="342" y="1498"/>
                  </a:lnTo>
                  <a:lnTo>
                    <a:pt x="342" y="1498"/>
                  </a:lnTo>
                  <a:lnTo>
                    <a:pt x="380" y="1502"/>
                  </a:lnTo>
                  <a:lnTo>
                    <a:pt x="422" y="1502"/>
                  </a:lnTo>
                  <a:lnTo>
                    <a:pt x="466" y="1500"/>
                  </a:lnTo>
                  <a:lnTo>
                    <a:pt x="510" y="1498"/>
                  </a:lnTo>
                  <a:lnTo>
                    <a:pt x="552" y="1494"/>
                  </a:lnTo>
                  <a:lnTo>
                    <a:pt x="588" y="1490"/>
                  </a:lnTo>
                  <a:lnTo>
                    <a:pt x="618" y="1486"/>
                  </a:lnTo>
                  <a:lnTo>
                    <a:pt x="638" y="1480"/>
                  </a:lnTo>
                  <a:lnTo>
                    <a:pt x="638" y="1480"/>
                  </a:lnTo>
                  <a:lnTo>
                    <a:pt x="658" y="1472"/>
                  </a:lnTo>
                  <a:lnTo>
                    <a:pt x="672" y="1464"/>
                  </a:lnTo>
                  <a:lnTo>
                    <a:pt x="678" y="1458"/>
                  </a:lnTo>
                  <a:lnTo>
                    <a:pt x="682" y="1452"/>
                  </a:lnTo>
                  <a:lnTo>
                    <a:pt x="684" y="1446"/>
                  </a:lnTo>
                  <a:lnTo>
                    <a:pt x="686" y="1440"/>
                  </a:lnTo>
                  <a:lnTo>
                    <a:pt x="686" y="1424"/>
                  </a:lnTo>
                  <a:lnTo>
                    <a:pt x="680" y="1408"/>
                  </a:lnTo>
                  <a:lnTo>
                    <a:pt x="672" y="1390"/>
                  </a:lnTo>
                  <a:lnTo>
                    <a:pt x="658" y="1370"/>
                  </a:lnTo>
                  <a:lnTo>
                    <a:pt x="658" y="1370"/>
                  </a:lnTo>
                  <a:lnTo>
                    <a:pt x="654" y="1352"/>
                  </a:lnTo>
                  <a:lnTo>
                    <a:pt x="654" y="1334"/>
                  </a:lnTo>
                  <a:lnTo>
                    <a:pt x="656" y="1318"/>
                  </a:lnTo>
                  <a:lnTo>
                    <a:pt x="664" y="1302"/>
                  </a:lnTo>
                  <a:lnTo>
                    <a:pt x="664" y="1302"/>
                  </a:lnTo>
                  <a:lnTo>
                    <a:pt x="676" y="1288"/>
                  </a:lnTo>
                  <a:lnTo>
                    <a:pt x="686" y="1276"/>
                  </a:lnTo>
                  <a:lnTo>
                    <a:pt x="690" y="1270"/>
                  </a:lnTo>
                  <a:lnTo>
                    <a:pt x="692" y="1264"/>
                  </a:lnTo>
                  <a:lnTo>
                    <a:pt x="690" y="1256"/>
                  </a:lnTo>
                  <a:lnTo>
                    <a:pt x="686" y="1248"/>
                  </a:lnTo>
                  <a:lnTo>
                    <a:pt x="686" y="1248"/>
                  </a:lnTo>
                  <a:lnTo>
                    <a:pt x="666" y="1244"/>
                  </a:lnTo>
                  <a:lnTo>
                    <a:pt x="648" y="1238"/>
                  </a:lnTo>
                  <a:lnTo>
                    <a:pt x="628" y="1232"/>
                  </a:lnTo>
                  <a:lnTo>
                    <a:pt x="614" y="1224"/>
                  </a:lnTo>
                  <a:lnTo>
                    <a:pt x="610" y="1220"/>
                  </a:lnTo>
                  <a:lnTo>
                    <a:pt x="610" y="1216"/>
                  </a:lnTo>
                  <a:lnTo>
                    <a:pt x="612" y="1214"/>
                  </a:lnTo>
                  <a:lnTo>
                    <a:pt x="618" y="1210"/>
                  </a:lnTo>
                  <a:lnTo>
                    <a:pt x="628" y="1206"/>
                  </a:lnTo>
                  <a:lnTo>
                    <a:pt x="642" y="1204"/>
                  </a:lnTo>
                  <a:lnTo>
                    <a:pt x="642" y="1204"/>
                  </a:lnTo>
                  <a:lnTo>
                    <a:pt x="674" y="1196"/>
                  </a:lnTo>
                  <a:lnTo>
                    <a:pt x="694" y="1188"/>
                  </a:lnTo>
                  <a:lnTo>
                    <a:pt x="700" y="1184"/>
                  </a:lnTo>
                  <a:lnTo>
                    <a:pt x="706" y="1178"/>
                  </a:lnTo>
                  <a:lnTo>
                    <a:pt x="712" y="1170"/>
                  </a:lnTo>
                  <a:lnTo>
                    <a:pt x="712" y="1160"/>
                  </a:lnTo>
                  <a:lnTo>
                    <a:pt x="710" y="1154"/>
                  </a:lnTo>
                  <a:lnTo>
                    <a:pt x="708" y="1148"/>
                  </a:lnTo>
                  <a:lnTo>
                    <a:pt x="708" y="1148"/>
                  </a:lnTo>
                  <a:lnTo>
                    <a:pt x="698" y="1124"/>
                  </a:lnTo>
                  <a:lnTo>
                    <a:pt x="676" y="1078"/>
                  </a:lnTo>
                  <a:lnTo>
                    <a:pt x="676" y="1078"/>
                  </a:lnTo>
                  <a:lnTo>
                    <a:pt x="676" y="1074"/>
                  </a:lnTo>
                  <a:lnTo>
                    <a:pt x="676" y="1070"/>
                  </a:lnTo>
                  <a:lnTo>
                    <a:pt x="680" y="1068"/>
                  </a:lnTo>
                  <a:lnTo>
                    <a:pt x="684" y="1064"/>
                  </a:lnTo>
                  <a:lnTo>
                    <a:pt x="698" y="1058"/>
                  </a:lnTo>
                  <a:lnTo>
                    <a:pt x="714" y="1052"/>
                  </a:lnTo>
                  <a:lnTo>
                    <a:pt x="732" y="1044"/>
                  </a:lnTo>
                  <a:lnTo>
                    <a:pt x="748" y="1036"/>
                  </a:lnTo>
                  <a:lnTo>
                    <a:pt x="760" y="1026"/>
                  </a:lnTo>
                  <a:lnTo>
                    <a:pt x="764" y="1020"/>
                  </a:lnTo>
                  <a:lnTo>
                    <a:pt x="768" y="1014"/>
                  </a:lnTo>
                  <a:lnTo>
                    <a:pt x="768" y="1014"/>
                  </a:lnTo>
                  <a:lnTo>
                    <a:pt x="770" y="1008"/>
                  </a:lnTo>
                  <a:lnTo>
                    <a:pt x="772" y="1002"/>
                  </a:lnTo>
                  <a:lnTo>
                    <a:pt x="770" y="994"/>
                  </a:lnTo>
                  <a:lnTo>
                    <a:pt x="768" y="986"/>
                  </a:lnTo>
                  <a:lnTo>
                    <a:pt x="760" y="970"/>
                  </a:lnTo>
                  <a:lnTo>
                    <a:pt x="748" y="952"/>
                  </a:lnTo>
                  <a:lnTo>
                    <a:pt x="720" y="916"/>
                  </a:lnTo>
                  <a:lnTo>
                    <a:pt x="696" y="886"/>
                  </a:lnTo>
                  <a:lnTo>
                    <a:pt x="696" y="886"/>
                  </a:lnTo>
                  <a:close/>
                  <a:moveTo>
                    <a:pt x="492" y="850"/>
                  </a:moveTo>
                  <a:lnTo>
                    <a:pt x="492" y="850"/>
                  </a:lnTo>
                  <a:lnTo>
                    <a:pt x="480" y="852"/>
                  </a:lnTo>
                  <a:lnTo>
                    <a:pt x="468" y="852"/>
                  </a:lnTo>
                  <a:lnTo>
                    <a:pt x="444" y="850"/>
                  </a:lnTo>
                  <a:lnTo>
                    <a:pt x="420" y="846"/>
                  </a:lnTo>
                  <a:lnTo>
                    <a:pt x="396" y="840"/>
                  </a:lnTo>
                  <a:lnTo>
                    <a:pt x="378" y="832"/>
                  </a:lnTo>
                  <a:lnTo>
                    <a:pt x="362" y="826"/>
                  </a:lnTo>
                  <a:lnTo>
                    <a:pt x="354" y="818"/>
                  </a:lnTo>
                  <a:lnTo>
                    <a:pt x="354" y="816"/>
                  </a:lnTo>
                  <a:lnTo>
                    <a:pt x="354" y="814"/>
                  </a:lnTo>
                  <a:lnTo>
                    <a:pt x="354" y="814"/>
                  </a:lnTo>
                  <a:lnTo>
                    <a:pt x="368" y="806"/>
                  </a:lnTo>
                  <a:lnTo>
                    <a:pt x="384" y="798"/>
                  </a:lnTo>
                  <a:lnTo>
                    <a:pt x="402" y="790"/>
                  </a:lnTo>
                  <a:lnTo>
                    <a:pt x="424" y="782"/>
                  </a:lnTo>
                  <a:lnTo>
                    <a:pt x="446" y="776"/>
                  </a:lnTo>
                  <a:lnTo>
                    <a:pt x="470" y="774"/>
                  </a:lnTo>
                  <a:lnTo>
                    <a:pt x="494" y="776"/>
                  </a:lnTo>
                  <a:lnTo>
                    <a:pt x="508" y="778"/>
                  </a:lnTo>
                  <a:lnTo>
                    <a:pt x="520" y="782"/>
                  </a:lnTo>
                  <a:lnTo>
                    <a:pt x="520" y="782"/>
                  </a:lnTo>
                  <a:lnTo>
                    <a:pt x="528" y="786"/>
                  </a:lnTo>
                  <a:lnTo>
                    <a:pt x="532" y="794"/>
                  </a:lnTo>
                  <a:lnTo>
                    <a:pt x="536" y="802"/>
                  </a:lnTo>
                  <a:lnTo>
                    <a:pt x="536" y="812"/>
                  </a:lnTo>
                  <a:lnTo>
                    <a:pt x="536" y="812"/>
                  </a:lnTo>
                  <a:lnTo>
                    <a:pt x="536" y="824"/>
                  </a:lnTo>
                  <a:lnTo>
                    <a:pt x="534" y="832"/>
                  </a:lnTo>
                  <a:lnTo>
                    <a:pt x="530" y="838"/>
                  </a:lnTo>
                  <a:lnTo>
                    <a:pt x="524" y="842"/>
                  </a:lnTo>
                  <a:lnTo>
                    <a:pt x="516" y="846"/>
                  </a:lnTo>
                  <a:lnTo>
                    <a:pt x="508" y="848"/>
                  </a:lnTo>
                  <a:lnTo>
                    <a:pt x="492" y="850"/>
                  </a:lnTo>
                  <a:lnTo>
                    <a:pt x="492" y="85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1" name="Freeform 50"/>
            <p:cNvSpPr>
              <a:spLocks/>
            </p:cNvSpPr>
            <p:nvPr userDrawn="1"/>
          </p:nvSpPr>
          <p:spPr bwMode="gray">
            <a:xfrm>
              <a:off x="1020" y="346"/>
              <a:ext cx="2189" cy="3756"/>
            </a:xfrm>
            <a:custGeom>
              <a:avLst/>
              <a:gdLst/>
              <a:ahLst/>
              <a:cxnLst>
                <a:cxn ang="0">
                  <a:pos x="1908" y="3290"/>
                </a:cxn>
                <a:cxn ang="0">
                  <a:pos x="2188" y="336"/>
                </a:cxn>
                <a:cxn ang="0">
                  <a:pos x="2158" y="426"/>
                </a:cxn>
                <a:cxn ang="0">
                  <a:pos x="2088" y="368"/>
                </a:cxn>
                <a:cxn ang="0">
                  <a:pos x="2080" y="432"/>
                </a:cxn>
                <a:cxn ang="0">
                  <a:pos x="2032" y="374"/>
                </a:cxn>
                <a:cxn ang="0">
                  <a:pos x="1992" y="446"/>
                </a:cxn>
                <a:cxn ang="0">
                  <a:pos x="1962" y="396"/>
                </a:cxn>
                <a:cxn ang="0">
                  <a:pos x="1916" y="472"/>
                </a:cxn>
                <a:cxn ang="0">
                  <a:pos x="1882" y="416"/>
                </a:cxn>
                <a:cxn ang="0">
                  <a:pos x="1852" y="538"/>
                </a:cxn>
                <a:cxn ang="0">
                  <a:pos x="1828" y="458"/>
                </a:cxn>
                <a:cxn ang="0">
                  <a:pos x="1772" y="502"/>
                </a:cxn>
                <a:cxn ang="0">
                  <a:pos x="1750" y="544"/>
                </a:cxn>
                <a:cxn ang="0">
                  <a:pos x="1664" y="534"/>
                </a:cxn>
                <a:cxn ang="0">
                  <a:pos x="1670" y="594"/>
                </a:cxn>
                <a:cxn ang="0">
                  <a:pos x="1558" y="570"/>
                </a:cxn>
                <a:cxn ang="0">
                  <a:pos x="1620" y="638"/>
                </a:cxn>
                <a:cxn ang="0">
                  <a:pos x="1632" y="668"/>
                </a:cxn>
                <a:cxn ang="0">
                  <a:pos x="1540" y="638"/>
                </a:cxn>
                <a:cxn ang="0">
                  <a:pos x="1546" y="702"/>
                </a:cxn>
                <a:cxn ang="0">
                  <a:pos x="1594" y="762"/>
                </a:cxn>
                <a:cxn ang="0">
                  <a:pos x="1422" y="704"/>
                </a:cxn>
                <a:cxn ang="0">
                  <a:pos x="1514" y="784"/>
                </a:cxn>
                <a:cxn ang="0">
                  <a:pos x="1534" y="848"/>
                </a:cxn>
                <a:cxn ang="0">
                  <a:pos x="1504" y="890"/>
                </a:cxn>
                <a:cxn ang="0">
                  <a:pos x="1426" y="844"/>
                </a:cxn>
                <a:cxn ang="0">
                  <a:pos x="1362" y="830"/>
                </a:cxn>
                <a:cxn ang="0">
                  <a:pos x="1310" y="904"/>
                </a:cxn>
                <a:cxn ang="0">
                  <a:pos x="1472" y="920"/>
                </a:cxn>
                <a:cxn ang="0">
                  <a:pos x="1386" y="982"/>
                </a:cxn>
                <a:cxn ang="0">
                  <a:pos x="1422" y="1038"/>
                </a:cxn>
                <a:cxn ang="0">
                  <a:pos x="1454" y="1058"/>
                </a:cxn>
                <a:cxn ang="0">
                  <a:pos x="1436" y="1156"/>
                </a:cxn>
                <a:cxn ang="0">
                  <a:pos x="1368" y="1182"/>
                </a:cxn>
                <a:cxn ang="0">
                  <a:pos x="1374" y="1242"/>
                </a:cxn>
                <a:cxn ang="0">
                  <a:pos x="1396" y="1290"/>
                </a:cxn>
                <a:cxn ang="0">
                  <a:pos x="1392" y="1342"/>
                </a:cxn>
                <a:cxn ang="0">
                  <a:pos x="1410" y="1384"/>
                </a:cxn>
                <a:cxn ang="0">
                  <a:pos x="1438" y="1404"/>
                </a:cxn>
                <a:cxn ang="0">
                  <a:pos x="1484" y="1472"/>
                </a:cxn>
                <a:cxn ang="0">
                  <a:pos x="1540" y="1486"/>
                </a:cxn>
                <a:cxn ang="0">
                  <a:pos x="1576" y="1588"/>
                </a:cxn>
                <a:cxn ang="0">
                  <a:pos x="1632" y="1496"/>
                </a:cxn>
                <a:cxn ang="0">
                  <a:pos x="1644" y="1570"/>
                </a:cxn>
                <a:cxn ang="0">
                  <a:pos x="1732" y="1560"/>
                </a:cxn>
                <a:cxn ang="0">
                  <a:pos x="1720" y="1614"/>
                </a:cxn>
                <a:cxn ang="0">
                  <a:pos x="1724" y="1660"/>
                </a:cxn>
                <a:cxn ang="0">
                  <a:pos x="1760" y="1698"/>
                </a:cxn>
                <a:cxn ang="0">
                  <a:pos x="1796" y="1742"/>
                </a:cxn>
                <a:cxn ang="0">
                  <a:pos x="1852" y="1692"/>
                </a:cxn>
                <a:cxn ang="0">
                  <a:pos x="1886" y="1682"/>
                </a:cxn>
                <a:cxn ang="0">
                  <a:pos x="1916" y="1748"/>
                </a:cxn>
                <a:cxn ang="0">
                  <a:pos x="1936" y="1794"/>
                </a:cxn>
                <a:cxn ang="0">
                  <a:pos x="1966" y="1864"/>
                </a:cxn>
                <a:cxn ang="0">
                  <a:pos x="2032" y="1936"/>
                </a:cxn>
                <a:cxn ang="0">
                  <a:pos x="1960" y="2136"/>
                </a:cxn>
                <a:cxn ang="0">
                  <a:pos x="1752" y="2224"/>
                </a:cxn>
                <a:cxn ang="0">
                  <a:pos x="1624" y="2286"/>
                </a:cxn>
                <a:cxn ang="0">
                  <a:pos x="1820" y="2290"/>
                </a:cxn>
              </a:cxnLst>
              <a:rect l="0" t="0" r="r" b="b"/>
              <a:pathLst>
                <a:path w="2188" h="3756">
                  <a:moveTo>
                    <a:pt x="2148" y="2292"/>
                  </a:moveTo>
                  <a:lnTo>
                    <a:pt x="2148" y="2292"/>
                  </a:lnTo>
                  <a:lnTo>
                    <a:pt x="2132" y="2382"/>
                  </a:lnTo>
                  <a:lnTo>
                    <a:pt x="2116" y="2472"/>
                  </a:lnTo>
                  <a:lnTo>
                    <a:pt x="2098" y="2562"/>
                  </a:lnTo>
                  <a:lnTo>
                    <a:pt x="2080" y="2652"/>
                  </a:lnTo>
                  <a:lnTo>
                    <a:pt x="2060" y="2742"/>
                  </a:lnTo>
                  <a:lnTo>
                    <a:pt x="2038" y="2832"/>
                  </a:lnTo>
                  <a:lnTo>
                    <a:pt x="2014" y="2922"/>
                  </a:lnTo>
                  <a:lnTo>
                    <a:pt x="1990" y="3014"/>
                  </a:lnTo>
                  <a:lnTo>
                    <a:pt x="1964" y="3106"/>
                  </a:lnTo>
                  <a:lnTo>
                    <a:pt x="1936" y="3198"/>
                  </a:lnTo>
                  <a:lnTo>
                    <a:pt x="1908" y="3290"/>
                  </a:lnTo>
                  <a:lnTo>
                    <a:pt x="1878" y="3382"/>
                  </a:lnTo>
                  <a:lnTo>
                    <a:pt x="1846" y="3474"/>
                  </a:lnTo>
                  <a:lnTo>
                    <a:pt x="1814" y="3568"/>
                  </a:lnTo>
                  <a:lnTo>
                    <a:pt x="1780" y="3662"/>
                  </a:lnTo>
                  <a:lnTo>
                    <a:pt x="1744" y="3756"/>
                  </a:lnTo>
                  <a:lnTo>
                    <a:pt x="1744" y="3756"/>
                  </a:lnTo>
                  <a:lnTo>
                    <a:pt x="0" y="3756"/>
                  </a:lnTo>
                  <a:lnTo>
                    <a:pt x="0" y="0"/>
                  </a:lnTo>
                  <a:lnTo>
                    <a:pt x="2146" y="0"/>
                  </a:lnTo>
                  <a:lnTo>
                    <a:pt x="2146" y="0"/>
                  </a:lnTo>
                  <a:lnTo>
                    <a:pt x="2168" y="170"/>
                  </a:lnTo>
                  <a:lnTo>
                    <a:pt x="2188" y="336"/>
                  </a:lnTo>
                  <a:lnTo>
                    <a:pt x="2188" y="336"/>
                  </a:lnTo>
                  <a:lnTo>
                    <a:pt x="2182" y="340"/>
                  </a:lnTo>
                  <a:lnTo>
                    <a:pt x="2170" y="346"/>
                  </a:lnTo>
                  <a:lnTo>
                    <a:pt x="2164" y="352"/>
                  </a:lnTo>
                  <a:lnTo>
                    <a:pt x="2158" y="360"/>
                  </a:lnTo>
                  <a:lnTo>
                    <a:pt x="2156" y="368"/>
                  </a:lnTo>
                  <a:lnTo>
                    <a:pt x="2154" y="378"/>
                  </a:lnTo>
                  <a:lnTo>
                    <a:pt x="2154" y="378"/>
                  </a:lnTo>
                  <a:lnTo>
                    <a:pt x="2156" y="390"/>
                  </a:lnTo>
                  <a:lnTo>
                    <a:pt x="2160" y="398"/>
                  </a:lnTo>
                  <a:lnTo>
                    <a:pt x="2166" y="412"/>
                  </a:lnTo>
                  <a:lnTo>
                    <a:pt x="2170" y="418"/>
                  </a:lnTo>
                  <a:lnTo>
                    <a:pt x="2174" y="420"/>
                  </a:lnTo>
                  <a:lnTo>
                    <a:pt x="2158" y="426"/>
                  </a:lnTo>
                  <a:lnTo>
                    <a:pt x="2158" y="426"/>
                  </a:lnTo>
                  <a:lnTo>
                    <a:pt x="2140" y="402"/>
                  </a:lnTo>
                  <a:lnTo>
                    <a:pt x="2140" y="402"/>
                  </a:lnTo>
                  <a:lnTo>
                    <a:pt x="2140" y="382"/>
                  </a:lnTo>
                  <a:lnTo>
                    <a:pt x="2140" y="372"/>
                  </a:lnTo>
                  <a:lnTo>
                    <a:pt x="2138" y="362"/>
                  </a:lnTo>
                  <a:lnTo>
                    <a:pt x="2132" y="356"/>
                  </a:lnTo>
                  <a:lnTo>
                    <a:pt x="2124" y="352"/>
                  </a:lnTo>
                  <a:lnTo>
                    <a:pt x="2110" y="350"/>
                  </a:lnTo>
                  <a:lnTo>
                    <a:pt x="2092" y="354"/>
                  </a:lnTo>
                  <a:lnTo>
                    <a:pt x="2092" y="354"/>
                  </a:lnTo>
                  <a:lnTo>
                    <a:pt x="2090" y="360"/>
                  </a:lnTo>
                  <a:lnTo>
                    <a:pt x="2088" y="368"/>
                  </a:lnTo>
                  <a:lnTo>
                    <a:pt x="2088" y="380"/>
                  </a:lnTo>
                  <a:lnTo>
                    <a:pt x="2092" y="392"/>
                  </a:lnTo>
                  <a:lnTo>
                    <a:pt x="2098" y="400"/>
                  </a:lnTo>
                  <a:lnTo>
                    <a:pt x="2106" y="408"/>
                  </a:lnTo>
                  <a:lnTo>
                    <a:pt x="2110" y="418"/>
                  </a:lnTo>
                  <a:lnTo>
                    <a:pt x="2112" y="426"/>
                  </a:lnTo>
                  <a:lnTo>
                    <a:pt x="2112" y="432"/>
                  </a:lnTo>
                  <a:lnTo>
                    <a:pt x="2110" y="438"/>
                  </a:lnTo>
                  <a:lnTo>
                    <a:pt x="2110" y="438"/>
                  </a:lnTo>
                  <a:lnTo>
                    <a:pt x="2100" y="438"/>
                  </a:lnTo>
                  <a:lnTo>
                    <a:pt x="2092" y="436"/>
                  </a:lnTo>
                  <a:lnTo>
                    <a:pt x="2086" y="434"/>
                  </a:lnTo>
                  <a:lnTo>
                    <a:pt x="2080" y="432"/>
                  </a:lnTo>
                  <a:lnTo>
                    <a:pt x="2076" y="426"/>
                  </a:lnTo>
                  <a:lnTo>
                    <a:pt x="2072" y="418"/>
                  </a:lnTo>
                  <a:lnTo>
                    <a:pt x="2070" y="414"/>
                  </a:lnTo>
                  <a:lnTo>
                    <a:pt x="2068" y="412"/>
                  </a:lnTo>
                  <a:lnTo>
                    <a:pt x="2066" y="410"/>
                  </a:lnTo>
                  <a:lnTo>
                    <a:pt x="2058" y="412"/>
                  </a:lnTo>
                  <a:lnTo>
                    <a:pt x="2044" y="418"/>
                  </a:lnTo>
                  <a:lnTo>
                    <a:pt x="2044" y="418"/>
                  </a:lnTo>
                  <a:lnTo>
                    <a:pt x="2044" y="412"/>
                  </a:lnTo>
                  <a:lnTo>
                    <a:pt x="2044" y="404"/>
                  </a:lnTo>
                  <a:lnTo>
                    <a:pt x="2038" y="388"/>
                  </a:lnTo>
                  <a:lnTo>
                    <a:pt x="2036" y="380"/>
                  </a:lnTo>
                  <a:lnTo>
                    <a:pt x="2032" y="374"/>
                  </a:lnTo>
                  <a:lnTo>
                    <a:pt x="2026" y="370"/>
                  </a:lnTo>
                  <a:lnTo>
                    <a:pt x="2020" y="368"/>
                  </a:lnTo>
                  <a:lnTo>
                    <a:pt x="2020" y="368"/>
                  </a:lnTo>
                  <a:lnTo>
                    <a:pt x="2014" y="388"/>
                  </a:lnTo>
                  <a:lnTo>
                    <a:pt x="2010" y="408"/>
                  </a:lnTo>
                  <a:lnTo>
                    <a:pt x="2010" y="420"/>
                  </a:lnTo>
                  <a:lnTo>
                    <a:pt x="2010" y="430"/>
                  </a:lnTo>
                  <a:lnTo>
                    <a:pt x="2014" y="440"/>
                  </a:lnTo>
                  <a:lnTo>
                    <a:pt x="2022" y="448"/>
                  </a:lnTo>
                  <a:lnTo>
                    <a:pt x="2022" y="448"/>
                  </a:lnTo>
                  <a:lnTo>
                    <a:pt x="2014" y="450"/>
                  </a:lnTo>
                  <a:lnTo>
                    <a:pt x="2004" y="450"/>
                  </a:lnTo>
                  <a:lnTo>
                    <a:pt x="1992" y="446"/>
                  </a:lnTo>
                  <a:lnTo>
                    <a:pt x="1986" y="442"/>
                  </a:lnTo>
                  <a:lnTo>
                    <a:pt x="1986" y="442"/>
                  </a:lnTo>
                  <a:lnTo>
                    <a:pt x="1984" y="438"/>
                  </a:lnTo>
                  <a:lnTo>
                    <a:pt x="1986" y="432"/>
                  </a:lnTo>
                  <a:lnTo>
                    <a:pt x="1990" y="420"/>
                  </a:lnTo>
                  <a:lnTo>
                    <a:pt x="1990" y="412"/>
                  </a:lnTo>
                  <a:lnTo>
                    <a:pt x="1990" y="402"/>
                  </a:lnTo>
                  <a:lnTo>
                    <a:pt x="1988" y="392"/>
                  </a:lnTo>
                  <a:lnTo>
                    <a:pt x="1984" y="380"/>
                  </a:lnTo>
                  <a:lnTo>
                    <a:pt x="1984" y="380"/>
                  </a:lnTo>
                  <a:lnTo>
                    <a:pt x="1974" y="384"/>
                  </a:lnTo>
                  <a:lnTo>
                    <a:pt x="1968" y="390"/>
                  </a:lnTo>
                  <a:lnTo>
                    <a:pt x="1962" y="396"/>
                  </a:lnTo>
                  <a:lnTo>
                    <a:pt x="1958" y="402"/>
                  </a:lnTo>
                  <a:lnTo>
                    <a:pt x="1954" y="416"/>
                  </a:lnTo>
                  <a:lnTo>
                    <a:pt x="1954" y="432"/>
                  </a:lnTo>
                  <a:lnTo>
                    <a:pt x="1954" y="446"/>
                  </a:lnTo>
                  <a:lnTo>
                    <a:pt x="1952" y="458"/>
                  </a:lnTo>
                  <a:lnTo>
                    <a:pt x="1950" y="464"/>
                  </a:lnTo>
                  <a:lnTo>
                    <a:pt x="1946" y="470"/>
                  </a:lnTo>
                  <a:lnTo>
                    <a:pt x="1940" y="476"/>
                  </a:lnTo>
                  <a:lnTo>
                    <a:pt x="1932" y="480"/>
                  </a:lnTo>
                  <a:lnTo>
                    <a:pt x="1932" y="480"/>
                  </a:lnTo>
                  <a:lnTo>
                    <a:pt x="1924" y="478"/>
                  </a:lnTo>
                  <a:lnTo>
                    <a:pt x="1918" y="476"/>
                  </a:lnTo>
                  <a:lnTo>
                    <a:pt x="1916" y="472"/>
                  </a:lnTo>
                  <a:lnTo>
                    <a:pt x="1914" y="468"/>
                  </a:lnTo>
                  <a:lnTo>
                    <a:pt x="1918" y="458"/>
                  </a:lnTo>
                  <a:lnTo>
                    <a:pt x="1922" y="448"/>
                  </a:lnTo>
                  <a:lnTo>
                    <a:pt x="1930" y="434"/>
                  </a:lnTo>
                  <a:lnTo>
                    <a:pt x="1934" y="420"/>
                  </a:lnTo>
                  <a:lnTo>
                    <a:pt x="1934" y="414"/>
                  </a:lnTo>
                  <a:lnTo>
                    <a:pt x="1932" y="406"/>
                  </a:lnTo>
                  <a:lnTo>
                    <a:pt x="1928" y="398"/>
                  </a:lnTo>
                  <a:lnTo>
                    <a:pt x="1922" y="392"/>
                  </a:lnTo>
                  <a:lnTo>
                    <a:pt x="1922" y="392"/>
                  </a:lnTo>
                  <a:lnTo>
                    <a:pt x="1906" y="398"/>
                  </a:lnTo>
                  <a:lnTo>
                    <a:pt x="1892" y="406"/>
                  </a:lnTo>
                  <a:lnTo>
                    <a:pt x="1882" y="416"/>
                  </a:lnTo>
                  <a:lnTo>
                    <a:pt x="1874" y="428"/>
                  </a:lnTo>
                  <a:lnTo>
                    <a:pt x="1870" y="442"/>
                  </a:lnTo>
                  <a:lnTo>
                    <a:pt x="1868" y="454"/>
                  </a:lnTo>
                  <a:lnTo>
                    <a:pt x="1870" y="468"/>
                  </a:lnTo>
                  <a:lnTo>
                    <a:pt x="1876" y="478"/>
                  </a:lnTo>
                  <a:lnTo>
                    <a:pt x="1876" y="478"/>
                  </a:lnTo>
                  <a:lnTo>
                    <a:pt x="1874" y="488"/>
                  </a:lnTo>
                  <a:lnTo>
                    <a:pt x="1872" y="496"/>
                  </a:lnTo>
                  <a:lnTo>
                    <a:pt x="1864" y="510"/>
                  </a:lnTo>
                  <a:lnTo>
                    <a:pt x="1858" y="524"/>
                  </a:lnTo>
                  <a:lnTo>
                    <a:pt x="1854" y="530"/>
                  </a:lnTo>
                  <a:lnTo>
                    <a:pt x="1852" y="538"/>
                  </a:lnTo>
                  <a:lnTo>
                    <a:pt x="1852" y="538"/>
                  </a:lnTo>
                  <a:lnTo>
                    <a:pt x="1838" y="534"/>
                  </a:lnTo>
                  <a:lnTo>
                    <a:pt x="1826" y="530"/>
                  </a:lnTo>
                  <a:lnTo>
                    <a:pt x="1820" y="524"/>
                  </a:lnTo>
                  <a:lnTo>
                    <a:pt x="1816" y="518"/>
                  </a:lnTo>
                  <a:lnTo>
                    <a:pt x="1816" y="518"/>
                  </a:lnTo>
                  <a:lnTo>
                    <a:pt x="1818" y="512"/>
                  </a:lnTo>
                  <a:lnTo>
                    <a:pt x="1822" y="506"/>
                  </a:lnTo>
                  <a:lnTo>
                    <a:pt x="1832" y="494"/>
                  </a:lnTo>
                  <a:lnTo>
                    <a:pt x="1838" y="488"/>
                  </a:lnTo>
                  <a:lnTo>
                    <a:pt x="1838" y="480"/>
                  </a:lnTo>
                  <a:lnTo>
                    <a:pt x="1836" y="470"/>
                  </a:lnTo>
                  <a:lnTo>
                    <a:pt x="1828" y="458"/>
                  </a:lnTo>
                  <a:lnTo>
                    <a:pt x="1828" y="458"/>
                  </a:lnTo>
                  <a:lnTo>
                    <a:pt x="1820" y="460"/>
                  </a:lnTo>
                  <a:lnTo>
                    <a:pt x="1814" y="464"/>
                  </a:lnTo>
                  <a:lnTo>
                    <a:pt x="1808" y="468"/>
                  </a:lnTo>
                  <a:lnTo>
                    <a:pt x="1804" y="474"/>
                  </a:lnTo>
                  <a:lnTo>
                    <a:pt x="1800" y="486"/>
                  </a:lnTo>
                  <a:lnTo>
                    <a:pt x="1796" y="498"/>
                  </a:lnTo>
                  <a:lnTo>
                    <a:pt x="1794" y="508"/>
                  </a:lnTo>
                  <a:lnTo>
                    <a:pt x="1794" y="512"/>
                  </a:lnTo>
                  <a:lnTo>
                    <a:pt x="1792" y="514"/>
                  </a:lnTo>
                  <a:lnTo>
                    <a:pt x="1788" y="514"/>
                  </a:lnTo>
                  <a:lnTo>
                    <a:pt x="1784" y="512"/>
                  </a:lnTo>
                  <a:lnTo>
                    <a:pt x="1772" y="502"/>
                  </a:lnTo>
                  <a:lnTo>
                    <a:pt x="1772" y="502"/>
                  </a:lnTo>
                  <a:lnTo>
                    <a:pt x="1768" y="488"/>
                  </a:lnTo>
                  <a:lnTo>
                    <a:pt x="1762" y="478"/>
                  </a:lnTo>
                  <a:lnTo>
                    <a:pt x="1754" y="470"/>
                  </a:lnTo>
                  <a:lnTo>
                    <a:pt x="1746" y="466"/>
                  </a:lnTo>
                  <a:lnTo>
                    <a:pt x="1746" y="466"/>
                  </a:lnTo>
                  <a:lnTo>
                    <a:pt x="1734" y="476"/>
                  </a:lnTo>
                  <a:lnTo>
                    <a:pt x="1730" y="484"/>
                  </a:lnTo>
                  <a:lnTo>
                    <a:pt x="1728" y="490"/>
                  </a:lnTo>
                  <a:lnTo>
                    <a:pt x="1726" y="496"/>
                  </a:lnTo>
                  <a:lnTo>
                    <a:pt x="1726" y="504"/>
                  </a:lnTo>
                  <a:lnTo>
                    <a:pt x="1728" y="512"/>
                  </a:lnTo>
                  <a:lnTo>
                    <a:pt x="1732" y="518"/>
                  </a:lnTo>
                  <a:lnTo>
                    <a:pt x="1750" y="544"/>
                  </a:lnTo>
                  <a:lnTo>
                    <a:pt x="1750" y="544"/>
                  </a:lnTo>
                  <a:lnTo>
                    <a:pt x="1752" y="546"/>
                  </a:lnTo>
                  <a:lnTo>
                    <a:pt x="1754" y="550"/>
                  </a:lnTo>
                  <a:lnTo>
                    <a:pt x="1756" y="556"/>
                  </a:lnTo>
                  <a:lnTo>
                    <a:pt x="1756" y="558"/>
                  </a:lnTo>
                  <a:lnTo>
                    <a:pt x="1756" y="558"/>
                  </a:lnTo>
                  <a:lnTo>
                    <a:pt x="1744" y="548"/>
                  </a:lnTo>
                  <a:lnTo>
                    <a:pt x="1730" y="540"/>
                  </a:lnTo>
                  <a:lnTo>
                    <a:pt x="1718" y="534"/>
                  </a:lnTo>
                  <a:lnTo>
                    <a:pt x="1704" y="530"/>
                  </a:lnTo>
                  <a:lnTo>
                    <a:pt x="1690" y="528"/>
                  </a:lnTo>
                  <a:lnTo>
                    <a:pt x="1676" y="530"/>
                  </a:lnTo>
                  <a:lnTo>
                    <a:pt x="1664" y="534"/>
                  </a:lnTo>
                  <a:lnTo>
                    <a:pt x="1654" y="542"/>
                  </a:lnTo>
                  <a:lnTo>
                    <a:pt x="1654" y="542"/>
                  </a:lnTo>
                  <a:lnTo>
                    <a:pt x="1656" y="552"/>
                  </a:lnTo>
                  <a:lnTo>
                    <a:pt x="1660" y="560"/>
                  </a:lnTo>
                  <a:lnTo>
                    <a:pt x="1666" y="564"/>
                  </a:lnTo>
                  <a:lnTo>
                    <a:pt x="1672" y="568"/>
                  </a:lnTo>
                  <a:lnTo>
                    <a:pt x="1692" y="574"/>
                  </a:lnTo>
                  <a:lnTo>
                    <a:pt x="1718" y="580"/>
                  </a:lnTo>
                  <a:lnTo>
                    <a:pt x="1718" y="580"/>
                  </a:lnTo>
                  <a:lnTo>
                    <a:pt x="1702" y="582"/>
                  </a:lnTo>
                  <a:lnTo>
                    <a:pt x="1688" y="586"/>
                  </a:lnTo>
                  <a:lnTo>
                    <a:pt x="1678" y="590"/>
                  </a:lnTo>
                  <a:lnTo>
                    <a:pt x="1670" y="594"/>
                  </a:lnTo>
                  <a:lnTo>
                    <a:pt x="1658" y="602"/>
                  </a:lnTo>
                  <a:lnTo>
                    <a:pt x="1646" y="610"/>
                  </a:lnTo>
                  <a:lnTo>
                    <a:pt x="1646" y="610"/>
                  </a:lnTo>
                  <a:lnTo>
                    <a:pt x="1644" y="600"/>
                  </a:lnTo>
                  <a:lnTo>
                    <a:pt x="1638" y="592"/>
                  </a:lnTo>
                  <a:lnTo>
                    <a:pt x="1630" y="586"/>
                  </a:lnTo>
                  <a:lnTo>
                    <a:pt x="1620" y="580"/>
                  </a:lnTo>
                  <a:lnTo>
                    <a:pt x="1608" y="576"/>
                  </a:lnTo>
                  <a:lnTo>
                    <a:pt x="1596" y="574"/>
                  </a:lnTo>
                  <a:lnTo>
                    <a:pt x="1570" y="570"/>
                  </a:lnTo>
                  <a:lnTo>
                    <a:pt x="1570" y="570"/>
                  </a:lnTo>
                  <a:lnTo>
                    <a:pt x="1564" y="570"/>
                  </a:lnTo>
                  <a:lnTo>
                    <a:pt x="1558" y="570"/>
                  </a:lnTo>
                  <a:lnTo>
                    <a:pt x="1546" y="568"/>
                  </a:lnTo>
                  <a:lnTo>
                    <a:pt x="1538" y="566"/>
                  </a:lnTo>
                  <a:lnTo>
                    <a:pt x="1534" y="566"/>
                  </a:lnTo>
                  <a:lnTo>
                    <a:pt x="1530" y="568"/>
                  </a:lnTo>
                  <a:lnTo>
                    <a:pt x="1530" y="568"/>
                  </a:lnTo>
                  <a:lnTo>
                    <a:pt x="1536" y="580"/>
                  </a:lnTo>
                  <a:lnTo>
                    <a:pt x="1544" y="592"/>
                  </a:lnTo>
                  <a:lnTo>
                    <a:pt x="1554" y="604"/>
                  </a:lnTo>
                  <a:lnTo>
                    <a:pt x="1566" y="612"/>
                  </a:lnTo>
                  <a:lnTo>
                    <a:pt x="1578" y="622"/>
                  </a:lnTo>
                  <a:lnTo>
                    <a:pt x="1592" y="628"/>
                  </a:lnTo>
                  <a:lnTo>
                    <a:pt x="1606" y="634"/>
                  </a:lnTo>
                  <a:lnTo>
                    <a:pt x="1620" y="638"/>
                  </a:lnTo>
                  <a:lnTo>
                    <a:pt x="1620" y="638"/>
                  </a:lnTo>
                  <a:lnTo>
                    <a:pt x="1640" y="636"/>
                  </a:lnTo>
                  <a:lnTo>
                    <a:pt x="1656" y="630"/>
                  </a:lnTo>
                  <a:lnTo>
                    <a:pt x="1656" y="630"/>
                  </a:lnTo>
                  <a:lnTo>
                    <a:pt x="1670" y="636"/>
                  </a:lnTo>
                  <a:lnTo>
                    <a:pt x="1676" y="644"/>
                  </a:lnTo>
                  <a:lnTo>
                    <a:pt x="1680" y="652"/>
                  </a:lnTo>
                  <a:lnTo>
                    <a:pt x="1684" y="662"/>
                  </a:lnTo>
                  <a:lnTo>
                    <a:pt x="1684" y="662"/>
                  </a:lnTo>
                  <a:lnTo>
                    <a:pt x="1670" y="666"/>
                  </a:lnTo>
                  <a:lnTo>
                    <a:pt x="1658" y="668"/>
                  </a:lnTo>
                  <a:lnTo>
                    <a:pt x="1644" y="668"/>
                  </a:lnTo>
                  <a:lnTo>
                    <a:pt x="1632" y="668"/>
                  </a:lnTo>
                  <a:lnTo>
                    <a:pt x="1608" y="664"/>
                  </a:lnTo>
                  <a:lnTo>
                    <a:pt x="1594" y="664"/>
                  </a:lnTo>
                  <a:lnTo>
                    <a:pt x="1582" y="668"/>
                  </a:lnTo>
                  <a:lnTo>
                    <a:pt x="1582" y="668"/>
                  </a:lnTo>
                  <a:lnTo>
                    <a:pt x="1576" y="668"/>
                  </a:lnTo>
                  <a:lnTo>
                    <a:pt x="1572" y="668"/>
                  </a:lnTo>
                  <a:lnTo>
                    <a:pt x="1572" y="666"/>
                  </a:lnTo>
                  <a:lnTo>
                    <a:pt x="1572" y="666"/>
                  </a:lnTo>
                  <a:lnTo>
                    <a:pt x="1568" y="656"/>
                  </a:lnTo>
                  <a:lnTo>
                    <a:pt x="1568" y="656"/>
                  </a:lnTo>
                  <a:lnTo>
                    <a:pt x="1560" y="648"/>
                  </a:lnTo>
                  <a:lnTo>
                    <a:pt x="1552" y="642"/>
                  </a:lnTo>
                  <a:lnTo>
                    <a:pt x="1540" y="638"/>
                  </a:lnTo>
                  <a:lnTo>
                    <a:pt x="1530" y="636"/>
                  </a:lnTo>
                  <a:lnTo>
                    <a:pt x="1518" y="638"/>
                  </a:lnTo>
                  <a:lnTo>
                    <a:pt x="1506" y="640"/>
                  </a:lnTo>
                  <a:lnTo>
                    <a:pt x="1486" y="644"/>
                  </a:lnTo>
                  <a:lnTo>
                    <a:pt x="1486" y="644"/>
                  </a:lnTo>
                  <a:lnTo>
                    <a:pt x="1486" y="654"/>
                  </a:lnTo>
                  <a:lnTo>
                    <a:pt x="1488" y="662"/>
                  </a:lnTo>
                  <a:lnTo>
                    <a:pt x="1492" y="670"/>
                  </a:lnTo>
                  <a:lnTo>
                    <a:pt x="1498" y="676"/>
                  </a:lnTo>
                  <a:lnTo>
                    <a:pt x="1512" y="688"/>
                  </a:lnTo>
                  <a:lnTo>
                    <a:pt x="1528" y="696"/>
                  </a:lnTo>
                  <a:lnTo>
                    <a:pt x="1528" y="696"/>
                  </a:lnTo>
                  <a:lnTo>
                    <a:pt x="1546" y="702"/>
                  </a:lnTo>
                  <a:lnTo>
                    <a:pt x="1556" y="702"/>
                  </a:lnTo>
                  <a:lnTo>
                    <a:pt x="1562" y="700"/>
                  </a:lnTo>
                  <a:lnTo>
                    <a:pt x="1564" y="698"/>
                  </a:lnTo>
                  <a:lnTo>
                    <a:pt x="1576" y="688"/>
                  </a:lnTo>
                  <a:lnTo>
                    <a:pt x="1576" y="688"/>
                  </a:lnTo>
                  <a:lnTo>
                    <a:pt x="1580" y="702"/>
                  </a:lnTo>
                  <a:lnTo>
                    <a:pt x="1584" y="714"/>
                  </a:lnTo>
                  <a:lnTo>
                    <a:pt x="1590" y="722"/>
                  </a:lnTo>
                  <a:lnTo>
                    <a:pt x="1596" y="730"/>
                  </a:lnTo>
                  <a:lnTo>
                    <a:pt x="1610" y="740"/>
                  </a:lnTo>
                  <a:lnTo>
                    <a:pt x="1626" y="752"/>
                  </a:lnTo>
                  <a:lnTo>
                    <a:pt x="1626" y="752"/>
                  </a:lnTo>
                  <a:lnTo>
                    <a:pt x="1594" y="762"/>
                  </a:lnTo>
                  <a:lnTo>
                    <a:pt x="1580" y="766"/>
                  </a:lnTo>
                  <a:lnTo>
                    <a:pt x="1560" y="766"/>
                  </a:lnTo>
                  <a:lnTo>
                    <a:pt x="1560" y="766"/>
                  </a:lnTo>
                  <a:lnTo>
                    <a:pt x="1552" y="756"/>
                  </a:lnTo>
                  <a:lnTo>
                    <a:pt x="1542" y="746"/>
                  </a:lnTo>
                  <a:lnTo>
                    <a:pt x="1532" y="738"/>
                  </a:lnTo>
                  <a:lnTo>
                    <a:pt x="1522" y="730"/>
                  </a:lnTo>
                  <a:lnTo>
                    <a:pt x="1498" y="718"/>
                  </a:lnTo>
                  <a:lnTo>
                    <a:pt x="1474" y="708"/>
                  </a:lnTo>
                  <a:lnTo>
                    <a:pt x="1452" y="704"/>
                  </a:lnTo>
                  <a:lnTo>
                    <a:pt x="1434" y="702"/>
                  </a:lnTo>
                  <a:lnTo>
                    <a:pt x="1428" y="702"/>
                  </a:lnTo>
                  <a:lnTo>
                    <a:pt x="1422" y="704"/>
                  </a:lnTo>
                  <a:lnTo>
                    <a:pt x="1420" y="708"/>
                  </a:lnTo>
                  <a:lnTo>
                    <a:pt x="1420" y="712"/>
                  </a:lnTo>
                  <a:lnTo>
                    <a:pt x="1420" y="712"/>
                  </a:lnTo>
                  <a:lnTo>
                    <a:pt x="1424" y="722"/>
                  </a:lnTo>
                  <a:lnTo>
                    <a:pt x="1428" y="732"/>
                  </a:lnTo>
                  <a:lnTo>
                    <a:pt x="1434" y="740"/>
                  </a:lnTo>
                  <a:lnTo>
                    <a:pt x="1440" y="748"/>
                  </a:lnTo>
                  <a:lnTo>
                    <a:pt x="1456" y="760"/>
                  </a:lnTo>
                  <a:lnTo>
                    <a:pt x="1472" y="770"/>
                  </a:lnTo>
                  <a:lnTo>
                    <a:pt x="1488" y="776"/>
                  </a:lnTo>
                  <a:lnTo>
                    <a:pt x="1502" y="780"/>
                  </a:lnTo>
                  <a:lnTo>
                    <a:pt x="1514" y="784"/>
                  </a:lnTo>
                  <a:lnTo>
                    <a:pt x="1514" y="784"/>
                  </a:lnTo>
                  <a:lnTo>
                    <a:pt x="1508" y="786"/>
                  </a:lnTo>
                  <a:lnTo>
                    <a:pt x="1494" y="792"/>
                  </a:lnTo>
                  <a:lnTo>
                    <a:pt x="1488" y="798"/>
                  </a:lnTo>
                  <a:lnTo>
                    <a:pt x="1482" y="802"/>
                  </a:lnTo>
                  <a:lnTo>
                    <a:pt x="1480" y="806"/>
                  </a:lnTo>
                  <a:lnTo>
                    <a:pt x="1480" y="812"/>
                  </a:lnTo>
                  <a:lnTo>
                    <a:pt x="1480" y="812"/>
                  </a:lnTo>
                  <a:lnTo>
                    <a:pt x="1484" y="816"/>
                  </a:lnTo>
                  <a:lnTo>
                    <a:pt x="1492" y="822"/>
                  </a:lnTo>
                  <a:lnTo>
                    <a:pt x="1512" y="830"/>
                  </a:lnTo>
                  <a:lnTo>
                    <a:pt x="1522" y="836"/>
                  </a:lnTo>
                  <a:lnTo>
                    <a:pt x="1530" y="842"/>
                  </a:lnTo>
                  <a:lnTo>
                    <a:pt x="1534" y="848"/>
                  </a:lnTo>
                  <a:lnTo>
                    <a:pt x="1534" y="852"/>
                  </a:lnTo>
                  <a:lnTo>
                    <a:pt x="1534" y="854"/>
                  </a:lnTo>
                  <a:lnTo>
                    <a:pt x="1534" y="854"/>
                  </a:lnTo>
                  <a:lnTo>
                    <a:pt x="1514" y="848"/>
                  </a:lnTo>
                  <a:lnTo>
                    <a:pt x="1500" y="842"/>
                  </a:lnTo>
                  <a:lnTo>
                    <a:pt x="1490" y="842"/>
                  </a:lnTo>
                  <a:lnTo>
                    <a:pt x="1486" y="842"/>
                  </a:lnTo>
                  <a:lnTo>
                    <a:pt x="1484" y="844"/>
                  </a:lnTo>
                  <a:lnTo>
                    <a:pt x="1482" y="846"/>
                  </a:lnTo>
                  <a:lnTo>
                    <a:pt x="1482" y="850"/>
                  </a:lnTo>
                  <a:lnTo>
                    <a:pt x="1484" y="860"/>
                  </a:lnTo>
                  <a:lnTo>
                    <a:pt x="1492" y="872"/>
                  </a:lnTo>
                  <a:lnTo>
                    <a:pt x="1504" y="890"/>
                  </a:lnTo>
                  <a:lnTo>
                    <a:pt x="1504" y="890"/>
                  </a:lnTo>
                  <a:lnTo>
                    <a:pt x="1496" y="890"/>
                  </a:lnTo>
                  <a:lnTo>
                    <a:pt x="1490" y="888"/>
                  </a:lnTo>
                  <a:lnTo>
                    <a:pt x="1484" y="886"/>
                  </a:lnTo>
                  <a:lnTo>
                    <a:pt x="1478" y="882"/>
                  </a:lnTo>
                  <a:lnTo>
                    <a:pt x="1470" y="874"/>
                  </a:lnTo>
                  <a:lnTo>
                    <a:pt x="1464" y="864"/>
                  </a:lnTo>
                  <a:lnTo>
                    <a:pt x="1454" y="844"/>
                  </a:lnTo>
                  <a:lnTo>
                    <a:pt x="1446" y="834"/>
                  </a:lnTo>
                  <a:lnTo>
                    <a:pt x="1438" y="828"/>
                  </a:lnTo>
                  <a:lnTo>
                    <a:pt x="1438" y="828"/>
                  </a:lnTo>
                  <a:lnTo>
                    <a:pt x="1430" y="836"/>
                  </a:lnTo>
                  <a:lnTo>
                    <a:pt x="1426" y="844"/>
                  </a:lnTo>
                  <a:lnTo>
                    <a:pt x="1424" y="852"/>
                  </a:lnTo>
                  <a:lnTo>
                    <a:pt x="1424" y="860"/>
                  </a:lnTo>
                  <a:lnTo>
                    <a:pt x="1426" y="872"/>
                  </a:lnTo>
                  <a:lnTo>
                    <a:pt x="1428" y="878"/>
                  </a:lnTo>
                  <a:lnTo>
                    <a:pt x="1428" y="878"/>
                  </a:lnTo>
                  <a:lnTo>
                    <a:pt x="1418" y="866"/>
                  </a:lnTo>
                  <a:lnTo>
                    <a:pt x="1402" y="848"/>
                  </a:lnTo>
                  <a:lnTo>
                    <a:pt x="1392" y="838"/>
                  </a:lnTo>
                  <a:lnTo>
                    <a:pt x="1384" y="832"/>
                  </a:lnTo>
                  <a:lnTo>
                    <a:pt x="1374" y="828"/>
                  </a:lnTo>
                  <a:lnTo>
                    <a:pt x="1366" y="828"/>
                  </a:lnTo>
                  <a:lnTo>
                    <a:pt x="1366" y="828"/>
                  </a:lnTo>
                  <a:lnTo>
                    <a:pt x="1362" y="830"/>
                  </a:lnTo>
                  <a:lnTo>
                    <a:pt x="1362" y="836"/>
                  </a:lnTo>
                  <a:lnTo>
                    <a:pt x="1360" y="848"/>
                  </a:lnTo>
                  <a:lnTo>
                    <a:pt x="1362" y="856"/>
                  </a:lnTo>
                  <a:lnTo>
                    <a:pt x="1366" y="862"/>
                  </a:lnTo>
                  <a:lnTo>
                    <a:pt x="1370" y="870"/>
                  </a:lnTo>
                  <a:lnTo>
                    <a:pt x="1376" y="876"/>
                  </a:lnTo>
                  <a:lnTo>
                    <a:pt x="1376" y="876"/>
                  </a:lnTo>
                  <a:lnTo>
                    <a:pt x="1358" y="880"/>
                  </a:lnTo>
                  <a:lnTo>
                    <a:pt x="1338" y="882"/>
                  </a:lnTo>
                  <a:lnTo>
                    <a:pt x="1328" y="886"/>
                  </a:lnTo>
                  <a:lnTo>
                    <a:pt x="1320" y="890"/>
                  </a:lnTo>
                  <a:lnTo>
                    <a:pt x="1314" y="896"/>
                  </a:lnTo>
                  <a:lnTo>
                    <a:pt x="1310" y="904"/>
                  </a:lnTo>
                  <a:lnTo>
                    <a:pt x="1310" y="904"/>
                  </a:lnTo>
                  <a:lnTo>
                    <a:pt x="1324" y="912"/>
                  </a:lnTo>
                  <a:lnTo>
                    <a:pt x="1340" y="920"/>
                  </a:lnTo>
                  <a:lnTo>
                    <a:pt x="1354" y="924"/>
                  </a:lnTo>
                  <a:lnTo>
                    <a:pt x="1370" y="928"/>
                  </a:lnTo>
                  <a:lnTo>
                    <a:pt x="1388" y="928"/>
                  </a:lnTo>
                  <a:lnTo>
                    <a:pt x="1406" y="928"/>
                  </a:lnTo>
                  <a:lnTo>
                    <a:pt x="1446" y="924"/>
                  </a:lnTo>
                  <a:lnTo>
                    <a:pt x="1446" y="924"/>
                  </a:lnTo>
                  <a:lnTo>
                    <a:pt x="1454" y="924"/>
                  </a:lnTo>
                  <a:lnTo>
                    <a:pt x="1468" y="920"/>
                  </a:lnTo>
                  <a:lnTo>
                    <a:pt x="1468" y="920"/>
                  </a:lnTo>
                  <a:lnTo>
                    <a:pt x="1472" y="920"/>
                  </a:lnTo>
                  <a:lnTo>
                    <a:pt x="1478" y="920"/>
                  </a:lnTo>
                  <a:lnTo>
                    <a:pt x="1486" y="924"/>
                  </a:lnTo>
                  <a:lnTo>
                    <a:pt x="1496" y="932"/>
                  </a:lnTo>
                  <a:lnTo>
                    <a:pt x="1496" y="932"/>
                  </a:lnTo>
                  <a:lnTo>
                    <a:pt x="1486" y="934"/>
                  </a:lnTo>
                  <a:lnTo>
                    <a:pt x="1480" y="938"/>
                  </a:lnTo>
                  <a:lnTo>
                    <a:pt x="1470" y="944"/>
                  </a:lnTo>
                  <a:lnTo>
                    <a:pt x="1454" y="952"/>
                  </a:lnTo>
                  <a:lnTo>
                    <a:pt x="1440" y="956"/>
                  </a:lnTo>
                  <a:lnTo>
                    <a:pt x="1422" y="960"/>
                  </a:lnTo>
                  <a:lnTo>
                    <a:pt x="1422" y="960"/>
                  </a:lnTo>
                  <a:lnTo>
                    <a:pt x="1396" y="974"/>
                  </a:lnTo>
                  <a:lnTo>
                    <a:pt x="1386" y="982"/>
                  </a:lnTo>
                  <a:lnTo>
                    <a:pt x="1376" y="992"/>
                  </a:lnTo>
                  <a:lnTo>
                    <a:pt x="1368" y="1002"/>
                  </a:lnTo>
                  <a:lnTo>
                    <a:pt x="1362" y="1012"/>
                  </a:lnTo>
                  <a:lnTo>
                    <a:pt x="1358" y="1024"/>
                  </a:lnTo>
                  <a:lnTo>
                    <a:pt x="1356" y="1038"/>
                  </a:lnTo>
                  <a:lnTo>
                    <a:pt x="1356" y="1038"/>
                  </a:lnTo>
                  <a:lnTo>
                    <a:pt x="1374" y="1046"/>
                  </a:lnTo>
                  <a:lnTo>
                    <a:pt x="1384" y="1048"/>
                  </a:lnTo>
                  <a:lnTo>
                    <a:pt x="1392" y="1050"/>
                  </a:lnTo>
                  <a:lnTo>
                    <a:pt x="1400" y="1050"/>
                  </a:lnTo>
                  <a:lnTo>
                    <a:pt x="1410" y="1048"/>
                  </a:lnTo>
                  <a:lnTo>
                    <a:pt x="1416" y="1044"/>
                  </a:lnTo>
                  <a:lnTo>
                    <a:pt x="1422" y="1038"/>
                  </a:lnTo>
                  <a:lnTo>
                    <a:pt x="1422" y="1038"/>
                  </a:lnTo>
                  <a:lnTo>
                    <a:pt x="1430" y="1028"/>
                  </a:lnTo>
                  <a:lnTo>
                    <a:pt x="1436" y="1022"/>
                  </a:lnTo>
                  <a:lnTo>
                    <a:pt x="1440" y="1020"/>
                  </a:lnTo>
                  <a:lnTo>
                    <a:pt x="1444" y="1020"/>
                  </a:lnTo>
                  <a:lnTo>
                    <a:pt x="1448" y="1026"/>
                  </a:lnTo>
                  <a:lnTo>
                    <a:pt x="1452" y="1028"/>
                  </a:lnTo>
                  <a:lnTo>
                    <a:pt x="1458" y="1030"/>
                  </a:lnTo>
                  <a:lnTo>
                    <a:pt x="1478" y="1036"/>
                  </a:lnTo>
                  <a:lnTo>
                    <a:pt x="1478" y="1036"/>
                  </a:lnTo>
                  <a:lnTo>
                    <a:pt x="1474" y="1042"/>
                  </a:lnTo>
                  <a:lnTo>
                    <a:pt x="1468" y="1048"/>
                  </a:lnTo>
                  <a:lnTo>
                    <a:pt x="1454" y="1058"/>
                  </a:lnTo>
                  <a:lnTo>
                    <a:pt x="1438" y="1066"/>
                  </a:lnTo>
                  <a:lnTo>
                    <a:pt x="1422" y="1072"/>
                  </a:lnTo>
                  <a:lnTo>
                    <a:pt x="1408" y="1078"/>
                  </a:lnTo>
                  <a:lnTo>
                    <a:pt x="1396" y="1084"/>
                  </a:lnTo>
                  <a:lnTo>
                    <a:pt x="1392" y="1088"/>
                  </a:lnTo>
                  <a:lnTo>
                    <a:pt x="1390" y="1092"/>
                  </a:lnTo>
                  <a:lnTo>
                    <a:pt x="1390" y="1096"/>
                  </a:lnTo>
                  <a:lnTo>
                    <a:pt x="1392" y="1100"/>
                  </a:lnTo>
                  <a:lnTo>
                    <a:pt x="1392" y="1100"/>
                  </a:lnTo>
                  <a:lnTo>
                    <a:pt x="1406" y="1120"/>
                  </a:lnTo>
                  <a:lnTo>
                    <a:pt x="1420" y="1138"/>
                  </a:lnTo>
                  <a:lnTo>
                    <a:pt x="1436" y="1156"/>
                  </a:lnTo>
                  <a:lnTo>
                    <a:pt x="1436" y="1156"/>
                  </a:lnTo>
                  <a:lnTo>
                    <a:pt x="1426" y="1150"/>
                  </a:lnTo>
                  <a:lnTo>
                    <a:pt x="1402" y="1142"/>
                  </a:lnTo>
                  <a:lnTo>
                    <a:pt x="1388" y="1140"/>
                  </a:lnTo>
                  <a:lnTo>
                    <a:pt x="1376" y="1138"/>
                  </a:lnTo>
                  <a:lnTo>
                    <a:pt x="1364" y="1140"/>
                  </a:lnTo>
                  <a:lnTo>
                    <a:pt x="1360" y="1142"/>
                  </a:lnTo>
                  <a:lnTo>
                    <a:pt x="1356" y="1146"/>
                  </a:lnTo>
                  <a:lnTo>
                    <a:pt x="1356" y="1146"/>
                  </a:lnTo>
                  <a:lnTo>
                    <a:pt x="1354" y="1150"/>
                  </a:lnTo>
                  <a:lnTo>
                    <a:pt x="1352" y="1154"/>
                  </a:lnTo>
                  <a:lnTo>
                    <a:pt x="1354" y="1164"/>
                  </a:lnTo>
                  <a:lnTo>
                    <a:pt x="1358" y="1174"/>
                  </a:lnTo>
                  <a:lnTo>
                    <a:pt x="1368" y="1182"/>
                  </a:lnTo>
                  <a:lnTo>
                    <a:pt x="1382" y="1192"/>
                  </a:lnTo>
                  <a:lnTo>
                    <a:pt x="1398" y="1200"/>
                  </a:lnTo>
                  <a:lnTo>
                    <a:pt x="1418" y="1208"/>
                  </a:lnTo>
                  <a:lnTo>
                    <a:pt x="1440" y="1214"/>
                  </a:lnTo>
                  <a:lnTo>
                    <a:pt x="1440" y="1214"/>
                  </a:lnTo>
                  <a:lnTo>
                    <a:pt x="1430" y="1218"/>
                  </a:lnTo>
                  <a:lnTo>
                    <a:pt x="1416" y="1220"/>
                  </a:lnTo>
                  <a:lnTo>
                    <a:pt x="1402" y="1222"/>
                  </a:lnTo>
                  <a:lnTo>
                    <a:pt x="1388" y="1226"/>
                  </a:lnTo>
                  <a:lnTo>
                    <a:pt x="1378" y="1230"/>
                  </a:lnTo>
                  <a:lnTo>
                    <a:pt x="1376" y="1232"/>
                  </a:lnTo>
                  <a:lnTo>
                    <a:pt x="1374" y="1236"/>
                  </a:lnTo>
                  <a:lnTo>
                    <a:pt x="1374" y="1242"/>
                  </a:lnTo>
                  <a:lnTo>
                    <a:pt x="1376" y="1248"/>
                  </a:lnTo>
                  <a:lnTo>
                    <a:pt x="1380" y="1254"/>
                  </a:lnTo>
                  <a:lnTo>
                    <a:pt x="1388" y="1262"/>
                  </a:lnTo>
                  <a:lnTo>
                    <a:pt x="1388" y="1262"/>
                  </a:lnTo>
                  <a:lnTo>
                    <a:pt x="1370" y="1272"/>
                  </a:lnTo>
                  <a:lnTo>
                    <a:pt x="1360" y="1278"/>
                  </a:lnTo>
                  <a:lnTo>
                    <a:pt x="1354" y="1286"/>
                  </a:lnTo>
                  <a:lnTo>
                    <a:pt x="1354" y="1288"/>
                  </a:lnTo>
                  <a:lnTo>
                    <a:pt x="1354" y="1290"/>
                  </a:lnTo>
                  <a:lnTo>
                    <a:pt x="1360" y="1294"/>
                  </a:lnTo>
                  <a:lnTo>
                    <a:pt x="1368" y="1294"/>
                  </a:lnTo>
                  <a:lnTo>
                    <a:pt x="1380" y="1294"/>
                  </a:lnTo>
                  <a:lnTo>
                    <a:pt x="1396" y="1290"/>
                  </a:lnTo>
                  <a:lnTo>
                    <a:pt x="1418" y="1294"/>
                  </a:lnTo>
                  <a:lnTo>
                    <a:pt x="1418" y="1294"/>
                  </a:lnTo>
                  <a:lnTo>
                    <a:pt x="1386" y="1312"/>
                  </a:lnTo>
                  <a:lnTo>
                    <a:pt x="1378" y="1318"/>
                  </a:lnTo>
                  <a:lnTo>
                    <a:pt x="1372" y="1324"/>
                  </a:lnTo>
                  <a:lnTo>
                    <a:pt x="1368" y="1330"/>
                  </a:lnTo>
                  <a:lnTo>
                    <a:pt x="1368" y="1336"/>
                  </a:lnTo>
                  <a:lnTo>
                    <a:pt x="1368" y="1336"/>
                  </a:lnTo>
                  <a:lnTo>
                    <a:pt x="1368" y="1338"/>
                  </a:lnTo>
                  <a:lnTo>
                    <a:pt x="1370" y="1340"/>
                  </a:lnTo>
                  <a:lnTo>
                    <a:pt x="1376" y="1342"/>
                  </a:lnTo>
                  <a:lnTo>
                    <a:pt x="1384" y="1342"/>
                  </a:lnTo>
                  <a:lnTo>
                    <a:pt x="1392" y="1342"/>
                  </a:lnTo>
                  <a:lnTo>
                    <a:pt x="1410" y="1340"/>
                  </a:lnTo>
                  <a:lnTo>
                    <a:pt x="1418" y="1340"/>
                  </a:lnTo>
                  <a:lnTo>
                    <a:pt x="1422" y="1344"/>
                  </a:lnTo>
                  <a:lnTo>
                    <a:pt x="1422" y="1344"/>
                  </a:lnTo>
                  <a:lnTo>
                    <a:pt x="1422" y="1352"/>
                  </a:lnTo>
                  <a:lnTo>
                    <a:pt x="1420" y="1358"/>
                  </a:lnTo>
                  <a:lnTo>
                    <a:pt x="1416" y="1364"/>
                  </a:lnTo>
                  <a:lnTo>
                    <a:pt x="1412" y="1368"/>
                  </a:lnTo>
                  <a:lnTo>
                    <a:pt x="1404" y="1374"/>
                  </a:lnTo>
                  <a:lnTo>
                    <a:pt x="1398" y="1380"/>
                  </a:lnTo>
                  <a:lnTo>
                    <a:pt x="1398" y="1380"/>
                  </a:lnTo>
                  <a:lnTo>
                    <a:pt x="1404" y="1382"/>
                  </a:lnTo>
                  <a:lnTo>
                    <a:pt x="1410" y="1384"/>
                  </a:lnTo>
                  <a:lnTo>
                    <a:pt x="1420" y="1384"/>
                  </a:lnTo>
                  <a:lnTo>
                    <a:pt x="1430" y="1382"/>
                  </a:lnTo>
                  <a:lnTo>
                    <a:pt x="1438" y="1376"/>
                  </a:lnTo>
                  <a:lnTo>
                    <a:pt x="1448" y="1372"/>
                  </a:lnTo>
                  <a:lnTo>
                    <a:pt x="1458" y="1370"/>
                  </a:lnTo>
                  <a:lnTo>
                    <a:pt x="1466" y="1372"/>
                  </a:lnTo>
                  <a:lnTo>
                    <a:pt x="1472" y="1376"/>
                  </a:lnTo>
                  <a:lnTo>
                    <a:pt x="1478" y="1380"/>
                  </a:lnTo>
                  <a:lnTo>
                    <a:pt x="1478" y="1380"/>
                  </a:lnTo>
                  <a:lnTo>
                    <a:pt x="1472" y="1386"/>
                  </a:lnTo>
                  <a:lnTo>
                    <a:pt x="1464" y="1392"/>
                  </a:lnTo>
                  <a:lnTo>
                    <a:pt x="1446" y="1400"/>
                  </a:lnTo>
                  <a:lnTo>
                    <a:pt x="1438" y="1404"/>
                  </a:lnTo>
                  <a:lnTo>
                    <a:pt x="1432" y="1410"/>
                  </a:lnTo>
                  <a:lnTo>
                    <a:pt x="1428" y="1418"/>
                  </a:lnTo>
                  <a:lnTo>
                    <a:pt x="1430" y="1428"/>
                  </a:lnTo>
                  <a:lnTo>
                    <a:pt x="1430" y="1428"/>
                  </a:lnTo>
                  <a:lnTo>
                    <a:pt x="1436" y="1432"/>
                  </a:lnTo>
                  <a:lnTo>
                    <a:pt x="1444" y="1434"/>
                  </a:lnTo>
                  <a:lnTo>
                    <a:pt x="1462" y="1438"/>
                  </a:lnTo>
                  <a:lnTo>
                    <a:pt x="1478" y="1442"/>
                  </a:lnTo>
                  <a:lnTo>
                    <a:pt x="1486" y="1444"/>
                  </a:lnTo>
                  <a:lnTo>
                    <a:pt x="1494" y="1448"/>
                  </a:lnTo>
                  <a:lnTo>
                    <a:pt x="1494" y="1448"/>
                  </a:lnTo>
                  <a:lnTo>
                    <a:pt x="1490" y="1454"/>
                  </a:lnTo>
                  <a:lnTo>
                    <a:pt x="1484" y="1472"/>
                  </a:lnTo>
                  <a:lnTo>
                    <a:pt x="1478" y="1488"/>
                  </a:lnTo>
                  <a:lnTo>
                    <a:pt x="1480" y="1494"/>
                  </a:lnTo>
                  <a:lnTo>
                    <a:pt x="1482" y="1498"/>
                  </a:lnTo>
                  <a:lnTo>
                    <a:pt x="1482" y="1498"/>
                  </a:lnTo>
                  <a:lnTo>
                    <a:pt x="1492" y="1502"/>
                  </a:lnTo>
                  <a:lnTo>
                    <a:pt x="1500" y="1500"/>
                  </a:lnTo>
                  <a:lnTo>
                    <a:pt x="1510" y="1496"/>
                  </a:lnTo>
                  <a:lnTo>
                    <a:pt x="1518" y="1490"/>
                  </a:lnTo>
                  <a:lnTo>
                    <a:pt x="1532" y="1476"/>
                  </a:lnTo>
                  <a:lnTo>
                    <a:pt x="1536" y="1472"/>
                  </a:lnTo>
                  <a:lnTo>
                    <a:pt x="1540" y="1468"/>
                  </a:lnTo>
                  <a:lnTo>
                    <a:pt x="1540" y="1468"/>
                  </a:lnTo>
                  <a:lnTo>
                    <a:pt x="1540" y="1486"/>
                  </a:lnTo>
                  <a:lnTo>
                    <a:pt x="1544" y="1496"/>
                  </a:lnTo>
                  <a:lnTo>
                    <a:pt x="1548" y="1504"/>
                  </a:lnTo>
                  <a:lnTo>
                    <a:pt x="1554" y="1510"/>
                  </a:lnTo>
                  <a:lnTo>
                    <a:pt x="1560" y="1514"/>
                  </a:lnTo>
                  <a:lnTo>
                    <a:pt x="1566" y="1520"/>
                  </a:lnTo>
                  <a:lnTo>
                    <a:pt x="1568" y="1528"/>
                  </a:lnTo>
                  <a:lnTo>
                    <a:pt x="1564" y="1538"/>
                  </a:lnTo>
                  <a:lnTo>
                    <a:pt x="1564" y="1538"/>
                  </a:lnTo>
                  <a:lnTo>
                    <a:pt x="1564" y="1554"/>
                  </a:lnTo>
                  <a:lnTo>
                    <a:pt x="1566" y="1570"/>
                  </a:lnTo>
                  <a:lnTo>
                    <a:pt x="1568" y="1576"/>
                  </a:lnTo>
                  <a:lnTo>
                    <a:pt x="1572" y="1584"/>
                  </a:lnTo>
                  <a:lnTo>
                    <a:pt x="1576" y="1588"/>
                  </a:lnTo>
                  <a:lnTo>
                    <a:pt x="1582" y="1594"/>
                  </a:lnTo>
                  <a:lnTo>
                    <a:pt x="1582" y="1594"/>
                  </a:lnTo>
                  <a:lnTo>
                    <a:pt x="1596" y="1588"/>
                  </a:lnTo>
                  <a:lnTo>
                    <a:pt x="1606" y="1580"/>
                  </a:lnTo>
                  <a:lnTo>
                    <a:pt x="1614" y="1572"/>
                  </a:lnTo>
                  <a:lnTo>
                    <a:pt x="1620" y="1560"/>
                  </a:lnTo>
                  <a:lnTo>
                    <a:pt x="1622" y="1548"/>
                  </a:lnTo>
                  <a:lnTo>
                    <a:pt x="1624" y="1534"/>
                  </a:lnTo>
                  <a:lnTo>
                    <a:pt x="1626" y="1502"/>
                  </a:lnTo>
                  <a:lnTo>
                    <a:pt x="1626" y="1502"/>
                  </a:lnTo>
                  <a:lnTo>
                    <a:pt x="1626" y="1500"/>
                  </a:lnTo>
                  <a:lnTo>
                    <a:pt x="1628" y="1498"/>
                  </a:lnTo>
                  <a:lnTo>
                    <a:pt x="1632" y="1496"/>
                  </a:lnTo>
                  <a:lnTo>
                    <a:pt x="1640" y="1498"/>
                  </a:lnTo>
                  <a:lnTo>
                    <a:pt x="1648" y="1500"/>
                  </a:lnTo>
                  <a:lnTo>
                    <a:pt x="1664" y="1508"/>
                  </a:lnTo>
                  <a:lnTo>
                    <a:pt x="1672" y="1512"/>
                  </a:lnTo>
                  <a:lnTo>
                    <a:pt x="1672" y="1512"/>
                  </a:lnTo>
                  <a:lnTo>
                    <a:pt x="1676" y="1516"/>
                  </a:lnTo>
                  <a:lnTo>
                    <a:pt x="1678" y="1520"/>
                  </a:lnTo>
                  <a:lnTo>
                    <a:pt x="1678" y="1526"/>
                  </a:lnTo>
                  <a:lnTo>
                    <a:pt x="1676" y="1530"/>
                  </a:lnTo>
                  <a:lnTo>
                    <a:pt x="1670" y="1538"/>
                  </a:lnTo>
                  <a:lnTo>
                    <a:pt x="1662" y="1548"/>
                  </a:lnTo>
                  <a:lnTo>
                    <a:pt x="1652" y="1558"/>
                  </a:lnTo>
                  <a:lnTo>
                    <a:pt x="1644" y="1570"/>
                  </a:lnTo>
                  <a:lnTo>
                    <a:pt x="1642" y="1578"/>
                  </a:lnTo>
                  <a:lnTo>
                    <a:pt x="1642" y="1584"/>
                  </a:lnTo>
                  <a:lnTo>
                    <a:pt x="1644" y="1592"/>
                  </a:lnTo>
                  <a:lnTo>
                    <a:pt x="1646" y="1602"/>
                  </a:lnTo>
                  <a:lnTo>
                    <a:pt x="1646" y="1602"/>
                  </a:lnTo>
                  <a:lnTo>
                    <a:pt x="1658" y="1602"/>
                  </a:lnTo>
                  <a:lnTo>
                    <a:pt x="1668" y="1602"/>
                  </a:lnTo>
                  <a:lnTo>
                    <a:pt x="1676" y="1600"/>
                  </a:lnTo>
                  <a:lnTo>
                    <a:pt x="1684" y="1598"/>
                  </a:lnTo>
                  <a:lnTo>
                    <a:pt x="1698" y="1590"/>
                  </a:lnTo>
                  <a:lnTo>
                    <a:pt x="1710" y="1580"/>
                  </a:lnTo>
                  <a:lnTo>
                    <a:pt x="1720" y="1570"/>
                  </a:lnTo>
                  <a:lnTo>
                    <a:pt x="1732" y="1560"/>
                  </a:lnTo>
                  <a:lnTo>
                    <a:pt x="1746" y="1550"/>
                  </a:lnTo>
                  <a:lnTo>
                    <a:pt x="1754" y="1548"/>
                  </a:lnTo>
                  <a:lnTo>
                    <a:pt x="1764" y="1544"/>
                  </a:lnTo>
                  <a:lnTo>
                    <a:pt x="1764" y="1544"/>
                  </a:lnTo>
                  <a:lnTo>
                    <a:pt x="1770" y="1552"/>
                  </a:lnTo>
                  <a:lnTo>
                    <a:pt x="1772" y="1558"/>
                  </a:lnTo>
                  <a:lnTo>
                    <a:pt x="1770" y="1566"/>
                  </a:lnTo>
                  <a:lnTo>
                    <a:pt x="1766" y="1574"/>
                  </a:lnTo>
                  <a:lnTo>
                    <a:pt x="1756" y="1590"/>
                  </a:lnTo>
                  <a:lnTo>
                    <a:pt x="1746" y="1606"/>
                  </a:lnTo>
                  <a:lnTo>
                    <a:pt x="1746" y="1606"/>
                  </a:lnTo>
                  <a:lnTo>
                    <a:pt x="1734" y="1610"/>
                  </a:lnTo>
                  <a:lnTo>
                    <a:pt x="1720" y="1614"/>
                  </a:lnTo>
                  <a:lnTo>
                    <a:pt x="1694" y="1618"/>
                  </a:lnTo>
                  <a:lnTo>
                    <a:pt x="1680" y="1624"/>
                  </a:lnTo>
                  <a:lnTo>
                    <a:pt x="1666" y="1632"/>
                  </a:lnTo>
                  <a:lnTo>
                    <a:pt x="1654" y="1646"/>
                  </a:lnTo>
                  <a:lnTo>
                    <a:pt x="1642" y="1666"/>
                  </a:lnTo>
                  <a:lnTo>
                    <a:pt x="1642" y="1666"/>
                  </a:lnTo>
                  <a:lnTo>
                    <a:pt x="1658" y="1670"/>
                  </a:lnTo>
                  <a:lnTo>
                    <a:pt x="1672" y="1674"/>
                  </a:lnTo>
                  <a:lnTo>
                    <a:pt x="1684" y="1674"/>
                  </a:lnTo>
                  <a:lnTo>
                    <a:pt x="1694" y="1674"/>
                  </a:lnTo>
                  <a:lnTo>
                    <a:pt x="1704" y="1670"/>
                  </a:lnTo>
                  <a:lnTo>
                    <a:pt x="1710" y="1668"/>
                  </a:lnTo>
                  <a:lnTo>
                    <a:pt x="1724" y="1660"/>
                  </a:lnTo>
                  <a:lnTo>
                    <a:pt x="1724" y="1660"/>
                  </a:lnTo>
                  <a:lnTo>
                    <a:pt x="1732" y="1654"/>
                  </a:lnTo>
                  <a:lnTo>
                    <a:pt x="1736" y="1648"/>
                  </a:lnTo>
                  <a:lnTo>
                    <a:pt x="1742" y="1644"/>
                  </a:lnTo>
                  <a:lnTo>
                    <a:pt x="1748" y="1642"/>
                  </a:lnTo>
                  <a:lnTo>
                    <a:pt x="1748" y="1642"/>
                  </a:lnTo>
                  <a:lnTo>
                    <a:pt x="1748" y="1656"/>
                  </a:lnTo>
                  <a:lnTo>
                    <a:pt x="1748" y="1674"/>
                  </a:lnTo>
                  <a:lnTo>
                    <a:pt x="1750" y="1682"/>
                  </a:lnTo>
                  <a:lnTo>
                    <a:pt x="1752" y="1688"/>
                  </a:lnTo>
                  <a:lnTo>
                    <a:pt x="1756" y="1694"/>
                  </a:lnTo>
                  <a:lnTo>
                    <a:pt x="1760" y="1698"/>
                  </a:lnTo>
                  <a:lnTo>
                    <a:pt x="1760" y="1698"/>
                  </a:lnTo>
                  <a:lnTo>
                    <a:pt x="1770" y="1696"/>
                  </a:lnTo>
                  <a:lnTo>
                    <a:pt x="1776" y="1694"/>
                  </a:lnTo>
                  <a:lnTo>
                    <a:pt x="1790" y="1684"/>
                  </a:lnTo>
                  <a:lnTo>
                    <a:pt x="1790" y="1684"/>
                  </a:lnTo>
                  <a:lnTo>
                    <a:pt x="1792" y="1690"/>
                  </a:lnTo>
                  <a:lnTo>
                    <a:pt x="1792" y="1696"/>
                  </a:lnTo>
                  <a:lnTo>
                    <a:pt x="1786" y="1714"/>
                  </a:lnTo>
                  <a:lnTo>
                    <a:pt x="1784" y="1722"/>
                  </a:lnTo>
                  <a:lnTo>
                    <a:pt x="1782" y="1730"/>
                  </a:lnTo>
                  <a:lnTo>
                    <a:pt x="1784" y="1738"/>
                  </a:lnTo>
                  <a:lnTo>
                    <a:pt x="1788" y="1744"/>
                  </a:lnTo>
                  <a:lnTo>
                    <a:pt x="1788" y="1744"/>
                  </a:lnTo>
                  <a:lnTo>
                    <a:pt x="1796" y="1742"/>
                  </a:lnTo>
                  <a:lnTo>
                    <a:pt x="1800" y="1740"/>
                  </a:lnTo>
                  <a:lnTo>
                    <a:pt x="1808" y="1732"/>
                  </a:lnTo>
                  <a:lnTo>
                    <a:pt x="1812" y="1726"/>
                  </a:lnTo>
                  <a:lnTo>
                    <a:pt x="1814" y="1724"/>
                  </a:lnTo>
                  <a:lnTo>
                    <a:pt x="1814" y="1724"/>
                  </a:lnTo>
                  <a:lnTo>
                    <a:pt x="1822" y="1732"/>
                  </a:lnTo>
                  <a:lnTo>
                    <a:pt x="1832" y="1738"/>
                  </a:lnTo>
                  <a:lnTo>
                    <a:pt x="1840" y="1738"/>
                  </a:lnTo>
                  <a:lnTo>
                    <a:pt x="1850" y="1736"/>
                  </a:lnTo>
                  <a:lnTo>
                    <a:pt x="1850" y="1736"/>
                  </a:lnTo>
                  <a:lnTo>
                    <a:pt x="1854" y="1720"/>
                  </a:lnTo>
                  <a:lnTo>
                    <a:pt x="1854" y="1702"/>
                  </a:lnTo>
                  <a:lnTo>
                    <a:pt x="1852" y="1692"/>
                  </a:lnTo>
                  <a:lnTo>
                    <a:pt x="1848" y="1682"/>
                  </a:lnTo>
                  <a:lnTo>
                    <a:pt x="1844" y="1676"/>
                  </a:lnTo>
                  <a:lnTo>
                    <a:pt x="1836" y="1670"/>
                  </a:lnTo>
                  <a:lnTo>
                    <a:pt x="1836" y="1670"/>
                  </a:lnTo>
                  <a:lnTo>
                    <a:pt x="1842" y="1666"/>
                  </a:lnTo>
                  <a:lnTo>
                    <a:pt x="1846" y="1666"/>
                  </a:lnTo>
                  <a:lnTo>
                    <a:pt x="1858" y="1670"/>
                  </a:lnTo>
                  <a:lnTo>
                    <a:pt x="1872" y="1674"/>
                  </a:lnTo>
                  <a:lnTo>
                    <a:pt x="1878" y="1674"/>
                  </a:lnTo>
                  <a:lnTo>
                    <a:pt x="1882" y="1672"/>
                  </a:lnTo>
                  <a:lnTo>
                    <a:pt x="1882" y="1672"/>
                  </a:lnTo>
                  <a:lnTo>
                    <a:pt x="1884" y="1676"/>
                  </a:lnTo>
                  <a:lnTo>
                    <a:pt x="1886" y="1682"/>
                  </a:lnTo>
                  <a:lnTo>
                    <a:pt x="1886" y="1694"/>
                  </a:lnTo>
                  <a:lnTo>
                    <a:pt x="1884" y="1706"/>
                  </a:lnTo>
                  <a:lnTo>
                    <a:pt x="1880" y="1718"/>
                  </a:lnTo>
                  <a:lnTo>
                    <a:pt x="1878" y="1732"/>
                  </a:lnTo>
                  <a:lnTo>
                    <a:pt x="1878" y="1744"/>
                  </a:lnTo>
                  <a:lnTo>
                    <a:pt x="1878" y="1748"/>
                  </a:lnTo>
                  <a:lnTo>
                    <a:pt x="1880" y="1754"/>
                  </a:lnTo>
                  <a:lnTo>
                    <a:pt x="1884" y="1758"/>
                  </a:lnTo>
                  <a:lnTo>
                    <a:pt x="1890" y="1762"/>
                  </a:lnTo>
                  <a:lnTo>
                    <a:pt x="1890" y="1762"/>
                  </a:lnTo>
                  <a:lnTo>
                    <a:pt x="1900" y="1760"/>
                  </a:lnTo>
                  <a:lnTo>
                    <a:pt x="1908" y="1756"/>
                  </a:lnTo>
                  <a:lnTo>
                    <a:pt x="1916" y="1748"/>
                  </a:lnTo>
                  <a:lnTo>
                    <a:pt x="1922" y="1742"/>
                  </a:lnTo>
                  <a:lnTo>
                    <a:pt x="1934" y="1726"/>
                  </a:lnTo>
                  <a:lnTo>
                    <a:pt x="1942" y="1720"/>
                  </a:lnTo>
                  <a:lnTo>
                    <a:pt x="1952" y="1714"/>
                  </a:lnTo>
                  <a:lnTo>
                    <a:pt x="1952" y="1714"/>
                  </a:lnTo>
                  <a:lnTo>
                    <a:pt x="1952" y="1726"/>
                  </a:lnTo>
                  <a:lnTo>
                    <a:pt x="1954" y="1736"/>
                  </a:lnTo>
                  <a:lnTo>
                    <a:pt x="1960" y="1758"/>
                  </a:lnTo>
                  <a:lnTo>
                    <a:pt x="1962" y="1766"/>
                  </a:lnTo>
                  <a:lnTo>
                    <a:pt x="1958" y="1776"/>
                  </a:lnTo>
                  <a:lnTo>
                    <a:pt x="1950" y="1786"/>
                  </a:lnTo>
                  <a:lnTo>
                    <a:pt x="1936" y="1794"/>
                  </a:lnTo>
                  <a:lnTo>
                    <a:pt x="1936" y="1794"/>
                  </a:lnTo>
                  <a:lnTo>
                    <a:pt x="1936" y="1800"/>
                  </a:lnTo>
                  <a:lnTo>
                    <a:pt x="1938" y="1804"/>
                  </a:lnTo>
                  <a:lnTo>
                    <a:pt x="1944" y="1812"/>
                  </a:lnTo>
                  <a:lnTo>
                    <a:pt x="1954" y="1818"/>
                  </a:lnTo>
                  <a:lnTo>
                    <a:pt x="1962" y="1824"/>
                  </a:lnTo>
                  <a:lnTo>
                    <a:pt x="1970" y="1830"/>
                  </a:lnTo>
                  <a:lnTo>
                    <a:pt x="1972" y="1834"/>
                  </a:lnTo>
                  <a:lnTo>
                    <a:pt x="1974" y="1838"/>
                  </a:lnTo>
                  <a:lnTo>
                    <a:pt x="1974" y="1842"/>
                  </a:lnTo>
                  <a:lnTo>
                    <a:pt x="1974" y="1848"/>
                  </a:lnTo>
                  <a:lnTo>
                    <a:pt x="1972" y="1856"/>
                  </a:lnTo>
                  <a:lnTo>
                    <a:pt x="1966" y="1864"/>
                  </a:lnTo>
                  <a:lnTo>
                    <a:pt x="1966" y="1864"/>
                  </a:lnTo>
                  <a:lnTo>
                    <a:pt x="1972" y="1868"/>
                  </a:lnTo>
                  <a:lnTo>
                    <a:pt x="1976" y="1872"/>
                  </a:lnTo>
                  <a:lnTo>
                    <a:pt x="1980" y="1874"/>
                  </a:lnTo>
                  <a:lnTo>
                    <a:pt x="1986" y="1874"/>
                  </a:lnTo>
                  <a:lnTo>
                    <a:pt x="1996" y="1874"/>
                  </a:lnTo>
                  <a:lnTo>
                    <a:pt x="2006" y="1870"/>
                  </a:lnTo>
                  <a:lnTo>
                    <a:pt x="2034" y="1838"/>
                  </a:lnTo>
                  <a:lnTo>
                    <a:pt x="2034" y="1838"/>
                  </a:lnTo>
                  <a:lnTo>
                    <a:pt x="2030" y="1860"/>
                  </a:lnTo>
                  <a:lnTo>
                    <a:pt x="2028" y="1886"/>
                  </a:lnTo>
                  <a:lnTo>
                    <a:pt x="2028" y="1912"/>
                  </a:lnTo>
                  <a:lnTo>
                    <a:pt x="2032" y="1936"/>
                  </a:lnTo>
                  <a:lnTo>
                    <a:pt x="2032" y="1936"/>
                  </a:lnTo>
                  <a:lnTo>
                    <a:pt x="2030" y="1944"/>
                  </a:lnTo>
                  <a:lnTo>
                    <a:pt x="2028" y="1954"/>
                  </a:lnTo>
                  <a:lnTo>
                    <a:pt x="2030" y="1974"/>
                  </a:lnTo>
                  <a:lnTo>
                    <a:pt x="2028" y="1982"/>
                  </a:lnTo>
                  <a:lnTo>
                    <a:pt x="2022" y="1992"/>
                  </a:lnTo>
                  <a:lnTo>
                    <a:pt x="2014" y="2000"/>
                  </a:lnTo>
                  <a:lnTo>
                    <a:pt x="2000" y="2008"/>
                  </a:lnTo>
                  <a:lnTo>
                    <a:pt x="2000" y="2008"/>
                  </a:lnTo>
                  <a:lnTo>
                    <a:pt x="1992" y="2054"/>
                  </a:lnTo>
                  <a:lnTo>
                    <a:pt x="1988" y="2076"/>
                  </a:lnTo>
                  <a:lnTo>
                    <a:pt x="1982" y="2096"/>
                  </a:lnTo>
                  <a:lnTo>
                    <a:pt x="1972" y="2116"/>
                  </a:lnTo>
                  <a:lnTo>
                    <a:pt x="1960" y="2136"/>
                  </a:lnTo>
                  <a:lnTo>
                    <a:pt x="1950" y="2144"/>
                  </a:lnTo>
                  <a:lnTo>
                    <a:pt x="1942" y="2154"/>
                  </a:lnTo>
                  <a:lnTo>
                    <a:pt x="1930" y="2162"/>
                  </a:lnTo>
                  <a:lnTo>
                    <a:pt x="1918" y="2168"/>
                  </a:lnTo>
                  <a:lnTo>
                    <a:pt x="1918" y="2168"/>
                  </a:lnTo>
                  <a:lnTo>
                    <a:pt x="1914" y="2176"/>
                  </a:lnTo>
                  <a:lnTo>
                    <a:pt x="1908" y="2182"/>
                  </a:lnTo>
                  <a:lnTo>
                    <a:pt x="1894" y="2192"/>
                  </a:lnTo>
                  <a:lnTo>
                    <a:pt x="1876" y="2200"/>
                  </a:lnTo>
                  <a:lnTo>
                    <a:pt x="1856" y="2206"/>
                  </a:lnTo>
                  <a:lnTo>
                    <a:pt x="1832" y="2212"/>
                  </a:lnTo>
                  <a:lnTo>
                    <a:pt x="1806" y="2216"/>
                  </a:lnTo>
                  <a:lnTo>
                    <a:pt x="1752" y="2224"/>
                  </a:lnTo>
                  <a:lnTo>
                    <a:pt x="1696" y="2230"/>
                  </a:lnTo>
                  <a:lnTo>
                    <a:pt x="1670" y="2234"/>
                  </a:lnTo>
                  <a:lnTo>
                    <a:pt x="1646" y="2240"/>
                  </a:lnTo>
                  <a:lnTo>
                    <a:pt x="1622" y="2246"/>
                  </a:lnTo>
                  <a:lnTo>
                    <a:pt x="1602" y="2254"/>
                  </a:lnTo>
                  <a:lnTo>
                    <a:pt x="1586" y="2266"/>
                  </a:lnTo>
                  <a:lnTo>
                    <a:pt x="1580" y="2272"/>
                  </a:lnTo>
                  <a:lnTo>
                    <a:pt x="1574" y="2278"/>
                  </a:lnTo>
                  <a:lnTo>
                    <a:pt x="1574" y="2278"/>
                  </a:lnTo>
                  <a:lnTo>
                    <a:pt x="1578" y="2280"/>
                  </a:lnTo>
                  <a:lnTo>
                    <a:pt x="1584" y="2282"/>
                  </a:lnTo>
                  <a:lnTo>
                    <a:pt x="1602" y="2284"/>
                  </a:lnTo>
                  <a:lnTo>
                    <a:pt x="1624" y="2286"/>
                  </a:lnTo>
                  <a:lnTo>
                    <a:pt x="1652" y="2286"/>
                  </a:lnTo>
                  <a:lnTo>
                    <a:pt x="1702" y="2286"/>
                  </a:lnTo>
                  <a:lnTo>
                    <a:pt x="1732" y="2282"/>
                  </a:lnTo>
                  <a:lnTo>
                    <a:pt x="1732" y="2282"/>
                  </a:lnTo>
                  <a:lnTo>
                    <a:pt x="1740" y="2278"/>
                  </a:lnTo>
                  <a:lnTo>
                    <a:pt x="1748" y="2278"/>
                  </a:lnTo>
                  <a:lnTo>
                    <a:pt x="1756" y="2280"/>
                  </a:lnTo>
                  <a:lnTo>
                    <a:pt x="1764" y="2282"/>
                  </a:lnTo>
                  <a:lnTo>
                    <a:pt x="1782" y="2288"/>
                  </a:lnTo>
                  <a:lnTo>
                    <a:pt x="1790" y="2290"/>
                  </a:lnTo>
                  <a:lnTo>
                    <a:pt x="1800" y="2290"/>
                  </a:lnTo>
                  <a:lnTo>
                    <a:pt x="1800" y="2290"/>
                  </a:lnTo>
                  <a:lnTo>
                    <a:pt x="1820" y="2290"/>
                  </a:lnTo>
                  <a:lnTo>
                    <a:pt x="1844" y="2288"/>
                  </a:lnTo>
                  <a:lnTo>
                    <a:pt x="1888" y="2284"/>
                  </a:lnTo>
                  <a:lnTo>
                    <a:pt x="1910" y="2282"/>
                  </a:lnTo>
                  <a:lnTo>
                    <a:pt x="1930" y="2282"/>
                  </a:lnTo>
                  <a:lnTo>
                    <a:pt x="1950" y="2284"/>
                  </a:lnTo>
                  <a:lnTo>
                    <a:pt x="1968" y="2290"/>
                  </a:lnTo>
                  <a:lnTo>
                    <a:pt x="1968" y="2290"/>
                  </a:lnTo>
                  <a:lnTo>
                    <a:pt x="2060" y="2290"/>
                  </a:lnTo>
                  <a:lnTo>
                    <a:pt x="2148" y="2292"/>
                  </a:lnTo>
                  <a:lnTo>
                    <a:pt x="2148" y="2292"/>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2" name="Freeform 51"/>
            <p:cNvSpPr>
              <a:spLocks noEditPoints="1"/>
            </p:cNvSpPr>
            <p:nvPr userDrawn="1"/>
          </p:nvSpPr>
          <p:spPr bwMode="gray">
            <a:xfrm>
              <a:off x="3265" y="2813"/>
              <a:ext cx="695" cy="682"/>
            </a:xfrm>
            <a:custGeom>
              <a:avLst/>
              <a:gdLst/>
              <a:ahLst/>
              <a:cxnLst>
                <a:cxn ang="0">
                  <a:pos x="176" y="312"/>
                </a:cxn>
                <a:cxn ang="0">
                  <a:pos x="186" y="252"/>
                </a:cxn>
                <a:cxn ang="0">
                  <a:pos x="208" y="204"/>
                </a:cxn>
                <a:cxn ang="0">
                  <a:pos x="242" y="168"/>
                </a:cxn>
                <a:cxn ang="0">
                  <a:pos x="290" y="144"/>
                </a:cxn>
                <a:cxn ang="0">
                  <a:pos x="348" y="136"/>
                </a:cxn>
                <a:cxn ang="0">
                  <a:pos x="388" y="140"/>
                </a:cxn>
                <a:cxn ang="0">
                  <a:pos x="438" y="158"/>
                </a:cxn>
                <a:cxn ang="0">
                  <a:pos x="476" y="188"/>
                </a:cxn>
                <a:cxn ang="0">
                  <a:pos x="502" y="232"/>
                </a:cxn>
                <a:cxn ang="0">
                  <a:pos x="516" y="290"/>
                </a:cxn>
                <a:cxn ang="0">
                  <a:pos x="518" y="334"/>
                </a:cxn>
                <a:cxn ang="0">
                  <a:pos x="512" y="396"/>
                </a:cxn>
                <a:cxn ang="0">
                  <a:pos x="494" y="450"/>
                </a:cxn>
                <a:cxn ang="0">
                  <a:pos x="466" y="492"/>
                </a:cxn>
                <a:cxn ang="0">
                  <a:pos x="424" y="522"/>
                </a:cxn>
                <a:cxn ang="0">
                  <a:pos x="370" y="538"/>
                </a:cxn>
                <a:cxn ang="0">
                  <a:pos x="328" y="538"/>
                </a:cxn>
                <a:cxn ang="0">
                  <a:pos x="276" y="524"/>
                </a:cxn>
                <a:cxn ang="0">
                  <a:pos x="232" y="494"/>
                </a:cxn>
                <a:cxn ang="0">
                  <a:pos x="202" y="450"/>
                </a:cxn>
                <a:cxn ang="0">
                  <a:pos x="182" y="396"/>
                </a:cxn>
                <a:cxn ang="0">
                  <a:pos x="176" y="334"/>
                </a:cxn>
                <a:cxn ang="0">
                  <a:pos x="348" y="676"/>
                </a:cxn>
                <a:cxn ang="0">
                  <a:pos x="458" y="660"/>
                </a:cxn>
                <a:cxn ang="0">
                  <a:pos x="550" y="618"/>
                </a:cxn>
                <a:cxn ang="0">
                  <a:pos x="622" y="552"/>
                </a:cxn>
                <a:cxn ang="0">
                  <a:pos x="670" y="466"/>
                </a:cxn>
                <a:cxn ang="0">
                  <a:pos x="694" y="368"/>
                </a:cxn>
                <a:cxn ang="0">
                  <a:pos x="694" y="298"/>
                </a:cxn>
                <a:cxn ang="0">
                  <a:pos x="670" y="198"/>
                </a:cxn>
                <a:cxn ang="0">
                  <a:pos x="620" y="116"/>
                </a:cxn>
                <a:cxn ang="0">
                  <a:pos x="548" y="52"/>
                </a:cxn>
                <a:cxn ang="0">
                  <a:pos x="458" y="14"/>
                </a:cxn>
                <a:cxn ang="0">
                  <a:pos x="348" y="0"/>
                </a:cxn>
                <a:cxn ang="0">
                  <a:pos x="274" y="6"/>
                </a:cxn>
                <a:cxn ang="0">
                  <a:pos x="176" y="36"/>
                </a:cxn>
                <a:cxn ang="0">
                  <a:pos x="96" y="90"/>
                </a:cxn>
                <a:cxn ang="0">
                  <a:pos x="38" y="166"/>
                </a:cxn>
                <a:cxn ang="0">
                  <a:pos x="6" y="262"/>
                </a:cxn>
                <a:cxn ang="0">
                  <a:pos x="0" y="334"/>
                </a:cxn>
                <a:cxn ang="0">
                  <a:pos x="14" y="438"/>
                </a:cxn>
                <a:cxn ang="0">
                  <a:pos x="56" y="530"/>
                </a:cxn>
                <a:cxn ang="0">
                  <a:pos x="122" y="600"/>
                </a:cxn>
                <a:cxn ang="0">
                  <a:pos x="208" y="650"/>
                </a:cxn>
                <a:cxn ang="0">
                  <a:pos x="310" y="674"/>
                </a:cxn>
              </a:cxnLst>
              <a:rect l="0" t="0" r="r" b="b"/>
              <a:pathLst>
                <a:path w="696" h="676">
                  <a:moveTo>
                    <a:pt x="176" y="334"/>
                  </a:moveTo>
                  <a:lnTo>
                    <a:pt x="176" y="334"/>
                  </a:lnTo>
                  <a:lnTo>
                    <a:pt x="176" y="312"/>
                  </a:lnTo>
                  <a:lnTo>
                    <a:pt x="178" y="292"/>
                  </a:lnTo>
                  <a:lnTo>
                    <a:pt x="182" y="272"/>
                  </a:lnTo>
                  <a:lnTo>
                    <a:pt x="186" y="252"/>
                  </a:lnTo>
                  <a:lnTo>
                    <a:pt x="192" y="236"/>
                  </a:lnTo>
                  <a:lnTo>
                    <a:pt x="200" y="220"/>
                  </a:lnTo>
                  <a:lnTo>
                    <a:pt x="208" y="204"/>
                  </a:lnTo>
                  <a:lnTo>
                    <a:pt x="218" y="190"/>
                  </a:lnTo>
                  <a:lnTo>
                    <a:pt x="230" y="178"/>
                  </a:lnTo>
                  <a:lnTo>
                    <a:pt x="242" y="168"/>
                  </a:lnTo>
                  <a:lnTo>
                    <a:pt x="256" y="158"/>
                  </a:lnTo>
                  <a:lnTo>
                    <a:pt x="272" y="150"/>
                  </a:lnTo>
                  <a:lnTo>
                    <a:pt x="290" y="144"/>
                  </a:lnTo>
                  <a:lnTo>
                    <a:pt x="308" y="140"/>
                  </a:lnTo>
                  <a:lnTo>
                    <a:pt x="328" y="138"/>
                  </a:lnTo>
                  <a:lnTo>
                    <a:pt x="348" y="136"/>
                  </a:lnTo>
                  <a:lnTo>
                    <a:pt x="348" y="136"/>
                  </a:lnTo>
                  <a:lnTo>
                    <a:pt x="370" y="138"/>
                  </a:lnTo>
                  <a:lnTo>
                    <a:pt x="388" y="140"/>
                  </a:lnTo>
                  <a:lnTo>
                    <a:pt x="406" y="144"/>
                  </a:lnTo>
                  <a:lnTo>
                    <a:pt x="422" y="150"/>
                  </a:lnTo>
                  <a:lnTo>
                    <a:pt x="438" y="158"/>
                  </a:lnTo>
                  <a:lnTo>
                    <a:pt x="452" y="166"/>
                  </a:lnTo>
                  <a:lnTo>
                    <a:pt x="464" y="176"/>
                  </a:lnTo>
                  <a:lnTo>
                    <a:pt x="476" y="188"/>
                  </a:lnTo>
                  <a:lnTo>
                    <a:pt x="486" y="202"/>
                  </a:lnTo>
                  <a:lnTo>
                    <a:pt x="494" y="216"/>
                  </a:lnTo>
                  <a:lnTo>
                    <a:pt x="502" y="232"/>
                  </a:lnTo>
                  <a:lnTo>
                    <a:pt x="508" y="250"/>
                  </a:lnTo>
                  <a:lnTo>
                    <a:pt x="512" y="270"/>
                  </a:lnTo>
                  <a:lnTo>
                    <a:pt x="516" y="290"/>
                  </a:lnTo>
                  <a:lnTo>
                    <a:pt x="518" y="310"/>
                  </a:lnTo>
                  <a:lnTo>
                    <a:pt x="518" y="334"/>
                  </a:lnTo>
                  <a:lnTo>
                    <a:pt x="518" y="334"/>
                  </a:lnTo>
                  <a:lnTo>
                    <a:pt x="518" y="356"/>
                  </a:lnTo>
                  <a:lnTo>
                    <a:pt x="516" y="376"/>
                  </a:lnTo>
                  <a:lnTo>
                    <a:pt x="512" y="396"/>
                  </a:lnTo>
                  <a:lnTo>
                    <a:pt x="508" y="414"/>
                  </a:lnTo>
                  <a:lnTo>
                    <a:pt x="502" y="432"/>
                  </a:lnTo>
                  <a:lnTo>
                    <a:pt x="494" y="450"/>
                  </a:lnTo>
                  <a:lnTo>
                    <a:pt x="486" y="466"/>
                  </a:lnTo>
                  <a:lnTo>
                    <a:pt x="476" y="480"/>
                  </a:lnTo>
                  <a:lnTo>
                    <a:pt x="466" y="492"/>
                  </a:lnTo>
                  <a:lnTo>
                    <a:pt x="452" y="504"/>
                  </a:lnTo>
                  <a:lnTo>
                    <a:pt x="438" y="514"/>
                  </a:lnTo>
                  <a:lnTo>
                    <a:pt x="424" y="522"/>
                  </a:lnTo>
                  <a:lnTo>
                    <a:pt x="406" y="530"/>
                  </a:lnTo>
                  <a:lnTo>
                    <a:pt x="388" y="534"/>
                  </a:lnTo>
                  <a:lnTo>
                    <a:pt x="370" y="538"/>
                  </a:lnTo>
                  <a:lnTo>
                    <a:pt x="348" y="538"/>
                  </a:lnTo>
                  <a:lnTo>
                    <a:pt x="348" y="538"/>
                  </a:lnTo>
                  <a:lnTo>
                    <a:pt x="328" y="538"/>
                  </a:lnTo>
                  <a:lnTo>
                    <a:pt x="310" y="534"/>
                  </a:lnTo>
                  <a:lnTo>
                    <a:pt x="292" y="530"/>
                  </a:lnTo>
                  <a:lnTo>
                    <a:pt x="276" y="524"/>
                  </a:lnTo>
                  <a:lnTo>
                    <a:pt x="260" y="514"/>
                  </a:lnTo>
                  <a:lnTo>
                    <a:pt x="246" y="504"/>
                  </a:lnTo>
                  <a:lnTo>
                    <a:pt x="232" y="494"/>
                  </a:lnTo>
                  <a:lnTo>
                    <a:pt x="220" y="480"/>
                  </a:lnTo>
                  <a:lnTo>
                    <a:pt x="210" y="466"/>
                  </a:lnTo>
                  <a:lnTo>
                    <a:pt x="202" y="450"/>
                  </a:lnTo>
                  <a:lnTo>
                    <a:pt x="194" y="434"/>
                  </a:lnTo>
                  <a:lnTo>
                    <a:pt x="188" y="416"/>
                  </a:lnTo>
                  <a:lnTo>
                    <a:pt x="182" y="396"/>
                  </a:lnTo>
                  <a:lnTo>
                    <a:pt x="178" y="376"/>
                  </a:lnTo>
                  <a:lnTo>
                    <a:pt x="176" y="356"/>
                  </a:lnTo>
                  <a:lnTo>
                    <a:pt x="176" y="334"/>
                  </a:lnTo>
                  <a:lnTo>
                    <a:pt x="176" y="334"/>
                  </a:lnTo>
                  <a:close/>
                  <a:moveTo>
                    <a:pt x="348" y="676"/>
                  </a:moveTo>
                  <a:lnTo>
                    <a:pt x="348" y="676"/>
                  </a:lnTo>
                  <a:lnTo>
                    <a:pt x="386" y="674"/>
                  </a:lnTo>
                  <a:lnTo>
                    <a:pt x="424" y="668"/>
                  </a:lnTo>
                  <a:lnTo>
                    <a:pt x="458" y="660"/>
                  </a:lnTo>
                  <a:lnTo>
                    <a:pt x="490" y="648"/>
                  </a:lnTo>
                  <a:lnTo>
                    <a:pt x="520" y="634"/>
                  </a:lnTo>
                  <a:lnTo>
                    <a:pt x="550" y="618"/>
                  </a:lnTo>
                  <a:lnTo>
                    <a:pt x="576" y="598"/>
                  </a:lnTo>
                  <a:lnTo>
                    <a:pt x="600" y="576"/>
                  </a:lnTo>
                  <a:lnTo>
                    <a:pt x="622" y="552"/>
                  </a:lnTo>
                  <a:lnTo>
                    <a:pt x="640" y="524"/>
                  </a:lnTo>
                  <a:lnTo>
                    <a:pt x="656" y="496"/>
                  </a:lnTo>
                  <a:lnTo>
                    <a:pt x="670" y="466"/>
                  </a:lnTo>
                  <a:lnTo>
                    <a:pt x="680" y="436"/>
                  </a:lnTo>
                  <a:lnTo>
                    <a:pt x="688" y="402"/>
                  </a:lnTo>
                  <a:lnTo>
                    <a:pt x="694" y="368"/>
                  </a:lnTo>
                  <a:lnTo>
                    <a:pt x="696" y="334"/>
                  </a:lnTo>
                  <a:lnTo>
                    <a:pt x="696" y="334"/>
                  </a:lnTo>
                  <a:lnTo>
                    <a:pt x="694" y="298"/>
                  </a:lnTo>
                  <a:lnTo>
                    <a:pt x="688" y="262"/>
                  </a:lnTo>
                  <a:lnTo>
                    <a:pt x="680" y="230"/>
                  </a:lnTo>
                  <a:lnTo>
                    <a:pt x="670" y="198"/>
                  </a:lnTo>
                  <a:lnTo>
                    <a:pt x="656" y="168"/>
                  </a:lnTo>
                  <a:lnTo>
                    <a:pt x="640" y="140"/>
                  </a:lnTo>
                  <a:lnTo>
                    <a:pt x="620" y="116"/>
                  </a:lnTo>
                  <a:lnTo>
                    <a:pt x="600" y="92"/>
                  </a:lnTo>
                  <a:lnTo>
                    <a:pt x="576" y="72"/>
                  </a:lnTo>
                  <a:lnTo>
                    <a:pt x="548" y="52"/>
                  </a:lnTo>
                  <a:lnTo>
                    <a:pt x="520" y="36"/>
                  </a:lnTo>
                  <a:lnTo>
                    <a:pt x="490" y="24"/>
                  </a:lnTo>
                  <a:lnTo>
                    <a:pt x="458" y="14"/>
                  </a:lnTo>
                  <a:lnTo>
                    <a:pt x="422" y="6"/>
                  </a:lnTo>
                  <a:lnTo>
                    <a:pt x="386" y="0"/>
                  </a:lnTo>
                  <a:lnTo>
                    <a:pt x="348" y="0"/>
                  </a:lnTo>
                  <a:lnTo>
                    <a:pt x="348" y="0"/>
                  </a:lnTo>
                  <a:lnTo>
                    <a:pt x="310" y="0"/>
                  </a:lnTo>
                  <a:lnTo>
                    <a:pt x="274" y="6"/>
                  </a:lnTo>
                  <a:lnTo>
                    <a:pt x="238" y="12"/>
                  </a:lnTo>
                  <a:lnTo>
                    <a:pt x="206" y="24"/>
                  </a:lnTo>
                  <a:lnTo>
                    <a:pt x="176" y="36"/>
                  </a:lnTo>
                  <a:lnTo>
                    <a:pt x="146" y="52"/>
                  </a:lnTo>
                  <a:lnTo>
                    <a:pt x="120" y="70"/>
                  </a:lnTo>
                  <a:lnTo>
                    <a:pt x="96" y="90"/>
                  </a:lnTo>
                  <a:lnTo>
                    <a:pt x="74" y="114"/>
                  </a:lnTo>
                  <a:lnTo>
                    <a:pt x="54" y="140"/>
                  </a:lnTo>
                  <a:lnTo>
                    <a:pt x="38" y="166"/>
                  </a:lnTo>
                  <a:lnTo>
                    <a:pt x="24" y="196"/>
                  </a:lnTo>
                  <a:lnTo>
                    <a:pt x="14" y="228"/>
                  </a:lnTo>
                  <a:lnTo>
                    <a:pt x="6" y="262"/>
                  </a:lnTo>
                  <a:lnTo>
                    <a:pt x="0" y="296"/>
                  </a:lnTo>
                  <a:lnTo>
                    <a:pt x="0" y="334"/>
                  </a:lnTo>
                  <a:lnTo>
                    <a:pt x="0" y="334"/>
                  </a:lnTo>
                  <a:lnTo>
                    <a:pt x="0" y="370"/>
                  </a:lnTo>
                  <a:lnTo>
                    <a:pt x="6" y="406"/>
                  </a:lnTo>
                  <a:lnTo>
                    <a:pt x="14" y="438"/>
                  </a:lnTo>
                  <a:lnTo>
                    <a:pt x="24" y="470"/>
                  </a:lnTo>
                  <a:lnTo>
                    <a:pt x="38" y="500"/>
                  </a:lnTo>
                  <a:lnTo>
                    <a:pt x="56" y="530"/>
                  </a:lnTo>
                  <a:lnTo>
                    <a:pt x="74" y="556"/>
                  </a:lnTo>
                  <a:lnTo>
                    <a:pt x="96" y="580"/>
                  </a:lnTo>
                  <a:lnTo>
                    <a:pt x="122" y="600"/>
                  </a:lnTo>
                  <a:lnTo>
                    <a:pt x="148" y="620"/>
                  </a:lnTo>
                  <a:lnTo>
                    <a:pt x="176" y="636"/>
                  </a:lnTo>
                  <a:lnTo>
                    <a:pt x="208" y="650"/>
                  </a:lnTo>
                  <a:lnTo>
                    <a:pt x="240" y="662"/>
                  </a:lnTo>
                  <a:lnTo>
                    <a:pt x="274" y="670"/>
                  </a:lnTo>
                  <a:lnTo>
                    <a:pt x="310" y="674"/>
                  </a:lnTo>
                  <a:lnTo>
                    <a:pt x="348" y="676"/>
                  </a:lnTo>
                  <a:lnTo>
                    <a:pt x="348" y="67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3" name="Freeform 52"/>
            <p:cNvSpPr>
              <a:spLocks/>
            </p:cNvSpPr>
            <p:nvPr userDrawn="1"/>
          </p:nvSpPr>
          <p:spPr bwMode="gray">
            <a:xfrm>
              <a:off x="4054" y="2813"/>
              <a:ext cx="479" cy="682"/>
            </a:xfrm>
            <a:custGeom>
              <a:avLst/>
              <a:gdLst/>
              <a:ahLst/>
              <a:cxnLst>
                <a:cxn ang="0">
                  <a:pos x="412" y="138"/>
                </a:cxn>
                <a:cxn ang="0">
                  <a:pos x="324" y="126"/>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8"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38" y="2"/>
                </a:cxn>
                <a:cxn ang="0">
                  <a:pos x="412" y="138"/>
                </a:cxn>
              </a:cxnLst>
              <a:rect l="0" t="0" r="r" b="b"/>
              <a:pathLst>
                <a:path w="480" h="676">
                  <a:moveTo>
                    <a:pt x="412" y="138"/>
                  </a:moveTo>
                  <a:lnTo>
                    <a:pt x="412" y="138"/>
                  </a:lnTo>
                  <a:lnTo>
                    <a:pt x="352" y="128"/>
                  </a:lnTo>
                  <a:lnTo>
                    <a:pt x="324" y="126"/>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4"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8" y="380"/>
                  </a:lnTo>
                  <a:lnTo>
                    <a:pt x="168"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2" y="0"/>
                  </a:lnTo>
                  <a:lnTo>
                    <a:pt x="338" y="2"/>
                  </a:lnTo>
                  <a:lnTo>
                    <a:pt x="412" y="10"/>
                  </a:lnTo>
                  <a:lnTo>
                    <a:pt x="412" y="138"/>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4" name="Freeform 53"/>
            <p:cNvSpPr>
              <a:spLocks/>
            </p:cNvSpPr>
            <p:nvPr userDrawn="1"/>
          </p:nvSpPr>
          <p:spPr bwMode="gray">
            <a:xfrm>
              <a:off x="1527" y="2579"/>
              <a:ext cx="244" cy="888"/>
            </a:xfrm>
            <a:custGeom>
              <a:avLst/>
              <a:gdLst/>
              <a:ahLst/>
              <a:cxnLst>
                <a:cxn ang="0">
                  <a:pos x="20" y="890"/>
                </a:cxn>
                <a:cxn ang="0">
                  <a:pos x="20" y="890"/>
                </a:cxn>
                <a:cxn ang="0">
                  <a:pos x="26" y="786"/>
                </a:cxn>
                <a:cxn ang="0">
                  <a:pos x="28" y="660"/>
                </a:cxn>
                <a:cxn ang="0">
                  <a:pos x="28" y="314"/>
                </a:cxn>
                <a:cxn ang="0">
                  <a:pos x="28" y="314"/>
                </a:cxn>
                <a:cxn ang="0">
                  <a:pos x="26" y="224"/>
                </a:cxn>
                <a:cxn ang="0">
                  <a:pos x="20" y="144"/>
                </a:cxn>
                <a:cxn ang="0">
                  <a:pos x="12" y="72"/>
                </a:cxn>
                <a:cxn ang="0">
                  <a:pos x="0" y="0"/>
                </a:cxn>
                <a:cxn ang="0">
                  <a:pos x="230" y="0"/>
                </a:cxn>
                <a:cxn ang="0">
                  <a:pos x="230" y="0"/>
                </a:cxn>
                <a:cxn ang="0">
                  <a:pos x="230" y="54"/>
                </a:cxn>
                <a:cxn ang="0">
                  <a:pos x="226" y="114"/>
                </a:cxn>
                <a:cxn ang="0">
                  <a:pos x="224" y="180"/>
                </a:cxn>
                <a:cxn ang="0">
                  <a:pos x="224" y="254"/>
                </a:cxn>
                <a:cxn ang="0">
                  <a:pos x="224" y="578"/>
                </a:cxn>
                <a:cxn ang="0">
                  <a:pos x="224" y="578"/>
                </a:cxn>
                <a:cxn ang="0">
                  <a:pos x="226" y="654"/>
                </a:cxn>
                <a:cxn ang="0">
                  <a:pos x="232" y="736"/>
                </a:cxn>
                <a:cxn ang="0">
                  <a:pos x="240" y="818"/>
                </a:cxn>
                <a:cxn ang="0">
                  <a:pos x="250" y="890"/>
                </a:cxn>
                <a:cxn ang="0">
                  <a:pos x="20" y="890"/>
                </a:cxn>
              </a:cxnLst>
              <a:rect l="0" t="0" r="r" b="b"/>
              <a:pathLst>
                <a:path w="250" h="890">
                  <a:moveTo>
                    <a:pt x="20" y="890"/>
                  </a:moveTo>
                  <a:lnTo>
                    <a:pt x="20" y="890"/>
                  </a:lnTo>
                  <a:lnTo>
                    <a:pt x="26" y="786"/>
                  </a:lnTo>
                  <a:lnTo>
                    <a:pt x="28" y="660"/>
                  </a:lnTo>
                  <a:lnTo>
                    <a:pt x="28" y="314"/>
                  </a:lnTo>
                  <a:lnTo>
                    <a:pt x="28" y="314"/>
                  </a:lnTo>
                  <a:lnTo>
                    <a:pt x="26" y="224"/>
                  </a:lnTo>
                  <a:lnTo>
                    <a:pt x="20" y="144"/>
                  </a:lnTo>
                  <a:lnTo>
                    <a:pt x="12" y="72"/>
                  </a:lnTo>
                  <a:lnTo>
                    <a:pt x="0" y="0"/>
                  </a:lnTo>
                  <a:lnTo>
                    <a:pt x="230" y="0"/>
                  </a:lnTo>
                  <a:lnTo>
                    <a:pt x="230" y="0"/>
                  </a:lnTo>
                  <a:lnTo>
                    <a:pt x="230" y="54"/>
                  </a:lnTo>
                  <a:lnTo>
                    <a:pt x="226" y="114"/>
                  </a:lnTo>
                  <a:lnTo>
                    <a:pt x="224" y="180"/>
                  </a:lnTo>
                  <a:lnTo>
                    <a:pt x="224" y="254"/>
                  </a:lnTo>
                  <a:lnTo>
                    <a:pt x="224" y="578"/>
                  </a:lnTo>
                  <a:lnTo>
                    <a:pt x="224" y="578"/>
                  </a:lnTo>
                  <a:lnTo>
                    <a:pt x="226" y="654"/>
                  </a:lnTo>
                  <a:lnTo>
                    <a:pt x="232" y="736"/>
                  </a:lnTo>
                  <a:lnTo>
                    <a:pt x="240" y="818"/>
                  </a:lnTo>
                  <a:lnTo>
                    <a:pt x="250" y="890"/>
                  </a:lnTo>
                  <a:lnTo>
                    <a:pt x="20" y="890"/>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5" name="Freeform 54"/>
            <p:cNvSpPr>
              <a:spLocks noEditPoints="1"/>
            </p:cNvSpPr>
            <p:nvPr userDrawn="1"/>
          </p:nvSpPr>
          <p:spPr bwMode="gray">
            <a:xfrm>
              <a:off x="1903" y="2813"/>
              <a:ext cx="723" cy="944"/>
            </a:xfrm>
            <a:custGeom>
              <a:avLst/>
              <a:gdLst/>
              <a:ahLst/>
              <a:cxnLst>
                <a:cxn ang="0">
                  <a:pos x="204" y="328"/>
                </a:cxn>
                <a:cxn ang="0">
                  <a:pos x="214" y="264"/>
                </a:cxn>
                <a:cxn ang="0">
                  <a:pos x="236" y="212"/>
                </a:cxn>
                <a:cxn ang="0">
                  <a:pos x="268" y="170"/>
                </a:cxn>
                <a:cxn ang="0">
                  <a:pos x="312" y="146"/>
                </a:cxn>
                <a:cxn ang="0">
                  <a:pos x="370" y="136"/>
                </a:cxn>
                <a:cxn ang="0">
                  <a:pos x="406" y="140"/>
                </a:cxn>
                <a:cxn ang="0">
                  <a:pos x="456" y="160"/>
                </a:cxn>
                <a:cxn ang="0">
                  <a:pos x="496" y="196"/>
                </a:cxn>
                <a:cxn ang="0">
                  <a:pos x="526" y="246"/>
                </a:cxn>
                <a:cxn ang="0">
                  <a:pos x="542" y="306"/>
                </a:cxn>
                <a:cxn ang="0">
                  <a:pos x="546" y="352"/>
                </a:cxn>
                <a:cxn ang="0">
                  <a:pos x="540" y="410"/>
                </a:cxn>
                <a:cxn ang="0">
                  <a:pos x="522" y="460"/>
                </a:cxn>
                <a:cxn ang="0">
                  <a:pos x="492" y="498"/>
                </a:cxn>
                <a:cxn ang="0">
                  <a:pos x="450" y="526"/>
                </a:cxn>
                <a:cxn ang="0">
                  <a:pos x="398" y="538"/>
                </a:cxn>
                <a:cxn ang="0">
                  <a:pos x="358" y="538"/>
                </a:cxn>
                <a:cxn ang="0">
                  <a:pos x="304" y="526"/>
                </a:cxn>
                <a:cxn ang="0">
                  <a:pos x="260" y="502"/>
                </a:cxn>
                <a:cxn ang="0">
                  <a:pos x="230" y="466"/>
                </a:cxn>
                <a:cxn ang="0">
                  <a:pos x="210" y="414"/>
                </a:cxn>
                <a:cxn ang="0">
                  <a:pos x="204" y="352"/>
                </a:cxn>
                <a:cxn ang="0">
                  <a:pos x="230" y="926"/>
                </a:cxn>
                <a:cxn ang="0">
                  <a:pos x="218" y="726"/>
                </a:cxn>
                <a:cxn ang="0">
                  <a:pos x="218" y="614"/>
                </a:cxn>
                <a:cxn ang="0">
                  <a:pos x="296" y="654"/>
                </a:cxn>
                <a:cxn ang="0">
                  <a:pos x="384" y="674"/>
                </a:cxn>
                <a:cxn ang="0">
                  <a:pos x="454" y="674"/>
                </a:cxn>
                <a:cxn ang="0">
                  <a:pos x="544" y="652"/>
                </a:cxn>
                <a:cxn ang="0">
                  <a:pos x="618" y="604"/>
                </a:cxn>
                <a:cxn ang="0">
                  <a:pos x="674" y="536"/>
                </a:cxn>
                <a:cxn ang="0">
                  <a:pos x="710" y="450"/>
                </a:cxn>
                <a:cxn ang="0">
                  <a:pos x="722" y="350"/>
                </a:cxn>
                <a:cxn ang="0">
                  <a:pos x="716" y="276"/>
                </a:cxn>
                <a:cxn ang="0">
                  <a:pos x="686" y="178"/>
                </a:cxn>
                <a:cxn ang="0">
                  <a:pos x="636" y="98"/>
                </a:cxn>
                <a:cxn ang="0">
                  <a:pos x="566" y="40"/>
                </a:cxn>
                <a:cxn ang="0">
                  <a:pos x="478" y="6"/>
                </a:cxn>
                <a:cxn ang="0">
                  <a:pos x="412" y="0"/>
                </a:cxn>
                <a:cxn ang="0">
                  <a:pos x="348" y="6"/>
                </a:cxn>
                <a:cxn ang="0">
                  <a:pos x="298" y="22"/>
                </a:cxn>
                <a:cxn ang="0">
                  <a:pos x="226" y="70"/>
                </a:cxn>
                <a:cxn ang="0">
                  <a:pos x="190" y="106"/>
                </a:cxn>
                <a:cxn ang="0">
                  <a:pos x="168" y="16"/>
                </a:cxn>
                <a:cxn ang="0">
                  <a:pos x="16" y="110"/>
                </a:cxn>
                <a:cxn ang="0">
                  <a:pos x="38" y="270"/>
                </a:cxn>
                <a:cxn ang="0">
                  <a:pos x="40" y="614"/>
                </a:cxn>
                <a:cxn ang="0">
                  <a:pos x="38" y="694"/>
                </a:cxn>
                <a:cxn ang="0">
                  <a:pos x="230" y="926"/>
                </a:cxn>
              </a:cxnLst>
              <a:rect l="0" t="0" r="r" b="b"/>
              <a:pathLst>
                <a:path w="722" h="938">
                  <a:moveTo>
                    <a:pt x="204" y="352"/>
                  </a:moveTo>
                  <a:lnTo>
                    <a:pt x="204" y="352"/>
                  </a:lnTo>
                  <a:lnTo>
                    <a:pt x="204" y="328"/>
                  </a:lnTo>
                  <a:lnTo>
                    <a:pt x="206" y="306"/>
                  </a:lnTo>
                  <a:lnTo>
                    <a:pt x="210" y="284"/>
                  </a:lnTo>
                  <a:lnTo>
                    <a:pt x="214" y="264"/>
                  </a:lnTo>
                  <a:lnTo>
                    <a:pt x="220" y="246"/>
                  </a:lnTo>
                  <a:lnTo>
                    <a:pt x="226" y="228"/>
                  </a:lnTo>
                  <a:lnTo>
                    <a:pt x="236" y="212"/>
                  </a:lnTo>
                  <a:lnTo>
                    <a:pt x="244" y="196"/>
                  </a:lnTo>
                  <a:lnTo>
                    <a:pt x="256" y="182"/>
                  </a:lnTo>
                  <a:lnTo>
                    <a:pt x="268" y="170"/>
                  </a:lnTo>
                  <a:lnTo>
                    <a:pt x="282" y="160"/>
                  </a:lnTo>
                  <a:lnTo>
                    <a:pt x="296" y="152"/>
                  </a:lnTo>
                  <a:lnTo>
                    <a:pt x="312" y="146"/>
                  </a:lnTo>
                  <a:lnTo>
                    <a:pt x="330" y="140"/>
                  </a:lnTo>
                  <a:lnTo>
                    <a:pt x="350" y="138"/>
                  </a:lnTo>
                  <a:lnTo>
                    <a:pt x="370" y="136"/>
                  </a:lnTo>
                  <a:lnTo>
                    <a:pt x="370" y="136"/>
                  </a:lnTo>
                  <a:lnTo>
                    <a:pt x="388" y="138"/>
                  </a:lnTo>
                  <a:lnTo>
                    <a:pt x="406" y="140"/>
                  </a:lnTo>
                  <a:lnTo>
                    <a:pt x="424" y="146"/>
                  </a:lnTo>
                  <a:lnTo>
                    <a:pt x="440" y="152"/>
                  </a:lnTo>
                  <a:lnTo>
                    <a:pt x="456" y="160"/>
                  </a:lnTo>
                  <a:lnTo>
                    <a:pt x="470" y="172"/>
                  </a:lnTo>
                  <a:lnTo>
                    <a:pt x="484" y="184"/>
                  </a:lnTo>
                  <a:lnTo>
                    <a:pt x="496" y="196"/>
                  </a:lnTo>
                  <a:lnTo>
                    <a:pt x="506" y="212"/>
                  </a:lnTo>
                  <a:lnTo>
                    <a:pt x="516" y="228"/>
                  </a:lnTo>
                  <a:lnTo>
                    <a:pt x="526" y="246"/>
                  </a:lnTo>
                  <a:lnTo>
                    <a:pt x="532" y="264"/>
                  </a:lnTo>
                  <a:lnTo>
                    <a:pt x="538" y="284"/>
                  </a:lnTo>
                  <a:lnTo>
                    <a:pt x="542" y="306"/>
                  </a:lnTo>
                  <a:lnTo>
                    <a:pt x="544" y="328"/>
                  </a:lnTo>
                  <a:lnTo>
                    <a:pt x="546" y="352"/>
                  </a:lnTo>
                  <a:lnTo>
                    <a:pt x="546" y="352"/>
                  </a:lnTo>
                  <a:lnTo>
                    <a:pt x="544" y="372"/>
                  </a:lnTo>
                  <a:lnTo>
                    <a:pt x="542" y="392"/>
                  </a:lnTo>
                  <a:lnTo>
                    <a:pt x="540" y="410"/>
                  </a:lnTo>
                  <a:lnTo>
                    <a:pt x="534" y="428"/>
                  </a:lnTo>
                  <a:lnTo>
                    <a:pt x="528" y="444"/>
                  </a:lnTo>
                  <a:lnTo>
                    <a:pt x="522" y="460"/>
                  </a:lnTo>
                  <a:lnTo>
                    <a:pt x="512" y="474"/>
                  </a:lnTo>
                  <a:lnTo>
                    <a:pt x="502" y="488"/>
                  </a:lnTo>
                  <a:lnTo>
                    <a:pt x="492" y="498"/>
                  </a:lnTo>
                  <a:lnTo>
                    <a:pt x="480" y="508"/>
                  </a:lnTo>
                  <a:lnTo>
                    <a:pt x="466" y="518"/>
                  </a:lnTo>
                  <a:lnTo>
                    <a:pt x="450" y="526"/>
                  </a:lnTo>
                  <a:lnTo>
                    <a:pt x="434" y="530"/>
                  </a:lnTo>
                  <a:lnTo>
                    <a:pt x="416" y="536"/>
                  </a:lnTo>
                  <a:lnTo>
                    <a:pt x="398" y="538"/>
                  </a:lnTo>
                  <a:lnTo>
                    <a:pt x="378" y="538"/>
                  </a:lnTo>
                  <a:lnTo>
                    <a:pt x="378" y="538"/>
                  </a:lnTo>
                  <a:lnTo>
                    <a:pt x="358" y="538"/>
                  </a:lnTo>
                  <a:lnTo>
                    <a:pt x="338" y="536"/>
                  </a:lnTo>
                  <a:lnTo>
                    <a:pt x="320" y="532"/>
                  </a:lnTo>
                  <a:lnTo>
                    <a:pt x="304" y="526"/>
                  </a:lnTo>
                  <a:lnTo>
                    <a:pt x="288" y="520"/>
                  </a:lnTo>
                  <a:lnTo>
                    <a:pt x="274" y="512"/>
                  </a:lnTo>
                  <a:lnTo>
                    <a:pt x="260" y="502"/>
                  </a:lnTo>
                  <a:lnTo>
                    <a:pt x="250" y="492"/>
                  </a:lnTo>
                  <a:lnTo>
                    <a:pt x="238" y="478"/>
                  </a:lnTo>
                  <a:lnTo>
                    <a:pt x="230" y="466"/>
                  </a:lnTo>
                  <a:lnTo>
                    <a:pt x="222" y="450"/>
                  </a:lnTo>
                  <a:lnTo>
                    <a:pt x="216" y="432"/>
                  </a:lnTo>
                  <a:lnTo>
                    <a:pt x="210" y="414"/>
                  </a:lnTo>
                  <a:lnTo>
                    <a:pt x="206" y="396"/>
                  </a:lnTo>
                  <a:lnTo>
                    <a:pt x="204" y="374"/>
                  </a:lnTo>
                  <a:lnTo>
                    <a:pt x="204" y="352"/>
                  </a:lnTo>
                  <a:lnTo>
                    <a:pt x="204" y="352"/>
                  </a:lnTo>
                  <a:close/>
                  <a:moveTo>
                    <a:pt x="230" y="926"/>
                  </a:moveTo>
                  <a:lnTo>
                    <a:pt x="230" y="926"/>
                  </a:lnTo>
                  <a:lnTo>
                    <a:pt x="222" y="854"/>
                  </a:lnTo>
                  <a:lnTo>
                    <a:pt x="218" y="784"/>
                  </a:lnTo>
                  <a:lnTo>
                    <a:pt x="218" y="726"/>
                  </a:lnTo>
                  <a:lnTo>
                    <a:pt x="218" y="688"/>
                  </a:lnTo>
                  <a:lnTo>
                    <a:pt x="218" y="614"/>
                  </a:lnTo>
                  <a:lnTo>
                    <a:pt x="218" y="614"/>
                  </a:lnTo>
                  <a:lnTo>
                    <a:pt x="254" y="634"/>
                  </a:lnTo>
                  <a:lnTo>
                    <a:pt x="274" y="646"/>
                  </a:lnTo>
                  <a:lnTo>
                    <a:pt x="296" y="654"/>
                  </a:lnTo>
                  <a:lnTo>
                    <a:pt x="322" y="664"/>
                  </a:lnTo>
                  <a:lnTo>
                    <a:pt x="350" y="670"/>
                  </a:lnTo>
                  <a:lnTo>
                    <a:pt x="384" y="674"/>
                  </a:lnTo>
                  <a:lnTo>
                    <a:pt x="420" y="676"/>
                  </a:lnTo>
                  <a:lnTo>
                    <a:pt x="420" y="676"/>
                  </a:lnTo>
                  <a:lnTo>
                    <a:pt x="454" y="674"/>
                  </a:lnTo>
                  <a:lnTo>
                    <a:pt x="484" y="670"/>
                  </a:lnTo>
                  <a:lnTo>
                    <a:pt x="514" y="662"/>
                  </a:lnTo>
                  <a:lnTo>
                    <a:pt x="544" y="652"/>
                  </a:lnTo>
                  <a:lnTo>
                    <a:pt x="570" y="638"/>
                  </a:lnTo>
                  <a:lnTo>
                    <a:pt x="594" y="622"/>
                  </a:lnTo>
                  <a:lnTo>
                    <a:pt x="618" y="604"/>
                  </a:lnTo>
                  <a:lnTo>
                    <a:pt x="638" y="584"/>
                  </a:lnTo>
                  <a:lnTo>
                    <a:pt x="658" y="560"/>
                  </a:lnTo>
                  <a:lnTo>
                    <a:pt x="674" y="536"/>
                  </a:lnTo>
                  <a:lnTo>
                    <a:pt x="688" y="510"/>
                  </a:lnTo>
                  <a:lnTo>
                    <a:pt x="700" y="480"/>
                  </a:lnTo>
                  <a:lnTo>
                    <a:pt x="710" y="450"/>
                  </a:lnTo>
                  <a:lnTo>
                    <a:pt x="716" y="418"/>
                  </a:lnTo>
                  <a:lnTo>
                    <a:pt x="720" y="384"/>
                  </a:lnTo>
                  <a:lnTo>
                    <a:pt x="722" y="350"/>
                  </a:lnTo>
                  <a:lnTo>
                    <a:pt x="722" y="350"/>
                  </a:lnTo>
                  <a:lnTo>
                    <a:pt x="720" y="312"/>
                  </a:lnTo>
                  <a:lnTo>
                    <a:pt x="716" y="276"/>
                  </a:lnTo>
                  <a:lnTo>
                    <a:pt x="708" y="242"/>
                  </a:lnTo>
                  <a:lnTo>
                    <a:pt x="700" y="208"/>
                  </a:lnTo>
                  <a:lnTo>
                    <a:pt x="686" y="178"/>
                  </a:lnTo>
                  <a:lnTo>
                    <a:pt x="672" y="150"/>
                  </a:lnTo>
                  <a:lnTo>
                    <a:pt x="656" y="122"/>
                  </a:lnTo>
                  <a:lnTo>
                    <a:pt x="636" y="98"/>
                  </a:lnTo>
                  <a:lnTo>
                    <a:pt x="614" y="76"/>
                  </a:lnTo>
                  <a:lnTo>
                    <a:pt x="592" y="56"/>
                  </a:lnTo>
                  <a:lnTo>
                    <a:pt x="566" y="40"/>
                  </a:lnTo>
                  <a:lnTo>
                    <a:pt x="538" y="26"/>
                  </a:lnTo>
                  <a:lnTo>
                    <a:pt x="510" y="14"/>
                  </a:lnTo>
                  <a:lnTo>
                    <a:pt x="478" y="6"/>
                  </a:lnTo>
                  <a:lnTo>
                    <a:pt x="446" y="2"/>
                  </a:lnTo>
                  <a:lnTo>
                    <a:pt x="412" y="0"/>
                  </a:lnTo>
                  <a:lnTo>
                    <a:pt x="412" y="0"/>
                  </a:lnTo>
                  <a:lnTo>
                    <a:pt x="390" y="0"/>
                  </a:lnTo>
                  <a:lnTo>
                    <a:pt x="368" y="2"/>
                  </a:lnTo>
                  <a:lnTo>
                    <a:pt x="348" y="6"/>
                  </a:lnTo>
                  <a:lnTo>
                    <a:pt x="330" y="10"/>
                  </a:lnTo>
                  <a:lnTo>
                    <a:pt x="314" y="14"/>
                  </a:lnTo>
                  <a:lnTo>
                    <a:pt x="298" y="22"/>
                  </a:lnTo>
                  <a:lnTo>
                    <a:pt x="270" y="36"/>
                  </a:lnTo>
                  <a:lnTo>
                    <a:pt x="246" y="52"/>
                  </a:lnTo>
                  <a:lnTo>
                    <a:pt x="226" y="70"/>
                  </a:lnTo>
                  <a:lnTo>
                    <a:pt x="208" y="88"/>
                  </a:lnTo>
                  <a:lnTo>
                    <a:pt x="190" y="106"/>
                  </a:lnTo>
                  <a:lnTo>
                    <a:pt x="190" y="106"/>
                  </a:lnTo>
                  <a:lnTo>
                    <a:pt x="180" y="60"/>
                  </a:lnTo>
                  <a:lnTo>
                    <a:pt x="174" y="38"/>
                  </a:lnTo>
                  <a:lnTo>
                    <a:pt x="168" y="16"/>
                  </a:lnTo>
                  <a:lnTo>
                    <a:pt x="0" y="28"/>
                  </a:lnTo>
                  <a:lnTo>
                    <a:pt x="0" y="28"/>
                  </a:lnTo>
                  <a:lnTo>
                    <a:pt x="16" y="110"/>
                  </a:lnTo>
                  <a:lnTo>
                    <a:pt x="28" y="190"/>
                  </a:lnTo>
                  <a:lnTo>
                    <a:pt x="34" y="230"/>
                  </a:lnTo>
                  <a:lnTo>
                    <a:pt x="38" y="270"/>
                  </a:lnTo>
                  <a:lnTo>
                    <a:pt x="40" y="310"/>
                  </a:lnTo>
                  <a:lnTo>
                    <a:pt x="40" y="352"/>
                  </a:lnTo>
                  <a:lnTo>
                    <a:pt x="40" y="614"/>
                  </a:lnTo>
                  <a:lnTo>
                    <a:pt x="40" y="614"/>
                  </a:lnTo>
                  <a:lnTo>
                    <a:pt x="40" y="652"/>
                  </a:lnTo>
                  <a:lnTo>
                    <a:pt x="38" y="694"/>
                  </a:lnTo>
                  <a:lnTo>
                    <a:pt x="30" y="788"/>
                  </a:lnTo>
                  <a:lnTo>
                    <a:pt x="14" y="938"/>
                  </a:lnTo>
                  <a:lnTo>
                    <a:pt x="230" y="92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6" name="Freeform 55"/>
            <p:cNvSpPr>
              <a:spLocks/>
            </p:cNvSpPr>
            <p:nvPr userDrawn="1"/>
          </p:nvSpPr>
          <p:spPr bwMode="gray">
            <a:xfrm>
              <a:off x="2711" y="2813"/>
              <a:ext cx="488" cy="682"/>
            </a:xfrm>
            <a:custGeom>
              <a:avLst/>
              <a:gdLst/>
              <a:ahLst/>
              <a:cxnLst>
                <a:cxn ang="0">
                  <a:pos x="396" y="136"/>
                </a:cxn>
                <a:cxn ang="0">
                  <a:pos x="322" y="124"/>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6"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44" y="4"/>
                </a:cxn>
                <a:cxn ang="0">
                  <a:pos x="396" y="136"/>
                </a:cxn>
              </a:cxnLst>
              <a:rect l="0" t="0" r="r" b="b"/>
              <a:pathLst>
                <a:path w="480" h="676">
                  <a:moveTo>
                    <a:pt x="396" y="136"/>
                  </a:moveTo>
                  <a:lnTo>
                    <a:pt x="396" y="136"/>
                  </a:lnTo>
                  <a:lnTo>
                    <a:pt x="346" y="128"/>
                  </a:lnTo>
                  <a:lnTo>
                    <a:pt x="322" y="124"/>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2"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6" y="380"/>
                  </a:lnTo>
                  <a:lnTo>
                    <a:pt x="166"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4" y="0"/>
                  </a:lnTo>
                  <a:lnTo>
                    <a:pt x="344" y="4"/>
                  </a:lnTo>
                  <a:lnTo>
                    <a:pt x="422" y="12"/>
                  </a:lnTo>
                  <a:lnTo>
                    <a:pt x="396" y="13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grpSp>
      <p:pic>
        <p:nvPicPr>
          <p:cNvPr id="31" name="Picture 3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57444" y="1"/>
            <a:ext cx="948555" cy="692695"/>
          </a:xfrm>
          <a:prstGeom prst="rect">
            <a:avLst/>
          </a:prstGeom>
        </p:spPr>
      </p:pic>
    </p:spTree>
    <p:extLst>
      <p:ext uri="{BB962C8B-B14F-4D97-AF65-F5344CB8AC3E}">
        <p14:creationId xmlns:p14="http://schemas.microsoft.com/office/powerpoint/2010/main" val="2462854502"/>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Bullets - Title and Full Pag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lIns="0" tIns="0" rIns="0" bIns="0"/>
          <a:lstStyle>
            <a:lvl1pPr>
              <a:defRPr baseline="0"/>
            </a:lvl1pPr>
          </a:lstStyle>
          <a:p>
            <a:r>
              <a:rPr lang="en-US" dirty="0" smtClean="0"/>
              <a:t>Click to edit slide title Arial Bold size 24</a:t>
            </a:r>
            <a:endParaRPr lang="en-GB" dirty="0"/>
          </a:p>
        </p:txBody>
      </p:sp>
      <p:sp>
        <p:nvSpPr>
          <p:cNvPr id="13" name="Content Placeholder 12"/>
          <p:cNvSpPr>
            <a:spLocks noGrp="1"/>
          </p:cNvSpPr>
          <p:nvPr>
            <p:ph sz="quarter" idx="10" hasCustomPrompt="1"/>
          </p:nvPr>
        </p:nvSpPr>
        <p:spPr bwMode="gray">
          <a:xfrm>
            <a:off x="246063" y="1125539"/>
            <a:ext cx="9472612" cy="5086349"/>
          </a:xfrm>
        </p:spPr>
        <p:txBody>
          <a:bodyPr/>
          <a:lstStyle>
            <a:lvl1pPr>
              <a:buClr>
                <a:schemeClr val="tx1"/>
              </a:buClr>
              <a:defRPr>
                <a:solidFill>
                  <a:schemeClr val="tx1"/>
                </a:solidFill>
              </a:defRPr>
            </a:lvl1pPr>
            <a:lvl2pPr>
              <a:buClr>
                <a:schemeClr val="tx1"/>
              </a:buClr>
              <a:defRPr baseline="0">
                <a:solidFill>
                  <a:schemeClr val="tx1"/>
                </a:solidFill>
              </a:defRPr>
            </a:lvl2pPr>
            <a:lvl3pPr>
              <a:buClr>
                <a:schemeClr val="tx1"/>
              </a:buClr>
              <a:defRPr baseline="0">
                <a:solidFill>
                  <a:schemeClr val="tx1"/>
                </a:solidFill>
              </a:defRPr>
            </a:lvl3pPr>
          </a:lstStyle>
          <a:p>
            <a:pPr lvl="0"/>
            <a:r>
              <a:rPr lang="en-US" dirty="0" smtClean="0"/>
              <a:t>Click to edit text Arial size 18</a:t>
            </a:r>
          </a:p>
          <a:p>
            <a:pPr lvl="1"/>
            <a:r>
              <a:rPr lang="en-US" dirty="0" smtClean="0"/>
              <a:t>First level bullet Arial size 18</a:t>
            </a:r>
          </a:p>
          <a:p>
            <a:pPr lvl="2"/>
            <a:r>
              <a:rPr lang="en-GB" dirty="0" smtClean="0"/>
              <a:t>Second level bullet Arial size 16</a:t>
            </a:r>
            <a:endParaRPr lang="en-US" dirty="0" smtClean="0"/>
          </a:p>
        </p:txBody>
      </p:sp>
    </p:spTree>
    <p:extLst>
      <p:ext uri="{BB962C8B-B14F-4D97-AF65-F5344CB8AC3E}">
        <p14:creationId xmlns:p14="http://schemas.microsoft.com/office/powerpoint/2010/main" val="897069117"/>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Layout with Base/Source">
    <p:spTree>
      <p:nvGrpSpPr>
        <p:cNvPr id="1" name=""/>
        <p:cNvGrpSpPr/>
        <p:nvPr/>
      </p:nvGrpSpPr>
      <p:grpSpPr>
        <a:xfrm>
          <a:off x="0" y="0"/>
          <a:ext cx="0" cy="0"/>
          <a:chOff x="0" y="0"/>
          <a:chExt cx="0" cy="0"/>
        </a:xfrm>
      </p:grpSpPr>
      <p:sp>
        <p:nvSpPr>
          <p:cNvPr id="60" name="Rectangle 111"/>
          <p:cNvSpPr>
            <a:spLocks noChangeArrowheads="1"/>
          </p:cNvSpPr>
          <p:nvPr userDrawn="1"/>
        </p:nvSpPr>
        <p:spPr bwMode="auto">
          <a:xfrm flipV="1">
            <a:off x="-1" y="1700808"/>
            <a:ext cx="9906001" cy="5157192"/>
          </a:xfrm>
          <a:prstGeom prst="rect">
            <a:avLst/>
          </a:prstGeom>
          <a:solidFill>
            <a:schemeClr val="bg1"/>
          </a:solidFill>
          <a:ln w="9525">
            <a:noFill/>
            <a:miter lim="800000"/>
            <a:headEnd/>
            <a:tailEnd/>
          </a:ln>
          <a:effectLst/>
        </p:spPr>
        <p:txBody>
          <a:bodyPr wrap="none" lIns="90000" tIns="46800" rIns="90000" bIns="46800" anchor="ctr"/>
          <a:lstStyle/>
          <a:p>
            <a:pPr algn="l" eaLnBrk="1" hangingPunct="1">
              <a:spcBef>
                <a:spcPct val="0"/>
              </a:spcBef>
              <a:defRPr/>
            </a:pPr>
            <a:endParaRPr lang="en-GB" sz="2400"/>
          </a:p>
        </p:txBody>
      </p:sp>
      <p:sp>
        <p:nvSpPr>
          <p:cNvPr id="2" name="Title 1"/>
          <p:cNvSpPr>
            <a:spLocks noGrp="1"/>
          </p:cNvSpPr>
          <p:nvPr>
            <p:ph type="title" hasCustomPrompt="1"/>
          </p:nvPr>
        </p:nvSpPr>
        <p:spPr>
          <a:xfrm>
            <a:off x="246063" y="864096"/>
            <a:ext cx="8064523" cy="764704"/>
          </a:xfrm>
        </p:spPr>
        <p:txBody>
          <a:bodyPr anchor="b"/>
          <a:lstStyle>
            <a:lvl1pPr>
              <a:defRPr/>
            </a:lvl1pPr>
          </a:lstStyle>
          <a:p>
            <a:r>
              <a:rPr lang="en-US" dirty="0" smtClean="0"/>
              <a:t>Click to edit slide title Arial Bold size 24</a:t>
            </a:r>
            <a:endParaRPr lang="en-US" dirty="0"/>
          </a:p>
        </p:txBody>
      </p:sp>
      <p:sp>
        <p:nvSpPr>
          <p:cNvPr id="9" name="Text Placeholder 8"/>
          <p:cNvSpPr>
            <a:spLocks noGrp="1"/>
          </p:cNvSpPr>
          <p:nvPr>
            <p:ph type="body" sz="quarter" idx="12" hasCustomPrompt="1"/>
          </p:nvPr>
        </p:nvSpPr>
        <p:spPr>
          <a:xfrm>
            <a:off x="246063" y="6032499"/>
            <a:ext cx="6200775" cy="349251"/>
          </a:xfrm>
          <a:prstGeom prst="rect">
            <a:avLst/>
          </a:prstGeom>
        </p:spPr>
        <p:txBody>
          <a:bodyPr anchor="ctr" anchorCtr="0"/>
          <a:lstStyle>
            <a:lvl1pPr marL="0" indent="0" algn="l">
              <a:buNone/>
              <a:defRPr sz="800">
                <a:solidFill>
                  <a:srgbClr val="424242"/>
                </a:solidFill>
              </a:defRPr>
            </a:lvl1pPr>
          </a:lstStyle>
          <a:p>
            <a:pPr lvl="0"/>
            <a:r>
              <a:rPr lang="en-US" dirty="0" smtClean="0"/>
              <a:t>Click to edit Base</a:t>
            </a:r>
          </a:p>
        </p:txBody>
      </p:sp>
      <p:sp>
        <p:nvSpPr>
          <p:cNvPr id="10" name="Text Placeholder 8"/>
          <p:cNvSpPr>
            <a:spLocks noGrp="1"/>
          </p:cNvSpPr>
          <p:nvPr>
            <p:ph type="body" sz="quarter" idx="13" hasCustomPrompt="1"/>
          </p:nvPr>
        </p:nvSpPr>
        <p:spPr>
          <a:xfrm>
            <a:off x="6686550" y="6039172"/>
            <a:ext cx="2973388" cy="346129"/>
          </a:xfrm>
          <a:prstGeom prst="rect">
            <a:avLst/>
          </a:prstGeom>
        </p:spPr>
        <p:txBody>
          <a:bodyPr anchor="ctr" anchorCtr="0"/>
          <a:lstStyle>
            <a:lvl1pPr marL="0" indent="0" algn="r">
              <a:buNone/>
              <a:defRPr sz="800">
                <a:solidFill>
                  <a:srgbClr val="424242"/>
                </a:solidFill>
              </a:defRPr>
            </a:lvl1pPr>
          </a:lstStyle>
          <a:p>
            <a:pPr lvl="0"/>
            <a:r>
              <a:rPr lang="en-US" dirty="0" smtClean="0"/>
              <a:t>Click to edit Source</a:t>
            </a:r>
          </a:p>
        </p:txBody>
      </p:sp>
      <p:cxnSp>
        <p:nvCxnSpPr>
          <p:cNvPr id="11" name="Straight Connector 10"/>
          <p:cNvCxnSpPr/>
          <p:nvPr/>
        </p:nvCxnSpPr>
        <p:spPr bwMode="auto">
          <a:xfrm>
            <a:off x="246063" y="6032500"/>
            <a:ext cx="9413875" cy="1588"/>
          </a:xfrm>
          <a:prstGeom prst="line">
            <a:avLst/>
          </a:prstGeom>
          <a:solidFill>
            <a:schemeClr val="accent2"/>
          </a:solidFill>
          <a:ln w="3175" cap="flat" cmpd="sng" algn="ctr">
            <a:solidFill>
              <a:schemeClr val="bg1">
                <a:lumMod val="75000"/>
              </a:schemeClr>
            </a:solidFill>
            <a:prstDash val="solid"/>
            <a:round/>
            <a:headEnd type="none" w="med" len="med"/>
            <a:tailEnd type="none" w="med" len="med"/>
          </a:ln>
          <a:effectLst/>
        </p:spPr>
      </p:cxnSp>
      <p:cxnSp>
        <p:nvCxnSpPr>
          <p:cNvPr id="14" name="Straight Connector 13"/>
          <p:cNvCxnSpPr/>
          <p:nvPr userDrawn="1"/>
        </p:nvCxnSpPr>
        <p:spPr bwMode="auto">
          <a:xfrm>
            <a:off x="0" y="1627212"/>
            <a:ext cx="9906000" cy="1588"/>
          </a:xfrm>
          <a:prstGeom prst="line">
            <a:avLst/>
          </a:prstGeom>
          <a:solidFill>
            <a:schemeClr val="accent2"/>
          </a:solidFill>
          <a:ln w="6350" cap="flat" cmpd="sng" algn="ctr">
            <a:solidFill>
              <a:schemeClr val="accent2">
                <a:lumMod val="60000"/>
                <a:lumOff val="40000"/>
              </a:schemeClr>
            </a:solidFill>
            <a:prstDash val="sysDot"/>
            <a:round/>
            <a:headEnd type="none" w="med" len="med"/>
            <a:tailEnd type="none" w="med" len="med"/>
          </a:ln>
          <a:effectLst/>
        </p:spPr>
      </p:cxnSp>
      <p:sp>
        <p:nvSpPr>
          <p:cNvPr id="12" name="Content Placeholder 12"/>
          <p:cNvSpPr>
            <a:spLocks noGrp="1"/>
          </p:cNvSpPr>
          <p:nvPr>
            <p:ph sz="quarter" idx="10" hasCustomPrompt="1"/>
          </p:nvPr>
        </p:nvSpPr>
        <p:spPr>
          <a:xfrm>
            <a:off x="246063" y="1844825"/>
            <a:ext cx="6200775" cy="4032100"/>
          </a:xfrm>
        </p:spPr>
        <p:txBody>
          <a:bodyPr/>
          <a:lstStyle>
            <a:lvl1pPr>
              <a:buClr>
                <a:schemeClr val="tx1"/>
              </a:buClr>
              <a:defRPr>
                <a:solidFill>
                  <a:srgbClr val="424242"/>
                </a:solidFill>
              </a:defRPr>
            </a:lvl1pPr>
            <a:lvl2pPr marL="450850" indent="-184150">
              <a:buClr>
                <a:schemeClr val="tx1"/>
              </a:buClr>
              <a:defRPr baseline="0">
                <a:solidFill>
                  <a:srgbClr val="424242"/>
                </a:solidFill>
              </a:defRPr>
            </a:lvl2pPr>
            <a:lvl3pPr>
              <a:buClr>
                <a:schemeClr val="tx1"/>
              </a:buClr>
              <a:defRPr baseline="0">
                <a:solidFill>
                  <a:srgbClr val="424242"/>
                </a:solidFill>
              </a:defRPr>
            </a:lvl3pPr>
          </a:lstStyle>
          <a:p>
            <a:pPr lvl="0"/>
            <a:r>
              <a:rPr lang="en-US" dirty="0" smtClean="0"/>
              <a:t>Click to edit text Arial size 18</a:t>
            </a:r>
          </a:p>
          <a:p>
            <a:pPr lvl="1"/>
            <a:r>
              <a:rPr lang="en-US" dirty="0" smtClean="0"/>
              <a:t>First level bullet Arial size 18</a:t>
            </a:r>
          </a:p>
          <a:p>
            <a:pPr lvl="2"/>
            <a:r>
              <a:rPr lang="en-GB" dirty="0" smtClean="0"/>
              <a:t>Second level bullet Arial size 16</a:t>
            </a:r>
            <a:endParaRPr lang="en-US" dirty="0" smtClean="0"/>
          </a:p>
        </p:txBody>
      </p:sp>
      <p:cxnSp>
        <p:nvCxnSpPr>
          <p:cNvPr id="13" name="Straight Connector 12"/>
          <p:cNvCxnSpPr/>
          <p:nvPr userDrawn="1"/>
        </p:nvCxnSpPr>
        <p:spPr bwMode="auto">
          <a:xfrm>
            <a:off x="246063" y="6032500"/>
            <a:ext cx="9413875" cy="1588"/>
          </a:xfrm>
          <a:prstGeom prst="line">
            <a:avLst/>
          </a:prstGeom>
          <a:solidFill>
            <a:schemeClr val="accent2"/>
          </a:solidFill>
          <a:ln w="3175" cap="flat" cmpd="sng" algn="ctr">
            <a:solidFill>
              <a:schemeClr val="bg1">
                <a:lumMod val="75000"/>
              </a:schemeClr>
            </a:solidFill>
            <a:prstDash val="solid"/>
            <a:round/>
            <a:headEnd type="none" w="med" len="med"/>
            <a:tailEnd type="none" w="med" len="med"/>
          </a:ln>
          <a:effectLst/>
        </p:spPr>
      </p:cxnSp>
      <p:cxnSp>
        <p:nvCxnSpPr>
          <p:cNvPr id="39" name="Straight Connector 38"/>
          <p:cNvCxnSpPr/>
          <p:nvPr userDrawn="1"/>
        </p:nvCxnSpPr>
        <p:spPr bwMode="auto">
          <a:xfrm>
            <a:off x="241943" y="6382558"/>
            <a:ext cx="9413875" cy="1588"/>
          </a:xfrm>
          <a:prstGeom prst="line">
            <a:avLst/>
          </a:prstGeom>
          <a:solidFill>
            <a:schemeClr val="accent2"/>
          </a:solidFill>
          <a:ln w="3175" cap="flat" cmpd="sng" algn="ctr">
            <a:solidFill>
              <a:schemeClr val="bg1">
                <a:lumMod val="75000"/>
              </a:schemeClr>
            </a:solidFill>
            <a:prstDash val="solid"/>
            <a:round/>
            <a:headEnd type="none" w="med" len="med"/>
            <a:tailEnd type="none" w="med" len="med"/>
          </a:ln>
          <a:effectLst/>
        </p:spPr>
      </p:cxnSp>
      <p:sp>
        <p:nvSpPr>
          <p:cNvPr id="40" name="TextBox 39"/>
          <p:cNvSpPr txBox="1"/>
          <p:nvPr userDrawn="1"/>
        </p:nvSpPr>
        <p:spPr>
          <a:xfrm>
            <a:off x="908236" y="6696947"/>
            <a:ext cx="5715040" cy="142852"/>
          </a:xfrm>
          <a:prstGeom prst="rect">
            <a:avLst/>
          </a:prstGeom>
          <a:noFill/>
        </p:spPr>
        <p:txBody>
          <a:bodyPr wrap="square" lIns="0" tIns="0" rIns="0" bIns="0" rtlCol="0" anchor="t" anchorCtr="0">
            <a:noAutofit/>
          </a:bodyPr>
          <a:lstStyle/>
          <a:p>
            <a:pPr algn="l">
              <a:spcBef>
                <a:spcPct val="20000"/>
              </a:spcBef>
            </a:pPr>
            <a:r>
              <a:rPr lang="en-US" sz="700" dirty="0" smtClean="0">
                <a:solidFill>
                  <a:schemeClr val="bg1">
                    <a:lumMod val="75000"/>
                  </a:schemeClr>
                </a:solidFill>
              </a:rPr>
              <a:t>13-098464-01 Version 1 | Internal Use Only</a:t>
            </a:r>
            <a:endParaRPr lang="en-US" sz="700" dirty="0">
              <a:solidFill>
                <a:schemeClr val="bg1">
                  <a:lumMod val="75000"/>
                </a:schemeClr>
              </a:solidFill>
            </a:endParaRPr>
          </a:p>
        </p:txBody>
      </p:sp>
      <p:sp>
        <p:nvSpPr>
          <p:cNvPr id="41" name="TextBox 40"/>
          <p:cNvSpPr txBox="1"/>
          <p:nvPr userDrawn="1"/>
        </p:nvSpPr>
        <p:spPr>
          <a:xfrm>
            <a:off x="230064" y="6696947"/>
            <a:ext cx="610642" cy="142852"/>
          </a:xfrm>
          <a:prstGeom prst="rect">
            <a:avLst/>
          </a:prstGeom>
          <a:noFill/>
        </p:spPr>
        <p:txBody>
          <a:bodyPr wrap="square" lIns="0" tIns="0" rIns="0" bIns="0" rtlCol="0" anchor="t" anchorCtr="0">
            <a:noAutofit/>
          </a:bodyPr>
          <a:lstStyle/>
          <a:p>
            <a:pPr algn="l">
              <a:spcBef>
                <a:spcPct val="20000"/>
              </a:spcBef>
            </a:pPr>
            <a:r>
              <a:rPr lang="en-US" sz="700" dirty="0" smtClean="0">
                <a:solidFill>
                  <a:schemeClr val="bg1">
                    <a:lumMod val="75000"/>
                  </a:schemeClr>
                </a:solidFill>
              </a:rPr>
              <a:t>© Ipsos MORI</a:t>
            </a:r>
            <a:endParaRPr lang="en-US" sz="700" dirty="0">
              <a:solidFill>
                <a:schemeClr val="bg1">
                  <a:lumMod val="75000"/>
                </a:schemeClr>
              </a:solidFill>
            </a:endParaRPr>
          </a:p>
        </p:txBody>
      </p:sp>
      <p:grpSp>
        <p:nvGrpSpPr>
          <p:cNvPr id="42" name="Group 41"/>
          <p:cNvGrpSpPr>
            <a:grpSpLocks noChangeAspect="1"/>
          </p:cNvGrpSpPr>
          <p:nvPr userDrawn="1"/>
        </p:nvGrpSpPr>
        <p:grpSpPr bwMode="gray">
          <a:xfrm>
            <a:off x="9316050" y="6436797"/>
            <a:ext cx="341830" cy="313735"/>
            <a:chOff x="1020" y="346"/>
            <a:chExt cx="4114" cy="3756"/>
          </a:xfrm>
        </p:grpSpPr>
        <p:sp>
          <p:nvSpPr>
            <p:cNvPr id="43" name="Freeform 42"/>
            <p:cNvSpPr>
              <a:spLocks/>
            </p:cNvSpPr>
            <p:nvPr userDrawn="1"/>
          </p:nvSpPr>
          <p:spPr bwMode="gray">
            <a:xfrm>
              <a:off x="1020" y="346"/>
              <a:ext cx="4114" cy="3756"/>
            </a:xfrm>
            <a:custGeom>
              <a:avLst/>
              <a:gdLst/>
              <a:ahLst/>
              <a:cxnLst>
                <a:cxn ang="0">
                  <a:pos x="0" y="3756"/>
                </a:cxn>
                <a:cxn ang="0">
                  <a:pos x="0" y="0"/>
                </a:cxn>
                <a:cxn ang="0">
                  <a:pos x="4022" y="0"/>
                </a:cxn>
                <a:cxn ang="0">
                  <a:pos x="4022" y="0"/>
                </a:cxn>
                <a:cxn ang="0">
                  <a:pos x="4040" y="118"/>
                </a:cxn>
                <a:cxn ang="0">
                  <a:pos x="4054" y="234"/>
                </a:cxn>
                <a:cxn ang="0">
                  <a:pos x="4068" y="350"/>
                </a:cxn>
                <a:cxn ang="0">
                  <a:pos x="4078" y="468"/>
                </a:cxn>
                <a:cxn ang="0">
                  <a:pos x="4088" y="584"/>
                </a:cxn>
                <a:cxn ang="0">
                  <a:pos x="4096" y="700"/>
                </a:cxn>
                <a:cxn ang="0">
                  <a:pos x="4104" y="814"/>
                </a:cxn>
                <a:cxn ang="0">
                  <a:pos x="4108" y="930"/>
                </a:cxn>
                <a:cxn ang="0">
                  <a:pos x="4112" y="1046"/>
                </a:cxn>
                <a:cxn ang="0">
                  <a:pos x="4114" y="1162"/>
                </a:cxn>
                <a:cxn ang="0">
                  <a:pos x="4112" y="1276"/>
                </a:cxn>
                <a:cxn ang="0">
                  <a:pos x="4110" y="1392"/>
                </a:cxn>
                <a:cxn ang="0">
                  <a:pos x="4106" y="1508"/>
                </a:cxn>
                <a:cxn ang="0">
                  <a:pos x="4100" y="1622"/>
                </a:cxn>
                <a:cxn ang="0">
                  <a:pos x="4092" y="1738"/>
                </a:cxn>
                <a:cxn ang="0">
                  <a:pos x="4082" y="1854"/>
                </a:cxn>
                <a:cxn ang="0">
                  <a:pos x="4070" y="1970"/>
                </a:cxn>
                <a:cxn ang="0">
                  <a:pos x="4056" y="2086"/>
                </a:cxn>
                <a:cxn ang="0">
                  <a:pos x="4040" y="2202"/>
                </a:cxn>
                <a:cxn ang="0">
                  <a:pos x="4020" y="2320"/>
                </a:cxn>
                <a:cxn ang="0">
                  <a:pos x="4000" y="2436"/>
                </a:cxn>
                <a:cxn ang="0">
                  <a:pos x="3978" y="2554"/>
                </a:cxn>
                <a:cxn ang="0">
                  <a:pos x="3952" y="2672"/>
                </a:cxn>
                <a:cxn ang="0">
                  <a:pos x="3926" y="2790"/>
                </a:cxn>
                <a:cxn ang="0">
                  <a:pos x="3896" y="2908"/>
                </a:cxn>
                <a:cxn ang="0">
                  <a:pos x="3864" y="3028"/>
                </a:cxn>
                <a:cxn ang="0">
                  <a:pos x="3830" y="3148"/>
                </a:cxn>
                <a:cxn ang="0">
                  <a:pos x="3792" y="3268"/>
                </a:cxn>
                <a:cxn ang="0">
                  <a:pos x="3754" y="3388"/>
                </a:cxn>
                <a:cxn ang="0">
                  <a:pos x="3712" y="3510"/>
                </a:cxn>
                <a:cxn ang="0">
                  <a:pos x="3668" y="3632"/>
                </a:cxn>
                <a:cxn ang="0">
                  <a:pos x="3620" y="3756"/>
                </a:cxn>
                <a:cxn ang="0">
                  <a:pos x="0" y="3756"/>
                </a:cxn>
              </a:cxnLst>
              <a:rect l="0" t="0" r="r" b="b"/>
              <a:pathLst>
                <a:path w="4114" h="3756">
                  <a:moveTo>
                    <a:pt x="0" y="3756"/>
                  </a:moveTo>
                  <a:lnTo>
                    <a:pt x="0" y="0"/>
                  </a:lnTo>
                  <a:lnTo>
                    <a:pt x="4022" y="0"/>
                  </a:lnTo>
                  <a:lnTo>
                    <a:pt x="4022" y="0"/>
                  </a:lnTo>
                  <a:lnTo>
                    <a:pt x="4040" y="118"/>
                  </a:lnTo>
                  <a:lnTo>
                    <a:pt x="4054" y="234"/>
                  </a:lnTo>
                  <a:lnTo>
                    <a:pt x="4068" y="350"/>
                  </a:lnTo>
                  <a:lnTo>
                    <a:pt x="4078" y="468"/>
                  </a:lnTo>
                  <a:lnTo>
                    <a:pt x="4088" y="584"/>
                  </a:lnTo>
                  <a:lnTo>
                    <a:pt x="4096" y="700"/>
                  </a:lnTo>
                  <a:lnTo>
                    <a:pt x="4104" y="814"/>
                  </a:lnTo>
                  <a:lnTo>
                    <a:pt x="4108" y="930"/>
                  </a:lnTo>
                  <a:lnTo>
                    <a:pt x="4112" y="1046"/>
                  </a:lnTo>
                  <a:lnTo>
                    <a:pt x="4114" y="1162"/>
                  </a:lnTo>
                  <a:lnTo>
                    <a:pt x="4112" y="1276"/>
                  </a:lnTo>
                  <a:lnTo>
                    <a:pt x="4110" y="1392"/>
                  </a:lnTo>
                  <a:lnTo>
                    <a:pt x="4106" y="1508"/>
                  </a:lnTo>
                  <a:lnTo>
                    <a:pt x="4100" y="1622"/>
                  </a:lnTo>
                  <a:lnTo>
                    <a:pt x="4092" y="1738"/>
                  </a:lnTo>
                  <a:lnTo>
                    <a:pt x="4082" y="1854"/>
                  </a:lnTo>
                  <a:lnTo>
                    <a:pt x="4070" y="1970"/>
                  </a:lnTo>
                  <a:lnTo>
                    <a:pt x="4056" y="2086"/>
                  </a:lnTo>
                  <a:lnTo>
                    <a:pt x="4040" y="2202"/>
                  </a:lnTo>
                  <a:lnTo>
                    <a:pt x="4020" y="2320"/>
                  </a:lnTo>
                  <a:lnTo>
                    <a:pt x="4000" y="2436"/>
                  </a:lnTo>
                  <a:lnTo>
                    <a:pt x="3978" y="2554"/>
                  </a:lnTo>
                  <a:lnTo>
                    <a:pt x="3952" y="2672"/>
                  </a:lnTo>
                  <a:lnTo>
                    <a:pt x="3926" y="2790"/>
                  </a:lnTo>
                  <a:lnTo>
                    <a:pt x="3896" y="2908"/>
                  </a:lnTo>
                  <a:lnTo>
                    <a:pt x="3864" y="3028"/>
                  </a:lnTo>
                  <a:lnTo>
                    <a:pt x="3830" y="3148"/>
                  </a:lnTo>
                  <a:lnTo>
                    <a:pt x="3792" y="3268"/>
                  </a:lnTo>
                  <a:lnTo>
                    <a:pt x="3754" y="3388"/>
                  </a:lnTo>
                  <a:lnTo>
                    <a:pt x="3712" y="3510"/>
                  </a:lnTo>
                  <a:lnTo>
                    <a:pt x="3668" y="3632"/>
                  </a:lnTo>
                  <a:lnTo>
                    <a:pt x="3620" y="3756"/>
                  </a:lnTo>
                  <a:lnTo>
                    <a:pt x="0" y="3756"/>
                  </a:lnTo>
                  <a:close/>
                </a:path>
              </a:pathLst>
            </a:custGeom>
            <a:solidFill>
              <a:srgbClr val="009D9C"/>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4" name="Freeform 43"/>
            <p:cNvSpPr>
              <a:spLocks/>
            </p:cNvSpPr>
            <p:nvPr userDrawn="1"/>
          </p:nvSpPr>
          <p:spPr bwMode="gray">
            <a:xfrm>
              <a:off x="2636" y="1719"/>
              <a:ext cx="85" cy="65"/>
            </a:xfrm>
            <a:custGeom>
              <a:avLst/>
              <a:gdLst/>
              <a:ahLst/>
              <a:cxnLst>
                <a:cxn ang="0">
                  <a:pos x="18" y="44"/>
                </a:cxn>
                <a:cxn ang="0">
                  <a:pos x="0" y="58"/>
                </a:cxn>
                <a:cxn ang="0">
                  <a:pos x="0" y="58"/>
                </a:cxn>
                <a:cxn ang="0">
                  <a:pos x="14" y="60"/>
                </a:cxn>
                <a:cxn ang="0">
                  <a:pos x="28" y="62"/>
                </a:cxn>
                <a:cxn ang="0">
                  <a:pos x="42" y="58"/>
                </a:cxn>
                <a:cxn ang="0">
                  <a:pos x="54" y="54"/>
                </a:cxn>
                <a:cxn ang="0">
                  <a:pos x="66" y="48"/>
                </a:cxn>
                <a:cxn ang="0">
                  <a:pos x="76" y="40"/>
                </a:cxn>
                <a:cxn ang="0">
                  <a:pos x="82" y="32"/>
                </a:cxn>
                <a:cxn ang="0">
                  <a:pos x="88" y="24"/>
                </a:cxn>
                <a:cxn ang="0">
                  <a:pos x="88" y="0"/>
                </a:cxn>
                <a:cxn ang="0">
                  <a:pos x="88" y="0"/>
                </a:cxn>
                <a:cxn ang="0">
                  <a:pos x="66" y="6"/>
                </a:cxn>
                <a:cxn ang="0">
                  <a:pos x="46" y="16"/>
                </a:cxn>
                <a:cxn ang="0">
                  <a:pos x="38" y="22"/>
                </a:cxn>
                <a:cxn ang="0">
                  <a:pos x="30" y="28"/>
                </a:cxn>
                <a:cxn ang="0">
                  <a:pos x="24" y="36"/>
                </a:cxn>
                <a:cxn ang="0">
                  <a:pos x="18" y="44"/>
                </a:cxn>
                <a:cxn ang="0">
                  <a:pos x="18" y="44"/>
                </a:cxn>
              </a:cxnLst>
              <a:rect l="0" t="0" r="r" b="b"/>
              <a:pathLst>
                <a:path w="88" h="62">
                  <a:moveTo>
                    <a:pt x="18" y="44"/>
                  </a:moveTo>
                  <a:lnTo>
                    <a:pt x="0" y="58"/>
                  </a:lnTo>
                  <a:lnTo>
                    <a:pt x="0" y="58"/>
                  </a:lnTo>
                  <a:lnTo>
                    <a:pt x="14" y="60"/>
                  </a:lnTo>
                  <a:lnTo>
                    <a:pt x="28" y="62"/>
                  </a:lnTo>
                  <a:lnTo>
                    <a:pt x="42" y="58"/>
                  </a:lnTo>
                  <a:lnTo>
                    <a:pt x="54" y="54"/>
                  </a:lnTo>
                  <a:lnTo>
                    <a:pt x="66" y="48"/>
                  </a:lnTo>
                  <a:lnTo>
                    <a:pt x="76" y="40"/>
                  </a:lnTo>
                  <a:lnTo>
                    <a:pt x="82" y="32"/>
                  </a:lnTo>
                  <a:lnTo>
                    <a:pt x="88" y="24"/>
                  </a:lnTo>
                  <a:lnTo>
                    <a:pt x="88" y="0"/>
                  </a:lnTo>
                  <a:lnTo>
                    <a:pt x="88" y="0"/>
                  </a:lnTo>
                  <a:lnTo>
                    <a:pt x="66" y="6"/>
                  </a:lnTo>
                  <a:lnTo>
                    <a:pt x="46" y="16"/>
                  </a:lnTo>
                  <a:lnTo>
                    <a:pt x="38" y="22"/>
                  </a:lnTo>
                  <a:lnTo>
                    <a:pt x="30" y="28"/>
                  </a:lnTo>
                  <a:lnTo>
                    <a:pt x="24" y="36"/>
                  </a:lnTo>
                  <a:lnTo>
                    <a:pt x="18" y="44"/>
                  </a:lnTo>
                  <a:lnTo>
                    <a:pt x="18" y="4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5" name="Freeform 44"/>
            <p:cNvSpPr>
              <a:spLocks/>
            </p:cNvSpPr>
            <p:nvPr userDrawn="1"/>
          </p:nvSpPr>
          <p:spPr bwMode="gray">
            <a:xfrm>
              <a:off x="2823" y="1878"/>
              <a:ext cx="66" cy="75"/>
            </a:xfrm>
            <a:custGeom>
              <a:avLst/>
              <a:gdLst/>
              <a:ahLst/>
              <a:cxnLst>
                <a:cxn ang="0">
                  <a:pos x="28" y="2"/>
                </a:cxn>
                <a:cxn ang="0">
                  <a:pos x="0" y="0"/>
                </a:cxn>
                <a:cxn ang="0">
                  <a:pos x="0" y="0"/>
                </a:cxn>
                <a:cxn ang="0">
                  <a:pos x="2" y="18"/>
                </a:cxn>
                <a:cxn ang="0">
                  <a:pos x="4" y="28"/>
                </a:cxn>
                <a:cxn ang="0">
                  <a:pos x="6" y="36"/>
                </a:cxn>
                <a:cxn ang="0">
                  <a:pos x="12" y="44"/>
                </a:cxn>
                <a:cxn ang="0">
                  <a:pos x="18" y="50"/>
                </a:cxn>
                <a:cxn ang="0">
                  <a:pos x="26" y="58"/>
                </a:cxn>
                <a:cxn ang="0">
                  <a:pos x="36" y="64"/>
                </a:cxn>
                <a:cxn ang="0">
                  <a:pos x="58" y="68"/>
                </a:cxn>
                <a:cxn ang="0">
                  <a:pos x="58" y="68"/>
                </a:cxn>
                <a:cxn ang="0">
                  <a:pos x="66" y="60"/>
                </a:cxn>
                <a:cxn ang="0">
                  <a:pos x="68" y="54"/>
                </a:cxn>
                <a:cxn ang="0">
                  <a:pos x="68" y="50"/>
                </a:cxn>
                <a:cxn ang="0">
                  <a:pos x="66" y="40"/>
                </a:cxn>
                <a:cxn ang="0">
                  <a:pos x="62" y="32"/>
                </a:cxn>
                <a:cxn ang="0">
                  <a:pos x="54" y="22"/>
                </a:cxn>
                <a:cxn ang="0">
                  <a:pos x="46" y="14"/>
                </a:cxn>
                <a:cxn ang="0">
                  <a:pos x="28" y="2"/>
                </a:cxn>
                <a:cxn ang="0">
                  <a:pos x="28" y="2"/>
                </a:cxn>
              </a:cxnLst>
              <a:rect l="0" t="0" r="r" b="b"/>
              <a:pathLst>
                <a:path w="68" h="68">
                  <a:moveTo>
                    <a:pt x="28" y="2"/>
                  </a:moveTo>
                  <a:lnTo>
                    <a:pt x="0" y="0"/>
                  </a:lnTo>
                  <a:lnTo>
                    <a:pt x="0" y="0"/>
                  </a:lnTo>
                  <a:lnTo>
                    <a:pt x="2" y="18"/>
                  </a:lnTo>
                  <a:lnTo>
                    <a:pt x="4" y="28"/>
                  </a:lnTo>
                  <a:lnTo>
                    <a:pt x="6" y="36"/>
                  </a:lnTo>
                  <a:lnTo>
                    <a:pt x="12" y="44"/>
                  </a:lnTo>
                  <a:lnTo>
                    <a:pt x="18" y="50"/>
                  </a:lnTo>
                  <a:lnTo>
                    <a:pt x="26" y="58"/>
                  </a:lnTo>
                  <a:lnTo>
                    <a:pt x="36" y="64"/>
                  </a:lnTo>
                  <a:lnTo>
                    <a:pt x="58" y="68"/>
                  </a:lnTo>
                  <a:lnTo>
                    <a:pt x="58" y="68"/>
                  </a:lnTo>
                  <a:lnTo>
                    <a:pt x="66" y="60"/>
                  </a:lnTo>
                  <a:lnTo>
                    <a:pt x="68" y="54"/>
                  </a:lnTo>
                  <a:lnTo>
                    <a:pt x="68" y="50"/>
                  </a:lnTo>
                  <a:lnTo>
                    <a:pt x="66" y="40"/>
                  </a:lnTo>
                  <a:lnTo>
                    <a:pt x="62" y="32"/>
                  </a:lnTo>
                  <a:lnTo>
                    <a:pt x="54" y="22"/>
                  </a:lnTo>
                  <a:lnTo>
                    <a:pt x="46" y="14"/>
                  </a:lnTo>
                  <a:lnTo>
                    <a:pt x="28" y="2"/>
                  </a:lnTo>
                  <a:lnTo>
                    <a:pt x="28" y="2"/>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6" name="Freeform 45"/>
            <p:cNvSpPr>
              <a:spLocks/>
            </p:cNvSpPr>
            <p:nvPr userDrawn="1"/>
          </p:nvSpPr>
          <p:spPr bwMode="gray">
            <a:xfrm>
              <a:off x="2532" y="1215"/>
              <a:ext cx="103" cy="75"/>
            </a:xfrm>
            <a:custGeom>
              <a:avLst/>
              <a:gdLst/>
              <a:ahLst/>
              <a:cxnLst>
                <a:cxn ang="0">
                  <a:pos x="22" y="54"/>
                </a:cxn>
                <a:cxn ang="0">
                  <a:pos x="0" y="70"/>
                </a:cxn>
                <a:cxn ang="0">
                  <a:pos x="0" y="70"/>
                </a:cxn>
                <a:cxn ang="0">
                  <a:pos x="16" y="74"/>
                </a:cxn>
                <a:cxn ang="0">
                  <a:pos x="32" y="76"/>
                </a:cxn>
                <a:cxn ang="0">
                  <a:pos x="46" y="74"/>
                </a:cxn>
                <a:cxn ang="0">
                  <a:pos x="60" y="68"/>
                </a:cxn>
                <a:cxn ang="0">
                  <a:pos x="72" y="62"/>
                </a:cxn>
                <a:cxn ang="0">
                  <a:pos x="82" y="52"/>
                </a:cxn>
                <a:cxn ang="0">
                  <a:pos x="90" y="42"/>
                </a:cxn>
                <a:cxn ang="0">
                  <a:pos x="98" y="30"/>
                </a:cxn>
                <a:cxn ang="0">
                  <a:pos x="106" y="0"/>
                </a:cxn>
                <a:cxn ang="0">
                  <a:pos x="106" y="0"/>
                </a:cxn>
                <a:cxn ang="0">
                  <a:pos x="80" y="6"/>
                </a:cxn>
                <a:cxn ang="0">
                  <a:pos x="68" y="10"/>
                </a:cxn>
                <a:cxn ang="0">
                  <a:pos x="58" y="14"/>
                </a:cxn>
                <a:cxn ang="0">
                  <a:pos x="48" y="20"/>
                </a:cxn>
                <a:cxn ang="0">
                  <a:pos x="38" y="28"/>
                </a:cxn>
                <a:cxn ang="0">
                  <a:pos x="30" y="40"/>
                </a:cxn>
                <a:cxn ang="0">
                  <a:pos x="22" y="54"/>
                </a:cxn>
                <a:cxn ang="0">
                  <a:pos x="22" y="54"/>
                </a:cxn>
              </a:cxnLst>
              <a:rect l="0" t="0" r="r" b="b"/>
              <a:pathLst>
                <a:path w="106" h="76">
                  <a:moveTo>
                    <a:pt x="22" y="54"/>
                  </a:moveTo>
                  <a:lnTo>
                    <a:pt x="0" y="70"/>
                  </a:lnTo>
                  <a:lnTo>
                    <a:pt x="0" y="70"/>
                  </a:lnTo>
                  <a:lnTo>
                    <a:pt x="16" y="74"/>
                  </a:lnTo>
                  <a:lnTo>
                    <a:pt x="32" y="76"/>
                  </a:lnTo>
                  <a:lnTo>
                    <a:pt x="46" y="74"/>
                  </a:lnTo>
                  <a:lnTo>
                    <a:pt x="60" y="68"/>
                  </a:lnTo>
                  <a:lnTo>
                    <a:pt x="72" y="62"/>
                  </a:lnTo>
                  <a:lnTo>
                    <a:pt x="82" y="52"/>
                  </a:lnTo>
                  <a:lnTo>
                    <a:pt x="90" y="42"/>
                  </a:lnTo>
                  <a:lnTo>
                    <a:pt x="98" y="30"/>
                  </a:lnTo>
                  <a:lnTo>
                    <a:pt x="106" y="0"/>
                  </a:lnTo>
                  <a:lnTo>
                    <a:pt x="106" y="0"/>
                  </a:lnTo>
                  <a:lnTo>
                    <a:pt x="80" y="6"/>
                  </a:lnTo>
                  <a:lnTo>
                    <a:pt x="68" y="10"/>
                  </a:lnTo>
                  <a:lnTo>
                    <a:pt x="58" y="14"/>
                  </a:lnTo>
                  <a:lnTo>
                    <a:pt x="48" y="20"/>
                  </a:lnTo>
                  <a:lnTo>
                    <a:pt x="38" y="28"/>
                  </a:lnTo>
                  <a:lnTo>
                    <a:pt x="30" y="40"/>
                  </a:lnTo>
                  <a:lnTo>
                    <a:pt x="22" y="54"/>
                  </a:lnTo>
                  <a:lnTo>
                    <a:pt x="22" y="5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7" name="Freeform 46"/>
            <p:cNvSpPr>
              <a:spLocks/>
            </p:cNvSpPr>
            <p:nvPr userDrawn="1"/>
          </p:nvSpPr>
          <p:spPr bwMode="gray">
            <a:xfrm>
              <a:off x="2476" y="1392"/>
              <a:ext cx="85" cy="75"/>
            </a:xfrm>
            <a:custGeom>
              <a:avLst/>
              <a:gdLst/>
              <a:ahLst/>
              <a:cxnLst>
                <a:cxn ang="0">
                  <a:pos x="82" y="24"/>
                </a:cxn>
                <a:cxn ang="0">
                  <a:pos x="76" y="0"/>
                </a:cxn>
                <a:cxn ang="0">
                  <a:pos x="76" y="0"/>
                </a:cxn>
                <a:cxn ang="0">
                  <a:pos x="50" y="8"/>
                </a:cxn>
                <a:cxn ang="0">
                  <a:pos x="30" y="18"/>
                </a:cxn>
                <a:cxn ang="0">
                  <a:pos x="20" y="24"/>
                </a:cxn>
                <a:cxn ang="0">
                  <a:pos x="12" y="30"/>
                </a:cxn>
                <a:cxn ang="0">
                  <a:pos x="6" y="40"/>
                </a:cxn>
                <a:cxn ang="0">
                  <a:pos x="0" y="48"/>
                </a:cxn>
                <a:cxn ang="0">
                  <a:pos x="0" y="68"/>
                </a:cxn>
                <a:cxn ang="0">
                  <a:pos x="0" y="68"/>
                </a:cxn>
                <a:cxn ang="0">
                  <a:pos x="16" y="72"/>
                </a:cxn>
                <a:cxn ang="0">
                  <a:pos x="30" y="70"/>
                </a:cxn>
                <a:cxn ang="0">
                  <a:pos x="42" y="66"/>
                </a:cxn>
                <a:cxn ang="0">
                  <a:pos x="52" y="60"/>
                </a:cxn>
                <a:cxn ang="0">
                  <a:pos x="62" y="52"/>
                </a:cxn>
                <a:cxn ang="0">
                  <a:pos x="70" y="42"/>
                </a:cxn>
                <a:cxn ang="0">
                  <a:pos x="82" y="24"/>
                </a:cxn>
                <a:cxn ang="0">
                  <a:pos x="82" y="24"/>
                </a:cxn>
              </a:cxnLst>
              <a:rect l="0" t="0" r="r" b="b"/>
              <a:pathLst>
                <a:path w="82" h="72">
                  <a:moveTo>
                    <a:pt x="82" y="24"/>
                  </a:moveTo>
                  <a:lnTo>
                    <a:pt x="76" y="0"/>
                  </a:lnTo>
                  <a:lnTo>
                    <a:pt x="76" y="0"/>
                  </a:lnTo>
                  <a:lnTo>
                    <a:pt x="50" y="8"/>
                  </a:lnTo>
                  <a:lnTo>
                    <a:pt x="30" y="18"/>
                  </a:lnTo>
                  <a:lnTo>
                    <a:pt x="20" y="24"/>
                  </a:lnTo>
                  <a:lnTo>
                    <a:pt x="12" y="30"/>
                  </a:lnTo>
                  <a:lnTo>
                    <a:pt x="6" y="40"/>
                  </a:lnTo>
                  <a:lnTo>
                    <a:pt x="0" y="48"/>
                  </a:lnTo>
                  <a:lnTo>
                    <a:pt x="0" y="68"/>
                  </a:lnTo>
                  <a:lnTo>
                    <a:pt x="0" y="68"/>
                  </a:lnTo>
                  <a:lnTo>
                    <a:pt x="16" y="72"/>
                  </a:lnTo>
                  <a:lnTo>
                    <a:pt x="30" y="70"/>
                  </a:lnTo>
                  <a:lnTo>
                    <a:pt x="42" y="66"/>
                  </a:lnTo>
                  <a:lnTo>
                    <a:pt x="52" y="60"/>
                  </a:lnTo>
                  <a:lnTo>
                    <a:pt x="62" y="52"/>
                  </a:lnTo>
                  <a:lnTo>
                    <a:pt x="70" y="42"/>
                  </a:lnTo>
                  <a:lnTo>
                    <a:pt x="82" y="24"/>
                  </a:lnTo>
                  <a:lnTo>
                    <a:pt x="82" y="2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8" name="Freeform 47"/>
            <p:cNvSpPr>
              <a:spLocks/>
            </p:cNvSpPr>
            <p:nvPr userDrawn="1"/>
          </p:nvSpPr>
          <p:spPr bwMode="gray">
            <a:xfrm>
              <a:off x="2448" y="1589"/>
              <a:ext cx="103" cy="65"/>
            </a:xfrm>
            <a:custGeom>
              <a:avLst/>
              <a:gdLst/>
              <a:ahLst/>
              <a:cxnLst>
                <a:cxn ang="0">
                  <a:pos x="0" y="50"/>
                </a:cxn>
                <a:cxn ang="0">
                  <a:pos x="14" y="58"/>
                </a:cxn>
                <a:cxn ang="0">
                  <a:pos x="14" y="58"/>
                </a:cxn>
                <a:cxn ang="0">
                  <a:pos x="30" y="62"/>
                </a:cxn>
                <a:cxn ang="0">
                  <a:pos x="44" y="60"/>
                </a:cxn>
                <a:cxn ang="0">
                  <a:pos x="54" y="56"/>
                </a:cxn>
                <a:cxn ang="0">
                  <a:pos x="60" y="50"/>
                </a:cxn>
                <a:cxn ang="0">
                  <a:pos x="66" y="42"/>
                </a:cxn>
                <a:cxn ang="0">
                  <a:pos x="70" y="34"/>
                </a:cxn>
                <a:cxn ang="0">
                  <a:pos x="78" y="18"/>
                </a:cxn>
                <a:cxn ang="0">
                  <a:pos x="98" y="2"/>
                </a:cxn>
                <a:cxn ang="0">
                  <a:pos x="98" y="2"/>
                </a:cxn>
                <a:cxn ang="0">
                  <a:pos x="80" y="0"/>
                </a:cxn>
                <a:cxn ang="0">
                  <a:pos x="64" y="2"/>
                </a:cxn>
                <a:cxn ang="0">
                  <a:pos x="50" y="6"/>
                </a:cxn>
                <a:cxn ang="0">
                  <a:pos x="36" y="14"/>
                </a:cxn>
                <a:cxn ang="0">
                  <a:pos x="24" y="22"/>
                </a:cxn>
                <a:cxn ang="0">
                  <a:pos x="14" y="30"/>
                </a:cxn>
                <a:cxn ang="0">
                  <a:pos x="6" y="40"/>
                </a:cxn>
                <a:cxn ang="0">
                  <a:pos x="0" y="50"/>
                </a:cxn>
                <a:cxn ang="0">
                  <a:pos x="0" y="50"/>
                </a:cxn>
              </a:cxnLst>
              <a:rect l="0" t="0" r="r" b="b"/>
              <a:pathLst>
                <a:path w="98" h="62">
                  <a:moveTo>
                    <a:pt x="0" y="50"/>
                  </a:moveTo>
                  <a:lnTo>
                    <a:pt x="14" y="58"/>
                  </a:lnTo>
                  <a:lnTo>
                    <a:pt x="14" y="58"/>
                  </a:lnTo>
                  <a:lnTo>
                    <a:pt x="30" y="62"/>
                  </a:lnTo>
                  <a:lnTo>
                    <a:pt x="44" y="60"/>
                  </a:lnTo>
                  <a:lnTo>
                    <a:pt x="54" y="56"/>
                  </a:lnTo>
                  <a:lnTo>
                    <a:pt x="60" y="50"/>
                  </a:lnTo>
                  <a:lnTo>
                    <a:pt x="66" y="42"/>
                  </a:lnTo>
                  <a:lnTo>
                    <a:pt x="70" y="34"/>
                  </a:lnTo>
                  <a:lnTo>
                    <a:pt x="78" y="18"/>
                  </a:lnTo>
                  <a:lnTo>
                    <a:pt x="98" y="2"/>
                  </a:lnTo>
                  <a:lnTo>
                    <a:pt x="98" y="2"/>
                  </a:lnTo>
                  <a:lnTo>
                    <a:pt x="80" y="0"/>
                  </a:lnTo>
                  <a:lnTo>
                    <a:pt x="64" y="2"/>
                  </a:lnTo>
                  <a:lnTo>
                    <a:pt x="50" y="6"/>
                  </a:lnTo>
                  <a:lnTo>
                    <a:pt x="36" y="14"/>
                  </a:lnTo>
                  <a:lnTo>
                    <a:pt x="24" y="22"/>
                  </a:lnTo>
                  <a:lnTo>
                    <a:pt x="14" y="30"/>
                  </a:lnTo>
                  <a:lnTo>
                    <a:pt x="6" y="40"/>
                  </a:lnTo>
                  <a:lnTo>
                    <a:pt x="0" y="50"/>
                  </a:lnTo>
                  <a:lnTo>
                    <a:pt x="0" y="5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9" name="Freeform 48"/>
            <p:cNvSpPr>
              <a:spLocks/>
            </p:cNvSpPr>
            <p:nvPr userDrawn="1"/>
          </p:nvSpPr>
          <p:spPr bwMode="gray">
            <a:xfrm>
              <a:off x="2720" y="944"/>
              <a:ext cx="103" cy="47"/>
            </a:xfrm>
            <a:custGeom>
              <a:avLst/>
              <a:gdLst/>
              <a:ahLst/>
              <a:cxnLst>
                <a:cxn ang="0">
                  <a:pos x="18" y="0"/>
                </a:cxn>
                <a:cxn ang="0">
                  <a:pos x="0" y="8"/>
                </a:cxn>
                <a:cxn ang="0">
                  <a:pos x="0" y="8"/>
                </a:cxn>
                <a:cxn ang="0">
                  <a:pos x="2" y="14"/>
                </a:cxn>
                <a:cxn ang="0">
                  <a:pos x="4" y="20"/>
                </a:cxn>
                <a:cxn ang="0">
                  <a:pos x="14" y="32"/>
                </a:cxn>
                <a:cxn ang="0">
                  <a:pos x="26" y="42"/>
                </a:cxn>
                <a:cxn ang="0">
                  <a:pos x="42" y="50"/>
                </a:cxn>
                <a:cxn ang="0">
                  <a:pos x="58" y="56"/>
                </a:cxn>
                <a:cxn ang="0">
                  <a:pos x="72" y="58"/>
                </a:cxn>
                <a:cxn ang="0">
                  <a:pos x="78" y="58"/>
                </a:cxn>
                <a:cxn ang="0">
                  <a:pos x="84" y="56"/>
                </a:cxn>
                <a:cxn ang="0">
                  <a:pos x="90" y="54"/>
                </a:cxn>
                <a:cxn ang="0">
                  <a:pos x="94" y="50"/>
                </a:cxn>
                <a:cxn ang="0">
                  <a:pos x="96" y="20"/>
                </a:cxn>
                <a:cxn ang="0">
                  <a:pos x="96" y="20"/>
                </a:cxn>
                <a:cxn ang="0">
                  <a:pos x="78" y="10"/>
                </a:cxn>
                <a:cxn ang="0">
                  <a:pos x="60" y="4"/>
                </a:cxn>
                <a:cxn ang="0">
                  <a:pos x="40" y="0"/>
                </a:cxn>
                <a:cxn ang="0">
                  <a:pos x="18" y="0"/>
                </a:cxn>
                <a:cxn ang="0">
                  <a:pos x="18" y="0"/>
                </a:cxn>
              </a:cxnLst>
              <a:rect l="0" t="0" r="r" b="b"/>
              <a:pathLst>
                <a:path w="96" h="58">
                  <a:moveTo>
                    <a:pt x="18" y="0"/>
                  </a:moveTo>
                  <a:lnTo>
                    <a:pt x="0" y="8"/>
                  </a:lnTo>
                  <a:lnTo>
                    <a:pt x="0" y="8"/>
                  </a:lnTo>
                  <a:lnTo>
                    <a:pt x="2" y="14"/>
                  </a:lnTo>
                  <a:lnTo>
                    <a:pt x="4" y="20"/>
                  </a:lnTo>
                  <a:lnTo>
                    <a:pt x="14" y="32"/>
                  </a:lnTo>
                  <a:lnTo>
                    <a:pt x="26" y="42"/>
                  </a:lnTo>
                  <a:lnTo>
                    <a:pt x="42" y="50"/>
                  </a:lnTo>
                  <a:lnTo>
                    <a:pt x="58" y="56"/>
                  </a:lnTo>
                  <a:lnTo>
                    <a:pt x="72" y="58"/>
                  </a:lnTo>
                  <a:lnTo>
                    <a:pt x="78" y="58"/>
                  </a:lnTo>
                  <a:lnTo>
                    <a:pt x="84" y="56"/>
                  </a:lnTo>
                  <a:lnTo>
                    <a:pt x="90" y="54"/>
                  </a:lnTo>
                  <a:lnTo>
                    <a:pt x="94" y="50"/>
                  </a:lnTo>
                  <a:lnTo>
                    <a:pt x="96" y="20"/>
                  </a:lnTo>
                  <a:lnTo>
                    <a:pt x="96" y="20"/>
                  </a:lnTo>
                  <a:lnTo>
                    <a:pt x="78" y="10"/>
                  </a:lnTo>
                  <a:lnTo>
                    <a:pt x="60" y="4"/>
                  </a:lnTo>
                  <a:lnTo>
                    <a:pt x="40" y="0"/>
                  </a:lnTo>
                  <a:lnTo>
                    <a:pt x="18" y="0"/>
                  </a:lnTo>
                  <a:lnTo>
                    <a:pt x="18" y="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0" name="Freeform 49"/>
            <p:cNvSpPr>
              <a:spLocks/>
            </p:cNvSpPr>
            <p:nvPr userDrawn="1"/>
          </p:nvSpPr>
          <p:spPr bwMode="gray">
            <a:xfrm>
              <a:off x="2946" y="851"/>
              <a:ext cx="66" cy="103"/>
            </a:xfrm>
            <a:custGeom>
              <a:avLst/>
              <a:gdLst/>
              <a:ahLst/>
              <a:cxnLst>
                <a:cxn ang="0">
                  <a:pos x="42" y="8"/>
                </a:cxn>
                <a:cxn ang="0">
                  <a:pos x="14" y="0"/>
                </a:cxn>
                <a:cxn ang="0">
                  <a:pos x="14" y="0"/>
                </a:cxn>
                <a:cxn ang="0">
                  <a:pos x="6" y="16"/>
                </a:cxn>
                <a:cxn ang="0">
                  <a:pos x="2" y="22"/>
                </a:cxn>
                <a:cxn ang="0">
                  <a:pos x="0" y="30"/>
                </a:cxn>
                <a:cxn ang="0">
                  <a:pos x="0" y="40"/>
                </a:cxn>
                <a:cxn ang="0">
                  <a:pos x="0" y="50"/>
                </a:cxn>
                <a:cxn ang="0">
                  <a:pos x="4" y="60"/>
                </a:cxn>
                <a:cxn ang="0">
                  <a:pos x="8" y="72"/>
                </a:cxn>
                <a:cxn ang="0">
                  <a:pos x="22" y="102"/>
                </a:cxn>
                <a:cxn ang="0">
                  <a:pos x="22" y="102"/>
                </a:cxn>
                <a:cxn ang="0">
                  <a:pos x="44" y="78"/>
                </a:cxn>
                <a:cxn ang="0">
                  <a:pos x="54" y="66"/>
                </a:cxn>
                <a:cxn ang="0">
                  <a:pos x="60" y="54"/>
                </a:cxn>
                <a:cxn ang="0">
                  <a:pos x="64" y="44"/>
                </a:cxn>
                <a:cxn ang="0">
                  <a:pos x="64" y="38"/>
                </a:cxn>
                <a:cxn ang="0">
                  <a:pos x="62" y="32"/>
                </a:cxn>
                <a:cxn ang="0">
                  <a:pos x="60" y="26"/>
                </a:cxn>
                <a:cxn ang="0">
                  <a:pos x="56" y="20"/>
                </a:cxn>
                <a:cxn ang="0">
                  <a:pos x="42" y="8"/>
                </a:cxn>
                <a:cxn ang="0">
                  <a:pos x="42" y="8"/>
                </a:cxn>
              </a:cxnLst>
              <a:rect l="0" t="0" r="r" b="b"/>
              <a:pathLst>
                <a:path w="64" h="102">
                  <a:moveTo>
                    <a:pt x="42" y="8"/>
                  </a:moveTo>
                  <a:lnTo>
                    <a:pt x="14" y="0"/>
                  </a:lnTo>
                  <a:lnTo>
                    <a:pt x="14" y="0"/>
                  </a:lnTo>
                  <a:lnTo>
                    <a:pt x="6" y="16"/>
                  </a:lnTo>
                  <a:lnTo>
                    <a:pt x="2" y="22"/>
                  </a:lnTo>
                  <a:lnTo>
                    <a:pt x="0" y="30"/>
                  </a:lnTo>
                  <a:lnTo>
                    <a:pt x="0" y="40"/>
                  </a:lnTo>
                  <a:lnTo>
                    <a:pt x="0" y="50"/>
                  </a:lnTo>
                  <a:lnTo>
                    <a:pt x="4" y="60"/>
                  </a:lnTo>
                  <a:lnTo>
                    <a:pt x="8" y="72"/>
                  </a:lnTo>
                  <a:lnTo>
                    <a:pt x="22" y="102"/>
                  </a:lnTo>
                  <a:lnTo>
                    <a:pt x="22" y="102"/>
                  </a:lnTo>
                  <a:lnTo>
                    <a:pt x="44" y="78"/>
                  </a:lnTo>
                  <a:lnTo>
                    <a:pt x="54" y="66"/>
                  </a:lnTo>
                  <a:lnTo>
                    <a:pt x="60" y="54"/>
                  </a:lnTo>
                  <a:lnTo>
                    <a:pt x="64" y="44"/>
                  </a:lnTo>
                  <a:lnTo>
                    <a:pt x="64" y="38"/>
                  </a:lnTo>
                  <a:lnTo>
                    <a:pt x="62" y="32"/>
                  </a:lnTo>
                  <a:lnTo>
                    <a:pt x="60" y="26"/>
                  </a:lnTo>
                  <a:lnTo>
                    <a:pt x="56" y="20"/>
                  </a:lnTo>
                  <a:lnTo>
                    <a:pt x="42" y="8"/>
                  </a:lnTo>
                  <a:lnTo>
                    <a:pt x="42" y="8"/>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1" name="Freeform 50"/>
            <p:cNvSpPr>
              <a:spLocks noEditPoints="1"/>
            </p:cNvSpPr>
            <p:nvPr userDrawn="1"/>
          </p:nvSpPr>
          <p:spPr bwMode="gray">
            <a:xfrm>
              <a:off x="3171" y="664"/>
              <a:ext cx="770" cy="1981"/>
            </a:xfrm>
            <a:custGeom>
              <a:avLst/>
              <a:gdLst/>
              <a:ahLst/>
              <a:cxnLst>
                <a:cxn ang="0">
                  <a:pos x="636" y="774"/>
                </a:cxn>
                <a:cxn ang="0">
                  <a:pos x="688" y="690"/>
                </a:cxn>
                <a:cxn ang="0">
                  <a:pos x="686" y="488"/>
                </a:cxn>
                <a:cxn ang="0">
                  <a:pos x="694" y="430"/>
                </a:cxn>
                <a:cxn ang="0">
                  <a:pos x="694" y="376"/>
                </a:cxn>
                <a:cxn ang="0">
                  <a:pos x="676" y="320"/>
                </a:cxn>
                <a:cxn ang="0">
                  <a:pos x="646" y="280"/>
                </a:cxn>
                <a:cxn ang="0">
                  <a:pos x="648" y="238"/>
                </a:cxn>
                <a:cxn ang="0">
                  <a:pos x="610" y="226"/>
                </a:cxn>
                <a:cxn ang="0">
                  <a:pos x="580" y="190"/>
                </a:cxn>
                <a:cxn ang="0">
                  <a:pos x="568" y="180"/>
                </a:cxn>
                <a:cxn ang="0">
                  <a:pos x="526" y="182"/>
                </a:cxn>
                <a:cxn ang="0">
                  <a:pos x="518" y="138"/>
                </a:cxn>
                <a:cxn ang="0">
                  <a:pos x="472" y="156"/>
                </a:cxn>
                <a:cxn ang="0">
                  <a:pos x="474" y="116"/>
                </a:cxn>
                <a:cxn ang="0">
                  <a:pos x="432" y="120"/>
                </a:cxn>
                <a:cxn ang="0">
                  <a:pos x="388" y="132"/>
                </a:cxn>
                <a:cxn ang="0">
                  <a:pos x="388" y="80"/>
                </a:cxn>
                <a:cxn ang="0">
                  <a:pos x="376" y="68"/>
                </a:cxn>
                <a:cxn ang="0">
                  <a:pos x="346" y="44"/>
                </a:cxn>
                <a:cxn ang="0">
                  <a:pos x="314" y="88"/>
                </a:cxn>
                <a:cxn ang="0">
                  <a:pos x="306" y="64"/>
                </a:cxn>
                <a:cxn ang="0">
                  <a:pos x="330" y="46"/>
                </a:cxn>
                <a:cxn ang="0">
                  <a:pos x="256" y="122"/>
                </a:cxn>
                <a:cxn ang="0">
                  <a:pos x="236" y="92"/>
                </a:cxn>
                <a:cxn ang="0">
                  <a:pos x="290" y="18"/>
                </a:cxn>
                <a:cxn ang="0">
                  <a:pos x="218" y="62"/>
                </a:cxn>
                <a:cxn ang="0">
                  <a:pos x="214" y="90"/>
                </a:cxn>
                <a:cxn ang="0">
                  <a:pos x="208" y="60"/>
                </a:cxn>
                <a:cxn ang="0">
                  <a:pos x="212" y="8"/>
                </a:cxn>
                <a:cxn ang="0">
                  <a:pos x="184" y="40"/>
                </a:cxn>
                <a:cxn ang="0">
                  <a:pos x="162" y="0"/>
                </a:cxn>
                <a:cxn ang="0">
                  <a:pos x="156" y="94"/>
                </a:cxn>
                <a:cxn ang="0">
                  <a:pos x="138" y="12"/>
                </a:cxn>
                <a:cxn ang="0">
                  <a:pos x="84" y="74"/>
                </a:cxn>
                <a:cxn ang="0">
                  <a:pos x="62" y="98"/>
                </a:cxn>
                <a:cxn ang="0">
                  <a:pos x="54" y="20"/>
                </a:cxn>
                <a:cxn ang="0">
                  <a:pos x="86" y="738"/>
                </a:cxn>
                <a:cxn ang="0">
                  <a:pos x="38" y="1700"/>
                </a:cxn>
                <a:cxn ang="0">
                  <a:pos x="176" y="1954"/>
                </a:cxn>
                <a:cxn ang="0">
                  <a:pos x="576" y="1976"/>
                </a:cxn>
                <a:cxn ang="0">
                  <a:pos x="656" y="1938"/>
                </a:cxn>
                <a:cxn ang="0">
                  <a:pos x="472" y="1910"/>
                </a:cxn>
                <a:cxn ang="0">
                  <a:pos x="368" y="1874"/>
                </a:cxn>
                <a:cxn ang="0">
                  <a:pos x="266" y="1722"/>
                </a:cxn>
                <a:cxn ang="0">
                  <a:pos x="260" y="1568"/>
                </a:cxn>
                <a:cxn ang="0">
                  <a:pos x="304" y="1496"/>
                </a:cxn>
                <a:cxn ang="0">
                  <a:pos x="552" y="1494"/>
                </a:cxn>
                <a:cxn ang="0">
                  <a:pos x="682" y="1452"/>
                </a:cxn>
                <a:cxn ang="0">
                  <a:pos x="654" y="1352"/>
                </a:cxn>
                <a:cxn ang="0">
                  <a:pos x="692" y="1264"/>
                </a:cxn>
                <a:cxn ang="0">
                  <a:pos x="610" y="1220"/>
                </a:cxn>
                <a:cxn ang="0">
                  <a:pos x="694" y="1188"/>
                </a:cxn>
                <a:cxn ang="0">
                  <a:pos x="698" y="1124"/>
                </a:cxn>
                <a:cxn ang="0">
                  <a:pos x="714" y="1052"/>
                </a:cxn>
                <a:cxn ang="0">
                  <a:pos x="772" y="1002"/>
                </a:cxn>
                <a:cxn ang="0">
                  <a:pos x="492" y="850"/>
                </a:cxn>
                <a:cxn ang="0">
                  <a:pos x="362" y="826"/>
                </a:cxn>
                <a:cxn ang="0">
                  <a:pos x="424" y="782"/>
                </a:cxn>
                <a:cxn ang="0">
                  <a:pos x="532" y="794"/>
                </a:cxn>
                <a:cxn ang="0">
                  <a:pos x="516" y="846"/>
                </a:cxn>
              </a:cxnLst>
              <a:rect l="0" t="0" r="r" b="b"/>
              <a:pathLst>
                <a:path w="772" h="1976">
                  <a:moveTo>
                    <a:pt x="696" y="886"/>
                  </a:moveTo>
                  <a:lnTo>
                    <a:pt x="696" y="886"/>
                  </a:lnTo>
                  <a:lnTo>
                    <a:pt x="670" y="852"/>
                  </a:lnTo>
                  <a:lnTo>
                    <a:pt x="656" y="834"/>
                  </a:lnTo>
                  <a:lnTo>
                    <a:pt x="646" y="814"/>
                  </a:lnTo>
                  <a:lnTo>
                    <a:pt x="638" y="794"/>
                  </a:lnTo>
                  <a:lnTo>
                    <a:pt x="636" y="784"/>
                  </a:lnTo>
                  <a:lnTo>
                    <a:pt x="636" y="774"/>
                  </a:lnTo>
                  <a:lnTo>
                    <a:pt x="638" y="764"/>
                  </a:lnTo>
                  <a:lnTo>
                    <a:pt x="642" y="754"/>
                  </a:lnTo>
                  <a:lnTo>
                    <a:pt x="646" y="744"/>
                  </a:lnTo>
                  <a:lnTo>
                    <a:pt x="654" y="734"/>
                  </a:lnTo>
                  <a:lnTo>
                    <a:pt x="654" y="734"/>
                  </a:lnTo>
                  <a:lnTo>
                    <a:pt x="670" y="720"/>
                  </a:lnTo>
                  <a:lnTo>
                    <a:pt x="680" y="706"/>
                  </a:lnTo>
                  <a:lnTo>
                    <a:pt x="688" y="690"/>
                  </a:lnTo>
                  <a:lnTo>
                    <a:pt x="690" y="672"/>
                  </a:lnTo>
                  <a:lnTo>
                    <a:pt x="690" y="672"/>
                  </a:lnTo>
                  <a:lnTo>
                    <a:pt x="696" y="612"/>
                  </a:lnTo>
                  <a:lnTo>
                    <a:pt x="696" y="566"/>
                  </a:lnTo>
                  <a:lnTo>
                    <a:pt x="692" y="526"/>
                  </a:lnTo>
                  <a:lnTo>
                    <a:pt x="684" y="490"/>
                  </a:lnTo>
                  <a:lnTo>
                    <a:pt x="684" y="490"/>
                  </a:lnTo>
                  <a:lnTo>
                    <a:pt x="686" y="488"/>
                  </a:lnTo>
                  <a:lnTo>
                    <a:pt x="690" y="486"/>
                  </a:lnTo>
                  <a:lnTo>
                    <a:pt x="694" y="482"/>
                  </a:lnTo>
                  <a:lnTo>
                    <a:pt x="698" y="474"/>
                  </a:lnTo>
                  <a:lnTo>
                    <a:pt x="698" y="474"/>
                  </a:lnTo>
                  <a:lnTo>
                    <a:pt x="700" y="458"/>
                  </a:lnTo>
                  <a:lnTo>
                    <a:pt x="700" y="446"/>
                  </a:lnTo>
                  <a:lnTo>
                    <a:pt x="698" y="438"/>
                  </a:lnTo>
                  <a:lnTo>
                    <a:pt x="694" y="430"/>
                  </a:lnTo>
                  <a:lnTo>
                    <a:pt x="690" y="426"/>
                  </a:lnTo>
                  <a:lnTo>
                    <a:pt x="686" y="422"/>
                  </a:lnTo>
                  <a:lnTo>
                    <a:pt x="684" y="420"/>
                  </a:lnTo>
                  <a:lnTo>
                    <a:pt x="684" y="420"/>
                  </a:lnTo>
                  <a:lnTo>
                    <a:pt x="690" y="412"/>
                  </a:lnTo>
                  <a:lnTo>
                    <a:pt x="694" y="402"/>
                  </a:lnTo>
                  <a:lnTo>
                    <a:pt x="696" y="388"/>
                  </a:lnTo>
                  <a:lnTo>
                    <a:pt x="694" y="376"/>
                  </a:lnTo>
                  <a:lnTo>
                    <a:pt x="692" y="362"/>
                  </a:lnTo>
                  <a:lnTo>
                    <a:pt x="688" y="352"/>
                  </a:lnTo>
                  <a:lnTo>
                    <a:pt x="680" y="344"/>
                  </a:lnTo>
                  <a:lnTo>
                    <a:pt x="676" y="342"/>
                  </a:lnTo>
                  <a:lnTo>
                    <a:pt x="670" y="342"/>
                  </a:lnTo>
                  <a:lnTo>
                    <a:pt x="670" y="342"/>
                  </a:lnTo>
                  <a:lnTo>
                    <a:pt x="674" y="332"/>
                  </a:lnTo>
                  <a:lnTo>
                    <a:pt x="676" y="320"/>
                  </a:lnTo>
                  <a:lnTo>
                    <a:pt x="676" y="308"/>
                  </a:lnTo>
                  <a:lnTo>
                    <a:pt x="674" y="298"/>
                  </a:lnTo>
                  <a:lnTo>
                    <a:pt x="668" y="290"/>
                  </a:lnTo>
                  <a:lnTo>
                    <a:pt x="662" y="282"/>
                  </a:lnTo>
                  <a:lnTo>
                    <a:pt x="654" y="280"/>
                  </a:lnTo>
                  <a:lnTo>
                    <a:pt x="642" y="280"/>
                  </a:lnTo>
                  <a:lnTo>
                    <a:pt x="642" y="280"/>
                  </a:lnTo>
                  <a:lnTo>
                    <a:pt x="646" y="280"/>
                  </a:lnTo>
                  <a:lnTo>
                    <a:pt x="650" y="274"/>
                  </a:lnTo>
                  <a:lnTo>
                    <a:pt x="654" y="266"/>
                  </a:lnTo>
                  <a:lnTo>
                    <a:pt x="656" y="260"/>
                  </a:lnTo>
                  <a:lnTo>
                    <a:pt x="656" y="254"/>
                  </a:lnTo>
                  <a:lnTo>
                    <a:pt x="656" y="254"/>
                  </a:lnTo>
                  <a:lnTo>
                    <a:pt x="654" y="246"/>
                  </a:lnTo>
                  <a:lnTo>
                    <a:pt x="652" y="242"/>
                  </a:lnTo>
                  <a:lnTo>
                    <a:pt x="648" y="238"/>
                  </a:lnTo>
                  <a:lnTo>
                    <a:pt x="644" y="236"/>
                  </a:lnTo>
                  <a:lnTo>
                    <a:pt x="636" y="234"/>
                  </a:lnTo>
                  <a:lnTo>
                    <a:pt x="626" y="234"/>
                  </a:lnTo>
                  <a:lnTo>
                    <a:pt x="618" y="236"/>
                  </a:lnTo>
                  <a:lnTo>
                    <a:pt x="610" y="236"/>
                  </a:lnTo>
                  <a:lnTo>
                    <a:pt x="608" y="236"/>
                  </a:lnTo>
                  <a:lnTo>
                    <a:pt x="608" y="234"/>
                  </a:lnTo>
                  <a:lnTo>
                    <a:pt x="610" y="226"/>
                  </a:lnTo>
                  <a:lnTo>
                    <a:pt x="610" y="226"/>
                  </a:lnTo>
                  <a:lnTo>
                    <a:pt x="612" y="220"/>
                  </a:lnTo>
                  <a:lnTo>
                    <a:pt x="610" y="212"/>
                  </a:lnTo>
                  <a:lnTo>
                    <a:pt x="604" y="204"/>
                  </a:lnTo>
                  <a:lnTo>
                    <a:pt x="598" y="196"/>
                  </a:lnTo>
                  <a:lnTo>
                    <a:pt x="592" y="190"/>
                  </a:lnTo>
                  <a:lnTo>
                    <a:pt x="584" y="188"/>
                  </a:lnTo>
                  <a:lnTo>
                    <a:pt x="580" y="190"/>
                  </a:lnTo>
                  <a:lnTo>
                    <a:pt x="576" y="192"/>
                  </a:lnTo>
                  <a:lnTo>
                    <a:pt x="574" y="196"/>
                  </a:lnTo>
                  <a:lnTo>
                    <a:pt x="570" y="202"/>
                  </a:lnTo>
                  <a:lnTo>
                    <a:pt x="570" y="202"/>
                  </a:lnTo>
                  <a:lnTo>
                    <a:pt x="568" y="200"/>
                  </a:lnTo>
                  <a:lnTo>
                    <a:pt x="566" y="194"/>
                  </a:lnTo>
                  <a:lnTo>
                    <a:pt x="568" y="184"/>
                  </a:lnTo>
                  <a:lnTo>
                    <a:pt x="568" y="180"/>
                  </a:lnTo>
                  <a:lnTo>
                    <a:pt x="566" y="174"/>
                  </a:lnTo>
                  <a:lnTo>
                    <a:pt x="564" y="170"/>
                  </a:lnTo>
                  <a:lnTo>
                    <a:pt x="560" y="166"/>
                  </a:lnTo>
                  <a:lnTo>
                    <a:pt x="560" y="166"/>
                  </a:lnTo>
                  <a:lnTo>
                    <a:pt x="552" y="168"/>
                  </a:lnTo>
                  <a:lnTo>
                    <a:pt x="544" y="172"/>
                  </a:lnTo>
                  <a:lnTo>
                    <a:pt x="526" y="182"/>
                  </a:lnTo>
                  <a:lnTo>
                    <a:pt x="526" y="182"/>
                  </a:lnTo>
                  <a:lnTo>
                    <a:pt x="526" y="176"/>
                  </a:lnTo>
                  <a:lnTo>
                    <a:pt x="526" y="172"/>
                  </a:lnTo>
                  <a:lnTo>
                    <a:pt x="528" y="162"/>
                  </a:lnTo>
                  <a:lnTo>
                    <a:pt x="528" y="158"/>
                  </a:lnTo>
                  <a:lnTo>
                    <a:pt x="528" y="152"/>
                  </a:lnTo>
                  <a:lnTo>
                    <a:pt x="524" y="146"/>
                  </a:lnTo>
                  <a:lnTo>
                    <a:pt x="518" y="138"/>
                  </a:lnTo>
                  <a:lnTo>
                    <a:pt x="518" y="138"/>
                  </a:lnTo>
                  <a:lnTo>
                    <a:pt x="510" y="134"/>
                  </a:lnTo>
                  <a:lnTo>
                    <a:pt x="502" y="132"/>
                  </a:lnTo>
                  <a:lnTo>
                    <a:pt x="498" y="134"/>
                  </a:lnTo>
                  <a:lnTo>
                    <a:pt x="492" y="136"/>
                  </a:lnTo>
                  <a:lnTo>
                    <a:pt x="484" y="146"/>
                  </a:lnTo>
                  <a:lnTo>
                    <a:pt x="478" y="152"/>
                  </a:lnTo>
                  <a:lnTo>
                    <a:pt x="472" y="156"/>
                  </a:lnTo>
                  <a:lnTo>
                    <a:pt x="472" y="156"/>
                  </a:lnTo>
                  <a:lnTo>
                    <a:pt x="466" y="154"/>
                  </a:lnTo>
                  <a:lnTo>
                    <a:pt x="464" y="150"/>
                  </a:lnTo>
                  <a:lnTo>
                    <a:pt x="464" y="148"/>
                  </a:lnTo>
                  <a:lnTo>
                    <a:pt x="474" y="136"/>
                  </a:lnTo>
                  <a:lnTo>
                    <a:pt x="478" y="128"/>
                  </a:lnTo>
                  <a:lnTo>
                    <a:pt x="478" y="124"/>
                  </a:lnTo>
                  <a:lnTo>
                    <a:pt x="476" y="120"/>
                  </a:lnTo>
                  <a:lnTo>
                    <a:pt x="474" y="116"/>
                  </a:lnTo>
                  <a:lnTo>
                    <a:pt x="468" y="110"/>
                  </a:lnTo>
                  <a:lnTo>
                    <a:pt x="460" y="106"/>
                  </a:lnTo>
                  <a:lnTo>
                    <a:pt x="448" y="100"/>
                  </a:lnTo>
                  <a:lnTo>
                    <a:pt x="448" y="100"/>
                  </a:lnTo>
                  <a:lnTo>
                    <a:pt x="442" y="112"/>
                  </a:lnTo>
                  <a:lnTo>
                    <a:pt x="438" y="120"/>
                  </a:lnTo>
                  <a:lnTo>
                    <a:pt x="434" y="122"/>
                  </a:lnTo>
                  <a:lnTo>
                    <a:pt x="432" y="120"/>
                  </a:lnTo>
                  <a:lnTo>
                    <a:pt x="428" y="112"/>
                  </a:lnTo>
                  <a:lnTo>
                    <a:pt x="426" y="108"/>
                  </a:lnTo>
                  <a:lnTo>
                    <a:pt x="424" y="106"/>
                  </a:lnTo>
                  <a:lnTo>
                    <a:pt x="424" y="106"/>
                  </a:lnTo>
                  <a:lnTo>
                    <a:pt x="422" y="104"/>
                  </a:lnTo>
                  <a:lnTo>
                    <a:pt x="418" y="106"/>
                  </a:lnTo>
                  <a:lnTo>
                    <a:pt x="412" y="110"/>
                  </a:lnTo>
                  <a:lnTo>
                    <a:pt x="388" y="132"/>
                  </a:lnTo>
                  <a:lnTo>
                    <a:pt x="388" y="132"/>
                  </a:lnTo>
                  <a:lnTo>
                    <a:pt x="398" y="112"/>
                  </a:lnTo>
                  <a:lnTo>
                    <a:pt x="404" y="92"/>
                  </a:lnTo>
                  <a:lnTo>
                    <a:pt x="406" y="84"/>
                  </a:lnTo>
                  <a:lnTo>
                    <a:pt x="404" y="80"/>
                  </a:lnTo>
                  <a:lnTo>
                    <a:pt x="398" y="78"/>
                  </a:lnTo>
                  <a:lnTo>
                    <a:pt x="388" y="80"/>
                  </a:lnTo>
                  <a:lnTo>
                    <a:pt x="388" y="80"/>
                  </a:lnTo>
                  <a:lnTo>
                    <a:pt x="376" y="84"/>
                  </a:lnTo>
                  <a:lnTo>
                    <a:pt x="368" y="86"/>
                  </a:lnTo>
                  <a:lnTo>
                    <a:pt x="366" y="86"/>
                  </a:lnTo>
                  <a:lnTo>
                    <a:pt x="364" y="84"/>
                  </a:lnTo>
                  <a:lnTo>
                    <a:pt x="368" y="76"/>
                  </a:lnTo>
                  <a:lnTo>
                    <a:pt x="370" y="72"/>
                  </a:lnTo>
                  <a:lnTo>
                    <a:pt x="370" y="72"/>
                  </a:lnTo>
                  <a:lnTo>
                    <a:pt x="376" y="68"/>
                  </a:lnTo>
                  <a:lnTo>
                    <a:pt x="380" y="64"/>
                  </a:lnTo>
                  <a:lnTo>
                    <a:pt x="380" y="62"/>
                  </a:lnTo>
                  <a:lnTo>
                    <a:pt x="380" y="58"/>
                  </a:lnTo>
                  <a:lnTo>
                    <a:pt x="376" y="50"/>
                  </a:lnTo>
                  <a:lnTo>
                    <a:pt x="368" y="44"/>
                  </a:lnTo>
                  <a:lnTo>
                    <a:pt x="358" y="42"/>
                  </a:lnTo>
                  <a:lnTo>
                    <a:pt x="350" y="42"/>
                  </a:lnTo>
                  <a:lnTo>
                    <a:pt x="346" y="44"/>
                  </a:lnTo>
                  <a:lnTo>
                    <a:pt x="344" y="46"/>
                  </a:lnTo>
                  <a:lnTo>
                    <a:pt x="342" y="52"/>
                  </a:lnTo>
                  <a:lnTo>
                    <a:pt x="342" y="58"/>
                  </a:lnTo>
                  <a:lnTo>
                    <a:pt x="342" y="58"/>
                  </a:lnTo>
                  <a:lnTo>
                    <a:pt x="340" y="68"/>
                  </a:lnTo>
                  <a:lnTo>
                    <a:pt x="332" y="76"/>
                  </a:lnTo>
                  <a:lnTo>
                    <a:pt x="324" y="84"/>
                  </a:lnTo>
                  <a:lnTo>
                    <a:pt x="314" y="88"/>
                  </a:lnTo>
                  <a:lnTo>
                    <a:pt x="306" y="90"/>
                  </a:lnTo>
                  <a:lnTo>
                    <a:pt x="300" y="90"/>
                  </a:lnTo>
                  <a:lnTo>
                    <a:pt x="298" y="88"/>
                  </a:lnTo>
                  <a:lnTo>
                    <a:pt x="298" y="84"/>
                  </a:lnTo>
                  <a:lnTo>
                    <a:pt x="300" y="76"/>
                  </a:lnTo>
                  <a:lnTo>
                    <a:pt x="300" y="76"/>
                  </a:lnTo>
                  <a:lnTo>
                    <a:pt x="302" y="68"/>
                  </a:lnTo>
                  <a:lnTo>
                    <a:pt x="306" y="64"/>
                  </a:lnTo>
                  <a:lnTo>
                    <a:pt x="310" y="62"/>
                  </a:lnTo>
                  <a:lnTo>
                    <a:pt x="314" y="60"/>
                  </a:lnTo>
                  <a:lnTo>
                    <a:pt x="322" y="60"/>
                  </a:lnTo>
                  <a:lnTo>
                    <a:pt x="328" y="62"/>
                  </a:lnTo>
                  <a:lnTo>
                    <a:pt x="334" y="62"/>
                  </a:lnTo>
                  <a:lnTo>
                    <a:pt x="334" y="60"/>
                  </a:lnTo>
                  <a:lnTo>
                    <a:pt x="334" y="58"/>
                  </a:lnTo>
                  <a:lnTo>
                    <a:pt x="330" y="46"/>
                  </a:lnTo>
                  <a:lnTo>
                    <a:pt x="318" y="26"/>
                  </a:lnTo>
                  <a:lnTo>
                    <a:pt x="318" y="26"/>
                  </a:lnTo>
                  <a:lnTo>
                    <a:pt x="284" y="62"/>
                  </a:lnTo>
                  <a:lnTo>
                    <a:pt x="272" y="76"/>
                  </a:lnTo>
                  <a:lnTo>
                    <a:pt x="266" y="86"/>
                  </a:lnTo>
                  <a:lnTo>
                    <a:pt x="266" y="86"/>
                  </a:lnTo>
                  <a:lnTo>
                    <a:pt x="260" y="110"/>
                  </a:lnTo>
                  <a:lnTo>
                    <a:pt x="256" y="122"/>
                  </a:lnTo>
                  <a:lnTo>
                    <a:pt x="254" y="124"/>
                  </a:lnTo>
                  <a:lnTo>
                    <a:pt x="252" y="124"/>
                  </a:lnTo>
                  <a:lnTo>
                    <a:pt x="250" y="120"/>
                  </a:lnTo>
                  <a:lnTo>
                    <a:pt x="246" y="102"/>
                  </a:lnTo>
                  <a:lnTo>
                    <a:pt x="242" y="96"/>
                  </a:lnTo>
                  <a:lnTo>
                    <a:pt x="238" y="92"/>
                  </a:lnTo>
                  <a:lnTo>
                    <a:pt x="236" y="92"/>
                  </a:lnTo>
                  <a:lnTo>
                    <a:pt x="236" y="92"/>
                  </a:lnTo>
                  <a:lnTo>
                    <a:pt x="258" y="76"/>
                  </a:lnTo>
                  <a:lnTo>
                    <a:pt x="268" y="66"/>
                  </a:lnTo>
                  <a:lnTo>
                    <a:pt x="276" y="56"/>
                  </a:lnTo>
                  <a:lnTo>
                    <a:pt x="284" y="46"/>
                  </a:lnTo>
                  <a:lnTo>
                    <a:pt x="290" y="36"/>
                  </a:lnTo>
                  <a:lnTo>
                    <a:pt x="292" y="26"/>
                  </a:lnTo>
                  <a:lnTo>
                    <a:pt x="290" y="18"/>
                  </a:lnTo>
                  <a:lnTo>
                    <a:pt x="290" y="18"/>
                  </a:lnTo>
                  <a:lnTo>
                    <a:pt x="276" y="18"/>
                  </a:lnTo>
                  <a:lnTo>
                    <a:pt x="262" y="24"/>
                  </a:lnTo>
                  <a:lnTo>
                    <a:pt x="246" y="32"/>
                  </a:lnTo>
                  <a:lnTo>
                    <a:pt x="232" y="40"/>
                  </a:lnTo>
                  <a:lnTo>
                    <a:pt x="222" y="50"/>
                  </a:lnTo>
                  <a:lnTo>
                    <a:pt x="220" y="54"/>
                  </a:lnTo>
                  <a:lnTo>
                    <a:pt x="218" y="58"/>
                  </a:lnTo>
                  <a:lnTo>
                    <a:pt x="218" y="62"/>
                  </a:lnTo>
                  <a:lnTo>
                    <a:pt x="220" y="66"/>
                  </a:lnTo>
                  <a:lnTo>
                    <a:pt x="226" y="68"/>
                  </a:lnTo>
                  <a:lnTo>
                    <a:pt x="232" y="70"/>
                  </a:lnTo>
                  <a:lnTo>
                    <a:pt x="232" y="70"/>
                  </a:lnTo>
                  <a:lnTo>
                    <a:pt x="230" y="76"/>
                  </a:lnTo>
                  <a:lnTo>
                    <a:pt x="226" y="80"/>
                  </a:lnTo>
                  <a:lnTo>
                    <a:pt x="222" y="86"/>
                  </a:lnTo>
                  <a:lnTo>
                    <a:pt x="214" y="90"/>
                  </a:lnTo>
                  <a:lnTo>
                    <a:pt x="208" y="90"/>
                  </a:lnTo>
                  <a:lnTo>
                    <a:pt x="202" y="90"/>
                  </a:lnTo>
                  <a:lnTo>
                    <a:pt x="194" y="84"/>
                  </a:lnTo>
                  <a:lnTo>
                    <a:pt x="188" y="76"/>
                  </a:lnTo>
                  <a:lnTo>
                    <a:pt x="188" y="76"/>
                  </a:lnTo>
                  <a:lnTo>
                    <a:pt x="194" y="74"/>
                  </a:lnTo>
                  <a:lnTo>
                    <a:pt x="198" y="70"/>
                  </a:lnTo>
                  <a:lnTo>
                    <a:pt x="208" y="60"/>
                  </a:lnTo>
                  <a:lnTo>
                    <a:pt x="218" y="46"/>
                  </a:lnTo>
                  <a:lnTo>
                    <a:pt x="224" y="32"/>
                  </a:lnTo>
                  <a:lnTo>
                    <a:pt x="228" y="20"/>
                  </a:lnTo>
                  <a:lnTo>
                    <a:pt x="228" y="14"/>
                  </a:lnTo>
                  <a:lnTo>
                    <a:pt x="226" y="10"/>
                  </a:lnTo>
                  <a:lnTo>
                    <a:pt x="224" y="8"/>
                  </a:lnTo>
                  <a:lnTo>
                    <a:pt x="218" y="6"/>
                  </a:lnTo>
                  <a:lnTo>
                    <a:pt x="212" y="8"/>
                  </a:lnTo>
                  <a:lnTo>
                    <a:pt x="202" y="12"/>
                  </a:lnTo>
                  <a:lnTo>
                    <a:pt x="202" y="12"/>
                  </a:lnTo>
                  <a:lnTo>
                    <a:pt x="200" y="16"/>
                  </a:lnTo>
                  <a:lnTo>
                    <a:pt x="198" y="24"/>
                  </a:lnTo>
                  <a:lnTo>
                    <a:pt x="194" y="34"/>
                  </a:lnTo>
                  <a:lnTo>
                    <a:pt x="188" y="44"/>
                  </a:lnTo>
                  <a:lnTo>
                    <a:pt x="188" y="44"/>
                  </a:lnTo>
                  <a:lnTo>
                    <a:pt x="184" y="40"/>
                  </a:lnTo>
                  <a:lnTo>
                    <a:pt x="182" y="36"/>
                  </a:lnTo>
                  <a:lnTo>
                    <a:pt x="182" y="26"/>
                  </a:lnTo>
                  <a:lnTo>
                    <a:pt x="182" y="16"/>
                  </a:lnTo>
                  <a:lnTo>
                    <a:pt x="182" y="8"/>
                  </a:lnTo>
                  <a:lnTo>
                    <a:pt x="182" y="8"/>
                  </a:lnTo>
                  <a:lnTo>
                    <a:pt x="174" y="4"/>
                  </a:lnTo>
                  <a:lnTo>
                    <a:pt x="168" y="0"/>
                  </a:lnTo>
                  <a:lnTo>
                    <a:pt x="162" y="0"/>
                  </a:lnTo>
                  <a:lnTo>
                    <a:pt x="160" y="2"/>
                  </a:lnTo>
                  <a:lnTo>
                    <a:pt x="156" y="6"/>
                  </a:lnTo>
                  <a:lnTo>
                    <a:pt x="154" y="12"/>
                  </a:lnTo>
                  <a:lnTo>
                    <a:pt x="152" y="28"/>
                  </a:lnTo>
                  <a:lnTo>
                    <a:pt x="152" y="46"/>
                  </a:lnTo>
                  <a:lnTo>
                    <a:pt x="152" y="66"/>
                  </a:lnTo>
                  <a:lnTo>
                    <a:pt x="156" y="94"/>
                  </a:lnTo>
                  <a:lnTo>
                    <a:pt x="156" y="94"/>
                  </a:lnTo>
                  <a:lnTo>
                    <a:pt x="140" y="82"/>
                  </a:lnTo>
                  <a:lnTo>
                    <a:pt x="132" y="74"/>
                  </a:lnTo>
                  <a:lnTo>
                    <a:pt x="130" y="68"/>
                  </a:lnTo>
                  <a:lnTo>
                    <a:pt x="130" y="62"/>
                  </a:lnTo>
                  <a:lnTo>
                    <a:pt x="134" y="54"/>
                  </a:lnTo>
                  <a:lnTo>
                    <a:pt x="138" y="44"/>
                  </a:lnTo>
                  <a:lnTo>
                    <a:pt x="140" y="30"/>
                  </a:lnTo>
                  <a:lnTo>
                    <a:pt x="138" y="12"/>
                  </a:lnTo>
                  <a:lnTo>
                    <a:pt x="138" y="12"/>
                  </a:lnTo>
                  <a:lnTo>
                    <a:pt x="122" y="16"/>
                  </a:lnTo>
                  <a:lnTo>
                    <a:pt x="110" y="20"/>
                  </a:lnTo>
                  <a:lnTo>
                    <a:pt x="100" y="28"/>
                  </a:lnTo>
                  <a:lnTo>
                    <a:pt x="92" y="36"/>
                  </a:lnTo>
                  <a:lnTo>
                    <a:pt x="88" y="46"/>
                  </a:lnTo>
                  <a:lnTo>
                    <a:pt x="84" y="58"/>
                  </a:lnTo>
                  <a:lnTo>
                    <a:pt x="84" y="74"/>
                  </a:lnTo>
                  <a:lnTo>
                    <a:pt x="86" y="92"/>
                  </a:lnTo>
                  <a:lnTo>
                    <a:pt x="86" y="92"/>
                  </a:lnTo>
                  <a:lnTo>
                    <a:pt x="82" y="102"/>
                  </a:lnTo>
                  <a:lnTo>
                    <a:pt x="74" y="112"/>
                  </a:lnTo>
                  <a:lnTo>
                    <a:pt x="72" y="114"/>
                  </a:lnTo>
                  <a:lnTo>
                    <a:pt x="68" y="114"/>
                  </a:lnTo>
                  <a:lnTo>
                    <a:pt x="64" y="108"/>
                  </a:lnTo>
                  <a:lnTo>
                    <a:pt x="62" y="98"/>
                  </a:lnTo>
                  <a:lnTo>
                    <a:pt x="62" y="98"/>
                  </a:lnTo>
                  <a:lnTo>
                    <a:pt x="70" y="84"/>
                  </a:lnTo>
                  <a:lnTo>
                    <a:pt x="74" y="72"/>
                  </a:lnTo>
                  <a:lnTo>
                    <a:pt x="78" y="58"/>
                  </a:lnTo>
                  <a:lnTo>
                    <a:pt x="76" y="46"/>
                  </a:lnTo>
                  <a:lnTo>
                    <a:pt x="72" y="34"/>
                  </a:lnTo>
                  <a:lnTo>
                    <a:pt x="66" y="26"/>
                  </a:lnTo>
                  <a:lnTo>
                    <a:pt x="54" y="20"/>
                  </a:lnTo>
                  <a:lnTo>
                    <a:pt x="40" y="16"/>
                  </a:lnTo>
                  <a:lnTo>
                    <a:pt x="40" y="16"/>
                  </a:lnTo>
                  <a:lnTo>
                    <a:pt x="52" y="136"/>
                  </a:lnTo>
                  <a:lnTo>
                    <a:pt x="64" y="258"/>
                  </a:lnTo>
                  <a:lnTo>
                    <a:pt x="72" y="378"/>
                  </a:lnTo>
                  <a:lnTo>
                    <a:pt x="78" y="498"/>
                  </a:lnTo>
                  <a:lnTo>
                    <a:pt x="84" y="618"/>
                  </a:lnTo>
                  <a:lnTo>
                    <a:pt x="86" y="738"/>
                  </a:lnTo>
                  <a:lnTo>
                    <a:pt x="88" y="860"/>
                  </a:lnTo>
                  <a:lnTo>
                    <a:pt x="86" y="980"/>
                  </a:lnTo>
                  <a:lnTo>
                    <a:pt x="84" y="1100"/>
                  </a:lnTo>
                  <a:lnTo>
                    <a:pt x="78" y="1220"/>
                  </a:lnTo>
                  <a:lnTo>
                    <a:pt x="72" y="1340"/>
                  </a:lnTo>
                  <a:lnTo>
                    <a:pt x="62" y="1460"/>
                  </a:lnTo>
                  <a:lnTo>
                    <a:pt x="52" y="1580"/>
                  </a:lnTo>
                  <a:lnTo>
                    <a:pt x="38" y="1700"/>
                  </a:lnTo>
                  <a:lnTo>
                    <a:pt x="24" y="1820"/>
                  </a:lnTo>
                  <a:lnTo>
                    <a:pt x="6" y="1938"/>
                  </a:lnTo>
                  <a:lnTo>
                    <a:pt x="0" y="1972"/>
                  </a:lnTo>
                  <a:lnTo>
                    <a:pt x="0" y="1972"/>
                  </a:lnTo>
                  <a:lnTo>
                    <a:pt x="42" y="1970"/>
                  </a:lnTo>
                  <a:lnTo>
                    <a:pt x="88" y="1964"/>
                  </a:lnTo>
                  <a:lnTo>
                    <a:pt x="134" y="1958"/>
                  </a:lnTo>
                  <a:lnTo>
                    <a:pt x="176" y="1954"/>
                  </a:lnTo>
                  <a:lnTo>
                    <a:pt x="176" y="1954"/>
                  </a:lnTo>
                  <a:lnTo>
                    <a:pt x="226" y="1956"/>
                  </a:lnTo>
                  <a:lnTo>
                    <a:pt x="268" y="1960"/>
                  </a:lnTo>
                  <a:lnTo>
                    <a:pt x="338" y="1968"/>
                  </a:lnTo>
                  <a:lnTo>
                    <a:pt x="378" y="1972"/>
                  </a:lnTo>
                  <a:lnTo>
                    <a:pt x="428" y="1974"/>
                  </a:lnTo>
                  <a:lnTo>
                    <a:pt x="492" y="1976"/>
                  </a:lnTo>
                  <a:lnTo>
                    <a:pt x="576" y="1976"/>
                  </a:lnTo>
                  <a:lnTo>
                    <a:pt x="576" y="1976"/>
                  </a:lnTo>
                  <a:lnTo>
                    <a:pt x="612" y="1972"/>
                  </a:lnTo>
                  <a:lnTo>
                    <a:pt x="636" y="1966"/>
                  </a:lnTo>
                  <a:lnTo>
                    <a:pt x="654" y="1962"/>
                  </a:lnTo>
                  <a:lnTo>
                    <a:pt x="668" y="1962"/>
                  </a:lnTo>
                  <a:lnTo>
                    <a:pt x="668" y="1962"/>
                  </a:lnTo>
                  <a:lnTo>
                    <a:pt x="664" y="1948"/>
                  </a:lnTo>
                  <a:lnTo>
                    <a:pt x="656" y="1938"/>
                  </a:lnTo>
                  <a:lnTo>
                    <a:pt x="648" y="1930"/>
                  </a:lnTo>
                  <a:lnTo>
                    <a:pt x="638" y="1924"/>
                  </a:lnTo>
                  <a:lnTo>
                    <a:pt x="624" y="1918"/>
                  </a:lnTo>
                  <a:lnTo>
                    <a:pt x="612" y="1916"/>
                  </a:lnTo>
                  <a:lnTo>
                    <a:pt x="582" y="1912"/>
                  </a:lnTo>
                  <a:lnTo>
                    <a:pt x="516" y="1912"/>
                  </a:lnTo>
                  <a:lnTo>
                    <a:pt x="486" y="1912"/>
                  </a:lnTo>
                  <a:lnTo>
                    <a:pt x="472" y="1910"/>
                  </a:lnTo>
                  <a:lnTo>
                    <a:pt x="458" y="1906"/>
                  </a:lnTo>
                  <a:lnTo>
                    <a:pt x="458" y="1906"/>
                  </a:lnTo>
                  <a:lnTo>
                    <a:pt x="440" y="1904"/>
                  </a:lnTo>
                  <a:lnTo>
                    <a:pt x="422" y="1900"/>
                  </a:lnTo>
                  <a:lnTo>
                    <a:pt x="406" y="1894"/>
                  </a:lnTo>
                  <a:lnTo>
                    <a:pt x="392" y="1888"/>
                  </a:lnTo>
                  <a:lnTo>
                    <a:pt x="380" y="1882"/>
                  </a:lnTo>
                  <a:lnTo>
                    <a:pt x="368" y="1874"/>
                  </a:lnTo>
                  <a:lnTo>
                    <a:pt x="350" y="1858"/>
                  </a:lnTo>
                  <a:lnTo>
                    <a:pt x="334" y="1840"/>
                  </a:lnTo>
                  <a:lnTo>
                    <a:pt x="322" y="1820"/>
                  </a:lnTo>
                  <a:lnTo>
                    <a:pt x="296" y="1782"/>
                  </a:lnTo>
                  <a:lnTo>
                    <a:pt x="296" y="1782"/>
                  </a:lnTo>
                  <a:lnTo>
                    <a:pt x="284" y="1760"/>
                  </a:lnTo>
                  <a:lnTo>
                    <a:pt x="272" y="1734"/>
                  </a:lnTo>
                  <a:lnTo>
                    <a:pt x="266" y="1722"/>
                  </a:lnTo>
                  <a:lnTo>
                    <a:pt x="262" y="1706"/>
                  </a:lnTo>
                  <a:lnTo>
                    <a:pt x="260" y="1692"/>
                  </a:lnTo>
                  <a:lnTo>
                    <a:pt x="258" y="1676"/>
                  </a:lnTo>
                  <a:lnTo>
                    <a:pt x="258" y="1676"/>
                  </a:lnTo>
                  <a:lnTo>
                    <a:pt x="256" y="1654"/>
                  </a:lnTo>
                  <a:lnTo>
                    <a:pt x="256" y="1636"/>
                  </a:lnTo>
                  <a:lnTo>
                    <a:pt x="256" y="1602"/>
                  </a:lnTo>
                  <a:lnTo>
                    <a:pt x="260" y="1568"/>
                  </a:lnTo>
                  <a:lnTo>
                    <a:pt x="260" y="1528"/>
                  </a:lnTo>
                  <a:lnTo>
                    <a:pt x="260" y="1528"/>
                  </a:lnTo>
                  <a:lnTo>
                    <a:pt x="262" y="1522"/>
                  </a:lnTo>
                  <a:lnTo>
                    <a:pt x="264" y="1516"/>
                  </a:lnTo>
                  <a:lnTo>
                    <a:pt x="272" y="1506"/>
                  </a:lnTo>
                  <a:lnTo>
                    <a:pt x="280" y="1500"/>
                  </a:lnTo>
                  <a:lnTo>
                    <a:pt x="292" y="1496"/>
                  </a:lnTo>
                  <a:lnTo>
                    <a:pt x="304" y="1496"/>
                  </a:lnTo>
                  <a:lnTo>
                    <a:pt x="318" y="1496"/>
                  </a:lnTo>
                  <a:lnTo>
                    <a:pt x="342" y="1498"/>
                  </a:lnTo>
                  <a:lnTo>
                    <a:pt x="342" y="1498"/>
                  </a:lnTo>
                  <a:lnTo>
                    <a:pt x="380" y="1502"/>
                  </a:lnTo>
                  <a:lnTo>
                    <a:pt x="422" y="1502"/>
                  </a:lnTo>
                  <a:lnTo>
                    <a:pt x="466" y="1500"/>
                  </a:lnTo>
                  <a:lnTo>
                    <a:pt x="510" y="1498"/>
                  </a:lnTo>
                  <a:lnTo>
                    <a:pt x="552" y="1494"/>
                  </a:lnTo>
                  <a:lnTo>
                    <a:pt x="588" y="1490"/>
                  </a:lnTo>
                  <a:lnTo>
                    <a:pt x="618" y="1486"/>
                  </a:lnTo>
                  <a:lnTo>
                    <a:pt x="638" y="1480"/>
                  </a:lnTo>
                  <a:lnTo>
                    <a:pt x="638" y="1480"/>
                  </a:lnTo>
                  <a:lnTo>
                    <a:pt x="658" y="1472"/>
                  </a:lnTo>
                  <a:lnTo>
                    <a:pt x="672" y="1464"/>
                  </a:lnTo>
                  <a:lnTo>
                    <a:pt x="678" y="1458"/>
                  </a:lnTo>
                  <a:lnTo>
                    <a:pt x="682" y="1452"/>
                  </a:lnTo>
                  <a:lnTo>
                    <a:pt x="684" y="1446"/>
                  </a:lnTo>
                  <a:lnTo>
                    <a:pt x="686" y="1440"/>
                  </a:lnTo>
                  <a:lnTo>
                    <a:pt x="686" y="1424"/>
                  </a:lnTo>
                  <a:lnTo>
                    <a:pt x="680" y="1408"/>
                  </a:lnTo>
                  <a:lnTo>
                    <a:pt x="672" y="1390"/>
                  </a:lnTo>
                  <a:lnTo>
                    <a:pt x="658" y="1370"/>
                  </a:lnTo>
                  <a:lnTo>
                    <a:pt x="658" y="1370"/>
                  </a:lnTo>
                  <a:lnTo>
                    <a:pt x="654" y="1352"/>
                  </a:lnTo>
                  <a:lnTo>
                    <a:pt x="654" y="1334"/>
                  </a:lnTo>
                  <a:lnTo>
                    <a:pt x="656" y="1318"/>
                  </a:lnTo>
                  <a:lnTo>
                    <a:pt x="664" y="1302"/>
                  </a:lnTo>
                  <a:lnTo>
                    <a:pt x="664" y="1302"/>
                  </a:lnTo>
                  <a:lnTo>
                    <a:pt x="676" y="1288"/>
                  </a:lnTo>
                  <a:lnTo>
                    <a:pt x="686" y="1276"/>
                  </a:lnTo>
                  <a:lnTo>
                    <a:pt x="690" y="1270"/>
                  </a:lnTo>
                  <a:lnTo>
                    <a:pt x="692" y="1264"/>
                  </a:lnTo>
                  <a:lnTo>
                    <a:pt x="690" y="1256"/>
                  </a:lnTo>
                  <a:lnTo>
                    <a:pt x="686" y="1248"/>
                  </a:lnTo>
                  <a:lnTo>
                    <a:pt x="686" y="1248"/>
                  </a:lnTo>
                  <a:lnTo>
                    <a:pt x="666" y="1244"/>
                  </a:lnTo>
                  <a:lnTo>
                    <a:pt x="648" y="1238"/>
                  </a:lnTo>
                  <a:lnTo>
                    <a:pt x="628" y="1232"/>
                  </a:lnTo>
                  <a:lnTo>
                    <a:pt x="614" y="1224"/>
                  </a:lnTo>
                  <a:lnTo>
                    <a:pt x="610" y="1220"/>
                  </a:lnTo>
                  <a:lnTo>
                    <a:pt x="610" y="1216"/>
                  </a:lnTo>
                  <a:lnTo>
                    <a:pt x="612" y="1214"/>
                  </a:lnTo>
                  <a:lnTo>
                    <a:pt x="618" y="1210"/>
                  </a:lnTo>
                  <a:lnTo>
                    <a:pt x="628" y="1206"/>
                  </a:lnTo>
                  <a:lnTo>
                    <a:pt x="642" y="1204"/>
                  </a:lnTo>
                  <a:lnTo>
                    <a:pt x="642" y="1204"/>
                  </a:lnTo>
                  <a:lnTo>
                    <a:pt x="674" y="1196"/>
                  </a:lnTo>
                  <a:lnTo>
                    <a:pt x="694" y="1188"/>
                  </a:lnTo>
                  <a:lnTo>
                    <a:pt x="700" y="1184"/>
                  </a:lnTo>
                  <a:lnTo>
                    <a:pt x="706" y="1178"/>
                  </a:lnTo>
                  <a:lnTo>
                    <a:pt x="712" y="1170"/>
                  </a:lnTo>
                  <a:lnTo>
                    <a:pt x="712" y="1160"/>
                  </a:lnTo>
                  <a:lnTo>
                    <a:pt x="710" y="1154"/>
                  </a:lnTo>
                  <a:lnTo>
                    <a:pt x="708" y="1148"/>
                  </a:lnTo>
                  <a:lnTo>
                    <a:pt x="708" y="1148"/>
                  </a:lnTo>
                  <a:lnTo>
                    <a:pt x="698" y="1124"/>
                  </a:lnTo>
                  <a:lnTo>
                    <a:pt x="676" y="1078"/>
                  </a:lnTo>
                  <a:lnTo>
                    <a:pt x="676" y="1078"/>
                  </a:lnTo>
                  <a:lnTo>
                    <a:pt x="676" y="1074"/>
                  </a:lnTo>
                  <a:lnTo>
                    <a:pt x="676" y="1070"/>
                  </a:lnTo>
                  <a:lnTo>
                    <a:pt x="680" y="1068"/>
                  </a:lnTo>
                  <a:lnTo>
                    <a:pt x="684" y="1064"/>
                  </a:lnTo>
                  <a:lnTo>
                    <a:pt x="698" y="1058"/>
                  </a:lnTo>
                  <a:lnTo>
                    <a:pt x="714" y="1052"/>
                  </a:lnTo>
                  <a:lnTo>
                    <a:pt x="732" y="1044"/>
                  </a:lnTo>
                  <a:lnTo>
                    <a:pt x="748" y="1036"/>
                  </a:lnTo>
                  <a:lnTo>
                    <a:pt x="760" y="1026"/>
                  </a:lnTo>
                  <a:lnTo>
                    <a:pt x="764" y="1020"/>
                  </a:lnTo>
                  <a:lnTo>
                    <a:pt x="768" y="1014"/>
                  </a:lnTo>
                  <a:lnTo>
                    <a:pt x="768" y="1014"/>
                  </a:lnTo>
                  <a:lnTo>
                    <a:pt x="770" y="1008"/>
                  </a:lnTo>
                  <a:lnTo>
                    <a:pt x="772" y="1002"/>
                  </a:lnTo>
                  <a:lnTo>
                    <a:pt x="770" y="994"/>
                  </a:lnTo>
                  <a:lnTo>
                    <a:pt x="768" y="986"/>
                  </a:lnTo>
                  <a:lnTo>
                    <a:pt x="760" y="970"/>
                  </a:lnTo>
                  <a:lnTo>
                    <a:pt x="748" y="952"/>
                  </a:lnTo>
                  <a:lnTo>
                    <a:pt x="720" y="916"/>
                  </a:lnTo>
                  <a:lnTo>
                    <a:pt x="696" y="886"/>
                  </a:lnTo>
                  <a:lnTo>
                    <a:pt x="696" y="886"/>
                  </a:lnTo>
                  <a:close/>
                  <a:moveTo>
                    <a:pt x="492" y="850"/>
                  </a:moveTo>
                  <a:lnTo>
                    <a:pt x="492" y="850"/>
                  </a:lnTo>
                  <a:lnTo>
                    <a:pt x="480" y="852"/>
                  </a:lnTo>
                  <a:lnTo>
                    <a:pt x="468" y="852"/>
                  </a:lnTo>
                  <a:lnTo>
                    <a:pt x="444" y="850"/>
                  </a:lnTo>
                  <a:lnTo>
                    <a:pt x="420" y="846"/>
                  </a:lnTo>
                  <a:lnTo>
                    <a:pt x="396" y="840"/>
                  </a:lnTo>
                  <a:lnTo>
                    <a:pt x="378" y="832"/>
                  </a:lnTo>
                  <a:lnTo>
                    <a:pt x="362" y="826"/>
                  </a:lnTo>
                  <a:lnTo>
                    <a:pt x="354" y="818"/>
                  </a:lnTo>
                  <a:lnTo>
                    <a:pt x="354" y="816"/>
                  </a:lnTo>
                  <a:lnTo>
                    <a:pt x="354" y="814"/>
                  </a:lnTo>
                  <a:lnTo>
                    <a:pt x="354" y="814"/>
                  </a:lnTo>
                  <a:lnTo>
                    <a:pt x="368" y="806"/>
                  </a:lnTo>
                  <a:lnTo>
                    <a:pt x="384" y="798"/>
                  </a:lnTo>
                  <a:lnTo>
                    <a:pt x="402" y="790"/>
                  </a:lnTo>
                  <a:lnTo>
                    <a:pt x="424" y="782"/>
                  </a:lnTo>
                  <a:lnTo>
                    <a:pt x="446" y="776"/>
                  </a:lnTo>
                  <a:lnTo>
                    <a:pt x="470" y="774"/>
                  </a:lnTo>
                  <a:lnTo>
                    <a:pt x="494" y="776"/>
                  </a:lnTo>
                  <a:lnTo>
                    <a:pt x="508" y="778"/>
                  </a:lnTo>
                  <a:lnTo>
                    <a:pt x="520" y="782"/>
                  </a:lnTo>
                  <a:lnTo>
                    <a:pt x="520" y="782"/>
                  </a:lnTo>
                  <a:lnTo>
                    <a:pt x="528" y="786"/>
                  </a:lnTo>
                  <a:lnTo>
                    <a:pt x="532" y="794"/>
                  </a:lnTo>
                  <a:lnTo>
                    <a:pt x="536" y="802"/>
                  </a:lnTo>
                  <a:lnTo>
                    <a:pt x="536" y="812"/>
                  </a:lnTo>
                  <a:lnTo>
                    <a:pt x="536" y="812"/>
                  </a:lnTo>
                  <a:lnTo>
                    <a:pt x="536" y="824"/>
                  </a:lnTo>
                  <a:lnTo>
                    <a:pt x="534" y="832"/>
                  </a:lnTo>
                  <a:lnTo>
                    <a:pt x="530" y="838"/>
                  </a:lnTo>
                  <a:lnTo>
                    <a:pt x="524" y="842"/>
                  </a:lnTo>
                  <a:lnTo>
                    <a:pt x="516" y="846"/>
                  </a:lnTo>
                  <a:lnTo>
                    <a:pt x="508" y="848"/>
                  </a:lnTo>
                  <a:lnTo>
                    <a:pt x="492" y="850"/>
                  </a:lnTo>
                  <a:lnTo>
                    <a:pt x="492" y="85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2" name="Freeform 51"/>
            <p:cNvSpPr>
              <a:spLocks/>
            </p:cNvSpPr>
            <p:nvPr userDrawn="1"/>
          </p:nvSpPr>
          <p:spPr bwMode="gray">
            <a:xfrm>
              <a:off x="1020" y="346"/>
              <a:ext cx="2189" cy="3756"/>
            </a:xfrm>
            <a:custGeom>
              <a:avLst/>
              <a:gdLst/>
              <a:ahLst/>
              <a:cxnLst>
                <a:cxn ang="0">
                  <a:pos x="1908" y="3290"/>
                </a:cxn>
                <a:cxn ang="0">
                  <a:pos x="2188" y="336"/>
                </a:cxn>
                <a:cxn ang="0">
                  <a:pos x="2158" y="426"/>
                </a:cxn>
                <a:cxn ang="0">
                  <a:pos x="2088" y="368"/>
                </a:cxn>
                <a:cxn ang="0">
                  <a:pos x="2080" y="432"/>
                </a:cxn>
                <a:cxn ang="0">
                  <a:pos x="2032" y="374"/>
                </a:cxn>
                <a:cxn ang="0">
                  <a:pos x="1992" y="446"/>
                </a:cxn>
                <a:cxn ang="0">
                  <a:pos x="1962" y="396"/>
                </a:cxn>
                <a:cxn ang="0">
                  <a:pos x="1916" y="472"/>
                </a:cxn>
                <a:cxn ang="0">
                  <a:pos x="1882" y="416"/>
                </a:cxn>
                <a:cxn ang="0">
                  <a:pos x="1852" y="538"/>
                </a:cxn>
                <a:cxn ang="0">
                  <a:pos x="1828" y="458"/>
                </a:cxn>
                <a:cxn ang="0">
                  <a:pos x="1772" y="502"/>
                </a:cxn>
                <a:cxn ang="0">
                  <a:pos x="1750" y="544"/>
                </a:cxn>
                <a:cxn ang="0">
                  <a:pos x="1664" y="534"/>
                </a:cxn>
                <a:cxn ang="0">
                  <a:pos x="1670" y="594"/>
                </a:cxn>
                <a:cxn ang="0">
                  <a:pos x="1558" y="570"/>
                </a:cxn>
                <a:cxn ang="0">
                  <a:pos x="1620" y="638"/>
                </a:cxn>
                <a:cxn ang="0">
                  <a:pos x="1632" y="668"/>
                </a:cxn>
                <a:cxn ang="0">
                  <a:pos x="1540" y="638"/>
                </a:cxn>
                <a:cxn ang="0">
                  <a:pos x="1546" y="702"/>
                </a:cxn>
                <a:cxn ang="0">
                  <a:pos x="1594" y="762"/>
                </a:cxn>
                <a:cxn ang="0">
                  <a:pos x="1422" y="704"/>
                </a:cxn>
                <a:cxn ang="0">
                  <a:pos x="1514" y="784"/>
                </a:cxn>
                <a:cxn ang="0">
                  <a:pos x="1534" y="848"/>
                </a:cxn>
                <a:cxn ang="0">
                  <a:pos x="1504" y="890"/>
                </a:cxn>
                <a:cxn ang="0">
                  <a:pos x="1426" y="844"/>
                </a:cxn>
                <a:cxn ang="0">
                  <a:pos x="1362" y="830"/>
                </a:cxn>
                <a:cxn ang="0">
                  <a:pos x="1310" y="904"/>
                </a:cxn>
                <a:cxn ang="0">
                  <a:pos x="1472" y="920"/>
                </a:cxn>
                <a:cxn ang="0">
                  <a:pos x="1386" y="982"/>
                </a:cxn>
                <a:cxn ang="0">
                  <a:pos x="1422" y="1038"/>
                </a:cxn>
                <a:cxn ang="0">
                  <a:pos x="1454" y="1058"/>
                </a:cxn>
                <a:cxn ang="0">
                  <a:pos x="1436" y="1156"/>
                </a:cxn>
                <a:cxn ang="0">
                  <a:pos x="1368" y="1182"/>
                </a:cxn>
                <a:cxn ang="0">
                  <a:pos x="1374" y="1242"/>
                </a:cxn>
                <a:cxn ang="0">
                  <a:pos x="1396" y="1290"/>
                </a:cxn>
                <a:cxn ang="0">
                  <a:pos x="1392" y="1342"/>
                </a:cxn>
                <a:cxn ang="0">
                  <a:pos x="1410" y="1384"/>
                </a:cxn>
                <a:cxn ang="0">
                  <a:pos x="1438" y="1404"/>
                </a:cxn>
                <a:cxn ang="0">
                  <a:pos x="1484" y="1472"/>
                </a:cxn>
                <a:cxn ang="0">
                  <a:pos x="1540" y="1486"/>
                </a:cxn>
                <a:cxn ang="0">
                  <a:pos x="1576" y="1588"/>
                </a:cxn>
                <a:cxn ang="0">
                  <a:pos x="1632" y="1496"/>
                </a:cxn>
                <a:cxn ang="0">
                  <a:pos x="1644" y="1570"/>
                </a:cxn>
                <a:cxn ang="0">
                  <a:pos x="1732" y="1560"/>
                </a:cxn>
                <a:cxn ang="0">
                  <a:pos x="1720" y="1614"/>
                </a:cxn>
                <a:cxn ang="0">
                  <a:pos x="1724" y="1660"/>
                </a:cxn>
                <a:cxn ang="0">
                  <a:pos x="1760" y="1698"/>
                </a:cxn>
                <a:cxn ang="0">
                  <a:pos x="1796" y="1742"/>
                </a:cxn>
                <a:cxn ang="0">
                  <a:pos x="1852" y="1692"/>
                </a:cxn>
                <a:cxn ang="0">
                  <a:pos x="1886" y="1682"/>
                </a:cxn>
                <a:cxn ang="0">
                  <a:pos x="1916" y="1748"/>
                </a:cxn>
                <a:cxn ang="0">
                  <a:pos x="1936" y="1794"/>
                </a:cxn>
                <a:cxn ang="0">
                  <a:pos x="1966" y="1864"/>
                </a:cxn>
                <a:cxn ang="0">
                  <a:pos x="2032" y="1936"/>
                </a:cxn>
                <a:cxn ang="0">
                  <a:pos x="1960" y="2136"/>
                </a:cxn>
                <a:cxn ang="0">
                  <a:pos x="1752" y="2224"/>
                </a:cxn>
                <a:cxn ang="0">
                  <a:pos x="1624" y="2286"/>
                </a:cxn>
                <a:cxn ang="0">
                  <a:pos x="1820" y="2290"/>
                </a:cxn>
              </a:cxnLst>
              <a:rect l="0" t="0" r="r" b="b"/>
              <a:pathLst>
                <a:path w="2188" h="3756">
                  <a:moveTo>
                    <a:pt x="2148" y="2292"/>
                  </a:moveTo>
                  <a:lnTo>
                    <a:pt x="2148" y="2292"/>
                  </a:lnTo>
                  <a:lnTo>
                    <a:pt x="2132" y="2382"/>
                  </a:lnTo>
                  <a:lnTo>
                    <a:pt x="2116" y="2472"/>
                  </a:lnTo>
                  <a:lnTo>
                    <a:pt x="2098" y="2562"/>
                  </a:lnTo>
                  <a:lnTo>
                    <a:pt x="2080" y="2652"/>
                  </a:lnTo>
                  <a:lnTo>
                    <a:pt x="2060" y="2742"/>
                  </a:lnTo>
                  <a:lnTo>
                    <a:pt x="2038" y="2832"/>
                  </a:lnTo>
                  <a:lnTo>
                    <a:pt x="2014" y="2922"/>
                  </a:lnTo>
                  <a:lnTo>
                    <a:pt x="1990" y="3014"/>
                  </a:lnTo>
                  <a:lnTo>
                    <a:pt x="1964" y="3106"/>
                  </a:lnTo>
                  <a:lnTo>
                    <a:pt x="1936" y="3198"/>
                  </a:lnTo>
                  <a:lnTo>
                    <a:pt x="1908" y="3290"/>
                  </a:lnTo>
                  <a:lnTo>
                    <a:pt x="1878" y="3382"/>
                  </a:lnTo>
                  <a:lnTo>
                    <a:pt x="1846" y="3474"/>
                  </a:lnTo>
                  <a:lnTo>
                    <a:pt x="1814" y="3568"/>
                  </a:lnTo>
                  <a:lnTo>
                    <a:pt x="1780" y="3662"/>
                  </a:lnTo>
                  <a:lnTo>
                    <a:pt x="1744" y="3756"/>
                  </a:lnTo>
                  <a:lnTo>
                    <a:pt x="1744" y="3756"/>
                  </a:lnTo>
                  <a:lnTo>
                    <a:pt x="0" y="3756"/>
                  </a:lnTo>
                  <a:lnTo>
                    <a:pt x="0" y="0"/>
                  </a:lnTo>
                  <a:lnTo>
                    <a:pt x="2146" y="0"/>
                  </a:lnTo>
                  <a:lnTo>
                    <a:pt x="2146" y="0"/>
                  </a:lnTo>
                  <a:lnTo>
                    <a:pt x="2168" y="170"/>
                  </a:lnTo>
                  <a:lnTo>
                    <a:pt x="2188" y="336"/>
                  </a:lnTo>
                  <a:lnTo>
                    <a:pt x="2188" y="336"/>
                  </a:lnTo>
                  <a:lnTo>
                    <a:pt x="2182" y="340"/>
                  </a:lnTo>
                  <a:lnTo>
                    <a:pt x="2170" y="346"/>
                  </a:lnTo>
                  <a:lnTo>
                    <a:pt x="2164" y="352"/>
                  </a:lnTo>
                  <a:lnTo>
                    <a:pt x="2158" y="360"/>
                  </a:lnTo>
                  <a:lnTo>
                    <a:pt x="2156" y="368"/>
                  </a:lnTo>
                  <a:lnTo>
                    <a:pt x="2154" y="378"/>
                  </a:lnTo>
                  <a:lnTo>
                    <a:pt x="2154" y="378"/>
                  </a:lnTo>
                  <a:lnTo>
                    <a:pt x="2156" y="390"/>
                  </a:lnTo>
                  <a:lnTo>
                    <a:pt x="2160" y="398"/>
                  </a:lnTo>
                  <a:lnTo>
                    <a:pt x="2166" y="412"/>
                  </a:lnTo>
                  <a:lnTo>
                    <a:pt x="2170" y="418"/>
                  </a:lnTo>
                  <a:lnTo>
                    <a:pt x="2174" y="420"/>
                  </a:lnTo>
                  <a:lnTo>
                    <a:pt x="2158" y="426"/>
                  </a:lnTo>
                  <a:lnTo>
                    <a:pt x="2158" y="426"/>
                  </a:lnTo>
                  <a:lnTo>
                    <a:pt x="2140" y="402"/>
                  </a:lnTo>
                  <a:lnTo>
                    <a:pt x="2140" y="402"/>
                  </a:lnTo>
                  <a:lnTo>
                    <a:pt x="2140" y="382"/>
                  </a:lnTo>
                  <a:lnTo>
                    <a:pt x="2140" y="372"/>
                  </a:lnTo>
                  <a:lnTo>
                    <a:pt x="2138" y="362"/>
                  </a:lnTo>
                  <a:lnTo>
                    <a:pt x="2132" y="356"/>
                  </a:lnTo>
                  <a:lnTo>
                    <a:pt x="2124" y="352"/>
                  </a:lnTo>
                  <a:lnTo>
                    <a:pt x="2110" y="350"/>
                  </a:lnTo>
                  <a:lnTo>
                    <a:pt x="2092" y="354"/>
                  </a:lnTo>
                  <a:lnTo>
                    <a:pt x="2092" y="354"/>
                  </a:lnTo>
                  <a:lnTo>
                    <a:pt x="2090" y="360"/>
                  </a:lnTo>
                  <a:lnTo>
                    <a:pt x="2088" y="368"/>
                  </a:lnTo>
                  <a:lnTo>
                    <a:pt x="2088" y="380"/>
                  </a:lnTo>
                  <a:lnTo>
                    <a:pt x="2092" y="392"/>
                  </a:lnTo>
                  <a:lnTo>
                    <a:pt x="2098" y="400"/>
                  </a:lnTo>
                  <a:lnTo>
                    <a:pt x="2106" y="408"/>
                  </a:lnTo>
                  <a:lnTo>
                    <a:pt x="2110" y="418"/>
                  </a:lnTo>
                  <a:lnTo>
                    <a:pt x="2112" y="426"/>
                  </a:lnTo>
                  <a:lnTo>
                    <a:pt x="2112" y="432"/>
                  </a:lnTo>
                  <a:lnTo>
                    <a:pt x="2110" y="438"/>
                  </a:lnTo>
                  <a:lnTo>
                    <a:pt x="2110" y="438"/>
                  </a:lnTo>
                  <a:lnTo>
                    <a:pt x="2100" y="438"/>
                  </a:lnTo>
                  <a:lnTo>
                    <a:pt x="2092" y="436"/>
                  </a:lnTo>
                  <a:lnTo>
                    <a:pt x="2086" y="434"/>
                  </a:lnTo>
                  <a:lnTo>
                    <a:pt x="2080" y="432"/>
                  </a:lnTo>
                  <a:lnTo>
                    <a:pt x="2076" y="426"/>
                  </a:lnTo>
                  <a:lnTo>
                    <a:pt x="2072" y="418"/>
                  </a:lnTo>
                  <a:lnTo>
                    <a:pt x="2070" y="414"/>
                  </a:lnTo>
                  <a:lnTo>
                    <a:pt x="2068" y="412"/>
                  </a:lnTo>
                  <a:lnTo>
                    <a:pt x="2066" y="410"/>
                  </a:lnTo>
                  <a:lnTo>
                    <a:pt x="2058" y="412"/>
                  </a:lnTo>
                  <a:lnTo>
                    <a:pt x="2044" y="418"/>
                  </a:lnTo>
                  <a:lnTo>
                    <a:pt x="2044" y="418"/>
                  </a:lnTo>
                  <a:lnTo>
                    <a:pt x="2044" y="412"/>
                  </a:lnTo>
                  <a:lnTo>
                    <a:pt x="2044" y="404"/>
                  </a:lnTo>
                  <a:lnTo>
                    <a:pt x="2038" y="388"/>
                  </a:lnTo>
                  <a:lnTo>
                    <a:pt x="2036" y="380"/>
                  </a:lnTo>
                  <a:lnTo>
                    <a:pt x="2032" y="374"/>
                  </a:lnTo>
                  <a:lnTo>
                    <a:pt x="2026" y="370"/>
                  </a:lnTo>
                  <a:lnTo>
                    <a:pt x="2020" y="368"/>
                  </a:lnTo>
                  <a:lnTo>
                    <a:pt x="2020" y="368"/>
                  </a:lnTo>
                  <a:lnTo>
                    <a:pt x="2014" y="388"/>
                  </a:lnTo>
                  <a:lnTo>
                    <a:pt x="2010" y="408"/>
                  </a:lnTo>
                  <a:lnTo>
                    <a:pt x="2010" y="420"/>
                  </a:lnTo>
                  <a:lnTo>
                    <a:pt x="2010" y="430"/>
                  </a:lnTo>
                  <a:lnTo>
                    <a:pt x="2014" y="440"/>
                  </a:lnTo>
                  <a:lnTo>
                    <a:pt x="2022" y="448"/>
                  </a:lnTo>
                  <a:lnTo>
                    <a:pt x="2022" y="448"/>
                  </a:lnTo>
                  <a:lnTo>
                    <a:pt x="2014" y="450"/>
                  </a:lnTo>
                  <a:lnTo>
                    <a:pt x="2004" y="450"/>
                  </a:lnTo>
                  <a:lnTo>
                    <a:pt x="1992" y="446"/>
                  </a:lnTo>
                  <a:lnTo>
                    <a:pt x="1986" y="442"/>
                  </a:lnTo>
                  <a:lnTo>
                    <a:pt x="1986" y="442"/>
                  </a:lnTo>
                  <a:lnTo>
                    <a:pt x="1984" y="438"/>
                  </a:lnTo>
                  <a:lnTo>
                    <a:pt x="1986" y="432"/>
                  </a:lnTo>
                  <a:lnTo>
                    <a:pt x="1990" y="420"/>
                  </a:lnTo>
                  <a:lnTo>
                    <a:pt x="1990" y="412"/>
                  </a:lnTo>
                  <a:lnTo>
                    <a:pt x="1990" y="402"/>
                  </a:lnTo>
                  <a:lnTo>
                    <a:pt x="1988" y="392"/>
                  </a:lnTo>
                  <a:lnTo>
                    <a:pt x="1984" y="380"/>
                  </a:lnTo>
                  <a:lnTo>
                    <a:pt x="1984" y="380"/>
                  </a:lnTo>
                  <a:lnTo>
                    <a:pt x="1974" y="384"/>
                  </a:lnTo>
                  <a:lnTo>
                    <a:pt x="1968" y="390"/>
                  </a:lnTo>
                  <a:lnTo>
                    <a:pt x="1962" y="396"/>
                  </a:lnTo>
                  <a:lnTo>
                    <a:pt x="1958" y="402"/>
                  </a:lnTo>
                  <a:lnTo>
                    <a:pt x="1954" y="416"/>
                  </a:lnTo>
                  <a:lnTo>
                    <a:pt x="1954" y="432"/>
                  </a:lnTo>
                  <a:lnTo>
                    <a:pt x="1954" y="446"/>
                  </a:lnTo>
                  <a:lnTo>
                    <a:pt x="1952" y="458"/>
                  </a:lnTo>
                  <a:lnTo>
                    <a:pt x="1950" y="464"/>
                  </a:lnTo>
                  <a:lnTo>
                    <a:pt x="1946" y="470"/>
                  </a:lnTo>
                  <a:lnTo>
                    <a:pt x="1940" y="476"/>
                  </a:lnTo>
                  <a:lnTo>
                    <a:pt x="1932" y="480"/>
                  </a:lnTo>
                  <a:lnTo>
                    <a:pt x="1932" y="480"/>
                  </a:lnTo>
                  <a:lnTo>
                    <a:pt x="1924" y="478"/>
                  </a:lnTo>
                  <a:lnTo>
                    <a:pt x="1918" y="476"/>
                  </a:lnTo>
                  <a:lnTo>
                    <a:pt x="1916" y="472"/>
                  </a:lnTo>
                  <a:lnTo>
                    <a:pt x="1914" y="468"/>
                  </a:lnTo>
                  <a:lnTo>
                    <a:pt x="1918" y="458"/>
                  </a:lnTo>
                  <a:lnTo>
                    <a:pt x="1922" y="448"/>
                  </a:lnTo>
                  <a:lnTo>
                    <a:pt x="1930" y="434"/>
                  </a:lnTo>
                  <a:lnTo>
                    <a:pt x="1934" y="420"/>
                  </a:lnTo>
                  <a:lnTo>
                    <a:pt x="1934" y="414"/>
                  </a:lnTo>
                  <a:lnTo>
                    <a:pt x="1932" y="406"/>
                  </a:lnTo>
                  <a:lnTo>
                    <a:pt x="1928" y="398"/>
                  </a:lnTo>
                  <a:lnTo>
                    <a:pt x="1922" y="392"/>
                  </a:lnTo>
                  <a:lnTo>
                    <a:pt x="1922" y="392"/>
                  </a:lnTo>
                  <a:lnTo>
                    <a:pt x="1906" y="398"/>
                  </a:lnTo>
                  <a:lnTo>
                    <a:pt x="1892" y="406"/>
                  </a:lnTo>
                  <a:lnTo>
                    <a:pt x="1882" y="416"/>
                  </a:lnTo>
                  <a:lnTo>
                    <a:pt x="1874" y="428"/>
                  </a:lnTo>
                  <a:lnTo>
                    <a:pt x="1870" y="442"/>
                  </a:lnTo>
                  <a:lnTo>
                    <a:pt x="1868" y="454"/>
                  </a:lnTo>
                  <a:lnTo>
                    <a:pt x="1870" y="468"/>
                  </a:lnTo>
                  <a:lnTo>
                    <a:pt x="1876" y="478"/>
                  </a:lnTo>
                  <a:lnTo>
                    <a:pt x="1876" y="478"/>
                  </a:lnTo>
                  <a:lnTo>
                    <a:pt x="1874" y="488"/>
                  </a:lnTo>
                  <a:lnTo>
                    <a:pt x="1872" y="496"/>
                  </a:lnTo>
                  <a:lnTo>
                    <a:pt x="1864" y="510"/>
                  </a:lnTo>
                  <a:lnTo>
                    <a:pt x="1858" y="524"/>
                  </a:lnTo>
                  <a:lnTo>
                    <a:pt x="1854" y="530"/>
                  </a:lnTo>
                  <a:lnTo>
                    <a:pt x="1852" y="538"/>
                  </a:lnTo>
                  <a:lnTo>
                    <a:pt x="1852" y="538"/>
                  </a:lnTo>
                  <a:lnTo>
                    <a:pt x="1838" y="534"/>
                  </a:lnTo>
                  <a:lnTo>
                    <a:pt x="1826" y="530"/>
                  </a:lnTo>
                  <a:lnTo>
                    <a:pt x="1820" y="524"/>
                  </a:lnTo>
                  <a:lnTo>
                    <a:pt x="1816" y="518"/>
                  </a:lnTo>
                  <a:lnTo>
                    <a:pt x="1816" y="518"/>
                  </a:lnTo>
                  <a:lnTo>
                    <a:pt x="1818" y="512"/>
                  </a:lnTo>
                  <a:lnTo>
                    <a:pt x="1822" y="506"/>
                  </a:lnTo>
                  <a:lnTo>
                    <a:pt x="1832" y="494"/>
                  </a:lnTo>
                  <a:lnTo>
                    <a:pt x="1838" y="488"/>
                  </a:lnTo>
                  <a:lnTo>
                    <a:pt x="1838" y="480"/>
                  </a:lnTo>
                  <a:lnTo>
                    <a:pt x="1836" y="470"/>
                  </a:lnTo>
                  <a:lnTo>
                    <a:pt x="1828" y="458"/>
                  </a:lnTo>
                  <a:lnTo>
                    <a:pt x="1828" y="458"/>
                  </a:lnTo>
                  <a:lnTo>
                    <a:pt x="1820" y="460"/>
                  </a:lnTo>
                  <a:lnTo>
                    <a:pt x="1814" y="464"/>
                  </a:lnTo>
                  <a:lnTo>
                    <a:pt x="1808" y="468"/>
                  </a:lnTo>
                  <a:lnTo>
                    <a:pt x="1804" y="474"/>
                  </a:lnTo>
                  <a:lnTo>
                    <a:pt x="1800" y="486"/>
                  </a:lnTo>
                  <a:lnTo>
                    <a:pt x="1796" y="498"/>
                  </a:lnTo>
                  <a:lnTo>
                    <a:pt x="1794" y="508"/>
                  </a:lnTo>
                  <a:lnTo>
                    <a:pt x="1794" y="512"/>
                  </a:lnTo>
                  <a:lnTo>
                    <a:pt x="1792" y="514"/>
                  </a:lnTo>
                  <a:lnTo>
                    <a:pt x="1788" y="514"/>
                  </a:lnTo>
                  <a:lnTo>
                    <a:pt x="1784" y="512"/>
                  </a:lnTo>
                  <a:lnTo>
                    <a:pt x="1772" y="502"/>
                  </a:lnTo>
                  <a:lnTo>
                    <a:pt x="1772" y="502"/>
                  </a:lnTo>
                  <a:lnTo>
                    <a:pt x="1768" y="488"/>
                  </a:lnTo>
                  <a:lnTo>
                    <a:pt x="1762" y="478"/>
                  </a:lnTo>
                  <a:lnTo>
                    <a:pt x="1754" y="470"/>
                  </a:lnTo>
                  <a:lnTo>
                    <a:pt x="1746" y="466"/>
                  </a:lnTo>
                  <a:lnTo>
                    <a:pt x="1746" y="466"/>
                  </a:lnTo>
                  <a:lnTo>
                    <a:pt x="1734" y="476"/>
                  </a:lnTo>
                  <a:lnTo>
                    <a:pt x="1730" y="484"/>
                  </a:lnTo>
                  <a:lnTo>
                    <a:pt x="1728" y="490"/>
                  </a:lnTo>
                  <a:lnTo>
                    <a:pt x="1726" y="496"/>
                  </a:lnTo>
                  <a:lnTo>
                    <a:pt x="1726" y="504"/>
                  </a:lnTo>
                  <a:lnTo>
                    <a:pt x="1728" y="512"/>
                  </a:lnTo>
                  <a:lnTo>
                    <a:pt x="1732" y="518"/>
                  </a:lnTo>
                  <a:lnTo>
                    <a:pt x="1750" y="544"/>
                  </a:lnTo>
                  <a:lnTo>
                    <a:pt x="1750" y="544"/>
                  </a:lnTo>
                  <a:lnTo>
                    <a:pt x="1752" y="546"/>
                  </a:lnTo>
                  <a:lnTo>
                    <a:pt x="1754" y="550"/>
                  </a:lnTo>
                  <a:lnTo>
                    <a:pt x="1756" y="556"/>
                  </a:lnTo>
                  <a:lnTo>
                    <a:pt x="1756" y="558"/>
                  </a:lnTo>
                  <a:lnTo>
                    <a:pt x="1756" y="558"/>
                  </a:lnTo>
                  <a:lnTo>
                    <a:pt x="1744" y="548"/>
                  </a:lnTo>
                  <a:lnTo>
                    <a:pt x="1730" y="540"/>
                  </a:lnTo>
                  <a:lnTo>
                    <a:pt x="1718" y="534"/>
                  </a:lnTo>
                  <a:lnTo>
                    <a:pt x="1704" y="530"/>
                  </a:lnTo>
                  <a:lnTo>
                    <a:pt x="1690" y="528"/>
                  </a:lnTo>
                  <a:lnTo>
                    <a:pt x="1676" y="530"/>
                  </a:lnTo>
                  <a:lnTo>
                    <a:pt x="1664" y="534"/>
                  </a:lnTo>
                  <a:lnTo>
                    <a:pt x="1654" y="542"/>
                  </a:lnTo>
                  <a:lnTo>
                    <a:pt x="1654" y="542"/>
                  </a:lnTo>
                  <a:lnTo>
                    <a:pt x="1656" y="552"/>
                  </a:lnTo>
                  <a:lnTo>
                    <a:pt x="1660" y="560"/>
                  </a:lnTo>
                  <a:lnTo>
                    <a:pt x="1666" y="564"/>
                  </a:lnTo>
                  <a:lnTo>
                    <a:pt x="1672" y="568"/>
                  </a:lnTo>
                  <a:lnTo>
                    <a:pt x="1692" y="574"/>
                  </a:lnTo>
                  <a:lnTo>
                    <a:pt x="1718" y="580"/>
                  </a:lnTo>
                  <a:lnTo>
                    <a:pt x="1718" y="580"/>
                  </a:lnTo>
                  <a:lnTo>
                    <a:pt x="1702" y="582"/>
                  </a:lnTo>
                  <a:lnTo>
                    <a:pt x="1688" y="586"/>
                  </a:lnTo>
                  <a:lnTo>
                    <a:pt x="1678" y="590"/>
                  </a:lnTo>
                  <a:lnTo>
                    <a:pt x="1670" y="594"/>
                  </a:lnTo>
                  <a:lnTo>
                    <a:pt x="1658" y="602"/>
                  </a:lnTo>
                  <a:lnTo>
                    <a:pt x="1646" y="610"/>
                  </a:lnTo>
                  <a:lnTo>
                    <a:pt x="1646" y="610"/>
                  </a:lnTo>
                  <a:lnTo>
                    <a:pt x="1644" y="600"/>
                  </a:lnTo>
                  <a:lnTo>
                    <a:pt x="1638" y="592"/>
                  </a:lnTo>
                  <a:lnTo>
                    <a:pt x="1630" y="586"/>
                  </a:lnTo>
                  <a:lnTo>
                    <a:pt x="1620" y="580"/>
                  </a:lnTo>
                  <a:lnTo>
                    <a:pt x="1608" y="576"/>
                  </a:lnTo>
                  <a:lnTo>
                    <a:pt x="1596" y="574"/>
                  </a:lnTo>
                  <a:lnTo>
                    <a:pt x="1570" y="570"/>
                  </a:lnTo>
                  <a:lnTo>
                    <a:pt x="1570" y="570"/>
                  </a:lnTo>
                  <a:lnTo>
                    <a:pt x="1564" y="570"/>
                  </a:lnTo>
                  <a:lnTo>
                    <a:pt x="1558" y="570"/>
                  </a:lnTo>
                  <a:lnTo>
                    <a:pt x="1546" y="568"/>
                  </a:lnTo>
                  <a:lnTo>
                    <a:pt x="1538" y="566"/>
                  </a:lnTo>
                  <a:lnTo>
                    <a:pt x="1534" y="566"/>
                  </a:lnTo>
                  <a:lnTo>
                    <a:pt x="1530" y="568"/>
                  </a:lnTo>
                  <a:lnTo>
                    <a:pt x="1530" y="568"/>
                  </a:lnTo>
                  <a:lnTo>
                    <a:pt x="1536" y="580"/>
                  </a:lnTo>
                  <a:lnTo>
                    <a:pt x="1544" y="592"/>
                  </a:lnTo>
                  <a:lnTo>
                    <a:pt x="1554" y="604"/>
                  </a:lnTo>
                  <a:lnTo>
                    <a:pt x="1566" y="612"/>
                  </a:lnTo>
                  <a:lnTo>
                    <a:pt x="1578" y="622"/>
                  </a:lnTo>
                  <a:lnTo>
                    <a:pt x="1592" y="628"/>
                  </a:lnTo>
                  <a:lnTo>
                    <a:pt x="1606" y="634"/>
                  </a:lnTo>
                  <a:lnTo>
                    <a:pt x="1620" y="638"/>
                  </a:lnTo>
                  <a:lnTo>
                    <a:pt x="1620" y="638"/>
                  </a:lnTo>
                  <a:lnTo>
                    <a:pt x="1640" y="636"/>
                  </a:lnTo>
                  <a:lnTo>
                    <a:pt x="1656" y="630"/>
                  </a:lnTo>
                  <a:lnTo>
                    <a:pt x="1656" y="630"/>
                  </a:lnTo>
                  <a:lnTo>
                    <a:pt x="1670" y="636"/>
                  </a:lnTo>
                  <a:lnTo>
                    <a:pt x="1676" y="644"/>
                  </a:lnTo>
                  <a:lnTo>
                    <a:pt x="1680" y="652"/>
                  </a:lnTo>
                  <a:lnTo>
                    <a:pt x="1684" y="662"/>
                  </a:lnTo>
                  <a:lnTo>
                    <a:pt x="1684" y="662"/>
                  </a:lnTo>
                  <a:lnTo>
                    <a:pt x="1670" y="666"/>
                  </a:lnTo>
                  <a:lnTo>
                    <a:pt x="1658" y="668"/>
                  </a:lnTo>
                  <a:lnTo>
                    <a:pt x="1644" y="668"/>
                  </a:lnTo>
                  <a:lnTo>
                    <a:pt x="1632" y="668"/>
                  </a:lnTo>
                  <a:lnTo>
                    <a:pt x="1608" y="664"/>
                  </a:lnTo>
                  <a:lnTo>
                    <a:pt x="1594" y="664"/>
                  </a:lnTo>
                  <a:lnTo>
                    <a:pt x="1582" y="668"/>
                  </a:lnTo>
                  <a:lnTo>
                    <a:pt x="1582" y="668"/>
                  </a:lnTo>
                  <a:lnTo>
                    <a:pt x="1576" y="668"/>
                  </a:lnTo>
                  <a:lnTo>
                    <a:pt x="1572" y="668"/>
                  </a:lnTo>
                  <a:lnTo>
                    <a:pt x="1572" y="666"/>
                  </a:lnTo>
                  <a:lnTo>
                    <a:pt x="1572" y="666"/>
                  </a:lnTo>
                  <a:lnTo>
                    <a:pt x="1568" y="656"/>
                  </a:lnTo>
                  <a:lnTo>
                    <a:pt x="1568" y="656"/>
                  </a:lnTo>
                  <a:lnTo>
                    <a:pt x="1560" y="648"/>
                  </a:lnTo>
                  <a:lnTo>
                    <a:pt x="1552" y="642"/>
                  </a:lnTo>
                  <a:lnTo>
                    <a:pt x="1540" y="638"/>
                  </a:lnTo>
                  <a:lnTo>
                    <a:pt x="1530" y="636"/>
                  </a:lnTo>
                  <a:lnTo>
                    <a:pt x="1518" y="638"/>
                  </a:lnTo>
                  <a:lnTo>
                    <a:pt x="1506" y="640"/>
                  </a:lnTo>
                  <a:lnTo>
                    <a:pt x="1486" y="644"/>
                  </a:lnTo>
                  <a:lnTo>
                    <a:pt x="1486" y="644"/>
                  </a:lnTo>
                  <a:lnTo>
                    <a:pt x="1486" y="654"/>
                  </a:lnTo>
                  <a:lnTo>
                    <a:pt x="1488" y="662"/>
                  </a:lnTo>
                  <a:lnTo>
                    <a:pt x="1492" y="670"/>
                  </a:lnTo>
                  <a:lnTo>
                    <a:pt x="1498" y="676"/>
                  </a:lnTo>
                  <a:lnTo>
                    <a:pt x="1512" y="688"/>
                  </a:lnTo>
                  <a:lnTo>
                    <a:pt x="1528" y="696"/>
                  </a:lnTo>
                  <a:lnTo>
                    <a:pt x="1528" y="696"/>
                  </a:lnTo>
                  <a:lnTo>
                    <a:pt x="1546" y="702"/>
                  </a:lnTo>
                  <a:lnTo>
                    <a:pt x="1556" y="702"/>
                  </a:lnTo>
                  <a:lnTo>
                    <a:pt x="1562" y="700"/>
                  </a:lnTo>
                  <a:lnTo>
                    <a:pt x="1564" y="698"/>
                  </a:lnTo>
                  <a:lnTo>
                    <a:pt x="1576" y="688"/>
                  </a:lnTo>
                  <a:lnTo>
                    <a:pt x="1576" y="688"/>
                  </a:lnTo>
                  <a:lnTo>
                    <a:pt x="1580" y="702"/>
                  </a:lnTo>
                  <a:lnTo>
                    <a:pt x="1584" y="714"/>
                  </a:lnTo>
                  <a:lnTo>
                    <a:pt x="1590" y="722"/>
                  </a:lnTo>
                  <a:lnTo>
                    <a:pt x="1596" y="730"/>
                  </a:lnTo>
                  <a:lnTo>
                    <a:pt x="1610" y="740"/>
                  </a:lnTo>
                  <a:lnTo>
                    <a:pt x="1626" y="752"/>
                  </a:lnTo>
                  <a:lnTo>
                    <a:pt x="1626" y="752"/>
                  </a:lnTo>
                  <a:lnTo>
                    <a:pt x="1594" y="762"/>
                  </a:lnTo>
                  <a:lnTo>
                    <a:pt x="1580" y="766"/>
                  </a:lnTo>
                  <a:lnTo>
                    <a:pt x="1560" y="766"/>
                  </a:lnTo>
                  <a:lnTo>
                    <a:pt x="1560" y="766"/>
                  </a:lnTo>
                  <a:lnTo>
                    <a:pt x="1552" y="756"/>
                  </a:lnTo>
                  <a:lnTo>
                    <a:pt x="1542" y="746"/>
                  </a:lnTo>
                  <a:lnTo>
                    <a:pt x="1532" y="738"/>
                  </a:lnTo>
                  <a:lnTo>
                    <a:pt x="1522" y="730"/>
                  </a:lnTo>
                  <a:lnTo>
                    <a:pt x="1498" y="718"/>
                  </a:lnTo>
                  <a:lnTo>
                    <a:pt x="1474" y="708"/>
                  </a:lnTo>
                  <a:lnTo>
                    <a:pt x="1452" y="704"/>
                  </a:lnTo>
                  <a:lnTo>
                    <a:pt x="1434" y="702"/>
                  </a:lnTo>
                  <a:lnTo>
                    <a:pt x="1428" y="702"/>
                  </a:lnTo>
                  <a:lnTo>
                    <a:pt x="1422" y="704"/>
                  </a:lnTo>
                  <a:lnTo>
                    <a:pt x="1420" y="708"/>
                  </a:lnTo>
                  <a:lnTo>
                    <a:pt x="1420" y="712"/>
                  </a:lnTo>
                  <a:lnTo>
                    <a:pt x="1420" y="712"/>
                  </a:lnTo>
                  <a:lnTo>
                    <a:pt x="1424" y="722"/>
                  </a:lnTo>
                  <a:lnTo>
                    <a:pt x="1428" y="732"/>
                  </a:lnTo>
                  <a:lnTo>
                    <a:pt x="1434" y="740"/>
                  </a:lnTo>
                  <a:lnTo>
                    <a:pt x="1440" y="748"/>
                  </a:lnTo>
                  <a:lnTo>
                    <a:pt x="1456" y="760"/>
                  </a:lnTo>
                  <a:lnTo>
                    <a:pt x="1472" y="770"/>
                  </a:lnTo>
                  <a:lnTo>
                    <a:pt x="1488" y="776"/>
                  </a:lnTo>
                  <a:lnTo>
                    <a:pt x="1502" y="780"/>
                  </a:lnTo>
                  <a:lnTo>
                    <a:pt x="1514" y="784"/>
                  </a:lnTo>
                  <a:lnTo>
                    <a:pt x="1514" y="784"/>
                  </a:lnTo>
                  <a:lnTo>
                    <a:pt x="1508" y="786"/>
                  </a:lnTo>
                  <a:lnTo>
                    <a:pt x="1494" y="792"/>
                  </a:lnTo>
                  <a:lnTo>
                    <a:pt x="1488" y="798"/>
                  </a:lnTo>
                  <a:lnTo>
                    <a:pt x="1482" y="802"/>
                  </a:lnTo>
                  <a:lnTo>
                    <a:pt x="1480" y="806"/>
                  </a:lnTo>
                  <a:lnTo>
                    <a:pt x="1480" y="812"/>
                  </a:lnTo>
                  <a:lnTo>
                    <a:pt x="1480" y="812"/>
                  </a:lnTo>
                  <a:lnTo>
                    <a:pt x="1484" y="816"/>
                  </a:lnTo>
                  <a:lnTo>
                    <a:pt x="1492" y="822"/>
                  </a:lnTo>
                  <a:lnTo>
                    <a:pt x="1512" y="830"/>
                  </a:lnTo>
                  <a:lnTo>
                    <a:pt x="1522" y="836"/>
                  </a:lnTo>
                  <a:lnTo>
                    <a:pt x="1530" y="842"/>
                  </a:lnTo>
                  <a:lnTo>
                    <a:pt x="1534" y="848"/>
                  </a:lnTo>
                  <a:lnTo>
                    <a:pt x="1534" y="852"/>
                  </a:lnTo>
                  <a:lnTo>
                    <a:pt x="1534" y="854"/>
                  </a:lnTo>
                  <a:lnTo>
                    <a:pt x="1534" y="854"/>
                  </a:lnTo>
                  <a:lnTo>
                    <a:pt x="1514" y="848"/>
                  </a:lnTo>
                  <a:lnTo>
                    <a:pt x="1500" y="842"/>
                  </a:lnTo>
                  <a:lnTo>
                    <a:pt x="1490" y="842"/>
                  </a:lnTo>
                  <a:lnTo>
                    <a:pt x="1486" y="842"/>
                  </a:lnTo>
                  <a:lnTo>
                    <a:pt x="1484" y="844"/>
                  </a:lnTo>
                  <a:lnTo>
                    <a:pt x="1482" y="846"/>
                  </a:lnTo>
                  <a:lnTo>
                    <a:pt x="1482" y="850"/>
                  </a:lnTo>
                  <a:lnTo>
                    <a:pt x="1484" y="860"/>
                  </a:lnTo>
                  <a:lnTo>
                    <a:pt x="1492" y="872"/>
                  </a:lnTo>
                  <a:lnTo>
                    <a:pt x="1504" y="890"/>
                  </a:lnTo>
                  <a:lnTo>
                    <a:pt x="1504" y="890"/>
                  </a:lnTo>
                  <a:lnTo>
                    <a:pt x="1496" y="890"/>
                  </a:lnTo>
                  <a:lnTo>
                    <a:pt x="1490" y="888"/>
                  </a:lnTo>
                  <a:lnTo>
                    <a:pt x="1484" y="886"/>
                  </a:lnTo>
                  <a:lnTo>
                    <a:pt x="1478" y="882"/>
                  </a:lnTo>
                  <a:lnTo>
                    <a:pt x="1470" y="874"/>
                  </a:lnTo>
                  <a:lnTo>
                    <a:pt x="1464" y="864"/>
                  </a:lnTo>
                  <a:lnTo>
                    <a:pt x="1454" y="844"/>
                  </a:lnTo>
                  <a:lnTo>
                    <a:pt x="1446" y="834"/>
                  </a:lnTo>
                  <a:lnTo>
                    <a:pt x="1438" y="828"/>
                  </a:lnTo>
                  <a:lnTo>
                    <a:pt x="1438" y="828"/>
                  </a:lnTo>
                  <a:lnTo>
                    <a:pt x="1430" y="836"/>
                  </a:lnTo>
                  <a:lnTo>
                    <a:pt x="1426" y="844"/>
                  </a:lnTo>
                  <a:lnTo>
                    <a:pt x="1424" y="852"/>
                  </a:lnTo>
                  <a:lnTo>
                    <a:pt x="1424" y="860"/>
                  </a:lnTo>
                  <a:lnTo>
                    <a:pt x="1426" y="872"/>
                  </a:lnTo>
                  <a:lnTo>
                    <a:pt x="1428" y="878"/>
                  </a:lnTo>
                  <a:lnTo>
                    <a:pt x="1428" y="878"/>
                  </a:lnTo>
                  <a:lnTo>
                    <a:pt x="1418" y="866"/>
                  </a:lnTo>
                  <a:lnTo>
                    <a:pt x="1402" y="848"/>
                  </a:lnTo>
                  <a:lnTo>
                    <a:pt x="1392" y="838"/>
                  </a:lnTo>
                  <a:lnTo>
                    <a:pt x="1384" y="832"/>
                  </a:lnTo>
                  <a:lnTo>
                    <a:pt x="1374" y="828"/>
                  </a:lnTo>
                  <a:lnTo>
                    <a:pt x="1366" y="828"/>
                  </a:lnTo>
                  <a:lnTo>
                    <a:pt x="1366" y="828"/>
                  </a:lnTo>
                  <a:lnTo>
                    <a:pt x="1362" y="830"/>
                  </a:lnTo>
                  <a:lnTo>
                    <a:pt x="1362" y="836"/>
                  </a:lnTo>
                  <a:lnTo>
                    <a:pt x="1360" y="848"/>
                  </a:lnTo>
                  <a:lnTo>
                    <a:pt x="1362" y="856"/>
                  </a:lnTo>
                  <a:lnTo>
                    <a:pt x="1366" y="862"/>
                  </a:lnTo>
                  <a:lnTo>
                    <a:pt x="1370" y="870"/>
                  </a:lnTo>
                  <a:lnTo>
                    <a:pt x="1376" y="876"/>
                  </a:lnTo>
                  <a:lnTo>
                    <a:pt x="1376" y="876"/>
                  </a:lnTo>
                  <a:lnTo>
                    <a:pt x="1358" y="880"/>
                  </a:lnTo>
                  <a:lnTo>
                    <a:pt x="1338" y="882"/>
                  </a:lnTo>
                  <a:lnTo>
                    <a:pt x="1328" y="886"/>
                  </a:lnTo>
                  <a:lnTo>
                    <a:pt x="1320" y="890"/>
                  </a:lnTo>
                  <a:lnTo>
                    <a:pt x="1314" y="896"/>
                  </a:lnTo>
                  <a:lnTo>
                    <a:pt x="1310" y="904"/>
                  </a:lnTo>
                  <a:lnTo>
                    <a:pt x="1310" y="904"/>
                  </a:lnTo>
                  <a:lnTo>
                    <a:pt x="1324" y="912"/>
                  </a:lnTo>
                  <a:lnTo>
                    <a:pt x="1340" y="920"/>
                  </a:lnTo>
                  <a:lnTo>
                    <a:pt x="1354" y="924"/>
                  </a:lnTo>
                  <a:lnTo>
                    <a:pt x="1370" y="928"/>
                  </a:lnTo>
                  <a:lnTo>
                    <a:pt x="1388" y="928"/>
                  </a:lnTo>
                  <a:lnTo>
                    <a:pt x="1406" y="928"/>
                  </a:lnTo>
                  <a:lnTo>
                    <a:pt x="1446" y="924"/>
                  </a:lnTo>
                  <a:lnTo>
                    <a:pt x="1446" y="924"/>
                  </a:lnTo>
                  <a:lnTo>
                    <a:pt x="1454" y="924"/>
                  </a:lnTo>
                  <a:lnTo>
                    <a:pt x="1468" y="920"/>
                  </a:lnTo>
                  <a:lnTo>
                    <a:pt x="1468" y="920"/>
                  </a:lnTo>
                  <a:lnTo>
                    <a:pt x="1472" y="920"/>
                  </a:lnTo>
                  <a:lnTo>
                    <a:pt x="1478" y="920"/>
                  </a:lnTo>
                  <a:lnTo>
                    <a:pt x="1486" y="924"/>
                  </a:lnTo>
                  <a:lnTo>
                    <a:pt x="1496" y="932"/>
                  </a:lnTo>
                  <a:lnTo>
                    <a:pt x="1496" y="932"/>
                  </a:lnTo>
                  <a:lnTo>
                    <a:pt x="1486" y="934"/>
                  </a:lnTo>
                  <a:lnTo>
                    <a:pt x="1480" y="938"/>
                  </a:lnTo>
                  <a:lnTo>
                    <a:pt x="1470" y="944"/>
                  </a:lnTo>
                  <a:lnTo>
                    <a:pt x="1454" y="952"/>
                  </a:lnTo>
                  <a:lnTo>
                    <a:pt x="1440" y="956"/>
                  </a:lnTo>
                  <a:lnTo>
                    <a:pt x="1422" y="960"/>
                  </a:lnTo>
                  <a:lnTo>
                    <a:pt x="1422" y="960"/>
                  </a:lnTo>
                  <a:lnTo>
                    <a:pt x="1396" y="974"/>
                  </a:lnTo>
                  <a:lnTo>
                    <a:pt x="1386" y="982"/>
                  </a:lnTo>
                  <a:lnTo>
                    <a:pt x="1376" y="992"/>
                  </a:lnTo>
                  <a:lnTo>
                    <a:pt x="1368" y="1002"/>
                  </a:lnTo>
                  <a:lnTo>
                    <a:pt x="1362" y="1012"/>
                  </a:lnTo>
                  <a:lnTo>
                    <a:pt x="1358" y="1024"/>
                  </a:lnTo>
                  <a:lnTo>
                    <a:pt x="1356" y="1038"/>
                  </a:lnTo>
                  <a:lnTo>
                    <a:pt x="1356" y="1038"/>
                  </a:lnTo>
                  <a:lnTo>
                    <a:pt x="1374" y="1046"/>
                  </a:lnTo>
                  <a:lnTo>
                    <a:pt x="1384" y="1048"/>
                  </a:lnTo>
                  <a:lnTo>
                    <a:pt x="1392" y="1050"/>
                  </a:lnTo>
                  <a:lnTo>
                    <a:pt x="1400" y="1050"/>
                  </a:lnTo>
                  <a:lnTo>
                    <a:pt x="1410" y="1048"/>
                  </a:lnTo>
                  <a:lnTo>
                    <a:pt x="1416" y="1044"/>
                  </a:lnTo>
                  <a:lnTo>
                    <a:pt x="1422" y="1038"/>
                  </a:lnTo>
                  <a:lnTo>
                    <a:pt x="1422" y="1038"/>
                  </a:lnTo>
                  <a:lnTo>
                    <a:pt x="1430" y="1028"/>
                  </a:lnTo>
                  <a:lnTo>
                    <a:pt x="1436" y="1022"/>
                  </a:lnTo>
                  <a:lnTo>
                    <a:pt x="1440" y="1020"/>
                  </a:lnTo>
                  <a:lnTo>
                    <a:pt x="1444" y="1020"/>
                  </a:lnTo>
                  <a:lnTo>
                    <a:pt x="1448" y="1026"/>
                  </a:lnTo>
                  <a:lnTo>
                    <a:pt x="1452" y="1028"/>
                  </a:lnTo>
                  <a:lnTo>
                    <a:pt x="1458" y="1030"/>
                  </a:lnTo>
                  <a:lnTo>
                    <a:pt x="1478" y="1036"/>
                  </a:lnTo>
                  <a:lnTo>
                    <a:pt x="1478" y="1036"/>
                  </a:lnTo>
                  <a:lnTo>
                    <a:pt x="1474" y="1042"/>
                  </a:lnTo>
                  <a:lnTo>
                    <a:pt x="1468" y="1048"/>
                  </a:lnTo>
                  <a:lnTo>
                    <a:pt x="1454" y="1058"/>
                  </a:lnTo>
                  <a:lnTo>
                    <a:pt x="1438" y="1066"/>
                  </a:lnTo>
                  <a:lnTo>
                    <a:pt x="1422" y="1072"/>
                  </a:lnTo>
                  <a:lnTo>
                    <a:pt x="1408" y="1078"/>
                  </a:lnTo>
                  <a:lnTo>
                    <a:pt x="1396" y="1084"/>
                  </a:lnTo>
                  <a:lnTo>
                    <a:pt x="1392" y="1088"/>
                  </a:lnTo>
                  <a:lnTo>
                    <a:pt x="1390" y="1092"/>
                  </a:lnTo>
                  <a:lnTo>
                    <a:pt x="1390" y="1096"/>
                  </a:lnTo>
                  <a:lnTo>
                    <a:pt x="1392" y="1100"/>
                  </a:lnTo>
                  <a:lnTo>
                    <a:pt x="1392" y="1100"/>
                  </a:lnTo>
                  <a:lnTo>
                    <a:pt x="1406" y="1120"/>
                  </a:lnTo>
                  <a:lnTo>
                    <a:pt x="1420" y="1138"/>
                  </a:lnTo>
                  <a:lnTo>
                    <a:pt x="1436" y="1156"/>
                  </a:lnTo>
                  <a:lnTo>
                    <a:pt x="1436" y="1156"/>
                  </a:lnTo>
                  <a:lnTo>
                    <a:pt x="1426" y="1150"/>
                  </a:lnTo>
                  <a:lnTo>
                    <a:pt x="1402" y="1142"/>
                  </a:lnTo>
                  <a:lnTo>
                    <a:pt x="1388" y="1140"/>
                  </a:lnTo>
                  <a:lnTo>
                    <a:pt x="1376" y="1138"/>
                  </a:lnTo>
                  <a:lnTo>
                    <a:pt x="1364" y="1140"/>
                  </a:lnTo>
                  <a:lnTo>
                    <a:pt x="1360" y="1142"/>
                  </a:lnTo>
                  <a:lnTo>
                    <a:pt x="1356" y="1146"/>
                  </a:lnTo>
                  <a:lnTo>
                    <a:pt x="1356" y="1146"/>
                  </a:lnTo>
                  <a:lnTo>
                    <a:pt x="1354" y="1150"/>
                  </a:lnTo>
                  <a:lnTo>
                    <a:pt x="1352" y="1154"/>
                  </a:lnTo>
                  <a:lnTo>
                    <a:pt x="1354" y="1164"/>
                  </a:lnTo>
                  <a:lnTo>
                    <a:pt x="1358" y="1174"/>
                  </a:lnTo>
                  <a:lnTo>
                    <a:pt x="1368" y="1182"/>
                  </a:lnTo>
                  <a:lnTo>
                    <a:pt x="1382" y="1192"/>
                  </a:lnTo>
                  <a:lnTo>
                    <a:pt x="1398" y="1200"/>
                  </a:lnTo>
                  <a:lnTo>
                    <a:pt x="1418" y="1208"/>
                  </a:lnTo>
                  <a:lnTo>
                    <a:pt x="1440" y="1214"/>
                  </a:lnTo>
                  <a:lnTo>
                    <a:pt x="1440" y="1214"/>
                  </a:lnTo>
                  <a:lnTo>
                    <a:pt x="1430" y="1218"/>
                  </a:lnTo>
                  <a:lnTo>
                    <a:pt x="1416" y="1220"/>
                  </a:lnTo>
                  <a:lnTo>
                    <a:pt x="1402" y="1222"/>
                  </a:lnTo>
                  <a:lnTo>
                    <a:pt x="1388" y="1226"/>
                  </a:lnTo>
                  <a:lnTo>
                    <a:pt x="1378" y="1230"/>
                  </a:lnTo>
                  <a:lnTo>
                    <a:pt x="1376" y="1232"/>
                  </a:lnTo>
                  <a:lnTo>
                    <a:pt x="1374" y="1236"/>
                  </a:lnTo>
                  <a:lnTo>
                    <a:pt x="1374" y="1242"/>
                  </a:lnTo>
                  <a:lnTo>
                    <a:pt x="1376" y="1248"/>
                  </a:lnTo>
                  <a:lnTo>
                    <a:pt x="1380" y="1254"/>
                  </a:lnTo>
                  <a:lnTo>
                    <a:pt x="1388" y="1262"/>
                  </a:lnTo>
                  <a:lnTo>
                    <a:pt x="1388" y="1262"/>
                  </a:lnTo>
                  <a:lnTo>
                    <a:pt x="1370" y="1272"/>
                  </a:lnTo>
                  <a:lnTo>
                    <a:pt x="1360" y="1278"/>
                  </a:lnTo>
                  <a:lnTo>
                    <a:pt x="1354" y="1286"/>
                  </a:lnTo>
                  <a:lnTo>
                    <a:pt x="1354" y="1288"/>
                  </a:lnTo>
                  <a:lnTo>
                    <a:pt x="1354" y="1290"/>
                  </a:lnTo>
                  <a:lnTo>
                    <a:pt x="1360" y="1294"/>
                  </a:lnTo>
                  <a:lnTo>
                    <a:pt x="1368" y="1294"/>
                  </a:lnTo>
                  <a:lnTo>
                    <a:pt x="1380" y="1294"/>
                  </a:lnTo>
                  <a:lnTo>
                    <a:pt x="1396" y="1290"/>
                  </a:lnTo>
                  <a:lnTo>
                    <a:pt x="1418" y="1294"/>
                  </a:lnTo>
                  <a:lnTo>
                    <a:pt x="1418" y="1294"/>
                  </a:lnTo>
                  <a:lnTo>
                    <a:pt x="1386" y="1312"/>
                  </a:lnTo>
                  <a:lnTo>
                    <a:pt x="1378" y="1318"/>
                  </a:lnTo>
                  <a:lnTo>
                    <a:pt x="1372" y="1324"/>
                  </a:lnTo>
                  <a:lnTo>
                    <a:pt x="1368" y="1330"/>
                  </a:lnTo>
                  <a:lnTo>
                    <a:pt x="1368" y="1336"/>
                  </a:lnTo>
                  <a:lnTo>
                    <a:pt x="1368" y="1336"/>
                  </a:lnTo>
                  <a:lnTo>
                    <a:pt x="1368" y="1338"/>
                  </a:lnTo>
                  <a:lnTo>
                    <a:pt x="1370" y="1340"/>
                  </a:lnTo>
                  <a:lnTo>
                    <a:pt x="1376" y="1342"/>
                  </a:lnTo>
                  <a:lnTo>
                    <a:pt x="1384" y="1342"/>
                  </a:lnTo>
                  <a:lnTo>
                    <a:pt x="1392" y="1342"/>
                  </a:lnTo>
                  <a:lnTo>
                    <a:pt x="1410" y="1340"/>
                  </a:lnTo>
                  <a:lnTo>
                    <a:pt x="1418" y="1340"/>
                  </a:lnTo>
                  <a:lnTo>
                    <a:pt x="1422" y="1344"/>
                  </a:lnTo>
                  <a:lnTo>
                    <a:pt x="1422" y="1344"/>
                  </a:lnTo>
                  <a:lnTo>
                    <a:pt x="1422" y="1352"/>
                  </a:lnTo>
                  <a:lnTo>
                    <a:pt x="1420" y="1358"/>
                  </a:lnTo>
                  <a:lnTo>
                    <a:pt x="1416" y="1364"/>
                  </a:lnTo>
                  <a:lnTo>
                    <a:pt x="1412" y="1368"/>
                  </a:lnTo>
                  <a:lnTo>
                    <a:pt x="1404" y="1374"/>
                  </a:lnTo>
                  <a:lnTo>
                    <a:pt x="1398" y="1380"/>
                  </a:lnTo>
                  <a:lnTo>
                    <a:pt x="1398" y="1380"/>
                  </a:lnTo>
                  <a:lnTo>
                    <a:pt x="1404" y="1382"/>
                  </a:lnTo>
                  <a:lnTo>
                    <a:pt x="1410" y="1384"/>
                  </a:lnTo>
                  <a:lnTo>
                    <a:pt x="1420" y="1384"/>
                  </a:lnTo>
                  <a:lnTo>
                    <a:pt x="1430" y="1382"/>
                  </a:lnTo>
                  <a:lnTo>
                    <a:pt x="1438" y="1376"/>
                  </a:lnTo>
                  <a:lnTo>
                    <a:pt x="1448" y="1372"/>
                  </a:lnTo>
                  <a:lnTo>
                    <a:pt x="1458" y="1370"/>
                  </a:lnTo>
                  <a:lnTo>
                    <a:pt x="1466" y="1372"/>
                  </a:lnTo>
                  <a:lnTo>
                    <a:pt x="1472" y="1376"/>
                  </a:lnTo>
                  <a:lnTo>
                    <a:pt x="1478" y="1380"/>
                  </a:lnTo>
                  <a:lnTo>
                    <a:pt x="1478" y="1380"/>
                  </a:lnTo>
                  <a:lnTo>
                    <a:pt x="1472" y="1386"/>
                  </a:lnTo>
                  <a:lnTo>
                    <a:pt x="1464" y="1392"/>
                  </a:lnTo>
                  <a:lnTo>
                    <a:pt x="1446" y="1400"/>
                  </a:lnTo>
                  <a:lnTo>
                    <a:pt x="1438" y="1404"/>
                  </a:lnTo>
                  <a:lnTo>
                    <a:pt x="1432" y="1410"/>
                  </a:lnTo>
                  <a:lnTo>
                    <a:pt x="1428" y="1418"/>
                  </a:lnTo>
                  <a:lnTo>
                    <a:pt x="1430" y="1428"/>
                  </a:lnTo>
                  <a:lnTo>
                    <a:pt x="1430" y="1428"/>
                  </a:lnTo>
                  <a:lnTo>
                    <a:pt x="1436" y="1432"/>
                  </a:lnTo>
                  <a:lnTo>
                    <a:pt x="1444" y="1434"/>
                  </a:lnTo>
                  <a:lnTo>
                    <a:pt x="1462" y="1438"/>
                  </a:lnTo>
                  <a:lnTo>
                    <a:pt x="1478" y="1442"/>
                  </a:lnTo>
                  <a:lnTo>
                    <a:pt x="1486" y="1444"/>
                  </a:lnTo>
                  <a:lnTo>
                    <a:pt x="1494" y="1448"/>
                  </a:lnTo>
                  <a:lnTo>
                    <a:pt x="1494" y="1448"/>
                  </a:lnTo>
                  <a:lnTo>
                    <a:pt x="1490" y="1454"/>
                  </a:lnTo>
                  <a:lnTo>
                    <a:pt x="1484" y="1472"/>
                  </a:lnTo>
                  <a:lnTo>
                    <a:pt x="1478" y="1488"/>
                  </a:lnTo>
                  <a:lnTo>
                    <a:pt x="1480" y="1494"/>
                  </a:lnTo>
                  <a:lnTo>
                    <a:pt x="1482" y="1498"/>
                  </a:lnTo>
                  <a:lnTo>
                    <a:pt x="1482" y="1498"/>
                  </a:lnTo>
                  <a:lnTo>
                    <a:pt x="1492" y="1502"/>
                  </a:lnTo>
                  <a:lnTo>
                    <a:pt x="1500" y="1500"/>
                  </a:lnTo>
                  <a:lnTo>
                    <a:pt x="1510" y="1496"/>
                  </a:lnTo>
                  <a:lnTo>
                    <a:pt x="1518" y="1490"/>
                  </a:lnTo>
                  <a:lnTo>
                    <a:pt x="1532" y="1476"/>
                  </a:lnTo>
                  <a:lnTo>
                    <a:pt x="1536" y="1472"/>
                  </a:lnTo>
                  <a:lnTo>
                    <a:pt x="1540" y="1468"/>
                  </a:lnTo>
                  <a:lnTo>
                    <a:pt x="1540" y="1468"/>
                  </a:lnTo>
                  <a:lnTo>
                    <a:pt x="1540" y="1486"/>
                  </a:lnTo>
                  <a:lnTo>
                    <a:pt x="1544" y="1496"/>
                  </a:lnTo>
                  <a:lnTo>
                    <a:pt x="1548" y="1504"/>
                  </a:lnTo>
                  <a:lnTo>
                    <a:pt x="1554" y="1510"/>
                  </a:lnTo>
                  <a:lnTo>
                    <a:pt x="1560" y="1514"/>
                  </a:lnTo>
                  <a:lnTo>
                    <a:pt x="1566" y="1520"/>
                  </a:lnTo>
                  <a:lnTo>
                    <a:pt x="1568" y="1528"/>
                  </a:lnTo>
                  <a:lnTo>
                    <a:pt x="1564" y="1538"/>
                  </a:lnTo>
                  <a:lnTo>
                    <a:pt x="1564" y="1538"/>
                  </a:lnTo>
                  <a:lnTo>
                    <a:pt x="1564" y="1554"/>
                  </a:lnTo>
                  <a:lnTo>
                    <a:pt x="1566" y="1570"/>
                  </a:lnTo>
                  <a:lnTo>
                    <a:pt x="1568" y="1576"/>
                  </a:lnTo>
                  <a:lnTo>
                    <a:pt x="1572" y="1584"/>
                  </a:lnTo>
                  <a:lnTo>
                    <a:pt x="1576" y="1588"/>
                  </a:lnTo>
                  <a:lnTo>
                    <a:pt x="1582" y="1594"/>
                  </a:lnTo>
                  <a:lnTo>
                    <a:pt x="1582" y="1594"/>
                  </a:lnTo>
                  <a:lnTo>
                    <a:pt x="1596" y="1588"/>
                  </a:lnTo>
                  <a:lnTo>
                    <a:pt x="1606" y="1580"/>
                  </a:lnTo>
                  <a:lnTo>
                    <a:pt x="1614" y="1572"/>
                  </a:lnTo>
                  <a:lnTo>
                    <a:pt x="1620" y="1560"/>
                  </a:lnTo>
                  <a:lnTo>
                    <a:pt x="1622" y="1548"/>
                  </a:lnTo>
                  <a:lnTo>
                    <a:pt x="1624" y="1534"/>
                  </a:lnTo>
                  <a:lnTo>
                    <a:pt x="1626" y="1502"/>
                  </a:lnTo>
                  <a:lnTo>
                    <a:pt x="1626" y="1502"/>
                  </a:lnTo>
                  <a:lnTo>
                    <a:pt x="1626" y="1500"/>
                  </a:lnTo>
                  <a:lnTo>
                    <a:pt x="1628" y="1498"/>
                  </a:lnTo>
                  <a:lnTo>
                    <a:pt x="1632" y="1496"/>
                  </a:lnTo>
                  <a:lnTo>
                    <a:pt x="1640" y="1498"/>
                  </a:lnTo>
                  <a:lnTo>
                    <a:pt x="1648" y="1500"/>
                  </a:lnTo>
                  <a:lnTo>
                    <a:pt x="1664" y="1508"/>
                  </a:lnTo>
                  <a:lnTo>
                    <a:pt x="1672" y="1512"/>
                  </a:lnTo>
                  <a:lnTo>
                    <a:pt x="1672" y="1512"/>
                  </a:lnTo>
                  <a:lnTo>
                    <a:pt x="1676" y="1516"/>
                  </a:lnTo>
                  <a:lnTo>
                    <a:pt x="1678" y="1520"/>
                  </a:lnTo>
                  <a:lnTo>
                    <a:pt x="1678" y="1526"/>
                  </a:lnTo>
                  <a:lnTo>
                    <a:pt x="1676" y="1530"/>
                  </a:lnTo>
                  <a:lnTo>
                    <a:pt x="1670" y="1538"/>
                  </a:lnTo>
                  <a:lnTo>
                    <a:pt x="1662" y="1548"/>
                  </a:lnTo>
                  <a:lnTo>
                    <a:pt x="1652" y="1558"/>
                  </a:lnTo>
                  <a:lnTo>
                    <a:pt x="1644" y="1570"/>
                  </a:lnTo>
                  <a:lnTo>
                    <a:pt x="1642" y="1578"/>
                  </a:lnTo>
                  <a:lnTo>
                    <a:pt x="1642" y="1584"/>
                  </a:lnTo>
                  <a:lnTo>
                    <a:pt x="1644" y="1592"/>
                  </a:lnTo>
                  <a:lnTo>
                    <a:pt x="1646" y="1602"/>
                  </a:lnTo>
                  <a:lnTo>
                    <a:pt x="1646" y="1602"/>
                  </a:lnTo>
                  <a:lnTo>
                    <a:pt x="1658" y="1602"/>
                  </a:lnTo>
                  <a:lnTo>
                    <a:pt x="1668" y="1602"/>
                  </a:lnTo>
                  <a:lnTo>
                    <a:pt x="1676" y="1600"/>
                  </a:lnTo>
                  <a:lnTo>
                    <a:pt x="1684" y="1598"/>
                  </a:lnTo>
                  <a:lnTo>
                    <a:pt x="1698" y="1590"/>
                  </a:lnTo>
                  <a:lnTo>
                    <a:pt x="1710" y="1580"/>
                  </a:lnTo>
                  <a:lnTo>
                    <a:pt x="1720" y="1570"/>
                  </a:lnTo>
                  <a:lnTo>
                    <a:pt x="1732" y="1560"/>
                  </a:lnTo>
                  <a:lnTo>
                    <a:pt x="1746" y="1550"/>
                  </a:lnTo>
                  <a:lnTo>
                    <a:pt x="1754" y="1548"/>
                  </a:lnTo>
                  <a:lnTo>
                    <a:pt x="1764" y="1544"/>
                  </a:lnTo>
                  <a:lnTo>
                    <a:pt x="1764" y="1544"/>
                  </a:lnTo>
                  <a:lnTo>
                    <a:pt x="1770" y="1552"/>
                  </a:lnTo>
                  <a:lnTo>
                    <a:pt x="1772" y="1558"/>
                  </a:lnTo>
                  <a:lnTo>
                    <a:pt x="1770" y="1566"/>
                  </a:lnTo>
                  <a:lnTo>
                    <a:pt x="1766" y="1574"/>
                  </a:lnTo>
                  <a:lnTo>
                    <a:pt x="1756" y="1590"/>
                  </a:lnTo>
                  <a:lnTo>
                    <a:pt x="1746" y="1606"/>
                  </a:lnTo>
                  <a:lnTo>
                    <a:pt x="1746" y="1606"/>
                  </a:lnTo>
                  <a:lnTo>
                    <a:pt x="1734" y="1610"/>
                  </a:lnTo>
                  <a:lnTo>
                    <a:pt x="1720" y="1614"/>
                  </a:lnTo>
                  <a:lnTo>
                    <a:pt x="1694" y="1618"/>
                  </a:lnTo>
                  <a:lnTo>
                    <a:pt x="1680" y="1624"/>
                  </a:lnTo>
                  <a:lnTo>
                    <a:pt x="1666" y="1632"/>
                  </a:lnTo>
                  <a:lnTo>
                    <a:pt x="1654" y="1646"/>
                  </a:lnTo>
                  <a:lnTo>
                    <a:pt x="1642" y="1666"/>
                  </a:lnTo>
                  <a:lnTo>
                    <a:pt x="1642" y="1666"/>
                  </a:lnTo>
                  <a:lnTo>
                    <a:pt x="1658" y="1670"/>
                  </a:lnTo>
                  <a:lnTo>
                    <a:pt x="1672" y="1674"/>
                  </a:lnTo>
                  <a:lnTo>
                    <a:pt x="1684" y="1674"/>
                  </a:lnTo>
                  <a:lnTo>
                    <a:pt x="1694" y="1674"/>
                  </a:lnTo>
                  <a:lnTo>
                    <a:pt x="1704" y="1670"/>
                  </a:lnTo>
                  <a:lnTo>
                    <a:pt x="1710" y="1668"/>
                  </a:lnTo>
                  <a:lnTo>
                    <a:pt x="1724" y="1660"/>
                  </a:lnTo>
                  <a:lnTo>
                    <a:pt x="1724" y="1660"/>
                  </a:lnTo>
                  <a:lnTo>
                    <a:pt x="1732" y="1654"/>
                  </a:lnTo>
                  <a:lnTo>
                    <a:pt x="1736" y="1648"/>
                  </a:lnTo>
                  <a:lnTo>
                    <a:pt x="1742" y="1644"/>
                  </a:lnTo>
                  <a:lnTo>
                    <a:pt x="1748" y="1642"/>
                  </a:lnTo>
                  <a:lnTo>
                    <a:pt x="1748" y="1642"/>
                  </a:lnTo>
                  <a:lnTo>
                    <a:pt x="1748" y="1656"/>
                  </a:lnTo>
                  <a:lnTo>
                    <a:pt x="1748" y="1674"/>
                  </a:lnTo>
                  <a:lnTo>
                    <a:pt x="1750" y="1682"/>
                  </a:lnTo>
                  <a:lnTo>
                    <a:pt x="1752" y="1688"/>
                  </a:lnTo>
                  <a:lnTo>
                    <a:pt x="1756" y="1694"/>
                  </a:lnTo>
                  <a:lnTo>
                    <a:pt x="1760" y="1698"/>
                  </a:lnTo>
                  <a:lnTo>
                    <a:pt x="1760" y="1698"/>
                  </a:lnTo>
                  <a:lnTo>
                    <a:pt x="1770" y="1696"/>
                  </a:lnTo>
                  <a:lnTo>
                    <a:pt x="1776" y="1694"/>
                  </a:lnTo>
                  <a:lnTo>
                    <a:pt x="1790" y="1684"/>
                  </a:lnTo>
                  <a:lnTo>
                    <a:pt x="1790" y="1684"/>
                  </a:lnTo>
                  <a:lnTo>
                    <a:pt x="1792" y="1690"/>
                  </a:lnTo>
                  <a:lnTo>
                    <a:pt x="1792" y="1696"/>
                  </a:lnTo>
                  <a:lnTo>
                    <a:pt x="1786" y="1714"/>
                  </a:lnTo>
                  <a:lnTo>
                    <a:pt x="1784" y="1722"/>
                  </a:lnTo>
                  <a:lnTo>
                    <a:pt x="1782" y="1730"/>
                  </a:lnTo>
                  <a:lnTo>
                    <a:pt x="1784" y="1738"/>
                  </a:lnTo>
                  <a:lnTo>
                    <a:pt x="1788" y="1744"/>
                  </a:lnTo>
                  <a:lnTo>
                    <a:pt x="1788" y="1744"/>
                  </a:lnTo>
                  <a:lnTo>
                    <a:pt x="1796" y="1742"/>
                  </a:lnTo>
                  <a:lnTo>
                    <a:pt x="1800" y="1740"/>
                  </a:lnTo>
                  <a:lnTo>
                    <a:pt x="1808" y="1732"/>
                  </a:lnTo>
                  <a:lnTo>
                    <a:pt x="1812" y="1726"/>
                  </a:lnTo>
                  <a:lnTo>
                    <a:pt x="1814" y="1724"/>
                  </a:lnTo>
                  <a:lnTo>
                    <a:pt x="1814" y="1724"/>
                  </a:lnTo>
                  <a:lnTo>
                    <a:pt x="1822" y="1732"/>
                  </a:lnTo>
                  <a:lnTo>
                    <a:pt x="1832" y="1738"/>
                  </a:lnTo>
                  <a:lnTo>
                    <a:pt x="1840" y="1738"/>
                  </a:lnTo>
                  <a:lnTo>
                    <a:pt x="1850" y="1736"/>
                  </a:lnTo>
                  <a:lnTo>
                    <a:pt x="1850" y="1736"/>
                  </a:lnTo>
                  <a:lnTo>
                    <a:pt x="1854" y="1720"/>
                  </a:lnTo>
                  <a:lnTo>
                    <a:pt x="1854" y="1702"/>
                  </a:lnTo>
                  <a:lnTo>
                    <a:pt x="1852" y="1692"/>
                  </a:lnTo>
                  <a:lnTo>
                    <a:pt x="1848" y="1682"/>
                  </a:lnTo>
                  <a:lnTo>
                    <a:pt x="1844" y="1676"/>
                  </a:lnTo>
                  <a:lnTo>
                    <a:pt x="1836" y="1670"/>
                  </a:lnTo>
                  <a:lnTo>
                    <a:pt x="1836" y="1670"/>
                  </a:lnTo>
                  <a:lnTo>
                    <a:pt x="1842" y="1666"/>
                  </a:lnTo>
                  <a:lnTo>
                    <a:pt x="1846" y="1666"/>
                  </a:lnTo>
                  <a:lnTo>
                    <a:pt x="1858" y="1670"/>
                  </a:lnTo>
                  <a:lnTo>
                    <a:pt x="1872" y="1674"/>
                  </a:lnTo>
                  <a:lnTo>
                    <a:pt x="1878" y="1674"/>
                  </a:lnTo>
                  <a:lnTo>
                    <a:pt x="1882" y="1672"/>
                  </a:lnTo>
                  <a:lnTo>
                    <a:pt x="1882" y="1672"/>
                  </a:lnTo>
                  <a:lnTo>
                    <a:pt x="1884" y="1676"/>
                  </a:lnTo>
                  <a:lnTo>
                    <a:pt x="1886" y="1682"/>
                  </a:lnTo>
                  <a:lnTo>
                    <a:pt x="1886" y="1694"/>
                  </a:lnTo>
                  <a:lnTo>
                    <a:pt x="1884" y="1706"/>
                  </a:lnTo>
                  <a:lnTo>
                    <a:pt x="1880" y="1718"/>
                  </a:lnTo>
                  <a:lnTo>
                    <a:pt x="1878" y="1732"/>
                  </a:lnTo>
                  <a:lnTo>
                    <a:pt x="1878" y="1744"/>
                  </a:lnTo>
                  <a:lnTo>
                    <a:pt x="1878" y="1748"/>
                  </a:lnTo>
                  <a:lnTo>
                    <a:pt x="1880" y="1754"/>
                  </a:lnTo>
                  <a:lnTo>
                    <a:pt x="1884" y="1758"/>
                  </a:lnTo>
                  <a:lnTo>
                    <a:pt x="1890" y="1762"/>
                  </a:lnTo>
                  <a:lnTo>
                    <a:pt x="1890" y="1762"/>
                  </a:lnTo>
                  <a:lnTo>
                    <a:pt x="1900" y="1760"/>
                  </a:lnTo>
                  <a:lnTo>
                    <a:pt x="1908" y="1756"/>
                  </a:lnTo>
                  <a:lnTo>
                    <a:pt x="1916" y="1748"/>
                  </a:lnTo>
                  <a:lnTo>
                    <a:pt x="1922" y="1742"/>
                  </a:lnTo>
                  <a:lnTo>
                    <a:pt x="1934" y="1726"/>
                  </a:lnTo>
                  <a:lnTo>
                    <a:pt x="1942" y="1720"/>
                  </a:lnTo>
                  <a:lnTo>
                    <a:pt x="1952" y="1714"/>
                  </a:lnTo>
                  <a:lnTo>
                    <a:pt x="1952" y="1714"/>
                  </a:lnTo>
                  <a:lnTo>
                    <a:pt x="1952" y="1726"/>
                  </a:lnTo>
                  <a:lnTo>
                    <a:pt x="1954" y="1736"/>
                  </a:lnTo>
                  <a:lnTo>
                    <a:pt x="1960" y="1758"/>
                  </a:lnTo>
                  <a:lnTo>
                    <a:pt x="1962" y="1766"/>
                  </a:lnTo>
                  <a:lnTo>
                    <a:pt x="1958" y="1776"/>
                  </a:lnTo>
                  <a:lnTo>
                    <a:pt x="1950" y="1786"/>
                  </a:lnTo>
                  <a:lnTo>
                    <a:pt x="1936" y="1794"/>
                  </a:lnTo>
                  <a:lnTo>
                    <a:pt x="1936" y="1794"/>
                  </a:lnTo>
                  <a:lnTo>
                    <a:pt x="1936" y="1800"/>
                  </a:lnTo>
                  <a:lnTo>
                    <a:pt x="1938" y="1804"/>
                  </a:lnTo>
                  <a:lnTo>
                    <a:pt x="1944" y="1812"/>
                  </a:lnTo>
                  <a:lnTo>
                    <a:pt x="1954" y="1818"/>
                  </a:lnTo>
                  <a:lnTo>
                    <a:pt x="1962" y="1824"/>
                  </a:lnTo>
                  <a:lnTo>
                    <a:pt x="1970" y="1830"/>
                  </a:lnTo>
                  <a:lnTo>
                    <a:pt x="1972" y="1834"/>
                  </a:lnTo>
                  <a:lnTo>
                    <a:pt x="1974" y="1838"/>
                  </a:lnTo>
                  <a:lnTo>
                    <a:pt x="1974" y="1842"/>
                  </a:lnTo>
                  <a:lnTo>
                    <a:pt x="1974" y="1848"/>
                  </a:lnTo>
                  <a:lnTo>
                    <a:pt x="1972" y="1856"/>
                  </a:lnTo>
                  <a:lnTo>
                    <a:pt x="1966" y="1864"/>
                  </a:lnTo>
                  <a:lnTo>
                    <a:pt x="1966" y="1864"/>
                  </a:lnTo>
                  <a:lnTo>
                    <a:pt x="1972" y="1868"/>
                  </a:lnTo>
                  <a:lnTo>
                    <a:pt x="1976" y="1872"/>
                  </a:lnTo>
                  <a:lnTo>
                    <a:pt x="1980" y="1874"/>
                  </a:lnTo>
                  <a:lnTo>
                    <a:pt x="1986" y="1874"/>
                  </a:lnTo>
                  <a:lnTo>
                    <a:pt x="1996" y="1874"/>
                  </a:lnTo>
                  <a:lnTo>
                    <a:pt x="2006" y="1870"/>
                  </a:lnTo>
                  <a:lnTo>
                    <a:pt x="2034" y="1838"/>
                  </a:lnTo>
                  <a:lnTo>
                    <a:pt x="2034" y="1838"/>
                  </a:lnTo>
                  <a:lnTo>
                    <a:pt x="2030" y="1860"/>
                  </a:lnTo>
                  <a:lnTo>
                    <a:pt x="2028" y="1886"/>
                  </a:lnTo>
                  <a:lnTo>
                    <a:pt x="2028" y="1912"/>
                  </a:lnTo>
                  <a:lnTo>
                    <a:pt x="2032" y="1936"/>
                  </a:lnTo>
                  <a:lnTo>
                    <a:pt x="2032" y="1936"/>
                  </a:lnTo>
                  <a:lnTo>
                    <a:pt x="2030" y="1944"/>
                  </a:lnTo>
                  <a:lnTo>
                    <a:pt x="2028" y="1954"/>
                  </a:lnTo>
                  <a:lnTo>
                    <a:pt x="2030" y="1974"/>
                  </a:lnTo>
                  <a:lnTo>
                    <a:pt x="2028" y="1982"/>
                  </a:lnTo>
                  <a:lnTo>
                    <a:pt x="2022" y="1992"/>
                  </a:lnTo>
                  <a:lnTo>
                    <a:pt x="2014" y="2000"/>
                  </a:lnTo>
                  <a:lnTo>
                    <a:pt x="2000" y="2008"/>
                  </a:lnTo>
                  <a:lnTo>
                    <a:pt x="2000" y="2008"/>
                  </a:lnTo>
                  <a:lnTo>
                    <a:pt x="1992" y="2054"/>
                  </a:lnTo>
                  <a:lnTo>
                    <a:pt x="1988" y="2076"/>
                  </a:lnTo>
                  <a:lnTo>
                    <a:pt x="1982" y="2096"/>
                  </a:lnTo>
                  <a:lnTo>
                    <a:pt x="1972" y="2116"/>
                  </a:lnTo>
                  <a:lnTo>
                    <a:pt x="1960" y="2136"/>
                  </a:lnTo>
                  <a:lnTo>
                    <a:pt x="1950" y="2144"/>
                  </a:lnTo>
                  <a:lnTo>
                    <a:pt x="1942" y="2154"/>
                  </a:lnTo>
                  <a:lnTo>
                    <a:pt x="1930" y="2162"/>
                  </a:lnTo>
                  <a:lnTo>
                    <a:pt x="1918" y="2168"/>
                  </a:lnTo>
                  <a:lnTo>
                    <a:pt x="1918" y="2168"/>
                  </a:lnTo>
                  <a:lnTo>
                    <a:pt x="1914" y="2176"/>
                  </a:lnTo>
                  <a:lnTo>
                    <a:pt x="1908" y="2182"/>
                  </a:lnTo>
                  <a:lnTo>
                    <a:pt x="1894" y="2192"/>
                  </a:lnTo>
                  <a:lnTo>
                    <a:pt x="1876" y="2200"/>
                  </a:lnTo>
                  <a:lnTo>
                    <a:pt x="1856" y="2206"/>
                  </a:lnTo>
                  <a:lnTo>
                    <a:pt x="1832" y="2212"/>
                  </a:lnTo>
                  <a:lnTo>
                    <a:pt x="1806" y="2216"/>
                  </a:lnTo>
                  <a:lnTo>
                    <a:pt x="1752" y="2224"/>
                  </a:lnTo>
                  <a:lnTo>
                    <a:pt x="1696" y="2230"/>
                  </a:lnTo>
                  <a:lnTo>
                    <a:pt x="1670" y="2234"/>
                  </a:lnTo>
                  <a:lnTo>
                    <a:pt x="1646" y="2240"/>
                  </a:lnTo>
                  <a:lnTo>
                    <a:pt x="1622" y="2246"/>
                  </a:lnTo>
                  <a:lnTo>
                    <a:pt x="1602" y="2254"/>
                  </a:lnTo>
                  <a:lnTo>
                    <a:pt x="1586" y="2266"/>
                  </a:lnTo>
                  <a:lnTo>
                    <a:pt x="1580" y="2272"/>
                  </a:lnTo>
                  <a:lnTo>
                    <a:pt x="1574" y="2278"/>
                  </a:lnTo>
                  <a:lnTo>
                    <a:pt x="1574" y="2278"/>
                  </a:lnTo>
                  <a:lnTo>
                    <a:pt x="1578" y="2280"/>
                  </a:lnTo>
                  <a:lnTo>
                    <a:pt x="1584" y="2282"/>
                  </a:lnTo>
                  <a:lnTo>
                    <a:pt x="1602" y="2284"/>
                  </a:lnTo>
                  <a:lnTo>
                    <a:pt x="1624" y="2286"/>
                  </a:lnTo>
                  <a:lnTo>
                    <a:pt x="1652" y="2286"/>
                  </a:lnTo>
                  <a:lnTo>
                    <a:pt x="1702" y="2286"/>
                  </a:lnTo>
                  <a:lnTo>
                    <a:pt x="1732" y="2282"/>
                  </a:lnTo>
                  <a:lnTo>
                    <a:pt x="1732" y="2282"/>
                  </a:lnTo>
                  <a:lnTo>
                    <a:pt x="1740" y="2278"/>
                  </a:lnTo>
                  <a:lnTo>
                    <a:pt x="1748" y="2278"/>
                  </a:lnTo>
                  <a:lnTo>
                    <a:pt x="1756" y="2280"/>
                  </a:lnTo>
                  <a:lnTo>
                    <a:pt x="1764" y="2282"/>
                  </a:lnTo>
                  <a:lnTo>
                    <a:pt x="1782" y="2288"/>
                  </a:lnTo>
                  <a:lnTo>
                    <a:pt x="1790" y="2290"/>
                  </a:lnTo>
                  <a:lnTo>
                    <a:pt x="1800" y="2290"/>
                  </a:lnTo>
                  <a:lnTo>
                    <a:pt x="1800" y="2290"/>
                  </a:lnTo>
                  <a:lnTo>
                    <a:pt x="1820" y="2290"/>
                  </a:lnTo>
                  <a:lnTo>
                    <a:pt x="1844" y="2288"/>
                  </a:lnTo>
                  <a:lnTo>
                    <a:pt x="1888" y="2284"/>
                  </a:lnTo>
                  <a:lnTo>
                    <a:pt x="1910" y="2282"/>
                  </a:lnTo>
                  <a:lnTo>
                    <a:pt x="1930" y="2282"/>
                  </a:lnTo>
                  <a:lnTo>
                    <a:pt x="1950" y="2284"/>
                  </a:lnTo>
                  <a:lnTo>
                    <a:pt x="1968" y="2290"/>
                  </a:lnTo>
                  <a:lnTo>
                    <a:pt x="1968" y="2290"/>
                  </a:lnTo>
                  <a:lnTo>
                    <a:pt x="2060" y="2290"/>
                  </a:lnTo>
                  <a:lnTo>
                    <a:pt x="2148" y="2292"/>
                  </a:lnTo>
                  <a:lnTo>
                    <a:pt x="2148" y="2292"/>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3" name="Freeform 52"/>
            <p:cNvSpPr>
              <a:spLocks noEditPoints="1"/>
            </p:cNvSpPr>
            <p:nvPr userDrawn="1"/>
          </p:nvSpPr>
          <p:spPr bwMode="gray">
            <a:xfrm>
              <a:off x="3265" y="2813"/>
              <a:ext cx="695" cy="682"/>
            </a:xfrm>
            <a:custGeom>
              <a:avLst/>
              <a:gdLst/>
              <a:ahLst/>
              <a:cxnLst>
                <a:cxn ang="0">
                  <a:pos x="176" y="312"/>
                </a:cxn>
                <a:cxn ang="0">
                  <a:pos x="186" y="252"/>
                </a:cxn>
                <a:cxn ang="0">
                  <a:pos x="208" y="204"/>
                </a:cxn>
                <a:cxn ang="0">
                  <a:pos x="242" y="168"/>
                </a:cxn>
                <a:cxn ang="0">
                  <a:pos x="290" y="144"/>
                </a:cxn>
                <a:cxn ang="0">
                  <a:pos x="348" y="136"/>
                </a:cxn>
                <a:cxn ang="0">
                  <a:pos x="388" y="140"/>
                </a:cxn>
                <a:cxn ang="0">
                  <a:pos x="438" y="158"/>
                </a:cxn>
                <a:cxn ang="0">
                  <a:pos x="476" y="188"/>
                </a:cxn>
                <a:cxn ang="0">
                  <a:pos x="502" y="232"/>
                </a:cxn>
                <a:cxn ang="0">
                  <a:pos x="516" y="290"/>
                </a:cxn>
                <a:cxn ang="0">
                  <a:pos x="518" y="334"/>
                </a:cxn>
                <a:cxn ang="0">
                  <a:pos x="512" y="396"/>
                </a:cxn>
                <a:cxn ang="0">
                  <a:pos x="494" y="450"/>
                </a:cxn>
                <a:cxn ang="0">
                  <a:pos x="466" y="492"/>
                </a:cxn>
                <a:cxn ang="0">
                  <a:pos x="424" y="522"/>
                </a:cxn>
                <a:cxn ang="0">
                  <a:pos x="370" y="538"/>
                </a:cxn>
                <a:cxn ang="0">
                  <a:pos x="328" y="538"/>
                </a:cxn>
                <a:cxn ang="0">
                  <a:pos x="276" y="524"/>
                </a:cxn>
                <a:cxn ang="0">
                  <a:pos x="232" y="494"/>
                </a:cxn>
                <a:cxn ang="0">
                  <a:pos x="202" y="450"/>
                </a:cxn>
                <a:cxn ang="0">
                  <a:pos x="182" y="396"/>
                </a:cxn>
                <a:cxn ang="0">
                  <a:pos x="176" y="334"/>
                </a:cxn>
                <a:cxn ang="0">
                  <a:pos x="348" y="676"/>
                </a:cxn>
                <a:cxn ang="0">
                  <a:pos x="458" y="660"/>
                </a:cxn>
                <a:cxn ang="0">
                  <a:pos x="550" y="618"/>
                </a:cxn>
                <a:cxn ang="0">
                  <a:pos x="622" y="552"/>
                </a:cxn>
                <a:cxn ang="0">
                  <a:pos x="670" y="466"/>
                </a:cxn>
                <a:cxn ang="0">
                  <a:pos x="694" y="368"/>
                </a:cxn>
                <a:cxn ang="0">
                  <a:pos x="694" y="298"/>
                </a:cxn>
                <a:cxn ang="0">
                  <a:pos x="670" y="198"/>
                </a:cxn>
                <a:cxn ang="0">
                  <a:pos x="620" y="116"/>
                </a:cxn>
                <a:cxn ang="0">
                  <a:pos x="548" y="52"/>
                </a:cxn>
                <a:cxn ang="0">
                  <a:pos x="458" y="14"/>
                </a:cxn>
                <a:cxn ang="0">
                  <a:pos x="348" y="0"/>
                </a:cxn>
                <a:cxn ang="0">
                  <a:pos x="274" y="6"/>
                </a:cxn>
                <a:cxn ang="0">
                  <a:pos x="176" y="36"/>
                </a:cxn>
                <a:cxn ang="0">
                  <a:pos x="96" y="90"/>
                </a:cxn>
                <a:cxn ang="0">
                  <a:pos x="38" y="166"/>
                </a:cxn>
                <a:cxn ang="0">
                  <a:pos x="6" y="262"/>
                </a:cxn>
                <a:cxn ang="0">
                  <a:pos x="0" y="334"/>
                </a:cxn>
                <a:cxn ang="0">
                  <a:pos x="14" y="438"/>
                </a:cxn>
                <a:cxn ang="0">
                  <a:pos x="56" y="530"/>
                </a:cxn>
                <a:cxn ang="0">
                  <a:pos x="122" y="600"/>
                </a:cxn>
                <a:cxn ang="0">
                  <a:pos x="208" y="650"/>
                </a:cxn>
                <a:cxn ang="0">
                  <a:pos x="310" y="674"/>
                </a:cxn>
              </a:cxnLst>
              <a:rect l="0" t="0" r="r" b="b"/>
              <a:pathLst>
                <a:path w="696" h="676">
                  <a:moveTo>
                    <a:pt x="176" y="334"/>
                  </a:moveTo>
                  <a:lnTo>
                    <a:pt x="176" y="334"/>
                  </a:lnTo>
                  <a:lnTo>
                    <a:pt x="176" y="312"/>
                  </a:lnTo>
                  <a:lnTo>
                    <a:pt x="178" y="292"/>
                  </a:lnTo>
                  <a:lnTo>
                    <a:pt x="182" y="272"/>
                  </a:lnTo>
                  <a:lnTo>
                    <a:pt x="186" y="252"/>
                  </a:lnTo>
                  <a:lnTo>
                    <a:pt x="192" y="236"/>
                  </a:lnTo>
                  <a:lnTo>
                    <a:pt x="200" y="220"/>
                  </a:lnTo>
                  <a:lnTo>
                    <a:pt x="208" y="204"/>
                  </a:lnTo>
                  <a:lnTo>
                    <a:pt x="218" y="190"/>
                  </a:lnTo>
                  <a:lnTo>
                    <a:pt x="230" y="178"/>
                  </a:lnTo>
                  <a:lnTo>
                    <a:pt x="242" y="168"/>
                  </a:lnTo>
                  <a:lnTo>
                    <a:pt x="256" y="158"/>
                  </a:lnTo>
                  <a:lnTo>
                    <a:pt x="272" y="150"/>
                  </a:lnTo>
                  <a:lnTo>
                    <a:pt x="290" y="144"/>
                  </a:lnTo>
                  <a:lnTo>
                    <a:pt x="308" y="140"/>
                  </a:lnTo>
                  <a:lnTo>
                    <a:pt x="328" y="138"/>
                  </a:lnTo>
                  <a:lnTo>
                    <a:pt x="348" y="136"/>
                  </a:lnTo>
                  <a:lnTo>
                    <a:pt x="348" y="136"/>
                  </a:lnTo>
                  <a:lnTo>
                    <a:pt x="370" y="138"/>
                  </a:lnTo>
                  <a:lnTo>
                    <a:pt x="388" y="140"/>
                  </a:lnTo>
                  <a:lnTo>
                    <a:pt x="406" y="144"/>
                  </a:lnTo>
                  <a:lnTo>
                    <a:pt x="422" y="150"/>
                  </a:lnTo>
                  <a:lnTo>
                    <a:pt x="438" y="158"/>
                  </a:lnTo>
                  <a:lnTo>
                    <a:pt x="452" y="166"/>
                  </a:lnTo>
                  <a:lnTo>
                    <a:pt x="464" y="176"/>
                  </a:lnTo>
                  <a:lnTo>
                    <a:pt x="476" y="188"/>
                  </a:lnTo>
                  <a:lnTo>
                    <a:pt x="486" y="202"/>
                  </a:lnTo>
                  <a:lnTo>
                    <a:pt x="494" y="216"/>
                  </a:lnTo>
                  <a:lnTo>
                    <a:pt x="502" y="232"/>
                  </a:lnTo>
                  <a:lnTo>
                    <a:pt x="508" y="250"/>
                  </a:lnTo>
                  <a:lnTo>
                    <a:pt x="512" y="270"/>
                  </a:lnTo>
                  <a:lnTo>
                    <a:pt x="516" y="290"/>
                  </a:lnTo>
                  <a:lnTo>
                    <a:pt x="518" y="310"/>
                  </a:lnTo>
                  <a:lnTo>
                    <a:pt x="518" y="334"/>
                  </a:lnTo>
                  <a:lnTo>
                    <a:pt x="518" y="334"/>
                  </a:lnTo>
                  <a:lnTo>
                    <a:pt x="518" y="356"/>
                  </a:lnTo>
                  <a:lnTo>
                    <a:pt x="516" y="376"/>
                  </a:lnTo>
                  <a:lnTo>
                    <a:pt x="512" y="396"/>
                  </a:lnTo>
                  <a:lnTo>
                    <a:pt x="508" y="414"/>
                  </a:lnTo>
                  <a:lnTo>
                    <a:pt x="502" y="432"/>
                  </a:lnTo>
                  <a:lnTo>
                    <a:pt x="494" y="450"/>
                  </a:lnTo>
                  <a:lnTo>
                    <a:pt x="486" y="466"/>
                  </a:lnTo>
                  <a:lnTo>
                    <a:pt x="476" y="480"/>
                  </a:lnTo>
                  <a:lnTo>
                    <a:pt x="466" y="492"/>
                  </a:lnTo>
                  <a:lnTo>
                    <a:pt x="452" y="504"/>
                  </a:lnTo>
                  <a:lnTo>
                    <a:pt x="438" y="514"/>
                  </a:lnTo>
                  <a:lnTo>
                    <a:pt x="424" y="522"/>
                  </a:lnTo>
                  <a:lnTo>
                    <a:pt x="406" y="530"/>
                  </a:lnTo>
                  <a:lnTo>
                    <a:pt x="388" y="534"/>
                  </a:lnTo>
                  <a:lnTo>
                    <a:pt x="370" y="538"/>
                  </a:lnTo>
                  <a:lnTo>
                    <a:pt x="348" y="538"/>
                  </a:lnTo>
                  <a:lnTo>
                    <a:pt x="348" y="538"/>
                  </a:lnTo>
                  <a:lnTo>
                    <a:pt x="328" y="538"/>
                  </a:lnTo>
                  <a:lnTo>
                    <a:pt x="310" y="534"/>
                  </a:lnTo>
                  <a:lnTo>
                    <a:pt x="292" y="530"/>
                  </a:lnTo>
                  <a:lnTo>
                    <a:pt x="276" y="524"/>
                  </a:lnTo>
                  <a:lnTo>
                    <a:pt x="260" y="514"/>
                  </a:lnTo>
                  <a:lnTo>
                    <a:pt x="246" y="504"/>
                  </a:lnTo>
                  <a:lnTo>
                    <a:pt x="232" y="494"/>
                  </a:lnTo>
                  <a:lnTo>
                    <a:pt x="220" y="480"/>
                  </a:lnTo>
                  <a:lnTo>
                    <a:pt x="210" y="466"/>
                  </a:lnTo>
                  <a:lnTo>
                    <a:pt x="202" y="450"/>
                  </a:lnTo>
                  <a:lnTo>
                    <a:pt x="194" y="434"/>
                  </a:lnTo>
                  <a:lnTo>
                    <a:pt x="188" y="416"/>
                  </a:lnTo>
                  <a:lnTo>
                    <a:pt x="182" y="396"/>
                  </a:lnTo>
                  <a:lnTo>
                    <a:pt x="178" y="376"/>
                  </a:lnTo>
                  <a:lnTo>
                    <a:pt x="176" y="356"/>
                  </a:lnTo>
                  <a:lnTo>
                    <a:pt x="176" y="334"/>
                  </a:lnTo>
                  <a:lnTo>
                    <a:pt x="176" y="334"/>
                  </a:lnTo>
                  <a:close/>
                  <a:moveTo>
                    <a:pt x="348" y="676"/>
                  </a:moveTo>
                  <a:lnTo>
                    <a:pt x="348" y="676"/>
                  </a:lnTo>
                  <a:lnTo>
                    <a:pt x="386" y="674"/>
                  </a:lnTo>
                  <a:lnTo>
                    <a:pt x="424" y="668"/>
                  </a:lnTo>
                  <a:lnTo>
                    <a:pt x="458" y="660"/>
                  </a:lnTo>
                  <a:lnTo>
                    <a:pt x="490" y="648"/>
                  </a:lnTo>
                  <a:lnTo>
                    <a:pt x="520" y="634"/>
                  </a:lnTo>
                  <a:lnTo>
                    <a:pt x="550" y="618"/>
                  </a:lnTo>
                  <a:lnTo>
                    <a:pt x="576" y="598"/>
                  </a:lnTo>
                  <a:lnTo>
                    <a:pt x="600" y="576"/>
                  </a:lnTo>
                  <a:lnTo>
                    <a:pt x="622" y="552"/>
                  </a:lnTo>
                  <a:lnTo>
                    <a:pt x="640" y="524"/>
                  </a:lnTo>
                  <a:lnTo>
                    <a:pt x="656" y="496"/>
                  </a:lnTo>
                  <a:lnTo>
                    <a:pt x="670" y="466"/>
                  </a:lnTo>
                  <a:lnTo>
                    <a:pt x="680" y="436"/>
                  </a:lnTo>
                  <a:lnTo>
                    <a:pt x="688" y="402"/>
                  </a:lnTo>
                  <a:lnTo>
                    <a:pt x="694" y="368"/>
                  </a:lnTo>
                  <a:lnTo>
                    <a:pt x="696" y="334"/>
                  </a:lnTo>
                  <a:lnTo>
                    <a:pt x="696" y="334"/>
                  </a:lnTo>
                  <a:lnTo>
                    <a:pt x="694" y="298"/>
                  </a:lnTo>
                  <a:lnTo>
                    <a:pt x="688" y="262"/>
                  </a:lnTo>
                  <a:lnTo>
                    <a:pt x="680" y="230"/>
                  </a:lnTo>
                  <a:lnTo>
                    <a:pt x="670" y="198"/>
                  </a:lnTo>
                  <a:lnTo>
                    <a:pt x="656" y="168"/>
                  </a:lnTo>
                  <a:lnTo>
                    <a:pt x="640" y="140"/>
                  </a:lnTo>
                  <a:lnTo>
                    <a:pt x="620" y="116"/>
                  </a:lnTo>
                  <a:lnTo>
                    <a:pt x="600" y="92"/>
                  </a:lnTo>
                  <a:lnTo>
                    <a:pt x="576" y="72"/>
                  </a:lnTo>
                  <a:lnTo>
                    <a:pt x="548" y="52"/>
                  </a:lnTo>
                  <a:lnTo>
                    <a:pt x="520" y="36"/>
                  </a:lnTo>
                  <a:lnTo>
                    <a:pt x="490" y="24"/>
                  </a:lnTo>
                  <a:lnTo>
                    <a:pt x="458" y="14"/>
                  </a:lnTo>
                  <a:lnTo>
                    <a:pt x="422" y="6"/>
                  </a:lnTo>
                  <a:lnTo>
                    <a:pt x="386" y="0"/>
                  </a:lnTo>
                  <a:lnTo>
                    <a:pt x="348" y="0"/>
                  </a:lnTo>
                  <a:lnTo>
                    <a:pt x="348" y="0"/>
                  </a:lnTo>
                  <a:lnTo>
                    <a:pt x="310" y="0"/>
                  </a:lnTo>
                  <a:lnTo>
                    <a:pt x="274" y="6"/>
                  </a:lnTo>
                  <a:lnTo>
                    <a:pt x="238" y="12"/>
                  </a:lnTo>
                  <a:lnTo>
                    <a:pt x="206" y="24"/>
                  </a:lnTo>
                  <a:lnTo>
                    <a:pt x="176" y="36"/>
                  </a:lnTo>
                  <a:lnTo>
                    <a:pt x="146" y="52"/>
                  </a:lnTo>
                  <a:lnTo>
                    <a:pt x="120" y="70"/>
                  </a:lnTo>
                  <a:lnTo>
                    <a:pt x="96" y="90"/>
                  </a:lnTo>
                  <a:lnTo>
                    <a:pt x="74" y="114"/>
                  </a:lnTo>
                  <a:lnTo>
                    <a:pt x="54" y="140"/>
                  </a:lnTo>
                  <a:lnTo>
                    <a:pt x="38" y="166"/>
                  </a:lnTo>
                  <a:lnTo>
                    <a:pt x="24" y="196"/>
                  </a:lnTo>
                  <a:lnTo>
                    <a:pt x="14" y="228"/>
                  </a:lnTo>
                  <a:lnTo>
                    <a:pt x="6" y="262"/>
                  </a:lnTo>
                  <a:lnTo>
                    <a:pt x="0" y="296"/>
                  </a:lnTo>
                  <a:lnTo>
                    <a:pt x="0" y="334"/>
                  </a:lnTo>
                  <a:lnTo>
                    <a:pt x="0" y="334"/>
                  </a:lnTo>
                  <a:lnTo>
                    <a:pt x="0" y="370"/>
                  </a:lnTo>
                  <a:lnTo>
                    <a:pt x="6" y="406"/>
                  </a:lnTo>
                  <a:lnTo>
                    <a:pt x="14" y="438"/>
                  </a:lnTo>
                  <a:lnTo>
                    <a:pt x="24" y="470"/>
                  </a:lnTo>
                  <a:lnTo>
                    <a:pt x="38" y="500"/>
                  </a:lnTo>
                  <a:lnTo>
                    <a:pt x="56" y="530"/>
                  </a:lnTo>
                  <a:lnTo>
                    <a:pt x="74" y="556"/>
                  </a:lnTo>
                  <a:lnTo>
                    <a:pt x="96" y="580"/>
                  </a:lnTo>
                  <a:lnTo>
                    <a:pt x="122" y="600"/>
                  </a:lnTo>
                  <a:lnTo>
                    <a:pt x="148" y="620"/>
                  </a:lnTo>
                  <a:lnTo>
                    <a:pt x="176" y="636"/>
                  </a:lnTo>
                  <a:lnTo>
                    <a:pt x="208" y="650"/>
                  </a:lnTo>
                  <a:lnTo>
                    <a:pt x="240" y="662"/>
                  </a:lnTo>
                  <a:lnTo>
                    <a:pt x="274" y="670"/>
                  </a:lnTo>
                  <a:lnTo>
                    <a:pt x="310" y="674"/>
                  </a:lnTo>
                  <a:lnTo>
                    <a:pt x="348" y="676"/>
                  </a:lnTo>
                  <a:lnTo>
                    <a:pt x="348" y="67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4" name="Freeform 53"/>
            <p:cNvSpPr>
              <a:spLocks/>
            </p:cNvSpPr>
            <p:nvPr userDrawn="1"/>
          </p:nvSpPr>
          <p:spPr bwMode="gray">
            <a:xfrm>
              <a:off x="4054" y="2813"/>
              <a:ext cx="479" cy="682"/>
            </a:xfrm>
            <a:custGeom>
              <a:avLst/>
              <a:gdLst/>
              <a:ahLst/>
              <a:cxnLst>
                <a:cxn ang="0">
                  <a:pos x="412" y="138"/>
                </a:cxn>
                <a:cxn ang="0">
                  <a:pos x="324" y="126"/>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8"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38" y="2"/>
                </a:cxn>
                <a:cxn ang="0">
                  <a:pos x="412" y="138"/>
                </a:cxn>
              </a:cxnLst>
              <a:rect l="0" t="0" r="r" b="b"/>
              <a:pathLst>
                <a:path w="480" h="676">
                  <a:moveTo>
                    <a:pt x="412" y="138"/>
                  </a:moveTo>
                  <a:lnTo>
                    <a:pt x="412" y="138"/>
                  </a:lnTo>
                  <a:lnTo>
                    <a:pt x="352" y="128"/>
                  </a:lnTo>
                  <a:lnTo>
                    <a:pt x="324" y="126"/>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4"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8" y="380"/>
                  </a:lnTo>
                  <a:lnTo>
                    <a:pt x="168"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2" y="0"/>
                  </a:lnTo>
                  <a:lnTo>
                    <a:pt x="338" y="2"/>
                  </a:lnTo>
                  <a:lnTo>
                    <a:pt x="412" y="10"/>
                  </a:lnTo>
                  <a:lnTo>
                    <a:pt x="412" y="138"/>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5" name="Freeform 54"/>
            <p:cNvSpPr>
              <a:spLocks/>
            </p:cNvSpPr>
            <p:nvPr userDrawn="1"/>
          </p:nvSpPr>
          <p:spPr bwMode="gray">
            <a:xfrm>
              <a:off x="1527" y="2579"/>
              <a:ext cx="244" cy="888"/>
            </a:xfrm>
            <a:custGeom>
              <a:avLst/>
              <a:gdLst/>
              <a:ahLst/>
              <a:cxnLst>
                <a:cxn ang="0">
                  <a:pos x="20" y="890"/>
                </a:cxn>
                <a:cxn ang="0">
                  <a:pos x="20" y="890"/>
                </a:cxn>
                <a:cxn ang="0">
                  <a:pos x="26" y="786"/>
                </a:cxn>
                <a:cxn ang="0">
                  <a:pos x="28" y="660"/>
                </a:cxn>
                <a:cxn ang="0">
                  <a:pos x="28" y="314"/>
                </a:cxn>
                <a:cxn ang="0">
                  <a:pos x="28" y="314"/>
                </a:cxn>
                <a:cxn ang="0">
                  <a:pos x="26" y="224"/>
                </a:cxn>
                <a:cxn ang="0">
                  <a:pos x="20" y="144"/>
                </a:cxn>
                <a:cxn ang="0">
                  <a:pos x="12" y="72"/>
                </a:cxn>
                <a:cxn ang="0">
                  <a:pos x="0" y="0"/>
                </a:cxn>
                <a:cxn ang="0">
                  <a:pos x="230" y="0"/>
                </a:cxn>
                <a:cxn ang="0">
                  <a:pos x="230" y="0"/>
                </a:cxn>
                <a:cxn ang="0">
                  <a:pos x="230" y="54"/>
                </a:cxn>
                <a:cxn ang="0">
                  <a:pos x="226" y="114"/>
                </a:cxn>
                <a:cxn ang="0">
                  <a:pos x="224" y="180"/>
                </a:cxn>
                <a:cxn ang="0">
                  <a:pos x="224" y="254"/>
                </a:cxn>
                <a:cxn ang="0">
                  <a:pos x="224" y="578"/>
                </a:cxn>
                <a:cxn ang="0">
                  <a:pos x="224" y="578"/>
                </a:cxn>
                <a:cxn ang="0">
                  <a:pos x="226" y="654"/>
                </a:cxn>
                <a:cxn ang="0">
                  <a:pos x="232" y="736"/>
                </a:cxn>
                <a:cxn ang="0">
                  <a:pos x="240" y="818"/>
                </a:cxn>
                <a:cxn ang="0">
                  <a:pos x="250" y="890"/>
                </a:cxn>
                <a:cxn ang="0">
                  <a:pos x="20" y="890"/>
                </a:cxn>
              </a:cxnLst>
              <a:rect l="0" t="0" r="r" b="b"/>
              <a:pathLst>
                <a:path w="250" h="890">
                  <a:moveTo>
                    <a:pt x="20" y="890"/>
                  </a:moveTo>
                  <a:lnTo>
                    <a:pt x="20" y="890"/>
                  </a:lnTo>
                  <a:lnTo>
                    <a:pt x="26" y="786"/>
                  </a:lnTo>
                  <a:lnTo>
                    <a:pt x="28" y="660"/>
                  </a:lnTo>
                  <a:lnTo>
                    <a:pt x="28" y="314"/>
                  </a:lnTo>
                  <a:lnTo>
                    <a:pt x="28" y="314"/>
                  </a:lnTo>
                  <a:lnTo>
                    <a:pt x="26" y="224"/>
                  </a:lnTo>
                  <a:lnTo>
                    <a:pt x="20" y="144"/>
                  </a:lnTo>
                  <a:lnTo>
                    <a:pt x="12" y="72"/>
                  </a:lnTo>
                  <a:lnTo>
                    <a:pt x="0" y="0"/>
                  </a:lnTo>
                  <a:lnTo>
                    <a:pt x="230" y="0"/>
                  </a:lnTo>
                  <a:lnTo>
                    <a:pt x="230" y="0"/>
                  </a:lnTo>
                  <a:lnTo>
                    <a:pt x="230" y="54"/>
                  </a:lnTo>
                  <a:lnTo>
                    <a:pt x="226" y="114"/>
                  </a:lnTo>
                  <a:lnTo>
                    <a:pt x="224" y="180"/>
                  </a:lnTo>
                  <a:lnTo>
                    <a:pt x="224" y="254"/>
                  </a:lnTo>
                  <a:lnTo>
                    <a:pt x="224" y="578"/>
                  </a:lnTo>
                  <a:lnTo>
                    <a:pt x="224" y="578"/>
                  </a:lnTo>
                  <a:lnTo>
                    <a:pt x="226" y="654"/>
                  </a:lnTo>
                  <a:lnTo>
                    <a:pt x="232" y="736"/>
                  </a:lnTo>
                  <a:lnTo>
                    <a:pt x="240" y="818"/>
                  </a:lnTo>
                  <a:lnTo>
                    <a:pt x="250" y="890"/>
                  </a:lnTo>
                  <a:lnTo>
                    <a:pt x="20" y="890"/>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6" name="Freeform 55"/>
            <p:cNvSpPr>
              <a:spLocks noEditPoints="1"/>
            </p:cNvSpPr>
            <p:nvPr userDrawn="1"/>
          </p:nvSpPr>
          <p:spPr bwMode="gray">
            <a:xfrm>
              <a:off x="1903" y="2813"/>
              <a:ext cx="723" cy="944"/>
            </a:xfrm>
            <a:custGeom>
              <a:avLst/>
              <a:gdLst/>
              <a:ahLst/>
              <a:cxnLst>
                <a:cxn ang="0">
                  <a:pos x="204" y="328"/>
                </a:cxn>
                <a:cxn ang="0">
                  <a:pos x="214" y="264"/>
                </a:cxn>
                <a:cxn ang="0">
                  <a:pos x="236" y="212"/>
                </a:cxn>
                <a:cxn ang="0">
                  <a:pos x="268" y="170"/>
                </a:cxn>
                <a:cxn ang="0">
                  <a:pos x="312" y="146"/>
                </a:cxn>
                <a:cxn ang="0">
                  <a:pos x="370" y="136"/>
                </a:cxn>
                <a:cxn ang="0">
                  <a:pos x="406" y="140"/>
                </a:cxn>
                <a:cxn ang="0">
                  <a:pos x="456" y="160"/>
                </a:cxn>
                <a:cxn ang="0">
                  <a:pos x="496" y="196"/>
                </a:cxn>
                <a:cxn ang="0">
                  <a:pos x="526" y="246"/>
                </a:cxn>
                <a:cxn ang="0">
                  <a:pos x="542" y="306"/>
                </a:cxn>
                <a:cxn ang="0">
                  <a:pos x="546" y="352"/>
                </a:cxn>
                <a:cxn ang="0">
                  <a:pos x="540" y="410"/>
                </a:cxn>
                <a:cxn ang="0">
                  <a:pos x="522" y="460"/>
                </a:cxn>
                <a:cxn ang="0">
                  <a:pos x="492" y="498"/>
                </a:cxn>
                <a:cxn ang="0">
                  <a:pos x="450" y="526"/>
                </a:cxn>
                <a:cxn ang="0">
                  <a:pos x="398" y="538"/>
                </a:cxn>
                <a:cxn ang="0">
                  <a:pos x="358" y="538"/>
                </a:cxn>
                <a:cxn ang="0">
                  <a:pos x="304" y="526"/>
                </a:cxn>
                <a:cxn ang="0">
                  <a:pos x="260" y="502"/>
                </a:cxn>
                <a:cxn ang="0">
                  <a:pos x="230" y="466"/>
                </a:cxn>
                <a:cxn ang="0">
                  <a:pos x="210" y="414"/>
                </a:cxn>
                <a:cxn ang="0">
                  <a:pos x="204" y="352"/>
                </a:cxn>
                <a:cxn ang="0">
                  <a:pos x="230" y="926"/>
                </a:cxn>
                <a:cxn ang="0">
                  <a:pos x="218" y="726"/>
                </a:cxn>
                <a:cxn ang="0">
                  <a:pos x="218" y="614"/>
                </a:cxn>
                <a:cxn ang="0">
                  <a:pos x="296" y="654"/>
                </a:cxn>
                <a:cxn ang="0">
                  <a:pos x="384" y="674"/>
                </a:cxn>
                <a:cxn ang="0">
                  <a:pos x="454" y="674"/>
                </a:cxn>
                <a:cxn ang="0">
                  <a:pos x="544" y="652"/>
                </a:cxn>
                <a:cxn ang="0">
                  <a:pos x="618" y="604"/>
                </a:cxn>
                <a:cxn ang="0">
                  <a:pos x="674" y="536"/>
                </a:cxn>
                <a:cxn ang="0">
                  <a:pos x="710" y="450"/>
                </a:cxn>
                <a:cxn ang="0">
                  <a:pos x="722" y="350"/>
                </a:cxn>
                <a:cxn ang="0">
                  <a:pos x="716" y="276"/>
                </a:cxn>
                <a:cxn ang="0">
                  <a:pos x="686" y="178"/>
                </a:cxn>
                <a:cxn ang="0">
                  <a:pos x="636" y="98"/>
                </a:cxn>
                <a:cxn ang="0">
                  <a:pos x="566" y="40"/>
                </a:cxn>
                <a:cxn ang="0">
                  <a:pos x="478" y="6"/>
                </a:cxn>
                <a:cxn ang="0">
                  <a:pos x="412" y="0"/>
                </a:cxn>
                <a:cxn ang="0">
                  <a:pos x="348" y="6"/>
                </a:cxn>
                <a:cxn ang="0">
                  <a:pos x="298" y="22"/>
                </a:cxn>
                <a:cxn ang="0">
                  <a:pos x="226" y="70"/>
                </a:cxn>
                <a:cxn ang="0">
                  <a:pos x="190" y="106"/>
                </a:cxn>
                <a:cxn ang="0">
                  <a:pos x="168" y="16"/>
                </a:cxn>
                <a:cxn ang="0">
                  <a:pos x="16" y="110"/>
                </a:cxn>
                <a:cxn ang="0">
                  <a:pos x="38" y="270"/>
                </a:cxn>
                <a:cxn ang="0">
                  <a:pos x="40" y="614"/>
                </a:cxn>
                <a:cxn ang="0">
                  <a:pos x="38" y="694"/>
                </a:cxn>
                <a:cxn ang="0">
                  <a:pos x="230" y="926"/>
                </a:cxn>
              </a:cxnLst>
              <a:rect l="0" t="0" r="r" b="b"/>
              <a:pathLst>
                <a:path w="722" h="938">
                  <a:moveTo>
                    <a:pt x="204" y="352"/>
                  </a:moveTo>
                  <a:lnTo>
                    <a:pt x="204" y="352"/>
                  </a:lnTo>
                  <a:lnTo>
                    <a:pt x="204" y="328"/>
                  </a:lnTo>
                  <a:lnTo>
                    <a:pt x="206" y="306"/>
                  </a:lnTo>
                  <a:lnTo>
                    <a:pt x="210" y="284"/>
                  </a:lnTo>
                  <a:lnTo>
                    <a:pt x="214" y="264"/>
                  </a:lnTo>
                  <a:lnTo>
                    <a:pt x="220" y="246"/>
                  </a:lnTo>
                  <a:lnTo>
                    <a:pt x="226" y="228"/>
                  </a:lnTo>
                  <a:lnTo>
                    <a:pt x="236" y="212"/>
                  </a:lnTo>
                  <a:lnTo>
                    <a:pt x="244" y="196"/>
                  </a:lnTo>
                  <a:lnTo>
                    <a:pt x="256" y="182"/>
                  </a:lnTo>
                  <a:lnTo>
                    <a:pt x="268" y="170"/>
                  </a:lnTo>
                  <a:lnTo>
                    <a:pt x="282" y="160"/>
                  </a:lnTo>
                  <a:lnTo>
                    <a:pt x="296" y="152"/>
                  </a:lnTo>
                  <a:lnTo>
                    <a:pt x="312" y="146"/>
                  </a:lnTo>
                  <a:lnTo>
                    <a:pt x="330" y="140"/>
                  </a:lnTo>
                  <a:lnTo>
                    <a:pt x="350" y="138"/>
                  </a:lnTo>
                  <a:lnTo>
                    <a:pt x="370" y="136"/>
                  </a:lnTo>
                  <a:lnTo>
                    <a:pt x="370" y="136"/>
                  </a:lnTo>
                  <a:lnTo>
                    <a:pt x="388" y="138"/>
                  </a:lnTo>
                  <a:lnTo>
                    <a:pt x="406" y="140"/>
                  </a:lnTo>
                  <a:lnTo>
                    <a:pt x="424" y="146"/>
                  </a:lnTo>
                  <a:lnTo>
                    <a:pt x="440" y="152"/>
                  </a:lnTo>
                  <a:lnTo>
                    <a:pt x="456" y="160"/>
                  </a:lnTo>
                  <a:lnTo>
                    <a:pt x="470" y="172"/>
                  </a:lnTo>
                  <a:lnTo>
                    <a:pt x="484" y="184"/>
                  </a:lnTo>
                  <a:lnTo>
                    <a:pt x="496" y="196"/>
                  </a:lnTo>
                  <a:lnTo>
                    <a:pt x="506" y="212"/>
                  </a:lnTo>
                  <a:lnTo>
                    <a:pt x="516" y="228"/>
                  </a:lnTo>
                  <a:lnTo>
                    <a:pt x="526" y="246"/>
                  </a:lnTo>
                  <a:lnTo>
                    <a:pt x="532" y="264"/>
                  </a:lnTo>
                  <a:lnTo>
                    <a:pt x="538" y="284"/>
                  </a:lnTo>
                  <a:lnTo>
                    <a:pt x="542" y="306"/>
                  </a:lnTo>
                  <a:lnTo>
                    <a:pt x="544" y="328"/>
                  </a:lnTo>
                  <a:lnTo>
                    <a:pt x="546" y="352"/>
                  </a:lnTo>
                  <a:lnTo>
                    <a:pt x="546" y="352"/>
                  </a:lnTo>
                  <a:lnTo>
                    <a:pt x="544" y="372"/>
                  </a:lnTo>
                  <a:lnTo>
                    <a:pt x="542" y="392"/>
                  </a:lnTo>
                  <a:lnTo>
                    <a:pt x="540" y="410"/>
                  </a:lnTo>
                  <a:lnTo>
                    <a:pt x="534" y="428"/>
                  </a:lnTo>
                  <a:lnTo>
                    <a:pt x="528" y="444"/>
                  </a:lnTo>
                  <a:lnTo>
                    <a:pt x="522" y="460"/>
                  </a:lnTo>
                  <a:lnTo>
                    <a:pt x="512" y="474"/>
                  </a:lnTo>
                  <a:lnTo>
                    <a:pt x="502" y="488"/>
                  </a:lnTo>
                  <a:lnTo>
                    <a:pt x="492" y="498"/>
                  </a:lnTo>
                  <a:lnTo>
                    <a:pt x="480" y="508"/>
                  </a:lnTo>
                  <a:lnTo>
                    <a:pt x="466" y="518"/>
                  </a:lnTo>
                  <a:lnTo>
                    <a:pt x="450" y="526"/>
                  </a:lnTo>
                  <a:lnTo>
                    <a:pt x="434" y="530"/>
                  </a:lnTo>
                  <a:lnTo>
                    <a:pt x="416" y="536"/>
                  </a:lnTo>
                  <a:lnTo>
                    <a:pt x="398" y="538"/>
                  </a:lnTo>
                  <a:lnTo>
                    <a:pt x="378" y="538"/>
                  </a:lnTo>
                  <a:lnTo>
                    <a:pt x="378" y="538"/>
                  </a:lnTo>
                  <a:lnTo>
                    <a:pt x="358" y="538"/>
                  </a:lnTo>
                  <a:lnTo>
                    <a:pt x="338" y="536"/>
                  </a:lnTo>
                  <a:lnTo>
                    <a:pt x="320" y="532"/>
                  </a:lnTo>
                  <a:lnTo>
                    <a:pt x="304" y="526"/>
                  </a:lnTo>
                  <a:lnTo>
                    <a:pt x="288" y="520"/>
                  </a:lnTo>
                  <a:lnTo>
                    <a:pt x="274" y="512"/>
                  </a:lnTo>
                  <a:lnTo>
                    <a:pt x="260" y="502"/>
                  </a:lnTo>
                  <a:lnTo>
                    <a:pt x="250" y="492"/>
                  </a:lnTo>
                  <a:lnTo>
                    <a:pt x="238" y="478"/>
                  </a:lnTo>
                  <a:lnTo>
                    <a:pt x="230" y="466"/>
                  </a:lnTo>
                  <a:lnTo>
                    <a:pt x="222" y="450"/>
                  </a:lnTo>
                  <a:lnTo>
                    <a:pt x="216" y="432"/>
                  </a:lnTo>
                  <a:lnTo>
                    <a:pt x="210" y="414"/>
                  </a:lnTo>
                  <a:lnTo>
                    <a:pt x="206" y="396"/>
                  </a:lnTo>
                  <a:lnTo>
                    <a:pt x="204" y="374"/>
                  </a:lnTo>
                  <a:lnTo>
                    <a:pt x="204" y="352"/>
                  </a:lnTo>
                  <a:lnTo>
                    <a:pt x="204" y="352"/>
                  </a:lnTo>
                  <a:close/>
                  <a:moveTo>
                    <a:pt x="230" y="926"/>
                  </a:moveTo>
                  <a:lnTo>
                    <a:pt x="230" y="926"/>
                  </a:lnTo>
                  <a:lnTo>
                    <a:pt x="222" y="854"/>
                  </a:lnTo>
                  <a:lnTo>
                    <a:pt x="218" y="784"/>
                  </a:lnTo>
                  <a:lnTo>
                    <a:pt x="218" y="726"/>
                  </a:lnTo>
                  <a:lnTo>
                    <a:pt x="218" y="688"/>
                  </a:lnTo>
                  <a:lnTo>
                    <a:pt x="218" y="614"/>
                  </a:lnTo>
                  <a:lnTo>
                    <a:pt x="218" y="614"/>
                  </a:lnTo>
                  <a:lnTo>
                    <a:pt x="254" y="634"/>
                  </a:lnTo>
                  <a:lnTo>
                    <a:pt x="274" y="646"/>
                  </a:lnTo>
                  <a:lnTo>
                    <a:pt x="296" y="654"/>
                  </a:lnTo>
                  <a:lnTo>
                    <a:pt x="322" y="664"/>
                  </a:lnTo>
                  <a:lnTo>
                    <a:pt x="350" y="670"/>
                  </a:lnTo>
                  <a:lnTo>
                    <a:pt x="384" y="674"/>
                  </a:lnTo>
                  <a:lnTo>
                    <a:pt x="420" y="676"/>
                  </a:lnTo>
                  <a:lnTo>
                    <a:pt x="420" y="676"/>
                  </a:lnTo>
                  <a:lnTo>
                    <a:pt x="454" y="674"/>
                  </a:lnTo>
                  <a:lnTo>
                    <a:pt x="484" y="670"/>
                  </a:lnTo>
                  <a:lnTo>
                    <a:pt x="514" y="662"/>
                  </a:lnTo>
                  <a:lnTo>
                    <a:pt x="544" y="652"/>
                  </a:lnTo>
                  <a:lnTo>
                    <a:pt x="570" y="638"/>
                  </a:lnTo>
                  <a:lnTo>
                    <a:pt x="594" y="622"/>
                  </a:lnTo>
                  <a:lnTo>
                    <a:pt x="618" y="604"/>
                  </a:lnTo>
                  <a:lnTo>
                    <a:pt x="638" y="584"/>
                  </a:lnTo>
                  <a:lnTo>
                    <a:pt x="658" y="560"/>
                  </a:lnTo>
                  <a:lnTo>
                    <a:pt x="674" y="536"/>
                  </a:lnTo>
                  <a:lnTo>
                    <a:pt x="688" y="510"/>
                  </a:lnTo>
                  <a:lnTo>
                    <a:pt x="700" y="480"/>
                  </a:lnTo>
                  <a:lnTo>
                    <a:pt x="710" y="450"/>
                  </a:lnTo>
                  <a:lnTo>
                    <a:pt x="716" y="418"/>
                  </a:lnTo>
                  <a:lnTo>
                    <a:pt x="720" y="384"/>
                  </a:lnTo>
                  <a:lnTo>
                    <a:pt x="722" y="350"/>
                  </a:lnTo>
                  <a:lnTo>
                    <a:pt x="722" y="350"/>
                  </a:lnTo>
                  <a:lnTo>
                    <a:pt x="720" y="312"/>
                  </a:lnTo>
                  <a:lnTo>
                    <a:pt x="716" y="276"/>
                  </a:lnTo>
                  <a:lnTo>
                    <a:pt x="708" y="242"/>
                  </a:lnTo>
                  <a:lnTo>
                    <a:pt x="700" y="208"/>
                  </a:lnTo>
                  <a:lnTo>
                    <a:pt x="686" y="178"/>
                  </a:lnTo>
                  <a:lnTo>
                    <a:pt x="672" y="150"/>
                  </a:lnTo>
                  <a:lnTo>
                    <a:pt x="656" y="122"/>
                  </a:lnTo>
                  <a:lnTo>
                    <a:pt x="636" y="98"/>
                  </a:lnTo>
                  <a:lnTo>
                    <a:pt x="614" y="76"/>
                  </a:lnTo>
                  <a:lnTo>
                    <a:pt x="592" y="56"/>
                  </a:lnTo>
                  <a:lnTo>
                    <a:pt x="566" y="40"/>
                  </a:lnTo>
                  <a:lnTo>
                    <a:pt x="538" y="26"/>
                  </a:lnTo>
                  <a:lnTo>
                    <a:pt x="510" y="14"/>
                  </a:lnTo>
                  <a:lnTo>
                    <a:pt x="478" y="6"/>
                  </a:lnTo>
                  <a:lnTo>
                    <a:pt x="446" y="2"/>
                  </a:lnTo>
                  <a:lnTo>
                    <a:pt x="412" y="0"/>
                  </a:lnTo>
                  <a:lnTo>
                    <a:pt x="412" y="0"/>
                  </a:lnTo>
                  <a:lnTo>
                    <a:pt x="390" y="0"/>
                  </a:lnTo>
                  <a:lnTo>
                    <a:pt x="368" y="2"/>
                  </a:lnTo>
                  <a:lnTo>
                    <a:pt x="348" y="6"/>
                  </a:lnTo>
                  <a:lnTo>
                    <a:pt x="330" y="10"/>
                  </a:lnTo>
                  <a:lnTo>
                    <a:pt x="314" y="14"/>
                  </a:lnTo>
                  <a:lnTo>
                    <a:pt x="298" y="22"/>
                  </a:lnTo>
                  <a:lnTo>
                    <a:pt x="270" y="36"/>
                  </a:lnTo>
                  <a:lnTo>
                    <a:pt x="246" y="52"/>
                  </a:lnTo>
                  <a:lnTo>
                    <a:pt x="226" y="70"/>
                  </a:lnTo>
                  <a:lnTo>
                    <a:pt x="208" y="88"/>
                  </a:lnTo>
                  <a:lnTo>
                    <a:pt x="190" y="106"/>
                  </a:lnTo>
                  <a:lnTo>
                    <a:pt x="190" y="106"/>
                  </a:lnTo>
                  <a:lnTo>
                    <a:pt x="180" y="60"/>
                  </a:lnTo>
                  <a:lnTo>
                    <a:pt x="174" y="38"/>
                  </a:lnTo>
                  <a:lnTo>
                    <a:pt x="168" y="16"/>
                  </a:lnTo>
                  <a:lnTo>
                    <a:pt x="0" y="28"/>
                  </a:lnTo>
                  <a:lnTo>
                    <a:pt x="0" y="28"/>
                  </a:lnTo>
                  <a:lnTo>
                    <a:pt x="16" y="110"/>
                  </a:lnTo>
                  <a:lnTo>
                    <a:pt x="28" y="190"/>
                  </a:lnTo>
                  <a:lnTo>
                    <a:pt x="34" y="230"/>
                  </a:lnTo>
                  <a:lnTo>
                    <a:pt x="38" y="270"/>
                  </a:lnTo>
                  <a:lnTo>
                    <a:pt x="40" y="310"/>
                  </a:lnTo>
                  <a:lnTo>
                    <a:pt x="40" y="352"/>
                  </a:lnTo>
                  <a:lnTo>
                    <a:pt x="40" y="614"/>
                  </a:lnTo>
                  <a:lnTo>
                    <a:pt x="40" y="614"/>
                  </a:lnTo>
                  <a:lnTo>
                    <a:pt x="40" y="652"/>
                  </a:lnTo>
                  <a:lnTo>
                    <a:pt x="38" y="694"/>
                  </a:lnTo>
                  <a:lnTo>
                    <a:pt x="30" y="788"/>
                  </a:lnTo>
                  <a:lnTo>
                    <a:pt x="14" y="938"/>
                  </a:lnTo>
                  <a:lnTo>
                    <a:pt x="230" y="92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7" name="Freeform 56"/>
            <p:cNvSpPr>
              <a:spLocks/>
            </p:cNvSpPr>
            <p:nvPr userDrawn="1"/>
          </p:nvSpPr>
          <p:spPr bwMode="gray">
            <a:xfrm>
              <a:off x="2711" y="2813"/>
              <a:ext cx="488" cy="682"/>
            </a:xfrm>
            <a:custGeom>
              <a:avLst/>
              <a:gdLst/>
              <a:ahLst/>
              <a:cxnLst>
                <a:cxn ang="0">
                  <a:pos x="396" y="136"/>
                </a:cxn>
                <a:cxn ang="0">
                  <a:pos x="322" y="124"/>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6"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44" y="4"/>
                </a:cxn>
                <a:cxn ang="0">
                  <a:pos x="396" y="136"/>
                </a:cxn>
              </a:cxnLst>
              <a:rect l="0" t="0" r="r" b="b"/>
              <a:pathLst>
                <a:path w="480" h="676">
                  <a:moveTo>
                    <a:pt x="396" y="136"/>
                  </a:moveTo>
                  <a:lnTo>
                    <a:pt x="396" y="136"/>
                  </a:lnTo>
                  <a:lnTo>
                    <a:pt x="346" y="128"/>
                  </a:lnTo>
                  <a:lnTo>
                    <a:pt x="322" y="124"/>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2"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6" y="380"/>
                  </a:lnTo>
                  <a:lnTo>
                    <a:pt x="166"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4" y="0"/>
                  </a:lnTo>
                  <a:lnTo>
                    <a:pt x="344" y="4"/>
                  </a:lnTo>
                  <a:lnTo>
                    <a:pt x="422" y="12"/>
                  </a:lnTo>
                  <a:lnTo>
                    <a:pt x="396" y="13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grpSp>
      <p:pic>
        <p:nvPicPr>
          <p:cNvPr id="58" name="Picture 57" descr="Ipsos SRI Logo - BLACK.png"/>
          <p:cNvPicPr>
            <a:picLocks noChangeAspect="1"/>
          </p:cNvPicPr>
          <p:nvPr userDrawn="1"/>
        </p:nvPicPr>
        <p:blipFill>
          <a:blip r:embed="rId2" cstate="print"/>
          <a:stretch>
            <a:fillRect/>
          </a:stretch>
        </p:blipFill>
        <p:spPr>
          <a:xfrm>
            <a:off x="243677" y="6435132"/>
            <a:ext cx="1166788" cy="226800"/>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22608" y="233547"/>
            <a:ext cx="846814" cy="342840"/>
          </a:xfrm>
          <a:prstGeom prst="rect">
            <a:avLst/>
          </a:prstGeom>
        </p:spPr>
      </p:pic>
      <p:sp>
        <p:nvSpPr>
          <p:cNvPr id="31" name="TextBox 30"/>
          <p:cNvSpPr txBox="1"/>
          <p:nvPr userDrawn="1"/>
        </p:nvSpPr>
        <p:spPr>
          <a:xfrm>
            <a:off x="8977778" y="6475493"/>
            <a:ext cx="251672" cy="246221"/>
          </a:xfrm>
          <a:prstGeom prst="rect">
            <a:avLst/>
          </a:prstGeom>
          <a:noFill/>
        </p:spPr>
        <p:txBody>
          <a:bodyPr wrap="none" lIns="0" tIns="0" rIns="0" bIns="0" rtlCol="0">
            <a:spAutoFit/>
          </a:bodyPr>
          <a:lstStyle>
            <a:defPPr>
              <a:defRPr lang="en-GB"/>
            </a:defPPr>
            <a:lvl1pPr algn="r" rtl="0" eaLnBrk="0" fontAlgn="base" hangingPunct="0">
              <a:spcBef>
                <a:spcPct val="20000"/>
              </a:spcBef>
              <a:spcAft>
                <a:spcPct val="0"/>
              </a:spcAft>
              <a:defRPr sz="1200" kern="1200">
                <a:solidFill>
                  <a:schemeClr val="tx1"/>
                </a:solidFill>
                <a:latin typeface="Arial" charset="0"/>
                <a:ea typeface="+mn-ea"/>
                <a:cs typeface="+mn-cs"/>
              </a:defRPr>
            </a:lvl1pPr>
            <a:lvl2pPr marL="457200" algn="r" rtl="0" eaLnBrk="0" fontAlgn="base" hangingPunct="0">
              <a:spcBef>
                <a:spcPct val="20000"/>
              </a:spcBef>
              <a:spcAft>
                <a:spcPct val="0"/>
              </a:spcAft>
              <a:defRPr sz="1200" kern="1200">
                <a:solidFill>
                  <a:schemeClr val="tx1"/>
                </a:solidFill>
                <a:latin typeface="Arial" charset="0"/>
                <a:ea typeface="+mn-ea"/>
                <a:cs typeface="+mn-cs"/>
              </a:defRPr>
            </a:lvl2pPr>
            <a:lvl3pPr marL="914400" algn="r" rtl="0" eaLnBrk="0" fontAlgn="base" hangingPunct="0">
              <a:spcBef>
                <a:spcPct val="20000"/>
              </a:spcBef>
              <a:spcAft>
                <a:spcPct val="0"/>
              </a:spcAft>
              <a:defRPr sz="1200" kern="1200">
                <a:solidFill>
                  <a:schemeClr val="tx1"/>
                </a:solidFill>
                <a:latin typeface="Arial" charset="0"/>
                <a:ea typeface="+mn-ea"/>
                <a:cs typeface="+mn-cs"/>
              </a:defRPr>
            </a:lvl3pPr>
            <a:lvl4pPr marL="1371600" algn="r" rtl="0" eaLnBrk="0" fontAlgn="base" hangingPunct="0">
              <a:spcBef>
                <a:spcPct val="20000"/>
              </a:spcBef>
              <a:spcAft>
                <a:spcPct val="0"/>
              </a:spcAft>
              <a:defRPr sz="1200" kern="1200">
                <a:solidFill>
                  <a:schemeClr val="tx1"/>
                </a:solidFill>
                <a:latin typeface="Arial" charset="0"/>
                <a:ea typeface="+mn-ea"/>
                <a:cs typeface="+mn-cs"/>
              </a:defRPr>
            </a:lvl4pPr>
            <a:lvl5pPr marL="1828800" algn="r" rtl="0" eaLnBrk="0" fontAlgn="base" hangingPunct="0">
              <a:spcBef>
                <a:spcPct val="2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pPr algn="l"/>
            <a:fld id="{2B5C0119-A79E-4519-AC81-846F0D8B06F9}" type="slidenum">
              <a:rPr lang="en-GB" sz="1600" smtClean="0"/>
              <a:pPr algn="l"/>
              <a:t>‹#›</a:t>
            </a:fld>
            <a:endParaRPr lang="en-GB" sz="1600" dirty="0" smtClean="0"/>
          </a:p>
        </p:txBody>
      </p:sp>
      <p:cxnSp>
        <p:nvCxnSpPr>
          <p:cNvPr id="32" name="Straight Connector 31"/>
          <p:cNvCxnSpPr/>
          <p:nvPr userDrawn="1"/>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and Layout with Base/Source">
    <p:spTree>
      <p:nvGrpSpPr>
        <p:cNvPr id="1" name=""/>
        <p:cNvGrpSpPr/>
        <p:nvPr/>
      </p:nvGrpSpPr>
      <p:grpSpPr>
        <a:xfrm>
          <a:off x="0" y="0"/>
          <a:ext cx="0" cy="0"/>
          <a:chOff x="0" y="0"/>
          <a:chExt cx="0" cy="0"/>
        </a:xfrm>
      </p:grpSpPr>
      <p:sp>
        <p:nvSpPr>
          <p:cNvPr id="60" name="Rectangle 111"/>
          <p:cNvSpPr>
            <a:spLocks noChangeArrowheads="1"/>
          </p:cNvSpPr>
          <p:nvPr userDrawn="1"/>
        </p:nvSpPr>
        <p:spPr bwMode="auto">
          <a:xfrm flipV="1">
            <a:off x="-1" y="1700808"/>
            <a:ext cx="9906001" cy="5157192"/>
          </a:xfrm>
          <a:prstGeom prst="rect">
            <a:avLst/>
          </a:prstGeom>
          <a:solidFill>
            <a:schemeClr val="bg1"/>
          </a:solidFill>
          <a:ln w="9525">
            <a:noFill/>
            <a:miter lim="800000"/>
            <a:headEnd/>
            <a:tailEnd/>
          </a:ln>
          <a:effectLst/>
        </p:spPr>
        <p:txBody>
          <a:bodyPr wrap="none" lIns="90000" tIns="46800" rIns="90000" bIns="46800" anchor="ctr"/>
          <a:lstStyle/>
          <a:p>
            <a:pPr algn="l" eaLnBrk="1" hangingPunct="1">
              <a:spcBef>
                <a:spcPct val="0"/>
              </a:spcBef>
              <a:defRPr/>
            </a:pPr>
            <a:endParaRPr lang="en-GB" sz="2400"/>
          </a:p>
        </p:txBody>
      </p:sp>
      <p:sp>
        <p:nvSpPr>
          <p:cNvPr id="2" name="Title 1"/>
          <p:cNvSpPr>
            <a:spLocks noGrp="1"/>
          </p:cNvSpPr>
          <p:nvPr>
            <p:ph type="title" hasCustomPrompt="1"/>
          </p:nvPr>
        </p:nvSpPr>
        <p:spPr>
          <a:xfrm>
            <a:off x="246063" y="864096"/>
            <a:ext cx="8064523" cy="764704"/>
          </a:xfrm>
        </p:spPr>
        <p:txBody>
          <a:bodyPr anchor="b"/>
          <a:lstStyle>
            <a:lvl1pPr>
              <a:defRPr/>
            </a:lvl1pPr>
          </a:lstStyle>
          <a:p>
            <a:r>
              <a:rPr lang="en-US" dirty="0" smtClean="0"/>
              <a:t>Click to edit slide title Arial Bold size 24</a:t>
            </a:r>
            <a:endParaRPr lang="en-US" dirty="0"/>
          </a:p>
        </p:txBody>
      </p:sp>
      <p:cxnSp>
        <p:nvCxnSpPr>
          <p:cNvPr id="14" name="Straight Connector 13"/>
          <p:cNvCxnSpPr/>
          <p:nvPr userDrawn="1"/>
        </p:nvCxnSpPr>
        <p:spPr bwMode="auto">
          <a:xfrm>
            <a:off x="0" y="1627212"/>
            <a:ext cx="9906000" cy="1588"/>
          </a:xfrm>
          <a:prstGeom prst="line">
            <a:avLst/>
          </a:prstGeom>
          <a:solidFill>
            <a:schemeClr val="accent2"/>
          </a:solidFill>
          <a:ln w="6350" cap="flat" cmpd="sng" algn="ctr">
            <a:solidFill>
              <a:schemeClr val="accent2">
                <a:lumMod val="60000"/>
                <a:lumOff val="40000"/>
              </a:schemeClr>
            </a:solidFill>
            <a:prstDash val="sysDot"/>
            <a:round/>
            <a:headEnd type="none" w="med" len="med"/>
            <a:tailEnd type="none" w="med" len="med"/>
          </a:ln>
          <a:effectLst/>
        </p:spPr>
      </p:cxnSp>
      <p:sp>
        <p:nvSpPr>
          <p:cNvPr id="12" name="Content Placeholder 12"/>
          <p:cNvSpPr>
            <a:spLocks noGrp="1"/>
          </p:cNvSpPr>
          <p:nvPr>
            <p:ph sz="quarter" idx="10" hasCustomPrompt="1"/>
          </p:nvPr>
        </p:nvSpPr>
        <p:spPr>
          <a:xfrm>
            <a:off x="246063" y="1844825"/>
            <a:ext cx="9459465" cy="4032100"/>
          </a:xfrm>
        </p:spPr>
        <p:txBody>
          <a:bodyPr/>
          <a:lstStyle>
            <a:lvl1pPr>
              <a:buClr>
                <a:schemeClr val="tx1"/>
              </a:buClr>
              <a:defRPr>
                <a:solidFill>
                  <a:srgbClr val="424242"/>
                </a:solidFill>
              </a:defRPr>
            </a:lvl1pPr>
            <a:lvl2pPr marL="450850" indent="-184150">
              <a:buClr>
                <a:schemeClr val="tx1"/>
              </a:buClr>
              <a:defRPr baseline="0">
                <a:solidFill>
                  <a:srgbClr val="424242"/>
                </a:solidFill>
              </a:defRPr>
            </a:lvl2pPr>
            <a:lvl3pPr>
              <a:buClr>
                <a:schemeClr val="tx1"/>
              </a:buClr>
              <a:defRPr baseline="0">
                <a:solidFill>
                  <a:srgbClr val="424242"/>
                </a:solidFill>
              </a:defRPr>
            </a:lvl3pPr>
          </a:lstStyle>
          <a:p>
            <a:pPr lvl="0"/>
            <a:r>
              <a:rPr lang="en-US" dirty="0" smtClean="0"/>
              <a:t>Click to edit text Arial size 18</a:t>
            </a:r>
          </a:p>
          <a:p>
            <a:pPr lvl="1"/>
            <a:r>
              <a:rPr lang="en-US" dirty="0" smtClean="0"/>
              <a:t>First level bullet Arial size 18</a:t>
            </a:r>
          </a:p>
          <a:p>
            <a:pPr lvl="2"/>
            <a:r>
              <a:rPr lang="en-GB" dirty="0" smtClean="0"/>
              <a:t>Second level bullet Arial size 16</a:t>
            </a:r>
            <a:endParaRPr lang="en-US" dirty="0" smtClean="0"/>
          </a:p>
        </p:txBody>
      </p:sp>
      <p:cxnSp>
        <p:nvCxnSpPr>
          <p:cNvPr id="39" name="Straight Connector 38"/>
          <p:cNvCxnSpPr/>
          <p:nvPr userDrawn="1"/>
        </p:nvCxnSpPr>
        <p:spPr bwMode="auto">
          <a:xfrm>
            <a:off x="241943" y="6382558"/>
            <a:ext cx="9413875" cy="1588"/>
          </a:xfrm>
          <a:prstGeom prst="line">
            <a:avLst/>
          </a:prstGeom>
          <a:solidFill>
            <a:schemeClr val="accent2"/>
          </a:solidFill>
          <a:ln w="3175" cap="flat" cmpd="sng" algn="ctr">
            <a:solidFill>
              <a:schemeClr val="bg1">
                <a:lumMod val="75000"/>
              </a:schemeClr>
            </a:solidFill>
            <a:prstDash val="solid"/>
            <a:round/>
            <a:headEnd type="none" w="med" len="med"/>
            <a:tailEnd type="none" w="med" len="med"/>
          </a:ln>
          <a:effectLst/>
        </p:spPr>
      </p:cxnSp>
      <p:sp>
        <p:nvSpPr>
          <p:cNvPr id="40" name="TextBox 39"/>
          <p:cNvSpPr txBox="1"/>
          <p:nvPr userDrawn="1"/>
        </p:nvSpPr>
        <p:spPr>
          <a:xfrm>
            <a:off x="908236" y="6696947"/>
            <a:ext cx="5715040" cy="142852"/>
          </a:xfrm>
          <a:prstGeom prst="rect">
            <a:avLst/>
          </a:prstGeom>
          <a:noFill/>
        </p:spPr>
        <p:txBody>
          <a:bodyPr wrap="square" lIns="0" tIns="0" rIns="0" bIns="0" rtlCol="0" anchor="t" anchorCtr="0">
            <a:noAutofit/>
          </a:bodyPr>
          <a:lstStyle/>
          <a:p>
            <a:pPr algn="l">
              <a:spcBef>
                <a:spcPct val="20000"/>
              </a:spcBef>
            </a:pPr>
            <a:r>
              <a:rPr lang="en-US" sz="700" dirty="0" smtClean="0">
                <a:solidFill>
                  <a:schemeClr val="bg1">
                    <a:lumMod val="75000"/>
                  </a:schemeClr>
                </a:solidFill>
              </a:rPr>
              <a:t>13-098464-01 Version 1 | Internal Use Only</a:t>
            </a:r>
            <a:endParaRPr lang="en-US" sz="700" dirty="0">
              <a:solidFill>
                <a:schemeClr val="bg1">
                  <a:lumMod val="75000"/>
                </a:schemeClr>
              </a:solidFill>
            </a:endParaRPr>
          </a:p>
        </p:txBody>
      </p:sp>
      <p:sp>
        <p:nvSpPr>
          <p:cNvPr id="41" name="TextBox 40"/>
          <p:cNvSpPr txBox="1"/>
          <p:nvPr userDrawn="1"/>
        </p:nvSpPr>
        <p:spPr>
          <a:xfrm>
            <a:off x="230064" y="6696947"/>
            <a:ext cx="610642" cy="142852"/>
          </a:xfrm>
          <a:prstGeom prst="rect">
            <a:avLst/>
          </a:prstGeom>
          <a:noFill/>
        </p:spPr>
        <p:txBody>
          <a:bodyPr wrap="square" lIns="0" tIns="0" rIns="0" bIns="0" rtlCol="0" anchor="t" anchorCtr="0">
            <a:noAutofit/>
          </a:bodyPr>
          <a:lstStyle/>
          <a:p>
            <a:pPr algn="l">
              <a:spcBef>
                <a:spcPct val="20000"/>
              </a:spcBef>
            </a:pPr>
            <a:r>
              <a:rPr lang="en-US" sz="700" dirty="0" smtClean="0">
                <a:solidFill>
                  <a:schemeClr val="bg1">
                    <a:lumMod val="75000"/>
                  </a:schemeClr>
                </a:solidFill>
              </a:rPr>
              <a:t>© Ipsos MORI</a:t>
            </a:r>
            <a:endParaRPr lang="en-US" sz="700" dirty="0">
              <a:solidFill>
                <a:schemeClr val="bg1">
                  <a:lumMod val="75000"/>
                </a:schemeClr>
              </a:solidFill>
            </a:endParaRPr>
          </a:p>
        </p:txBody>
      </p:sp>
      <p:grpSp>
        <p:nvGrpSpPr>
          <p:cNvPr id="42" name="Group 41"/>
          <p:cNvGrpSpPr>
            <a:grpSpLocks noChangeAspect="1"/>
          </p:cNvGrpSpPr>
          <p:nvPr userDrawn="1"/>
        </p:nvGrpSpPr>
        <p:grpSpPr bwMode="gray">
          <a:xfrm>
            <a:off x="9316050" y="6436797"/>
            <a:ext cx="341830" cy="313735"/>
            <a:chOff x="1020" y="346"/>
            <a:chExt cx="4114" cy="3756"/>
          </a:xfrm>
        </p:grpSpPr>
        <p:sp>
          <p:nvSpPr>
            <p:cNvPr id="43" name="Freeform 42"/>
            <p:cNvSpPr>
              <a:spLocks/>
            </p:cNvSpPr>
            <p:nvPr userDrawn="1"/>
          </p:nvSpPr>
          <p:spPr bwMode="gray">
            <a:xfrm>
              <a:off x="1020" y="346"/>
              <a:ext cx="4114" cy="3756"/>
            </a:xfrm>
            <a:custGeom>
              <a:avLst/>
              <a:gdLst/>
              <a:ahLst/>
              <a:cxnLst>
                <a:cxn ang="0">
                  <a:pos x="0" y="3756"/>
                </a:cxn>
                <a:cxn ang="0">
                  <a:pos x="0" y="0"/>
                </a:cxn>
                <a:cxn ang="0">
                  <a:pos x="4022" y="0"/>
                </a:cxn>
                <a:cxn ang="0">
                  <a:pos x="4022" y="0"/>
                </a:cxn>
                <a:cxn ang="0">
                  <a:pos x="4040" y="118"/>
                </a:cxn>
                <a:cxn ang="0">
                  <a:pos x="4054" y="234"/>
                </a:cxn>
                <a:cxn ang="0">
                  <a:pos x="4068" y="350"/>
                </a:cxn>
                <a:cxn ang="0">
                  <a:pos x="4078" y="468"/>
                </a:cxn>
                <a:cxn ang="0">
                  <a:pos x="4088" y="584"/>
                </a:cxn>
                <a:cxn ang="0">
                  <a:pos x="4096" y="700"/>
                </a:cxn>
                <a:cxn ang="0">
                  <a:pos x="4104" y="814"/>
                </a:cxn>
                <a:cxn ang="0">
                  <a:pos x="4108" y="930"/>
                </a:cxn>
                <a:cxn ang="0">
                  <a:pos x="4112" y="1046"/>
                </a:cxn>
                <a:cxn ang="0">
                  <a:pos x="4114" y="1162"/>
                </a:cxn>
                <a:cxn ang="0">
                  <a:pos x="4112" y="1276"/>
                </a:cxn>
                <a:cxn ang="0">
                  <a:pos x="4110" y="1392"/>
                </a:cxn>
                <a:cxn ang="0">
                  <a:pos x="4106" y="1508"/>
                </a:cxn>
                <a:cxn ang="0">
                  <a:pos x="4100" y="1622"/>
                </a:cxn>
                <a:cxn ang="0">
                  <a:pos x="4092" y="1738"/>
                </a:cxn>
                <a:cxn ang="0">
                  <a:pos x="4082" y="1854"/>
                </a:cxn>
                <a:cxn ang="0">
                  <a:pos x="4070" y="1970"/>
                </a:cxn>
                <a:cxn ang="0">
                  <a:pos x="4056" y="2086"/>
                </a:cxn>
                <a:cxn ang="0">
                  <a:pos x="4040" y="2202"/>
                </a:cxn>
                <a:cxn ang="0">
                  <a:pos x="4020" y="2320"/>
                </a:cxn>
                <a:cxn ang="0">
                  <a:pos x="4000" y="2436"/>
                </a:cxn>
                <a:cxn ang="0">
                  <a:pos x="3978" y="2554"/>
                </a:cxn>
                <a:cxn ang="0">
                  <a:pos x="3952" y="2672"/>
                </a:cxn>
                <a:cxn ang="0">
                  <a:pos x="3926" y="2790"/>
                </a:cxn>
                <a:cxn ang="0">
                  <a:pos x="3896" y="2908"/>
                </a:cxn>
                <a:cxn ang="0">
                  <a:pos x="3864" y="3028"/>
                </a:cxn>
                <a:cxn ang="0">
                  <a:pos x="3830" y="3148"/>
                </a:cxn>
                <a:cxn ang="0">
                  <a:pos x="3792" y="3268"/>
                </a:cxn>
                <a:cxn ang="0">
                  <a:pos x="3754" y="3388"/>
                </a:cxn>
                <a:cxn ang="0">
                  <a:pos x="3712" y="3510"/>
                </a:cxn>
                <a:cxn ang="0">
                  <a:pos x="3668" y="3632"/>
                </a:cxn>
                <a:cxn ang="0">
                  <a:pos x="3620" y="3756"/>
                </a:cxn>
                <a:cxn ang="0">
                  <a:pos x="0" y="3756"/>
                </a:cxn>
              </a:cxnLst>
              <a:rect l="0" t="0" r="r" b="b"/>
              <a:pathLst>
                <a:path w="4114" h="3756">
                  <a:moveTo>
                    <a:pt x="0" y="3756"/>
                  </a:moveTo>
                  <a:lnTo>
                    <a:pt x="0" y="0"/>
                  </a:lnTo>
                  <a:lnTo>
                    <a:pt x="4022" y="0"/>
                  </a:lnTo>
                  <a:lnTo>
                    <a:pt x="4022" y="0"/>
                  </a:lnTo>
                  <a:lnTo>
                    <a:pt x="4040" y="118"/>
                  </a:lnTo>
                  <a:lnTo>
                    <a:pt x="4054" y="234"/>
                  </a:lnTo>
                  <a:lnTo>
                    <a:pt x="4068" y="350"/>
                  </a:lnTo>
                  <a:lnTo>
                    <a:pt x="4078" y="468"/>
                  </a:lnTo>
                  <a:lnTo>
                    <a:pt x="4088" y="584"/>
                  </a:lnTo>
                  <a:lnTo>
                    <a:pt x="4096" y="700"/>
                  </a:lnTo>
                  <a:lnTo>
                    <a:pt x="4104" y="814"/>
                  </a:lnTo>
                  <a:lnTo>
                    <a:pt x="4108" y="930"/>
                  </a:lnTo>
                  <a:lnTo>
                    <a:pt x="4112" y="1046"/>
                  </a:lnTo>
                  <a:lnTo>
                    <a:pt x="4114" y="1162"/>
                  </a:lnTo>
                  <a:lnTo>
                    <a:pt x="4112" y="1276"/>
                  </a:lnTo>
                  <a:lnTo>
                    <a:pt x="4110" y="1392"/>
                  </a:lnTo>
                  <a:lnTo>
                    <a:pt x="4106" y="1508"/>
                  </a:lnTo>
                  <a:lnTo>
                    <a:pt x="4100" y="1622"/>
                  </a:lnTo>
                  <a:lnTo>
                    <a:pt x="4092" y="1738"/>
                  </a:lnTo>
                  <a:lnTo>
                    <a:pt x="4082" y="1854"/>
                  </a:lnTo>
                  <a:lnTo>
                    <a:pt x="4070" y="1970"/>
                  </a:lnTo>
                  <a:lnTo>
                    <a:pt x="4056" y="2086"/>
                  </a:lnTo>
                  <a:lnTo>
                    <a:pt x="4040" y="2202"/>
                  </a:lnTo>
                  <a:lnTo>
                    <a:pt x="4020" y="2320"/>
                  </a:lnTo>
                  <a:lnTo>
                    <a:pt x="4000" y="2436"/>
                  </a:lnTo>
                  <a:lnTo>
                    <a:pt x="3978" y="2554"/>
                  </a:lnTo>
                  <a:lnTo>
                    <a:pt x="3952" y="2672"/>
                  </a:lnTo>
                  <a:lnTo>
                    <a:pt x="3926" y="2790"/>
                  </a:lnTo>
                  <a:lnTo>
                    <a:pt x="3896" y="2908"/>
                  </a:lnTo>
                  <a:lnTo>
                    <a:pt x="3864" y="3028"/>
                  </a:lnTo>
                  <a:lnTo>
                    <a:pt x="3830" y="3148"/>
                  </a:lnTo>
                  <a:lnTo>
                    <a:pt x="3792" y="3268"/>
                  </a:lnTo>
                  <a:lnTo>
                    <a:pt x="3754" y="3388"/>
                  </a:lnTo>
                  <a:lnTo>
                    <a:pt x="3712" y="3510"/>
                  </a:lnTo>
                  <a:lnTo>
                    <a:pt x="3668" y="3632"/>
                  </a:lnTo>
                  <a:lnTo>
                    <a:pt x="3620" y="3756"/>
                  </a:lnTo>
                  <a:lnTo>
                    <a:pt x="0" y="3756"/>
                  </a:lnTo>
                  <a:close/>
                </a:path>
              </a:pathLst>
            </a:custGeom>
            <a:solidFill>
              <a:srgbClr val="009D9C"/>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4" name="Freeform 43"/>
            <p:cNvSpPr>
              <a:spLocks/>
            </p:cNvSpPr>
            <p:nvPr userDrawn="1"/>
          </p:nvSpPr>
          <p:spPr bwMode="gray">
            <a:xfrm>
              <a:off x="2636" y="1719"/>
              <a:ext cx="85" cy="65"/>
            </a:xfrm>
            <a:custGeom>
              <a:avLst/>
              <a:gdLst/>
              <a:ahLst/>
              <a:cxnLst>
                <a:cxn ang="0">
                  <a:pos x="18" y="44"/>
                </a:cxn>
                <a:cxn ang="0">
                  <a:pos x="0" y="58"/>
                </a:cxn>
                <a:cxn ang="0">
                  <a:pos x="0" y="58"/>
                </a:cxn>
                <a:cxn ang="0">
                  <a:pos x="14" y="60"/>
                </a:cxn>
                <a:cxn ang="0">
                  <a:pos x="28" y="62"/>
                </a:cxn>
                <a:cxn ang="0">
                  <a:pos x="42" y="58"/>
                </a:cxn>
                <a:cxn ang="0">
                  <a:pos x="54" y="54"/>
                </a:cxn>
                <a:cxn ang="0">
                  <a:pos x="66" y="48"/>
                </a:cxn>
                <a:cxn ang="0">
                  <a:pos x="76" y="40"/>
                </a:cxn>
                <a:cxn ang="0">
                  <a:pos x="82" y="32"/>
                </a:cxn>
                <a:cxn ang="0">
                  <a:pos x="88" y="24"/>
                </a:cxn>
                <a:cxn ang="0">
                  <a:pos x="88" y="0"/>
                </a:cxn>
                <a:cxn ang="0">
                  <a:pos x="88" y="0"/>
                </a:cxn>
                <a:cxn ang="0">
                  <a:pos x="66" y="6"/>
                </a:cxn>
                <a:cxn ang="0">
                  <a:pos x="46" y="16"/>
                </a:cxn>
                <a:cxn ang="0">
                  <a:pos x="38" y="22"/>
                </a:cxn>
                <a:cxn ang="0">
                  <a:pos x="30" y="28"/>
                </a:cxn>
                <a:cxn ang="0">
                  <a:pos x="24" y="36"/>
                </a:cxn>
                <a:cxn ang="0">
                  <a:pos x="18" y="44"/>
                </a:cxn>
                <a:cxn ang="0">
                  <a:pos x="18" y="44"/>
                </a:cxn>
              </a:cxnLst>
              <a:rect l="0" t="0" r="r" b="b"/>
              <a:pathLst>
                <a:path w="88" h="62">
                  <a:moveTo>
                    <a:pt x="18" y="44"/>
                  </a:moveTo>
                  <a:lnTo>
                    <a:pt x="0" y="58"/>
                  </a:lnTo>
                  <a:lnTo>
                    <a:pt x="0" y="58"/>
                  </a:lnTo>
                  <a:lnTo>
                    <a:pt x="14" y="60"/>
                  </a:lnTo>
                  <a:lnTo>
                    <a:pt x="28" y="62"/>
                  </a:lnTo>
                  <a:lnTo>
                    <a:pt x="42" y="58"/>
                  </a:lnTo>
                  <a:lnTo>
                    <a:pt x="54" y="54"/>
                  </a:lnTo>
                  <a:lnTo>
                    <a:pt x="66" y="48"/>
                  </a:lnTo>
                  <a:lnTo>
                    <a:pt x="76" y="40"/>
                  </a:lnTo>
                  <a:lnTo>
                    <a:pt x="82" y="32"/>
                  </a:lnTo>
                  <a:lnTo>
                    <a:pt x="88" y="24"/>
                  </a:lnTo>
                  <a:lnTo>
                    <a:pt x="88" y="0"/>
                  </a:lnTo>
                  <a:lnTo>
                    <a:pt x="88" y="0"/>
                  </a:lnTo>
                  <a:lnTo>
                    <a:pt x="66" y="6"/>
                  </a:lnTo>
                  <a:lnTo>
                    <a:pt x="46" y="16"/>
                  </a:lnTo>
                  <a:lnTo>
                    <a:pt x="38" y="22"/>
                  </a:lnTo>
                  <a:lnTo>
                    <a:pt x="30" y="28"/>
                  </a:lnTo>
                  <a:lnTo>
                    <a:pt x="24" y="36"/>
                  </a:lnTo>
                  <a:lnTo>
                    <a:pt x="18" y="44"/>
                  </a:lnTo>
                  <a:lnTo>
                    <a:pt x="18" y="4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5" name="Freeform 44"/>
            <p:cNvSpPr>
              <a:spLocks/>
            </p:cNvSpPr>
            <p:nvPr userDrawn="1"/>
          </p:nvSpPr>
          <p:spPr bwMode="gray">
            <a:xfrm>
              <a:off x="2823" y="1878"/>
              <a:ext cx="66" cy="75"/>
            </a:xfrm>
            <a:custGeom>
              <a:avLst/>
              <a:gdLst/>
              <a:ahLst/>
              <a:cxnLst>
                <a:cxn ang="0">
                  <a:pos x="28" y="2"/>
                </a:cxn>
                <a:cxn ang="0">
                  <a:pos x="0" y="0"/>
                </a:cxn>
                <a:cxn ang="0">
                  <a:pos x="0" y="0"/>
                </a:cxn>
                <a:cxn ang="0">
                  <a:pos x="2" y="18"/>
                </a:cxn>
                <a:cxn ang="0">
                  <a:pos x="4" y="28"/>
                </a:cxn>
                <a:cxn ang="0">
                  <a:pos x="6" y="36"/>
                </a:cxn>
                <a:cxn ang="0">
                  <a:pos x="12" y="44"/>
                </a:cxn>
                <a:cxn ang="0">
                  <a:pos x="18" y="50"/>
                </a:cxn>
                <a:cxn ang="0">
                  <a:pos x="26" y="58"/>
                </a:cxn>
                <a:cxn ang="0">
                  <a:pos x="36" y="64"/>
                </a:cxn>
                <a:cxn ang="0">
                  <a:pos x="58" y="68"/>
                </a:cxn>
                <a:cxn ang="0">
                  <a:pos x="58" y="68"/>
                </a:cxn>
                <a:cxn ang="0">
                  <a:pos x="66" y="60"/>
                </a:cxn>
                <a:cxn ang="0">
                  <a:pos x="68" y="54"/>
                </a:cxn>
                <a:cxn ang="0">
                  <a:pos x="68" y="50"/>
                </a:cxn>
                <a:cxn ang="0">
                  <a:pos x="66" y="40"/>
                </a:cxn>
                <a:cxn ang="0">
                  <a:pos x="62" y="32"/>
                </a:cxn>
                <a:cxn ang="0">
                  <a:pos x="54" y="22"/>
                </a:cxn>
                <a:cxn ang="0">
                  <a:pos x="46" y="14"/>
                </a:cxn>
                <a:cxn ang="0">
                  <a:pos x="28" y="2"/>
                </a:cxn>
                <a:cxn ang="0">
                  <a:pos x="28" y="2"/>
                </a:cxn>
              </a:cxnLst>
              <a:rect l="0" t="0" r="r" b="b"/>
              <a:pathLst>
                <a:path w="68" h="68">
                  <a:moveTo>
                    <a:pt x="28" y="2"/>
                  </a:moveTo>
                  <a:lnTo>
                    <a:pt x="0" y="0"/>
                  </a:lnTo>
                  <a:lnTo>
                    <a:pt x="0" y="0"/>
                  </a:lnTo>
                  <a:lnTo>
                    <a:pt x="2" y="18"/>
                  </a:lnTo>
                  <a:lnTo>
                    <a:pt x="4" y="28"/>
                  </a:lnTo>
                  <a:lnTo>
                    <a:pt x="6" y="36"/>
                  </a:lnTo>
                  <a:lnTo>
                    <a:pt x="12" y="44"/>
                  </a:lnTo>
                  <a:lnTo>
                    <a:pt x="18" y="50"/>
                  </a:lnTo>
                  <a:lnTo>
                    <a:pt x="26" y="58"/>
                  </a:lnTo>
                  <a:lnTo>
                    <a:pt x="36" y="64"/>
                  </a:lnTo>
                  <a:lnTo>
                    <a:pt x="58" y="68"/>
                  </a:lnTo>
                  <a:lnTo>
                    <a:pt x="58" y="68"/>
                  </a:lnTo>
                  <a:lnTo>
                    <a:pt x="66" y="60"/>
                  </a:lnTo>
                  <a:lnTo>
                    <a:pt x="68" y="54"/>
                  </a:lnTo>
                  <a:lnTo>
                    <a:pt x="68" y="50"/>
                  </a:lnTo>
                  <a:lnTo>
                    <a:pt x="66" y="40"/>
                  </a:lnTo>
                  <a:lnTo>
                    <a:pt x="62" y="32"/>
                  </a:lnTo>
                  <a:lnTo>
                    <a:pt x="54" y="22"/>
                  </a:lnTo>
                  <a:lnTo>
                    <a:pt x="46" y="14"/>
                  </a:lnTo>
                  <a:lnTo>
                    <a:pt x="28" y="2"/>
                  </a:lnTo>
                  <a:lnTo>
                    <a:pt x="28" y="2"/>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6" name="Freeform 45"/>
            <p:cNvSpPr>
              <a:spLocks/>
            </p:cNvSpPr>
            <p:nvPr userDrawn="1"/>
          </p:nvSpPr>
          <p:spPr bwMode="gray">
            <a:xfrm>
              <a:off x="2532" y="1215"/>
              <a:ext cx="103" cy="75"/>
            </a:xfrm>
            <a:custGeom>
              <a:avLst/>
              <a:gdLst/>
              <a:ahLst/>
              <a:cxnLst>
                <a:cxn ang="0">
                  <a:pos x="22" y="54"/>
                </a:cxn>
                <a:cxn ang="0">
                  <a:pos x="0" y="70"/>
                </a:cxn>
                <a:cxn ang="0">
                  <a:pos x="0" y="70"/>
                </a:cxn>
                <a:cxn ang="0">
                  <a:pos x="16" y="74"/>
                </a:cxn>
                <a:cxn ang="0">
                  <a:pos x="32" y="76"/>
                </a:cxn>
                <a:cxn ang="0">
                  <a:pos x="46" y="74"/>
                </a:cxn>
                <a:cxn ang="0">
                  <a:pos x="60" y="68"/>
                </a:cxn>
                <a:cxn ang="0">
                  <a:pos x="72" y="62"/>
                </a:cxn>
                <a:cxn ang="0">
                  <a:pos x="82" y="52"/>
                </a:cxn>
                <a:cxn ang="0">
                  <a:pos x="90" y="42"/>
                </a:cxn>
                <a:cxn ang="0">
                  <a:pos x="98" y="30"/>
                </a:cxn>
                <a:cxn ang="0">
                  <a:pos x="106" y="0"/>
                </a:cxn>
                <a:cxn ang="0">
                  <a:pos x="106" y="0"/>
                </a:cxn>
                <a:cxn ang="0">
                  <a:pos x="80" y="6"/>
                </a:cxn>
                <a:cxn ang="0">
                  <a:pos x="68" y="10"/>
                </a:cxn>
                <a:cxn ang="0">
                  <a:pos x="58" y="14"/>
                </a:cxn>
                <a:cxn ang="0">
                  <a:pos x="48" y="20"/>
                </a:cxn>
                <a:cxn ang="0">
                  <a:pos x="38" y="28"/>
                </a:cxn>
                <a:cxn ang="0">
                  <a:pos x="30" y="40"/>
                </a:cxn>
                <a:cxn ang="0">
                  <a:pos x="22" y="54"/>
                </a:cxn>
                <a:cxn ang="0">
                  <a:pos x="22" y="54"/>
                </a:cxn>
              </a:cxnLst>
              <a:rect l="0" t="0" r="r" b="b"/>
              <a:pathLst>
                <a:path w="106" h="76">
                  <a:moveTo>
                    <a:pt x="22" y="54"/>
                  </a:moveTo>
                  <a:lnTo>
                    <a:pt x="0" y="70"/>
                  </a:lnTo>
                  <a:lnTo>
                    <a:pt x="0" y="70"/>
                  </a:lnTo>
                  <a:lnTo>
                    <a:pt x="16" y="74"/>
                  </a:lnTo>
                  <a:lnTo>
                    <a:pt x="32" y="76"/>
                  </a:lnTo>
                  <a:lnTo>
                    <a:pt x="46" y="74"/>
                  </a:lnTo>
                  <a:lnTo>
                    <a:pt x="60" y="68"/>
                  </a:lnTo>
                  <a:lnTo>
                    <a:pt x="72" y="62"/>
                  </a:lnTo>
                  <a:lnTo>
                    <a:pt x="82" y="52"/>
                  </a:lnTo>
                  <a:lnTo>
                    <a:pt x="90" y="42"/>
                  </a:lnTo>
                  <a:lnTo>
                    <a:pt x="98" y="30"/>
                  </a:lnTo>
                  <a:lnTo>
                    <a:pt x="106" y="0"/>
                  </a:lnTo>
                  <a:lnTo>
                    <a:pt x="106" y="0"/>
                  </a:lnTo>
                  <a:lnTo>
                    <a:pt x="80" y="6"/>
                  </a:lnTo>
                  <a:lnTo>
                    <a:pt x="68" y="10"/>
                  </a:lnTo>
                  <a:lnTo>
                    <a:pt x="58" y="14"/>
                  </a:lnTo>
                  <a:lnTo>
                    <a:pt x="48" y="20"/>
                  </a:lnTo>
                  <a:lnTo>
                    <a:pt x="38" y="28"/>
                  </a:lnTo>
                  <a:lnTo>
                    <a:pt x="30" y="40"/>
                  </a:lnTo>
                  <a:lnTo>
                    <a:pt x="22" y="54"/>
                  </a:lnTo>
                  <a:lnTo>
                    <a:pt x="22" y="5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7" name="Freeform 46"/>
            <p:cNvSpPr>
              <a:spLocks/>
            </p:cNvSpPr>
            <p:nvPr userDrawn="1"/>
          </p:nvSpPr>
          <p:spPr bwMode="gray">
            <a:xfrm>
              <a:off x="2476" y="1392"/>
              <a:ext cx="85" cy="75"/>
            </a:xfrm>
            <a:custGeom>
              <a:avLst/>
              <a:gdLst/>
              <a:ahLst/>
              <a:cxnLst>
                <a:cxn ang="0">
                  <a:pos x="82" y="24"/>
                </a:cxn>
                <a:cxn ang="0">
                  <a:pos x="76" y="0"/>
                </a:cxn>
                <a:cxn ang="0">
                  <a:pos x="76" y="0"/>
                </a:cxn>
                <a:cxn ang="0">
                  <a:pos x="50" y="8"/>
                </a:cxn>
                <a:cxn ang="0">
                  <a:pos x="30" y="18"/>
                </a:cxn>
                <a:cxn ang="0">
                  <a:pos x="20" y="24"/>
                </a:cxn>
                <a:cxn ang="0">
                  <a:pos x="12" y="30"/>
                </a:cxn>
                <a:cxn ang="0">
                  <a:pos x="6" y="40"/>
                </a:cxn>
                <a:cxn ang="0">
                  <a:pos x="0" y="48"/>
                </a:cxn>
                <a:cxn ang="0">
                  <a:pos x="0" y="68"/>
                </a:cxn>
                <a:cxn ang="0">
                  <a:pos x="0" y="68"/>
                </a:cxn>
                <a:cxn ang="0">
                  <a:pos x="16" y="72"/>
                </a:cxn>
                <a:cxn ang="0">
                  <a:pos x="30" y="70"/>
                </a:cxn>
                <a:cxn ang="0">
                  <a:pos x="42" y="66"/>
                </a:cxn>
                <a:cxn ang="0">
                  <a:pos x="52" y="60"/>
                </a:cxn>
                <a:cxn ang="0">
                  <a:pos x="62" y="52"/>
                </a:cxn>
                <a:cxn ang="0">
                  <a:pos x="70" y="42"/>
                </a:cxn>
                <a:cxn ang="0">
                  <a:pos x="82" y="24"/>
                </a:cxn>
                <a:cxn ang="0">
                  <a:pos x="82" y="24"/>
                </a:cxn>
              </a:cxnLst>
              <a:rect l="0" t="0" r="r" b="b"/>
              <a:pathLst>
                <a:path w="82" h="72">
                  <a:moveTo>
                    <a:pt x="82" y="24"/>
                  </a:moveTo>
                  <a:lnTo>
                    <a:pt x="76" y="0"/>
                  </a:lnTo>
                  <a:lnTo>
                    <a:pt x="76" y="0"/>
                  </a:lnTo>
                  <a:lnTo>
                    <a:pt x="50" y="8"/>
                  </a:lnTo>
                  <a:lnTo>
                    <a:pt x="30" y="18"/>
                  </a:lnTo>
                  <a:lnTo>
                    <a:pt x="20" y="24"/>
                  </a:lnTo>
                  <a:lnTo>
                    <a:pt x="12" y="30"/>
                  </a:lnTo>
                  <a:lnTo>
                    <a:pt x="6" y="40"/>
                  </a:lnTo>
                  <a:lnTo>
                    <a:pt x="0" y="48"/>
                  </a:lnTo>
                  <a:lnTo>
                    <a:pt x="0" y="68"/>
                  </a:lnTo>
                  <a:lnTo>
                    <a:pt x="0" y="68"/>
                  </a:lnTo>
                  <a:lnTo>
                    <a:pt x="16" y="72"/>
                  </a:lnTo>
                  <a:lnTo>
                    <a:pt x="30" y="70"/>
                  </a:lnTo>
                  <a:lnTo>
                    <a:pt x="42" y="66"/>
                  </a:lnTo>
                  <a:lnTo>
                    <a:pt x="52" y="60"/>
                  </a:lnTo>
                  <a:lnTo>
                    <a:pt x="62" y="52"/>
                  </a:lnTo>
                  <a:lnTo>
                    <a:pt x="70" y="42"/>
                  </a:lnTo>
                  <a:lnTo>
                    <a:pt x="82" y="24"/>
                  </a:lnTo>
                  <a:lnTo>
                    <a:pt x="82" y="2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8" name="Freeform 47"/>
            <p:cNvSpPr>
              <a:spLocks/>
            </p:cNvSpPr>
            <p:nvPr userDrawn="1"/>
          </p:nvSpPr>
          <p:spPr bwMode="gray">
            <a:xfrm>
              <a:off x="2448" y="1589"/>
              <a:ext cx="103" cy="65"/>
            </a:xfrm>
            <a:custGeom>
              <a:avLst/>
              <a:gdLst/>
              <a:ahLst/>
              <a:cxnLst>
                <a:cxn ang="0">
                  <a:pos x="0" y="50"/>
                </a:cxn>
                <a:cxn ang="0">
                  <a:pos x="14" y="58"/>
                </a:cxn>
                <a:cxn ang="0">
                  <a:pos x="14" y="58"/>
                </a:cxn>
                <a:cxn ang="0">
                  <a:pos x="30" y="62"/>
                </a:cxn>
                <a:cxn ang="0">
                  <a:pos x="44" y="60"/>
                </a:cxn>
                <a:cxn ang="0">
                  <a:pos x="54" y="56"/>
                </a:cxn>
                <a:cxn ang="0">
                  <a:pos x="60" y="50"/>
                </a:cxn>
                <a:cxn ang="0">
                  <a:pos x="66" y="42"/>
                </a:cxn>
                <a:cxn ang="0">
                  <a:pos x="70" y="34"/>
                </a:cxn>
                <a:cxn ang="0">
                  <a:pos x="78" y="18"/>
                </a:cxn>
                <a:cxn ang="0">
                  <a:pos x="98" y="2"/>
                </a:cxn>
                <a:cxn ang="0">
                  <a:pos x="98" y="2"/>
                </a:cxn>
                <a:cxn ang="0">
                  <a:pos x="80" y="0"/>
                </a:cxn>
                <a:cxn ang="0">
                  <a:pos x="64" y="2"/>
                </a:cxn>
                <a:cxn ang="0">
                  <a:pos x="50" y="6"/>
                </a:cxn>
                <a:cxn ang="0">
                  <a:pos x="36" y="14"/>
                </a:cxn>
                <a:cxn ang="0">
                  <a:pos x="24" y="22"/>
                </a:cxn>
                <a:cxn ang="0">
                  <a:pos x="14" y="30"/>
                </a:cxn>
                <a:cxn ang="0">
                  <a:pos x="6" y="40"/>
                </a:cxn>
                <a:cxn ang="0">
                  <a:pos x="0" y="50"/>
                </a:cxn>
                <a:cxn ang="0">
                  <a:pos x="0" y="50"/>
                </a:cxn>
              </a:cxnLst>
              <a:rect l="0" t="0" r="r" b="b"/>
              <a:pathLst>
                <a:path w="98" h="62">
                  <a:moveTo>
                    <a:pt x="0" y="50"/>
                  </a:moveTo>
                  <a:lnTo>
                    <a:pt x="14" y="58"/>
                  </a:lnTo>
                  <a:lnTo>
                    <a:pt x="14" y="58"/>
                  </a:lnTo>
                  <a:lnTo>
                    <a:pt x="30" y="62"/>
                  </a:lnTo>
                  <a:lnTo>
                    <a:pt x="44" y="60"/>
                  </a:lnTo>
                  <a:lnTo>
                    <a:pt x="54" y="56"/>
                  </a:lnTo>
                  <a:lnTo>
                    <a:pt x="60" y="50"/>
                  </a:lnTo>
                  <a:lnTo>
                    <a:pt x="66" y="42"/>
                  </a:lnTo>
                  <a:lnTo>
                    <a:pt x="70" y="34"/>
                  </a:lnTo>
                  <a:lnTo>
                    <a:pt x="78" y="18"/>
                  </a:lnTo>
                  <a:lnTo>
                    <a:pt x="98" y="2"/>
                  </a:lnTo>
                  <a:lnTo>
                    <a:pt x="98" y="2"/>
                  </a:lnTo>
                  <a:lnTo>
                    <a:pt x="80" y="0"/>
                  </a:lnTo>
                  <a:lnTo>
                    <a:pt x="64" y="2"/>
                  </a:lnTo>
                  <a:lnTo>
                    <a:pt x="50" y="6"/>
                  </a:lnTo>
                  <a:lnTo>
                    <a:pt x="36" y="14"/>
                  </a:lnTo>
                  <a:lnTo>
                    <a:pt x="24" y="22"/>
                  </a:lnTo>
                  <a:lnTo>
                    <a:pt x="14" y="30"/>
                  </a:lnTo>
                  <a:lnTo>
                    <a:pt x="6" y="40"/>
                  </a:lnTo>
                  <a:lnTo>
                    <a:pt x="0" y="50"/>
                  </a:lnTo>
                  <a:lnTo>
                    <a:pt x="0" y="5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9" name="Freeform 48"/>
            <p:cNvSpPr>
              <a:spLocks/>
            </p:cNvSpPr>
            <p:nvPr userDrawn="1"/>
          </p:nvSpPr>
          <p:spPr bwMode="gray">
            <a:xfrm>
              <a:off x="2720" y="944"/>
              <a:ext cx="103" cy="47"/>
            </a:xfrm>
            <a:custGeom>
              <a:avLst/>
              <a:gdLst/>
              <a:ahLst/>
              <a:cxnLst>
                <a:cxn ang="0">
                  <a:pos x="18" y="0"/>
                </a:cxn>
                <a:cxn ang="0">
                  <a:pos x="0" y="8"/>
                </a:cxn>
                <a:cxn ang="0">
                  <a:pos x="0" y="8"/>
                </a:cxn>
                <a:cxn ang="0">
                  <a:pos x="2" y="14"/>
                </a:cxn>
                <a:cxn ang="0">
                  <a:pos x="4" y="20"/>
                </a:cxn>
                <a:cxn ang="0">
                  <a:pos x="14" y="32"/>
                </a:cxn>
                <a:cxn ang="0">
                  <a:pos x="26" y="42"/>
                </a:cxn>
                <a:cxn ang="0">
                  <a:pos x="42" y="50"/>
                </a:cxn>
                <a:cxn ang="0">
                  <a:pos x="58" y="56"/>
                </a:cxn>
                <a:cxn ang="0">
                  <a:pos x="72" y="58"/>
                </a:cxn>
                <a:cxn ang="0">
                  <a:pos x="78" y="58"/>
                </a:cxn>
                <a:cxn ang="0">
                  <a:pos x="84" y="56"/>
                </a:cxn>
                <a:cxn ang="0">
                  <a:pos x="90" y="54"/>
                </a:cxn>
                <a:cxn ang="0">
                  <a:pos x="94" y="50"/>
                </a:cxn>
                <a:cxn ang="0">
                  <a:pos x="96" y="20"/>
                </a:cxn>
                <a:cxn ang="0">
                  <a:pos x="96" y="20"/>
                </a:cxn>
                <a:cxn ang="0">
                  <a:pos x="78" y="10"/>
                </a:cxn>
                <a:cxn ang="0">
                  <a:pos x="60" y="4"/>
                </a:cxn>
                <a:cxn ang="0">
                  <a:pos x="40" y="0"/>
                </a:cxn>
                <a:cxn ang="0">
                  <a:pos x="18" y="0"/>
                </a:cxn>
                <a:cxn ang="0">
                  <a:pos x="18" y="0"/>
                </a:cxn>
              </a:cxnLst>
              <a:rect l="0" t="0" r="r" b="b"/>
              <a:pathLst>
                <a:path w="96" h="58">
                  <a:moveTo>
                    <a:pt x="18" y="0"/>
                  </a:moveTo>
                  <a:lnTo>
                    <a:pt x="0" y="8"/>
                  </a:lnTo>
                  <a:lnTo>
                    <a:pt x="0" y="8"/>
                  </a:lnTo>
                  <a:lnTo>
                    <a:pt x="2" y="14"/>
                  </a:lnTo>
                  <a:lnTo>
                    <a:pt x="4" y="20"/>
                  </a:lnTo>
                  <a:lnTo>
                    <a:pt x="14" y="32"/>
                  </a:lnTo>
                  <a:lnTo>
                    <a:pt x="26" y="42"/>
                  </a:lnTo>
                  <a:lnTo>
                    <a:pt x="42" y="50"/>
                  </a:lnTo>
                  <a:lnTo>
                    <a:pt x="58" y="56"/>
                  </a:lnTo>
                  <a:lnTo>
                    <a:pt x="72" y="58"/>
                  </a:lnTo>
                  <a:lnTo>
                    <a:pt x="78" y="58"/>
                  </a:lnTo>
                  <a:lnTo>
                    <a:pt x="84" y="56"/>
                  </a:lnTo>
                  <a:lnTo>
                    <a:pt x="90" y="54"/>
                  </a:lnTo>
                  <a:lnTo>
                    <a:pt x="94" y="50"/>
                  </a:lnTo>
                  <a:lnTo>
                    <a:pt x="96" y="20"/>
                  </a:lnTo>
                  <a:lnTo>
                    <a:pt x="96" y="20"/>
                  </a:lnTo>
                  <a:lnTo>
                    <a:pt x="78" y="10"/>
                  </a:lnTo>
                  <a:lnTo>
                    <a:pt x="60" y="4"/>
                  </a:lnTo>
                  <a:lnTo>
                    <a:pt x="40" y="0"/>
                  </a:lnTo>
                  <a:lnTo>
                    <a:pt x="18" y="0"/>
                  </a:lnTo>
                  <a:lnTo>
                    <a:pt x="18" y="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0" name="Freeform 49"/>
            <p:cNvSpPr>
              <a:spLocks/>
            </p:cNvSpPr>
            <p:nvPr userDrawn="1"/>
          </p:nvSpPr>
          <p:spPr bwMode="gray">
            <a:xfrm>
              <a:off x="2946" y="851"/>
              <a:ext cx="66" cy="103"/>
            </a:xfrm>
            <a:custGeom>
              <a:avLst/>
              <a:gdLst/>
              <a:ahLst/>
              <a:cxnLst>
                <a:cxn ang="0">
                  <a:pos x="42" y="8"/>
                </a:cxn>
                <a:cxn ang="0">
                  <a:pos x="14" y="0"/>
                </a:cxn>
                <a:cxn ang="0">
                  <a:pos x="14" y="0"/>
                </a:cxn>
                <a:cxn ang="0">
                  <a:pos x="6" y="16"/>
                </a:cxn>
                <a:cxn ang="0">
                  <a:pos x="2" y="22"/>
                </a:cxn>
                <a:cxn ang="0">
                  <a:pos x="0" y="30"/>
                </a:cxn>
                <a:cxn ang="0">
                  <a:pos x="0" y="40"/>
                </a:cxn>
                <a:cxn ang="0">
                  <a:pos x="0" y="50"/>
                </a:cxn>
                <a:cxn ang="0">
                  <a:pos x="4" y="60"/>
                </a:cxn>
                <a:cxn ang="0">
                  <a:pos x="8" y="72"/>
                </a:cxn>
                <a:cxn ang="0">
                  <a:pos x="22" y="102"/>
                </a:cxn>
                <a:cxn ang="0">
                  <a:pos x="22" y="102"/>
                </a:cxn>
                <a:cxn ang="0">
                  <a:pos x="44" y="78"/>
                </a:cxn>
                <a:cxn ang="0">
                  <a:pos x="54" y="66"/>
                </a:cxn>
                <a:cxn ang="0">
                  <a:pos x="60" y="54"/>
                </a:cxn>
                <a:cxn ang="0">
                  <a:pos x="64" y="44"/>
                </a:cxn>
                <a:cxn ang="0">
                  <a:pos x="64" y="38"/>
                </a:cxn>
                <a:cxn ang="0">
                  <a:pos x="62" y="32"/>
                </a:cxn>
                <a:cxn ang="0">
                  <a:pos x="60" y="26"/>
                </a:cxn>
                <a:cxn ang="0">
                  <a:pos x="56" y="20"/>
                </a:cxn>
                <a:cxn ang="0">
                  <a:pos x="42" y="8"/>
                </a:cxn>
                <a:cxn ang="0">
                  <a:pos x="42" y="8"/>
                </a:cxn>
              </a:cxnLst>
              <a:rect l="0" t="0" r="r" b="b"/>
              <a:pathLst>
                <a:path w="64" h="102">
                  <a:moveTo>
                    <a:pt x="42" y="8"/>
                  </a:moveTo>
                  <a:lnTo>
                    <a:pt x="14" y="0"/>
                  </a:lnTo>
                  <a:lnTo>
                    <a:pt x="14" y="0"/>
                  </a:lnTo>
                  <a:lnTo>
                    <a:pt x="6" y="16"/>
                  </a:lnTo>
                  <a:lnTo>
                    <a:pt x="2" y="22"/>
                  </a:lnTo>
                  <a:lnTo>
                    <a:pt x="0" y="30"/>
                  </a:lnTo>
                  <a:lnTo>
                    <a:pt x="0" y="40"/>
                  </a:lnTo>
                  <a:lnTo>
                    <a:pt x="0" y="50"/>
                  </a:lnTo>
                  <a:lnTo>
                    <a:pt x="4" y="60"/>
                  </a:lnTo>
                  <a:lnTo>
                    <a:pt x="8" y="72"/>
                  </a:lnTo>
                  <a:lnTo>
                    <a:pt x="22" y="102"/>
                  </a:lnTo>
                  <a:lnTo>
                    <a:pt x="22" y="102"/>
                  </a:lnTo>
                  <a:lnTo>
                    <a:pt x="44" y="78"/>
                  </a:lnTo>
                  <a:lnTo>
                    <a:pt x="54" y="66"/>
                  </a:lnTo>
                  <a:lnTo>
                    <a:pt x="60" y="54"/>
                  </a:lnTo>
                  <a:lnTo>
                    <a:pt x="64" y="44"/>
                  </a:lnTo>
                  <a:lnTo>
                    <a:pt x="64" y="38"/>
                  </a:lnTo>
                  <a:lnTo>
                    <a:pt x="62" y="32"/>
                  </a:lnTo>
                  <a:lnTo>
                    <a:pt x="60" y="26"/>
                  </a:lnTo>
                  <a:lnTo>
                    <a:pt x="56" y="20"/>
                  </a:lnTo>
                  <a:lnTo>
                    <a:pt x="42" y="8"/>
                  </a:lnTo>
                  <a:lnTo>
                    <a:pt x="42" y="8"/>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1" name="Freeform 50"/>
            <p:cNvSpPr>
              <a:spLocks noEditPoints="1"/>
            </p:cNvSpPr>
            <p:nvPr userDrawn="1"/>
          </p:nvSpPr>
          <p:spPr bwMode="gray">
            <a:xfrm>
              <a:off x="3171" y="664"/>
              <a:ext cx="770" cy="1981"/>
            </a:xfrm>
            <a:custGeom>
              <a:avLst/>
              <a:gdLst/>
              <a:ahLst/>
              <a:cxnLst>
                <a:cxn ang="0">
                  <a:pos x="636" y="774"/>
                </a:cxn>
                <a:cxn ang="0">
                  <a:pos x="688" y="690"/>
                </a:cxn>
                <a:cxn ang="0">
                  <a:pos x="686" y="488"/>
                </a:cxn>
                <a:cxn ang="0">
                  <a:pos x="694" y="430"/>
                </a:cxn>
                <a:cxn ang="0">
                  <a:pos x="694" y="376"/>
                </a:cxn>
                <a:cxn ang="0">
                  <a:pos x="676" y="320"/>
                </a:cxn>
                <a:cxn ang="0">
                  <a:pos x="646" y="280"/>
                </a:cxn>
                <a:cxn ang="0">
                  <a:pos x="648" y="238"/>
                </a:cxn>
                <a:cxn ang="0">
                  <a:pos x="610" y="226"/>
                </a:cxn>
                <a:cxn ang="0">
                  <a:pos x="580" y="190"/>
                </a:cxn>
                <a:cxn ang="0">
                  <a:pos x="568" y="180"/>
                </a:cxn>
                <a:cxn ang="0">
                  <a:pos x="526" y="182"/>
                </a:cxn>
                <a:cxn ang="0">
                  <a:pos x="518" y="138"/>
                </a:cxn>
                <a:cxn ang="0">
                  <a:pos x="472" y="156"/>
                </a:cxn>
                <a:cxn ang="0">
                  <a:pos x="474" y="116"/>
                </a:cxn>
                <a:cxn ang="0">
                  <a:pos x="432" y="120"/>
                </a:cxn>
                <a:cxn ang="0">
                  <a:pos x="388" y="132"/>
                </a:cxn>
                <a:cxn ang="0">
                  <a:pos x="388" y="80"/>
                </a:cxn>
                <a:cxn ang="0">
                  <a:pos x="376" y="68"/>
                </a:cxn>
                <a:cxn ang="0">
                  <a:pos x="346" y="44"/>
                </a:cxn>
                <a:cxn ang="0">
                  <a:pos x="314" y="88"/>
                </a:cxn>
                <a:cxn ang="0">
                  <a:pos x="306" y="64"/>
                </a:cxn>
                <a:cxn ang="0">
                  <a:pos x="330" y="46"/>
                </a:cxn>
                <a:cxn ang="0">
                  <a:pos x="256" y="122"/>
                </a:cxn>
                <a:cxn ang="0">
                  <a:pos x="236" y="92"/>
                </a:cxn>
                <a:cxn ang="0">
                  <a:pos x="290" y="18"/>
                </a:cxn>
                <a:cxn ang="0">
                  <a:pos x="218" y="62"/>
                </a:cxn>
                <a:cxn ang="0">
                  <a:pos x="214" y="90"/>
                </a:cxn>
                <a:cxn ang="0">
                  <a:pos x="208" y="60"/>
                </a:cxn>
                <a:cxn ang="0">
                  <a:pos x="212" y="8"/>
                </a:cxn>
                <a:cxn ang="0">
                  <a:pos x="184" y="40"/>
                </a:cxn>
                <a:cxn ang="0">
                  <a:pos x="162" y="0"/>
                </a:cxn>
                <a:cxn ang="0">
                  <a:pos x="156" y="94"/>
                </a:cxn>
                <a:cxn ang="0">
                  <a:pos x="138" y="12"/>
                </a:cxn>
                <a:cxn ang="0">
                  <a:pos x="84" y="74"/>
                </a:cxn>
                <a:cxn ang="0">
                  <a:pos x="62" y="98"/>
                </a:cxn>
                <a:cxn ang="0">
                  <a:pos x="54" y="20"/>
                </a:cxn>
                <a:cxn ang="0">
                  <a:pos x="86" y="738"/>
                </a:cxn>
                <a:cxn ang="0">
                  <a:pos x="38" y="1700"/>
                </a:cxn>
                <a:cxn ang="0">
                  <a:pos x="176" y="1954"/>
                </a:cxn>
                <a:cxn ang="0">
                  <a:pos x="576" y="1976"/>
                </a:cxn>
                <a:cxn ang="0">
                  <a:pos x="656" y="1938"/>
                </a:cxn>
                <a:cxn ang="0">
                  <a:pos x="472" y="1910"/>
                </a:cxn>
                <a:cxn ang="0">
                  <a:pos x="368" y="1874"/>
                </a:cxn>
                <a:cxn ang="0">
                  <a:pos x="266" y="1722"/>
                </a:cxn>
                <a:cxn ang="0">
                  <a:pos x="260" y="1568"/>
                </a:cxn>
                <a:cxn ang="0">
                  <a:pos x="304" y="1496"/>
                </a:cxn>
                <a:cxn ang="0">
                  <a:pos x="552" y="1494"/>
                </a:cxn>
                <a:cxn ang="0">
                  <a:pos x="682" y="1452"/>
                </a:cxn>
                <a:cxn ang="0">
                  <a:pos x="654" y="1352"/>
                </a:cxn>
                <a:cxn ang="0">
                  <a:pos x="692" y="1264"/>
                </a:cxn>
                <a:cxn ang="0">
                  <a:pos x="610" y="1220"/>
                </a:cxn>
                <a:cxn ang="0">
                  <a:pos x="694" y="1188"/>
                </a:cxn>
                <a:cxn ang="0">
                  <a:pos x="698" y="1124"/>
                </a:cxn>
                <a:cxn ang="0">
                  <a:pos x="714" y="1052"/>
                </a:cxn>
                <a:cxn ang="0">
                  <a:pos x="772" y="1002"/>
                </a:cxn>
                <a:cxn ang="0">
                  <a:pos x="492" y="850"/>
                </a:cxn>
                <a:cxn ang="0">
                  <a:pos x="362" y="826"/>
                </a:cxn>
                <a:cxn ang="0">
                  <a:pos x="424" y="782"/>
                </a:cxn>
                <a:cxn ang="0">
                  <a:pos x="532" y="794"/>
                </a:cxn>
                <a:cxn ang="0">
                  <a:pos x="516" y="846"/>
                </a:cxn>
              </a:cxnLst>
              <a:rect l="0" t="0" r="r" b="b"/>
              <a:pathLst>
                <a:path w="772" h="1976">
                  <a:moveTo>
                    <a:pt x="696" y="886"/>
                  </a:moveTo>
                  <a:lnTo>
                    <a:pt x="696" y="886"/>
                  </a:lnTo>
                  <a:lnTo>
                    <a:pt x="670" y="852"/>
                  </a:lnTo>
                  <a:lnTo>
                    <a:pt x="656" y="834"/>
                  </a:lnTo>
                  <a:lnTo>
                    <a:pt x="646" y="814"/>
                  </a:lnTo>
                  <a:lnTo>
                    <a:pt x="638" y="794"/>
                  </a:lnTo>
                  <a:lnTo>
                    <a:pt x="636" y="784"/>
                  </a:lnTo>
                  <a:lnTo>
                    <a:pt x="636" y="774"/>
                  </a:lnTo>
                  <a:lnTo>
                    <a:pt x="638" y="764"/>
                  </a:lnTo>
                  <a:lnTo>
                    <a:pt x="642" y="754"/>
                  </a:lnTo>
                  <a:lnTo>
                    <a:pt x="646" y="744"/>
                  </a:lnTo>
                  <a:lnTo>
                    <a:pt x="654" y="734"/>
                  </a:lnTo>
                  <a:lnTo>
                    <a:pt x="654" y="734"/>
                  </a:lnTo>
                  <a:lnTo>
                    <a:pt x="670" y="720"/>
                  </a:lnTo>
                  <a:lnTo>
                    <a:pt x="680" y="706"/>
                  </a:lnTo>
                  <a:lnTo>
                    <a:pt x="688" y="690"/>
                  </a:lnTo>
                  <a:lnTo>
                    <a:pt x="690" y="672"/>
                  </a:lnTo>
                  <a:lnTo>
                    <a:pt x="690" y="672"/>
                  </a:lnTo>
                  <a:lnTo>
                    <a:pt x="696" y="612"/>
                  </a:lnTo>
                  <a:lnTo>
                    <a:pt x="696" y="566"/>
                  </a:lnTo>
                  <a:lnTo>
                    <a:pt x="692" y="526"/>
                  </a:lnTo>
                  <a:lnTo>
                    <a:pt x="684" y="490"/>
                  </a:lnTo>
                  <a:lnTo>
                    <a:pt x="684" y="490"/>
                  </a:lnTo>
                  <a:lnTo>
                    <a:pt x="686" y="488"/>
                  </a:lnTo>
                  <a:lnTo>
                    <a:pt x="690" y="486"/>
                  </a:lnTo>
                  <a:lnTo>
                    <a:pt x="694" y="482"/>
                  </a:lnTo>
                  <a:lnTo>
                    <a:pt x="698" y="474"/>
                  </a:lnTo>
                  <a:lnTo>
                    <a:pt x="698" y="474"/>
                  </a:lnTo>
                  <a:lnTo>
                    <a:pt x="700" y="458"/>
                  </a:lnTo>
                  <a:lnTo>
                    <a:pt x="700" y="446"/>
                  </a:lnTo>
                  <a:lnTo>
                    <a:pt x="698" y="438"/>
                  </a:lnTo>
                  <a:lnTo>
                    <a:pt x="694" y="430"/>
                  </a:lnTo>
                  <a:lnTo>
                    <a:pt x="690" y="426"/>
                  </a:lnTo>
                  <a:lnTo>
                    <a:pt x="686" y="422"/>
                  </a:lnTo>
                  <a:lnTo>
                    <a:pt x="684" y="420"/>
                  </a:lnTo>
                  <a:lnTo>
                    <a:pt x="684" y="420"/>
                  </a:lnTo>
                  <a:lnTo>
                    <a:pt x="690" y="412"/>
                  </a:lnTo>
                  <a:lnTo>
                    <a:pt x="694" y="402"/>
                  </a:lnTo>
                  <a:lnTo>
                    <a:pt x="696" y="388"/>
                  </a:lnTo>
                  <a:lnTo>
                    <a:pt x="694" y="376"/>
                  </a:lnTo>
                  <a:lnTo>
                    <a:pt x="692" y="362"/>
                  </a:lnTo>
                  <a:lnTo>
                    <a:pt x="688" y="352"/>
                  </a:lnTo>
                  <a:lnTo>
                    <a:pt x="680" y="344"/>
                  </a:lnTo>
                  <a:lnTo>
                    <a:pt x="676" y="342"/>
                  </a:lnTo>
                  <a:lnTo>
                    <a:pt x="670" y="342"/>
                  </a:lnTo>
                  <a:lnTo>
                    <a:pt x="670" y="342"/>
                  </a:lnTo>
                  <a:lnTo>
                    <a:pt x="674" y="332"/>
                  </a:lnTo>
                  <a:lnTo>
                    <a:pt x="676" y="320"/>
                  </a:lnTo>
                  <a:lnTo>
                    <a:pt x="676" y="308"/>
                  </a:lnTo>
                  <a:lnTo>
                    <a:pt x="674" y="298"/>
                  </a:lnTo>
                  <a:lnTo>
                    <a:pt x="668" y="290"/>
                  </a:lnTo>
                  <a:lnTo>
                    <a:pt x="662" y="282"/>
                  </a:lnTo>
                  <a:lnTo>
                    <a:pt x="654" y="280"/>
                  </a:lnTo>
                  <a:lnTo>
                    <a:pt x="642" y="280"/>
                  </a:lnTo>
                  <a:lnTo>
                    <a:pt x="642" y="280"/>
                  </a:lnTo>
                  <a:lnTo>
                    <a:pt x="646" y="280"/>
                  </a:lnTo>
                  <a:lnTo>
                    <a:pt x="650" y="274"/>
                  </a:lnTo>
                  <a:lnTo>
                    <a:pt x="654" y="266"/>
                  </a:lnTo>
                  <a:lnTo>
                    <a:pt x="656" y="260"/>
                  </a:lnTo>
                  <a:lnTo>
                    <a:pt x="656" y="254"/>
                  </a:lnTo>
                  <a:lnTo>
                    <a:pt x="656" y="254"/>
                  </a:lnTo>
                  <a:lnTo>
                    <a:pt x="654" y="246"/>
                  </a:lnTo>
                  <a:lnTo>
                    <a:pt x="652" y="242"/>
                  </a:lnTo>
                  <a:lnTo>
                    <a:pt x="648" y="238"/>
                  </a:lnTo>
                  <a:lnTo>
                    <a:pt x="644" y="236"/>
                  </a:lnTo>
                  <a:lnTo>
                    <a:pt x="636" y="234"/>
                  </a:lnTo>
                  <a:lnTo>
                    <a:pt x="626" y="234"/>
                  </a:lnTo>
                  <a:lnTo>
                    <a:pt x="618" y="236"/>
                  </a:lnTo>
                  <a:lnTo>
                    <a:pt x="610" y="236"/>
                  </a:lnTo>
                  <a:lnTo>
                    <a:pt x="608" y="236"/>
                  </a:lnTo>
                  <a:lnTo>
                    <a:pt x="608" y="234"/>
                  </a:lnTo>
                  <a:lnTo>
                    <a:pt x="610" y="226"/>
                  </a:lnTo>
                  <a:lnTo>
                    <a:pt x="610" y="226"/>
                  </a:lnTo>
                  <a:lnTo>
                    <a:pt x="612" y="220"/>
                  </a:lnTo>
                  <a:lnTo>
                    <a:pt x="610" y="212"/>
                  </a:lnTo>
                  <a:lnTo>
                    <a:pt x="604" y="204"/>
                  </a:lnTo>
                  <a:lnTo>
                    <a:pt x="598" y="196"/>
                  </a:lnTo>
                  <a:lnTo>
                    <a:pt x="592" y="190"/>
                  </a:lnTo>
                  <a:lnTo>
                    <a:pt x="584" y="188"/>
                  </a:lnTo>
                  <a:lnTo>
                    <a:pt x="580" y="190"/>
                  </a:lnTo>
                  <a:lnTo>
                    <a:pt x="576" y="192"/>
                  </a:lnTo>
                  <a:lnTo>
                    <a:pt x="574" y="196"/>
                  </a:lnTo>
                  <a:lnTo>
                    <a:pt x="570" y="202"/>
                  </a:lnTo>
                  <a:lnTo>
                    <a:pt x="570" y="202"/>
                  </a:lnTo>
                  <a:lnTo>
                    <a:pt x="568" y="200"/>
                  </a:lnTo>
                  <a:lnTo>
                    <a:pt x="566" y="194"/>
                  </a:lnTo>
                  <a:lnTo>
                    <a:pt x="568" y="184"/>
                  </a:lnTo>
                  <a:lnTo>
                    <a:pt x="568" y="180"/>
                  </a:lnTo>
                  <a:lnTo>
                    <a:pt x="566" y="174"/>
                  </a:lnTo>
                  <a:lnTo>
                    <a:pt x="564" y="170"/>
                  </a:lnTo>
                  <a:lnTo>
                    <a:pt x="560" y="166"/>
                  </a:lnTo>
                  <a:lnTo>
                    <a:pt x="560" y="166"/>
                  </a:lnTo>
                  <a:lnTo>
                    <a:pt x="552" y="168"/>
                  </a:lnTo>
                  <a:lnTo>
                    <a:pt x="544" y="172"/>
                  </a:lnTo>
                  <a:lnTo>
                    <a:pt x="526" y="182"/>
                  </a:lnTo>
                  <a:lnTo>
                    <a:pt x="526" y="182"/>
                  </a:lnTo>
                  <a:lnTo>
                    <a:pt x="526" y="176"/>
                  </a:lnTo>
                  <a:lnTo>
                    <a:pt x="526" y="172"/>
                  </a:lnTo>
                  <a:lnTo>
                    <a:pt x="528" y="162"/>
                  </a:lnTo>
                  <a:lnTo>
                    <a:pt x="528" y="158"/>
                  </a:lnTo>
                  <a:lnTo>
                    <a:pt x="528" y="152"/>
                  </a:lnTo>
                  <a:lnTo>
                    <a:pt x="524" y="146"/>
                  </a:lnTo>
                  <a:lnTo>
                    <a:pt x="518" y="138"/>
                  </a:lnTo>
                  <a:lnTo>
                    <a:pt x="518" y="138"/>
                  </a:lnTo>
                  <a:lnTo>
                    <a:pt x="510" y="134"/>
                  </a:lnTo>
                  <a:lnTo>
                    <a:pt x="502" y="132"/>
                  </a:lnTo>
                  <a:lnTo>
                    <a:pt x="498" y="134"/>
                  </a:lnTo>
                  <a:lnTo>
                    <a:pt x="492" y="136"/>
                  </a:lnTo>
                  <a:lnTo>
                    <a:pt x="484" y="146"/>
                  </a:lnTo>
                  <a:lnTo>
                    <a:pt x="478" y="152"/>
                  </a:lnTo>
                  <a:lnTo>
                    <a:pt x="472" y="156"/>
                  </a:lnTo>
                  <a:lnTo>
                    <a:pt x="472" y="156"/>
                  </a:lnTo>
                  <a:lnTo>
                    <a:pt x="466" y="154"/>
                  </a:lnTo>
                  <a:lnTo>
                    <a:pt x="464" y="150"/>
                  </a:lnTo>
                  <a:lnTo>
                    <a:pt x="464" y="148"/>
                  </a:lnTo>
                  <a:lnTo>
                    <a:pt x="474" y="136"/>
                  </a:lnTo>
                  <a:lnTo>
                    <a:pt x="478" y="128"/>
                  </a:lnTo>
                  <a:lnTo>
                    <a:pt x="478" y="124"/>
                  </a:lnTo>
                  <a:lnTo>
                    <a:pt x="476" y="120"/>
                  </a:lnTo>
                  <a:lnTo>
                    <a:pt x="474" y="116"/>
                  </a:lnTo>
                  <a:lnTo>
                    <a:pt x="468" y="110"/>
                  </a:lnTo>
                  <a:lnTo>
                    <a:pt x="460" y="106"/>
                  </a:lnTo>
                  <a:lnTo>
                    <a:pt x="448" y="100"/>
                  </a:lnTo>
                  <a:lnTo>
                    <a:pt x="448" y="100"/>
                  </a:lnTo>
                  <a:lnTo>
                    <a:pt x="442" y="112"/>
                  </a:lnTo>
                  <a:lnTo>
                    <a:pt x="438" y="120"/>
                  </a:lnTo>
                  <a:lnTo>
                    <a:pt x="434" y="122"/>
                  </a:lnTo>
                  <a:lnTo>
                    <a:pt x="432" y="120"/>
                  </a:lnTo>
                  <a:lnTo>
                    <a:pt x="428" y="112"/>
                  </a:lnTo>
                  <a:lnTo>
                    <a:pt x="426" y="108"/>
                  </a:lnTo>
                  <a:lnTo>
                    <a:pt x="424" y="106"/>
                  </a:lnTo>
                  <a:lnTo>
                    <a:pt x="424" y="106"/>
                  </a:lnTo>
                  <a:lnTo>
                    <a:pt x="422" y="104"/>
                  </a:lnTo>
                  <a:lnTo>
                    <a:pt x="418" y="106"/>
                  </a:lnTo>
                  <a:lnTo>
                    <a:pt x="412" y="110"/>
                  </a:lnTo>
                  <a:lnTo>
                    <a:pt x="388" y="132"/>
                  </a:lnTo>
                  <a:lnTo>
                    <a:pt x="388" y="132"/>
                  </a:lnTo>
                  <a:lnTo>
                    <a:pt x="398" y="112"/>
                  </a:lnTo>
                  <a:lnTo>
                    <a:pt x="404" y="92"/>
                  </a:lnTo>
                  <a:lnTo>
                    <a:pt x="406" y="84"/>
                  </a:lnTo>
                  <a:lnTo>
                    <a:pt x="404" y="80"/>
                  </a:lnTo>
                  <a:lnTo>
                    <a:pt x="398" y="78"/>
                  </a:lnTo>
                  <a:lnTo>
                    <a:pt x="388" y="80"/>
                  </a:lnTo>
                  <a:lnTo>
                    <a:pt x="388" y="80"/>
                  </a:lnTo>
                  <a:lnTo>
                    <a:pt x="376" y="84"/>
                  </a:lnTo>
                  <a:lnTo>
                    <a:pt x="368" y="86"/>
                  </a:lnTo>
                  <a:lnTo>
                    <a:pt x="366" y="86"/>
                  </a:lnTo>
                  <a:lnTo>
                    <a:pt x="364" y="84"/>
                  </a:lnTo>
                  <a:lnTo>
                    <a:pt x="368" y="76"/>
                  </a:lnTo>
                  <a:lnTo>
                    <a:pt x="370" y="72"/>
                  </a:lnTo>
                  <a:lnTo>
                    <a:pt x="370" y="72"/>
                  </a:lnTo>
                  <a:lnTo>
                    <a:pt x="376" y="68"/>
                  </a:lnTo>
                  <a:lnTo>
                    <a:pt x="380" y="64"/>
                  </a:lnTo>
                  <a:lnTo>
                    <a:pt x="380" y="62"/>
                  </a:lnTo>
                  <a:lnTo>
                    <a:pt x="380" y="58"/>
                  </a:lnTo>
                  <a:lnTo>
                    <a:pt x="376" y="50"/>
                  </a:lnTo>
                  <a:lnTo>
                    <a:pt x="368" y="44"/>
                  </a:lnTo>
                  <a:lnTo>
                    <a:pt x="358" y="42"/>
                  </a:lnTo>
                  <a:lnTo>
                    <a:pt x="350" y="42"/>
                  </a:lnTo>
                  <a:lnTo>
                    <a:pt x="346" y="44"/>
                  </a:lnTo>
                  <a:lnTo>
                    <a:pt x="344" y="46"/>
                  </a:lnTo>
                  <a:lnTo>
                    <a:pt x="342" y="52"/>
                  </a:lnTo>
                  <a:lnTo>
                    <a:pt x="342" y="58"/>
                  </a:lnTo>
                  <a:lnTo>
                    <a:pt x="342" y="58"/>
                  </a:lnTo>
                  <a:lnTo>
                    <a:pt x="340" y="68"/>
                  </a:lnTo>
                  <a:lnTo>
                    <a:pt x="332" y="76"/>
                  </a:lnTo>
                  <a:lnTo>
                    <a:pt x="324" y="84"/>
                  </a:lnTo>
                  <a:lnTo>
                    <a:pt x="314" y="88"/>
                  </a:lnTo>
                  <a:lnTo>
                    <a:pt x="306" y="90"/>
                  </a:lnTo>
                  <a:lnTo>
                    <a:pt x="300" y="90"/>
                  </a:lnTo>
                  <a:lnTo>
                    <a:pt x="298" y="88"/>
                  </a:lnTo>
                  <a:lnTo>
                    <a:pt x="298" y="84"/>
                  </a:lnTo>
                  <a:lnTo>
                    <a:pt x="300" y="76"/>
                  </a:lnTo>
                  <a:lnTo>
                    <a:pt x="300" y="76"/>
                  </a:lnTo>
                  <a:lnTo>
                    <a:pt x="302" y="68"/>
                  </a:lnTo>
                  <a:lnTo>
                    <a:pt x="306" y="64"/>
                  </a:lnTo>
                  <a:lnTo>
                    <a:pt x="310" y="62"/>
                  </a:lnTo>
                  <a:lnTo>
                    <a:pt x="314" y="60"/>
                  </a:lnTo>
                  <a:lnTo>
                    <a:pt x="322" y="60"/>
                  </a:lnTo>
                  <a:lnTo>
                    <a:pt x="328" y="62"/>
                  </a:lnTo>
                  <a:lnTo>
                    <a:pt x="334" y="62"/>
                  </a:lnTo>
                  <a:lnTo>
                    <a:pt x="334" y="60"/>
                  </a:lnTo>
                  <a:lnTo>
                    <a:pt x="334" y="58"/>
                  </a:lnTo>
                  <a:lnTo>
                    <a:pt x="330" y="46"/>
                  </a:lnTo>
                  <a:lnTo>
                    <a:pt x="318" y="26"/>
                  </a:lnTo>
                  <a:lnTo>
                    <a:pt x="318" y="26"/>
                  </a:lnTo>
                  <a:lnTo>
                    <a:pt x="284" y="62"/>
                  </a:lnTo>
                  <a:lnTo>
                    <a:pt x="272" y="76"/>
                  </a:lnTo>
                  <a:lnTo>
                    <a:pt x="266" y="86"/>
                  </a:lnTo>
                  <a:lnTo>
                    <a:pt x="266" y="86"/>
                  </a:lnTo>
                  <a:lnTo>
                    <a:pt x="260" y="110"/>
                  </a:lnTo>
                  <a:lnTo>
                    <a:pt x="256" y="122"/>
                  </a:lnTo>
                  <a:lnTo>
                    <a:pt x="254" y="124"/>
                  </a:lnTo>
                  <a:lnTo>
                    <a:pt x="252" y="124"/>
                  </a:lnTo>
                  <a:lnTo>
                    <a:pt x="250" y="120"/>
                  </a:lnTo>
                  <a:lnTo>
                    <a:pt x="246" y="102"/>
                  </a:lnTo>
                  <a:lnTo>
                    <a:pt x="242" y="96"/>
                  </a:lnTo>
                  <a:lnTo>
                    <a:pt x="238" y="92"/>
                  </a:lnTo>
                  <a:lnTo>
                    <a:pt x="236" y="92"/>
                  </a:lnTo>
                  <a:lnTo>
                    <a:pt x="236" y="92"/>
                  </a:lnTo>
                  <a:lnTo>
                    <a:pt x="258" y="76"/>
                  </a:lnTo>
                  <a:lnTo>
                    <a:pt x="268" y="66"/>
                  </a:lnTo>
                  <a:lnTo>
                    <a:pt x="276" y="56"/>
                  </a:lnTo>
                  <a:lnTo>
                    <a:pt x="284" y="46"/>
                  </a:lnTo>
                  <a:lnTo>
                    <a:pt x="290" y="36"/>
                  </a:lnTo>
                  <a:lnTo>
                    <a:pt x="292" y="26"/>
                  </a:lnTo>
                  <a:lnTo>
                    <a:pt x="290" y="18"/>
                  </a:lnTo>
                  <a:lnTo>
                    <a:pt x="290" y="18"/>
                  </a:lnTo>
                  <a:lnTo>
                    <a:pt x="276" y="18"/>
                  </a:lnTo>
                  <a:lnTo>
                    <a:pt x="262" y="24"/>
                  </a:lnTo>
                  <a:lnTo>
                    <a:pt x="246" y="32"/>
                  </a:lnTo>
                  <a:lnTo>
                    <a:pt x="232" y="40"/>
                  </a:lnTo>
                  <a:lnTo>
                    <a:pt x="222" y="50"/>
                  </a:lnTo>
                  <a:lnTo>
                    <a:pt x="220" y="54"/>
                  </a:lnTo>
                  <a:lnTo>
                    <a:pt x="218" y="58"/>
                  </a:lnTo>
                  <a:lnTo>
                    <a:pt x="218" y="62"/>
                  </a:lnTo>
                  <a:lnTo>
                    <a:pt x="220" y="66"/>
                  </a:lnTo>
                  <a:lnTo>
                    <a:pt x="226" y="68"/>
                  </a:lnTo>
                  <a:lnTo>
                    <a:pt x="232" y="70"/>
                  </a:lnTo>
                  <a:lnTo>
                    <a:pt x="232" y="70"/>
                  </a:lnTo>
                  <a:lnTo>
                    <a:pt x="230" y="76"/>
                  </a:lnTo>
                  <a:lnTo>
                    <a:pt x="226" y="80"/>
                  </a:lnTo>
                  <a:lnTo>
                    <a:pt x="222" y="86"/>
                  </a:lnTo>
                  <a:lnTo>
                    <a:pt x="214" y="90"/>
                  </a:lnTo>
                  <a:lnTo>
                    <a:pt x="208" y="90"/>
                  </a:lnTo>
                  <a:lnTo>
                    <a:pt x="202" y="90"/>
                  </a:lnTo>
                  <a:lnTo>
                    <a:pt x="194" y="84"/>
                  </a:lnTo>
                  <a:lnTo>
                    <a:pt x="188" y="76"/>
                  </a:lnTo>
                  <a:lnTo>
                    <a:pt x="188" y="76"/>
                  </a:lnTo>
                  <a:lnTo>
                    <a:pt x="194" y="74"/>
                  </a:lnTo>
                  <a:lnTo>
                    <a:pt x="198" y="70"/>
                  </a:lnTo>
                  <a:lnTo>
                    <a:pt x="208" y="60"/>
                  </a:lnTo>
                  <a:lnTo>
                    <a:pt x="218" y="46"/>
                  </a:lnTo>
                  <a:lnTo>
                    <a:pt x="224" y="32"/>
                  </a:lnTo>
                  <a:lnTo>
                    <a:pt x="228" y="20"/>
                  </a:lnTo>
                  <a:lnTo>
                    <a:pt x="228" y="14"/>
                  </a:lnTo>
                  <a:lnTo>
                    <a:pt x="226" y="10"/>
                  </a:lnTo>
                  <a:lnTo>
                    <a:pt x="224" y="8"/>
                  </a:lnTo>
                  <a:lnTo>
                    <a:pt x="218" y="6"/>
                  </a:lnTo>
                  <a:lnTo>
                    <a:pt x="212" y="8"/>
                  </a:lnTo>
                  <a:lnTo>
                    <a:pt x="202" y="12"/>
                  </a:lnTo>
                  <a:lnTo>
                    <a:pt x="202" y="12"/>
                  </a:lnTo>
                  <a:lnTo>
                    <a:pt x="200" y="16"/>
                  </a:lnTo>
                  <a:lnTo>
                    <a:pt x="198" y="24"/>
                  </a:lnTo>
                  <a:lnTo>
                    <a:pt x="194" y="34"/>
                  </a:lnTo>
                  <a:lnTo>
                    <a:pt x="188" y="44"/>
                  </a:lnTo>
                  <a:lnTo>
                    <a:pt x="188" y="44"/>
                  </a:lnTo>
                  <a:lnTo>
                    <a:pt x="184" y="40"/>
                  </a:lnTo>
                  <a:lnTo>
                    <a:pt x="182" y="36"/>
                  </a:lnTo>
                  <a:lnTo>
                    <a:pt x="182" y="26"/>
                  </a:lnTo>
                  <a:lnTo>
                    <a:pt x="182" y="16"/>
                  </a:lnTo>
                  <a:lnTo>
                    <a:pt x="182" y="8"/>
                  </a:lnTo>
                  <a:lnTo>
                    <a:pt x="182" y="8"/>
                  </a:lnTo>
                  <a:lnTo>
                    <a:pt x="174" y="4"/>
                  </a:lnTo>
                  <a:lnTo>
                    <a:pt x="168" y="0"/>
                  </a:lnTo>
                  <a:lnTo>
                    <a:pt x="162" y="0"/>
                  </a:lnTo>
                  <a:lnTo>
                    <a:pt x="160" y="2"/>
                  </a:lnTo>
                  <a:lnTo>
                    <a:pt x="156" y="6"/>
                  </a:lnTo>
                  <a:lnTo>
                    <a:pt x="154" y="12"/>
                  </a:lnTo>
                  <a:lnTo>
                    <a:pt x="152" y="28"/>
                  </a:lnTo>
                  <a:lnTo>
                    <a:pt x="152" y="46"/>
                  </a:lnTo>
                  <a:lnTo>
                    <a:pt x="152" y="66"/>
                  </a:lnTo>
                  <a:lnTo>
                    <a:pt x="156" y="94"/>
                  </a:lnTo>
                  <a:lnTo>
                    <a:pt x="156" y="94"/>
                  </a:lnTo>
                  <a:lnTo>
                    <a:pt x="140" y="82"/>
                  </a:lnTo>
                  <a:lnTo>
                    <a:pt x="132" y="74"/>
                  </a:lnTo>
                  <a:lnTo>
                    <a:pt x="130" y="68"/>
                  </a:lnTo>
                  <a:lnTo>
                    <a:pt x="130" y="62"/>
                  </a:lnTo>
                  <a:lnTo>
                    <a:pt x="134" y="54"/>
                  </a:lnTo>
                  <a:lnTo>
                    <a:pt x="138" y="44"/>
                  </a:lnTo>
                  <a:lnTo>
                    <a:pt x="140" y="30"/>
                  </a:lnTo>
                  <a:lnTo>
                    <a:pt x="138" y="12"/>
                  </a:lnTo>
                  <a:lnTo>
                    <a:pt x="138" y="12"/>
                  </a:lnTo>
                  <a:lnTo>
                    <a:pt x="122" y="16"/>
                  </a:lnTo>
                  <a:lnTo>
                    <a:pt x="110" y="20"/>
                  </a:lnTo>
                  <a:lnTo>
                    <a:pt x="100" y="28"/>
                  </a:lnTo>
                  <a:lnTo>
                    <a:pt x="92" y="36"/>
                  </a:lnTo>
                  <a:lnTo>
                    <a:pt x="88" y="46"/>
                  </a:lnTo>
                  <a:lnTo>
                    <a:pt x="84" y="58"/>
                  </a:lnTo>
                  <a:lnTo>
                    <a:pt x="84" y="74"/>
                  </a:lnTo>
                  <a:lnTo>
                    <a:pt x="86" y="92"/>
                  </a:lnTo>
                  <a:lnTo>
                    <a:pt x="86" y="92"/>
                  </a:lnTo>
                  <a:lnTo>
                    <a:pt x="82" y="102"/>
                  </a:lnTo>
                  <a:lnTo>
                    <a:pt x="74" y="112"/>
                  </a:lnTo>
                  <a:lnTo>
                    <a:pt x="72" y="114"/>
                  </a:lnTo>
                  <a:lnTo>
                    <a:pt x="68" y="114"/>
                  </a:lnTo>
                  <a:lnTo>
                    <a:pt x="64" y="108"/>
                  </a:lnTo>
                  <a:lnTo>
                    <a:pt x="62" y="98"/>
                  </a:lnTo>
                  <a:lnTo>
                    <a:pt x="62" y="98"/>
                  </a:lnTo>
                  <a:lnTo>
                    <a:pt x="70" y="84"/>
                  </a:lnTo>
                  <a:lnTo>
                    <a:pt x="74" y="72"/>
                  </a:lnTo>
                  <a:lnTo>
                    <a:pt x="78" y="58"/>
                  </a:lnTo>
                  <a:lnTo>
                    <a:pt x="76" y="46"/>
                  </a:lnTo>
                  <a:lnTo>
                    <a:pt x="72" y="34"/>
                  </a:lnTo>
                  <a:lnTo>
                    <a:pt x="66" y="26"/>
                  </a:lnTo>
                  <a:lnTo>
                    <a:pt x="54" y="20"/>
                  </a:lnTo>
                  <a:lnTo>
                    <a:pt x="40" y="16"/>
                  </a:lnTo>
                  <a:lnTo>
                    <a:pt x="40" y="16"/>
                  </a:lnTo>
                  <a:lnTo>
                    <a:pt x="52" y="136"/>
                  </a:lnTo>
                  <a:lnTo>
                    <a:pt x="64" y="258"/>
                  </a:lnTo>
                  <a:lnTo>
                    <a:pt x="72" y="378"/>
                  </a:lnTo>
                  <a:lnTo>
                    <a:pt x="78" y="498"/>
                  </a:lnTo>
                  <a:lnTo>
                    <a:pt x="84" y="618"/>
                  </a:lnTo>
                  <a:lnTo>
                    <a:pt x="86" y="738"/>
                  </a:lnTo>
                  <a:lnTo>
                    <a:pt x="88" y="860"/>
                  </a:lnTo>
                  <a:lnTo>
                    <a:pt x="86" y="980"/>
                  </a:lnTo>
                  <a:lnTo>
                    <a:pt x="84" y="1100"/>
                  </a:lnTo>
                  <a:lnTo>
                    <a:pt x="78" y="1220"/>
                  </a:lnTo>
                  <a:lnTo>
                    <a:pt x="72" y="1340"/>
                  </a:lnTo>
                  <a:lnTo>
                    <a:pt x="62" y="1460"/>
                  </a:lnTo>
                  <a:lnTo>
                    <a:pt x="52" y="1580"/>
                  </a:lnTo>
                  <a:lnTo>
                    <a:pt x="38" y="1700"/>
                  </a:lnTo>
                  <a:lnTo>
                    <a:pt x="24" y="1820"/>
                  </a:lnTo>
                  <a:lnTo>
                    <a:pt x="6" y="1938"/>
                  </a:lnTo>
                  <a:lnTo>
                    <a:pt x="0" y="1972"/>
                  </a:lnTo>
                  <a:lnTo>
                    <a:pt x="0" y="1972"/>
                  </a:lnTo>
                  <a:lnTo>
                    <a:pt x="42" y="1970"/>
                  </a:lnTo>
                  <a:lnTo>
                    <a:pt x="88" y="1964"/>
                  </a:lnTo>
                  <a:lnTo>
                    <a:pt x="134" y="1958"/>
                  </a:lnTo>
                  <a:lnTo>
                    <a:pt x="176" y="1954"/>
                  </a:lnTo>
                  <a:lnTo>
                    <a:pt x="176" y="1954"/>
                  </a:lnTo>
                  <a:lnTo>
                    <a:pt x="226" y="1956"/>
                  </a:lnTo>
                  <a:lnTo>
                    <a:pt x="268" y="1960"/>
                  </a:lnTo>
                  <a:lnTo>
                    <a:pt x="338" y="1968"/>
                  </a:lnTo>
                  <a:lnTo>
                    <a:pt x="378" y="1972"/>
                  </a:lnTo>
                  <a:lnTo>
                    <a:pt x="428" y="1974"/>
                  </a:lnTo>
                  <a:lnTo>
                    <a:pt x="492" y="1976"/>
                  </a:lnTo>
                  <a:lnTo>
                    <a:pt x="576" y="1976"/>
                  </a:lnTo>
                  <a:lnTo>
                    <a:pt x="576" y="1976"/>
                  </a:lnTo>
                  <a:lnTo>
                    <a:pt x="612" y="1972"/>
                  </a:lnTo>
                  <a:lnTo>
                    <a:pt x="636" y="1966"/>
                  </a:lnTo>
                  <a:lnTo>
                    <a:pt x="654" y="1962"/>
                  </a:lnTo>
                  <a:lnTo>
                    <a:pt x="668" y="1962"/>
                  </a:lnTo>
                  <a:lnTo>
                    <a:pt x="668" y="1962"/>
                  </a:lnTo>
                  <a:lnTo>
                    <a:pt x="664" y="1948"/>
                  </a:lnTo>
                  <a:lnTo>
                    <a:pt x="656" y="1938"/>
                  </a:lnTo>
                  <a:lnTo>
                    <a:pt x="648" y="1930"/>
                  </a:lnTo>
                  <a:lnTo>
                    <a:pt x="638" y="1924"/>
                  </a:lnTo>
                  <a:lnTo>
                    <a:pt x="624" y="1918"/>
                  </a:lnTo>
                  <a:lnTo>
                    <a:pt x="612" y="1916"/>
                  </a:lnTo>
                  <a:lnTo>
                    <a:pt x="582" y="1912"/>
                  </a:lnTo>
                  <a:lnTo>
                    <a:pt x="516" y="1912"/>
                  </a:lnTo>
                  <a:lnTo>
                    <a:pt x="486" y="1912"/>
                  </a:lnTo>
                  <a:lnTo>
                    <a:pt x="472" y="1910"/>
                  </a:lnTo>
                  <a:lnTo>
                    <a:pt x="458" y="1906"/>
                  </a:lnTo>
                  <a:lnTo>
                    <a:pt x="458" y="1906"/>
                  </a:lnTo>
                  <a:lnTo>
                    <a:pt x="440" y="1904"/>
                  </a:lnTo>
                  <a:lnTo>
                    <a:pt x="422" y="1900"/>
                  </a:lnTo>
                  <a:lnTo>
                    <a:pt x="406" y="1894"/>
                  </a:lnTo>
                  <a:lnTo>
                    <a:pt x="392" y="1888"/>
                  </a:lnTo>
                  <a:lnTo>
                    <a:pt x="380" y="1882"/>
                  </a:lnTo>
                  <a:lnTo>
                    <a:pt x="368" y="1874"/>
                  </a:lnTo>
                  <a:lnTo>
                    <a:pt x="350" y="1858"/>
                  </a:lnTo>
                  <a:lnTo>
                    <a:pt x="334" y="1840"/>
                  </a:lnTo>
                  <a:lnTo>
                    <a:pt x="322" y="1820"/>
                  </a:lnTo>
                  <a:lnTo>
                    <a:pt x="296" y="1782"/>
                  </a:lnTo>
                  <a:lnTo>
                    <a:pt x="296" y="1782"/>
                  </a:lnTo>
                  <a:lnTo>
                    <a:pt x="284" y="1760"/>
                  </a:lnTo>
                  <a:lnTo>
                    <a:pt x="272" y="1734"/>
                  </a:lnTo>
                  <a:lnTo>
                    <a:pt x="266" y="1722"/>
                  </a:lnTo>
                  <a:lnTo>
                    <a:pt x="262" y="1706"/>
                  </a:lnTo>
                  <a:lnTo>
                    <a:pt x="260" y="1692"/>
                  </a:lnTo>
                  <a:lnTo>
                    <a:pt x="258" y="1676"/>
                  </a:lnTo>
                  <a:lnTo>
                    <a:pt x="258" y="1676"/>
                  </a:lnTo>
                  <a:lnTo>
                    <a:pt x="256" y="1654"/>
                  </a:lnTo>
                  <a:lnTo>
                    <a:pt x="256" y="1636"/>
                  </a:lnTo>
                  <a:lnTo>
                    <a:pt x="256" y="1602"/>
                  </a:lnTo>
                  <a:lnTo>
                    <a:pt x="260" y="1568"/>
                  </a:lnTo>
                  <a:lnTo>
                    <a:pt x="260" y="1528"/>
                  </a:lnTo>
                  <a:lnTo>
                    <a:pt x="260" y="1528"/>
                  </a:lnTo>
                  <a:lnTo>
                    <a:pt x="262" y="1522"/>
                  </a:lnTo>
                  <a:lnTo>
                    <a:pt x="264" y="1516"/>
                  </a:lnTo>
                  <a:lnTo>
                    <a:pt x="272" y="1506"/>
                  </a:lnTo>
                  <a:lnTo>
                    <a:pt x="280" y="1500"/>
                  </a:lnTo>
                  <a:lnTo>
                    <a:pt x="292" y="1496"/>
                  </a:lnTo>
                  <a:lnTo>
                    <a:pt x="304" y="1496"/>
                  </a:lnTo>
                  <a:lnTo>
                    <a:pt x="318" y="1496"/>
                  </a:lnTo>
                  <a:lnTo>
                    <a:pt x="342" y="1498"/>
                  </a:lnTo>
                  <a:lnTo>
                    <a:pt x="342" y="1498"/>
                  </a:lnTo>
                  <a:lnTo>
                    <a:pt x="380" y="1502"/>
                  </a:lnTo>
                  <a:lnTo>
                    <a:pt x="422" y="1502"/>
                  </a:lnTo>
                  <a:lnTo>
                    <a:pt x="466" y="1500"/>
                  </a:lnTo>
                  <a:lnTo>
                    <a:pt x="510" y="1498"/>
                  </a:lnTo>
                  <a:lnTo>
                    <a:pt x="552" y="1494"/>
                  </a:lnTo>
                  <a:lnTo>
                    <a:pt x="588" y="1490"/>
                  </a:lnTo>
                  <a:lnTo>
                    <a:pt x="618" y="1486"/>
                  </a:lnTo>
                  <a:lnTo>
                    <a:pt x="638" y="1480"/>
                  </a:lnTo>
                  <a:lnTo>
                    <a:pt x="638" y="1480"/>
                  </a:lnTo>
                  <a:lnTo>
                    <a:pt x="658" y="1472"/>
                  </a:lnTo>
                  <a:lnTo>
                    <a:pt x="672" y="1464"/>
                  </a:lnTo>
                  <a:lnTo>
                    <a:pt x="678" y="1458"/>
                  </a:lnTo>
                  <a:lnTo>
                    <a:pt x="682" y="1452"/>
                  </a:lnTo>
                  <a:lnTo>
                    <a:pt x="684" y="1446"/>
                  </a:lnTo>
                  <a:lnTo>
                    <a:pt x="686" y="1440"/>
                  </a:lnTo>
                  <a:lnTo>
                    <a:pt x="686" y="1424"/>
                  </a:lnTo>
                  <a:lnTo>
                    <a:pt x="680" y="1408"/>
                  </a:lnTo>
                  <a:lnTo>
                    <a:pt x="672" y="1390"/>
                  </a:lnTo>
                  <a:lnTo>
                    <a:pt x="658" y="1370"/>
                  </a:lnTo>
                  <a:lnTo>
                    <a:pt x="658" y="1370"/>
                  </a:lnTo>
                  <a:lnTo>
                    <a:pt x="654" y="1352"/>
                  </a:lnTo>
                  <a:lnTo>
                    <a:pt x="654" y="1334"/>
                  </a:lnTo>
                  <a:lnTo>
                    <a:pt x="656" y="1318"/>
                  </a:lnTo>
                  <a:lnTo>
                    <a:pt x="664" y="1302"/>
                  </a:lnTo>
                  <a:lnTo>
                    <a:pt x="664" y="1302"/>
                  </a:lnTo>
                  <a:lnTo>
                    <a:pt x="676" y="1288"/>
                  </a:lnTo>
                  <a:lnTo>
                    <a:pt x="686" y="1276"/>
                  </a:lnTo>
                  <a:lnTo>
                    <a:pt x="690" y="1270"/>
                  </a:lnTo>
                  <a:lnTo>
                    <a:pt x="692" y="1264"/>
                  </a:lnTo>
                  <a:lnTo>
                    <a:pt x="690" y="1256"/>
                  </a:lnTo>
                  <a:lnTo>
                    <a:pt x="686" y="1248"/>
                  </a:lnTo>
                  <a:lnTo>
                    <a:pt x="686" y="1248"/>
                  </a:lnTo>
                  <a:lnTo>
                    <a:pt x="666" y="1244"/>
                  </a:lnTo>
                  <a:lnTo>
                    <a:pt x="648" y="1238"/>
                  </a:lnTo>
                  <a:lnTo>
                    <a:pt x="628" y="1232"/>
                  </a:lnTo>
                  <a:lnTo>
                    <a:pt x="614" y="1224"/>
                  </a:lnTo>
                  <a:lnTo>
                    <a:pt x="610" y="1220"/>
                  </a:lnTo>
                  <a:lnTo>
                    <a:pt x="610" y="1216"/>
                  </a:lnTo>
                  <a:lnTo>
                    <a:pt x="612" y="1214"/>
                  </a:lnTo>
                  <a:lnTo>
                    <a:pt x="618" y="1210"/>
                  </a:lnTo>
                  <a:lnTo>
                    <a:pt x="628" y="1206"/>
                  </a:lnTo>
                  <a:lnTo>
                    <a:pt x="642" y="1204"/>
                  </a:lnTo>
                  <a:lnTo>
                    <a:pt x="642" y="1204"/>
                  </a:lnTo>
                  <a:lnTo>
                    <a:pt x="674" y="1196"/>
                  </a:lnTo>
                  <a:lnTo>
                    <a:pt x="694" y="1188"/>
                  </a:lnTo>
                  <a:lnTo>
                    <a:pt x="700" y="1184"/>
                  </a:lnTo>
                  <a:lnTo>
                    <a:pt x="706" y="1178"/>
                  </a:lnTo>
                  <a:lnTo>
                    <a:pt x="712" y="1170"/>
                  </a:lnTo>
                  <a:lnTo>
                    <a:pt x="712" y="1160"/>
                  </a:lnTo>
                  <a:lnTo>
                    <a:pt x="710" y="1154"/>
                  </a:lnTo>
                  <a:lnTo>
                    <a:pt x="708" y="1148"/>
                  </a:lnTo>
                  <a:lnTo>
                    <a:pt x="708" y="1148"/>
                  </a:lnTo>
                  <a:lnTo>
                    <a:pt x="698" y="1124"/>
                  </a:lnTo>
                  <a:lnTo>
                    <a:pt x="676" y="1078"/>
                  </a:lnTo>
                  <a:lnTo>
                    <a:pt x="676" y="1078"/>
                  </a:lnTo>
                  <a:lnTo>
                    <a:pt x="676" y="1074"/>
                  </a:lnTo>
                  <a:lnTo>
                    <a:pt x="676" y="1070"/>
                  </a:lnTo>
                  <a:lnTo>
                    <a:pt x="680" y="1068"/>
                  </a:lnTo>
                  <a:lnTo>
                    <a:pt x="684" y="1064"/>
                  </a:lnTo>
                  <a:lnTo>
                    <a:pt x="698" y="1058"/>
                  </a:lnTo>
                  <a:lnTo>
                    <a:pt x="714" y="1052"/>
                  </a:lnTo>
                  <a:lnTo>
                    <a:pt x="732" y="1044"/>
                  </a:lnTo>
                  <a:lnTo>
                    <a:pt x="748" y="1036"/>
                  </a:lnTo>
                  <a:lnTo>
                    <a:pt x="760" y="1026"/>
                  </a:lnTo>
                  <a:lnTo>
                    <a:pt x="764" y="1020"/>
                  </a:lnTo>
                  <a:lnTo>
                    <a:pt x="768" y="1014"/>
                  </a:lnTo>
                  <a:lnTo>
                    <a:pt x="768" y="1014"/>
                  </a:lnTo>
                  <a:lnTo>
                    <a:pt x="770" y="1008"/>
                  </a:lnTo>
                  <a:lnTo>
                    <a:pt x="772" y="1002"/>
                  </a:lnTo>
                  <a:lnTo>
                    <a:pt x="770" y="994"/>
                  </a:lnTo>
                  <a:lnTo>
                    <a:pt x="768" y="986"/>
                  </a:lnTo>
                  <a:lnTo>
                    <a:pt x="760" y="970"/>
                  </a:lnTo>
                  <a:lnTo>
                    <a:pt x="748" y="952"/>
                  </a:lnTo>
                  <a:lnTo>
                    <a:pt x="720" y="916"/>
                  </a:lnTo>
                  <a:lnTo>
                    <a:pt x="696" y="886"/>
                  </a:lnTo>
                  <a:lnTo>
                    <a:pt x="696" y="886"/>
                  </a:lnTo>
                  <a:close/>
                  <a:moveTo>
                    <a:pt x="492" y="850"/>
                  </a:moveTo>
                  <a:lnTo>
                    <a:pt x="492" y="850"/>
                  </a:lnTo>
                  <a:lnTo>
                    <a:pt x="480" y="852"/>
                  </a:lnTo>
                  <a:lnTo>
                    <a:pt x="468" y="852"/>
                  </a:lnTo>
                  <a:lnTo>
                    <a:pt x="444" y="850"/>
                  </a:lnTo>
                  <a:lnTo>
                    <a:pt x="420" y="846"/>
                  </a:lnTo>
                  <a:lnTo>
                    <a:pt x="396" y="840"/>
                  </a:lnTo>
                  <a:lnTo>
                    <a:pt x="378" y="832"/>
                  </a:lnTo>
                  <a:lnTo>
                    <a:pt x="362" y="826"/>
                  </a:lnTo>
                  <a:lnTo>
                    <a:pt x="354" y="818"/>
                  </a:lnTo>
                  <a:lnTo>
                    <a:pt x="354" y="816"/>
                  </a:lnTo>
                  <a:lnTo>
                    <a:pt x="354" y="814"/>
                  </a:lnTo>
                  <a:lnTo>
                    <a:pt x="354" y="814"/>
                  </a:lnTo>
                  <a:lnTo>
                    <a:pt x="368" y="806"/>
                  </a:lnTo>
                  <a:lnTo>
                    <a:pt x="384" y="798"/>
                  </a:lnTo>
                  <a:lnTo>
                    <a:pt x="402" y="790"/>
                  </a:lnTo>
                  <a:lnTo>
                    <a:pt x="424" y="782"/>
                  </a:lnTo>
                  <a:lnTo>
                    <a:pt x="446" y="776"/>
                  </a:lnTo>
                  <a:lnTo>
                    <a:pt x="470" y="774"/>
                  </a:lnTo>
                  <a:lnTo>
                    <a:pt x="494" y="776"/>
                  </a:lnTo>
                  <a:lnTo>
                    <a:pt x="508" y="778"/>
                  </a:lnTo>
                  <a:lnTo>
                    <a:pt x="520" y="782"/>
                  </a:lnTo>
                  <a:lnTo>
                    <a:pt x="520" y="782"/>
                  </a:lnTo>
                  <a:lnTo>
                    <a:pt x="528" y="786"/>
                  </a:lnTo>
                  <a:lnTo>
                    <a:pt x="532" y="794"/>
                  </a:lnTo>
                  <a:lnTo>
                    <a:pt x="536" y="802"/>
                  </a:lnTo>
                  <a:lnTo>
                    <a:pt x="536" y="812"/>
                  </a:lnTo>
                  <a:lnTo>
                    <a:pt x="536" y="812"/>
                  </a:lnTo>
                  <a:lnTo>
                    <a:pt x="536" y="824"/>
                  </a:lnTo>
                  <a:lnTo>
                    <a:pt x="534" y="832"/>
                  </a:lnTo>
                  <a:lnTo>
                    <a:pt x="530" y="838"/>
                  </a:lnTo>
                  <a:lnTo>
                    <a:pt x="524" y="842"/>
                  </a:lnTo>
                  <a:lnTo>
                    <a:pt x="516" y="846"/>
                  </a:lnTo>
                  <a:lnTo>
                    <a:pt x="508" y="848"/>
                  </a:lnTo>
                  <a:lnTo>
                    <a:pt x="492" y="850"/>
                  </a:lnTo>
                  <a:lnTo>
                    <a:pt x="492" y="85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2" name="Freeform 51"/>
            <p:cNvSpPr>
              <a:spLocks/>
            </p:cNvSpPr>
            <p:nvPr userDrawn="1"/>
          </p:nvSpPr>
          <p:spPr bwMode="gray">
            <a:xfrm>
              <a:off x="1020" y="346"/>
              <a:ext cx="2189" cy="3756"/>
            </a:xfrm>
            <a:custGeom>
              <a:avLst/>
              <a:gdLst/>
              <a:ahLst/>
              <a:cxnLst>
                <a:cxn ang="0">
                  <a:pos x="1908" y="3290"/>
                </a:cxn>
                <a:cxn ang="0">
                  <a:pos x="2188" y="336"/>
                </a:cxn>
                <a:cxn ang="0">
                  <a:pos x="2158" y="426"/>
                </a:cxn>
                <a:cxn ang="0">
                  <a:pos x="2088" y="368"/>
                </a:cxn>
                <a:cxn ang="0">
                  <a:pos x="2080" y="432"/>
                </a:cxn>
                <a:cxn ang="0">
                  <a:pos x="2032" y="374"/>
                </a:cxn>
                <a:cxn ang="0">
                  <a:pos x="1992" y="446"/>
                </a:cxn>
                <a:cxn ang="0">
                  <a:pos x="1962" y="396"/>
                </a:cxn>
                <a:cxn ang="0">
                  <a:pos x="1916" y="472"/>
                </a:cxn>
                <a:cxn ang="0">
                  <a:pos x="1882" y="416"/>
                </a:cxn>
                <a:cxn ang="0">
                  <a:pos x="1852" y="538"/>
                </a:cxn>
                <a:cxn ang="0">
                  <a:pos x="1828" y="458"/>
                </a:cxn>
                <a:cxn ang="0">
                  <a:pos x="1772" y="502"/>
                </a:cxn>
                <a:cxn ang="0">
                  <a:pos x="1750" y="544"/>
                </a:cxn>
                <a:cxn ang="0">
                  <a:pos x="1664" y="534"/>
                </a:cxn>
                <a:cxn ang="0">
                  <a:pos x="1670" y="594"/>
                </a:cxn>
                <a:cxn ang="0">
                  <a:pos x="1558" y="570"/>
                </a:cxn>
                <a:cxn ang="0">
                  <a:pos x="1620" y="638"/>
                </a:cxn>
                <a:cxn ang="0">
                  <a:pos x="1632" y="668"/>
                </a:cxn>
                <a:cxn ang="0">
                  <a:pos x="1540" y="638"/>
                </a:cxn>
                <a:cxn ang="0">
                  <a:pos x="1546" y="702"/>
                </a:cxn>
                <a:cxn ang="0">
                  <a:pos x="1594" y="762"/>
                </a:cxn>
                <a:cxn ang="0">
                  <a:pos x="1422" y="704"/>
                </a:cxn>
                <a:cxn ang="0">
                  <a:pos x="1514" y="784"/>
                </a:cxn>
                <a:cxn ang="0">
                  <a:pos x="1534" y="848"/>
                </a:cxn>
                <a:cxn ang="0">
                  <a:pos x="1504" y="890"/>
                </a:cxn>
                <a:cxn ang="0">
                  <a:pos x="1426" y="844"/>
                </a:cxn>
                <a:cxn ang="0">
                  <a:pos x="1362" y="830"/>
                </a:cxn>
                <a:cxn ang="0">
                  <a:pos x="1310" y="904"/>
                </a:cxn>
                <a:cxn ang="0">
                  <a:pos x="1472" y="920"/>
                </a:cxn>
                <a:cxn ang="0">
                  <a:pos x="1386" y="982"/>
                </a:cxn>
                <a:cxn ang="0">
                  <a:pos x="1422" y="1038"/>
                </a:cxn>
                <a:cxn ang="0">
                  <a:pos x="1454" y="1058"/>
                </a:cxn>
                <a:cxn ang="0">
                  <a:pos x="1436" y="1156"/>
                </a:cxn>
                <a:cxn ang="0">
                  <a:pos x="1368" y="1182"/>
                </a:cxn>
                <a:cxn ang="0">
                  <a:pos x="1374" y="1242"/>
                </a:cxn>
                <a:cxn ang="0">
                  <a:pos x="1396" y="1290"/>
                </a:cxn>
                <a:cxn ang="0">
                  <a:pos x="1392" y="1342"/>
                </a:cxn>
                <a:cxn ang="0">
                  <a:pos x="1410" y="1384"/>
                </a:cxn>
                <a:cxn ang="0">
                  <a:pos x="1438" y="1404"/>
                </a:cxn>
                <a:cxn ang="0">
                  <a:pos x="1484" y="1472"/>
                </a:cxn>
                <a:cxn ang="0">
                  <a:pos x="1540" y="1486"/>
                </a:cxn>
                <a:cxn ang="0">
                  <a:pos x="1576" y="1588"/>
                </a:cxn>
                <a:cxn ang="0">
                  <a:pos x="1632" y="1496"/>
                </a:cxn>
                <a:cxn ang="0">
                  <a:pos x="1644" y="1570"/>
                </a:cxn>
                <a:cxn ang="0">
                  <a:pos x="1732" y="1560"/>
                </a:cxn>
                <a:cxn ang="0">
                  <a:pos x="1720" y="1614"/>
                </a:cxn>
                <a:cxn ang="0">
                  <a:pos x="1724" y="1660"/>
                </a:cxn>
                <a:cxn ang="0">
                  <a:pos x="1760" y="1698"/>
                </a:cxn>
                <a:cxn ang="0">
                  <a:pos x="1796" y="1742"/>
                </a:cxn>
                <a:cxn ang="0">
                  <a:pos x="1852" y="1692"/>
                </a:cxn>
                <a:cxn ang="0">
                  <a:pos x="1886" y="1682"/>
                </a:cxn>
                <a:cxn ang="0">
                  <a:pos x="1916" y="1748"/>
                </a:cxn>
                <a:cxn ang="0">
                  <a:pos x="1936" y="1794"/>
                </a:cxn>
                <a:cxn ang="0">
                  <a:pos x="1966" y="1864"/>
                </a:cxn>
                <a:cxn ang="0">
                  <a:pos x="2032" y="1936"/>
                </a:cxn>
                <a:cxn ang="0">
                  <a:pos x="1960" y="2136"/>
                </a:cxn>
                <a:cxn ang="0">
                  <a:pos x="1752" y="2224"/>
                </a:cxn>
                <a:cxn ang="0">
                  <a:pos x="1624" y="2286"/>
                </a:cxn>
                <a:cxn ang="0">
                  <a:pos x="1820" y="2290"/>
                </a:cxn>
              </a:cxnLst>
              <a:rect l="0" t="0" r="r" b="b"/>
              <a:pathLst>
                <a:path w="2188" h="3756">
                  <a:moveTo>
                    <a:pt x="2148" y="2292"/>
                  </a:moveTo>
                  <a:lnTo>
                    <a:pt x="2148" y="2292"/>
                  </a:lnTo>
                  <a:lnTo>
                    <a:pt x="2132" y="2382"/>
                  </a:lnTo>
                  <a:lnTo>
                    <a:pt x="2116" y="2472"/>
                  </a:lnTo>
                  <a:lnTo>
                    <a:pt x="2098" y="2562"/>
                  </a:lnTo>
                  <a:lnTo>
                    <a:pt x="2080" y="2652"/>
                  </a:lnTo>
                  <a:lnTo>
                    <a:pt x="2060" y="2742"/>
                  </a:lnTo>
                  <a:lnTo>
                    <a:pt x="2038" y="2832"/>
                  </a:lnTo>
                  <a:lnTo>
                    <a:pt x="2014" y="2922"/>
                  </a:lnTo>
                  <a:lnTo>
                    <a:pt x="1990" y="3014"/>
                  </a:lnTo>
                  <a:lnTo>
                    <a:pt x="1964" y="3106"/>
                  </a:lnTo>
                  <a:lnTo>
                    <a:pt x="1936" y="3198"/>
                  </a:lnTo>
                  <a:lnTo>
                    <a:pt x="1908" y="3290"/>
                  </a:lnTo>
                  <a:lnTo>
                    <a:pt x="1878" y="3382"/>
                  </a:lnTo>
                  <a:lnTo>
                    <a:pt x="1846" y="3474"/>
                  </a:lnTo>
                  <a:lnTo>
                    <a:pt x="1814" y="3568"/>
                  </a:lnTo>
                  <a:lnTo>
                    <a:pt x="1780" y="3662"/>
                  </a:lnTo>
                  <a:lnTo>
                    <a:pt x="1744" y="3756"/>
                  </a:lnTo>
                  <a:lnTo>
                    <a:pt x="1744" y="3756"/>
                  </a:lnTo>
                  <a:lnTo>
                    <a:pt x="0" y="3756"/>
                  </a:lnTo>
                  <a:lnTo>
                    <a:pt x="0" y="0"/>
                  </a:lnTo>
                  <a:lnTo>
                    <a:pt x="2146" y="0"/>
                  </a:lnTo>
                  <a:lnTo>
                    <a:pt x="2146" y="0"/>
                  </a:lnTo>
                  <a:lnTo>
                    <a:pt x="2168" y="170"/>
                  </a:lnTo>
                  <a:lnTo>
                    <a:pt x="2188" y="336"/>
                  </a:lnTo>
                  <a:lnTo>
                    <a:pt x="2188" y="336"/>
                  </a:lnTo>
                  <a:lnTo>
                    <a:pt x="2182" y="340"/>
                  </a:lnTo>
                  <a:lnTo>
                    <a:pt x="2170" y="346"/>
                  </a:lnTo>
                  <a:lnTo>
                    <a:pt x="2164" y="352"/>
                  </a:lnTo>
                  <a:lnTo>
                    <a:pt x="2158" y="360"/>
                  </a:lnTo>
                  <a:lnTo>
                    <a:pt x="2156" y="368"/>
                  </a:lnTo>
                  <a:lnTo>
                    <a:pt x="2154" y="378"/>
                  </a:lnTo>
                  <a:lnTo>
                    <a:pt x="2154" y="378"/>
                  </a:lnTo>
                  <a:lnTo>
                    <a:pt x="2156" y="390"/>
                  </a:lnTo>
                  <a:lnTo>
                    <a:pt x="2160" y="398"/>
                  </a:lnTo>
                  <a:lnTo>
                    <a:pt x="2166" y="412"/>
                  </a:lnTo>
                  <a:lnTo>
                    <a:pt x="2170" y="418"/>
                  </a:lnTo>
                  <a:lnTo>
                    <a:pt x="2174" y="420"/>
                  </a:lnTo>
                  <a:lnTo>
                    <a:pt x="2158" y="426"/>
                  </a:lnTo>
                  <a:lnTo>
                    <a:pt x="2158" y="426"/>
                  </a:lnTo>
                  <a:lnTo>
                    <a:pt x="2140" y="402"/>
                  </a:lnTo>
                  <a:lnTo>
                    <a:pt x="2140" y="402"/>
                  </a:lnTo>
                  <a:lnTo>
                    <a:pt x="2140" y="382"/>
                  </a:lnTo>
                  <a:lnTo>
                    <a:pt x="2140" y="372"/>
                  </a:lnTo>
                  <a:lnTo>
                    <a:pt x="2138" y="362"/>
                  </a:lnTo>
                  <a:lnTo>
                    <a:pt x="2132" y="356"/>
                  </a:lnTo>
                  <a:lnTo>
                    <a:pt x="2124" y="352"/>
                  </a:lnTo>
                  <a:lnTo>
                    <a:pt x="2110" y="350"/>
                  </a:lnTo>
                  <a:lnTo>
                    <a:pt x="2092" y="354"/>
                  </a:lnTo>
                  <a:lnTo>
                    <a:pt x="2092" y="354"/>
                  </a:lnTo>
                  <a:lnTo>
                    <a:pt x="2090" y="360"/>
                  </a:lnTo>
                  <a:lnTo>
                    <a:pt x="2088" y="368"/>
                  </a:lnTo>
                  <a:lnTo>
                    <a:pt x="2088" y="380"/>
                  </a:lnTo>
                  <a:lnTo>
                    <a:pt x="2092" y="392"/>
                  </a:lnTo>
                  <a:lnTo>
                    <a:pt x="2098" y="400"/>
                  </a:lnTo>
                  <a:lnTo>
                    <a:pt x="2106" y="408"/>
                  </a:lnTo>
                  <a:lnTo>
                    <a:pt x="2110" y="418"/>
                  </a:lnTo>
                  <a:lnTo>
                    <a:pt x="2112" y="426"/>
                  </a:lnTo>
                  <a:lnTo>
                    <a:pt x="2112" y="432"/>
                  </a:lnTo>
                  <a:lnTo>
                    <a:pt x="2110" y="438"/>
                  </a:lnTo>
                  <a:lnTo>
                    <a:pt x="2110" y="438"/>
                  </a:lnTo>
                  <a:lnTo>
                    <a:pt x="2100" y="438"/>
                  </a:lnTo>
                  <a:lnTo>
                    <a:pt x="2092" y="436"/>
                  </a:lnTo>
                  <a:lnTo>
                    <a:pt x="2086" y="434"/>
                  </a:lnTo>
                  <a:lnTo>
                    <a:pt x="2080" y="432"/>
                  </a:lnTo>
                  <a:lnTo>
                    <a:pt x="2076" y="426"/>
                  </a:lnTo>
                  <a:lnTo>
                    <a:pt x="2072" y="418"/>
                  </a:lnTo>
                  <a:lnTo>
                    <a:pt x="2070" y="414"/>
                  </a:lnTo>
                  <a:lnTo>
                    <a:pt x="2068" y="412"/>
                  </a:lnTo>
                  <a:lnTo>
                    <a:pt x="2066" y="410"/>
                  </a:lnTo>
                  <a:lnTo>
                    <a:pt x="2058" y="412"/>
                  </a:lnTo>
                  <a:lnTo>
                    <a:pt x="2044" y="418"/>
                  </a:lnTo>
                  <a:lnTo>
                    <a:pt x="2044" y="418"/>
                  </a:lnTo>
                  <a:lnTo>
                    <a:pt x="2044" y="412"/>
                  </a:lnTo>
                  <a:lnTo>
                    <a:pt x="2044" y="404"/>
                  </a:lnTo>
                  <a:lnTo>
                    <a:pt x="2038" y="388"/>
                  </a:lnTo>
                  <a:lnTo>
                    <a:pt x="2036" y="380"/>
                  </a:lnTo>
                  <a:lnTo>
                    <a:pt x="2032" y="374"/>
                  </a:lnTo>
                  <a:lnTo>
                    <a:pt x="2026" y="370"/>
                  </a:lnTo>
                  <a:lnTo>
                    <a:pt x="2020" y="368"/>
                  </a:lnTo>
                  <a:lnTo>
                    <a:pt x="2020" y="368"/>
                  </a:lnTo>
                  <a:lnTo>
                    <a:pt x="2014" y="388"/>
                  </a:lnTo>
                  <a:lnTo>
                    <a:pt x="2010" y="408"/>
                  </a:lnTo>
                  <a:lnTo>
                    <a:pt x="2010" y="420"/>
                  </a:lnTo>
                  <a:lnTo>
                    <a:pt x="2010" y="430"/>
                  </a:lnTo>
                  <a:lnTo>
                    <a:pt x="2014" y="440"/>
                  </a:lnTo>
                  <a:lnTo>
                    <a:pt x="2022" y="448"/>
                  </a:lnTo>
                  <a:lnTo>
                    <a:pt x="2022" y="448"/>
                  </a:lnTo>
                  <a:lnTo>
                    <a:pt x="2014" y="450"/>
                  </a:lnTo>
                  <a:lnTo>
                    <a:pt x="2004" y="450"/>
                  </a:lnTo>
                  <a:lnTo>
                    <a:pt x="1992" y="446"/>
                  </a:lnTo>
                  <a:lnTo>
                    <a:pt x="1986" y="442"/>
                  </a:lnTo>
                  <a:lnTo>
                    <a:pt x="1986" y="442"/>
                  </a:lnTo>
                  <a:lnTo>
                    <a:pt x="1984" y="438"/>
                  </a:lnTo>
                  <a:lnTo>
                    <a:pt x="1986" y="432"/>
                  </a:lnTo>
                  <a:lnTo>
                    <a:pt x="1990" y="420"/>
                  </a:lnTo>
                  <a:lnTo>
                    <a:pt x="1990" y="412"/>
                  </a:lnTo>
                  <a:lnTo>
                    <a:pt x="1990" y="402"/>
                  </a:lnTo>
                  <a:lnTo>
                    <a:pt x="1988" y="392"/>
                  </a:lnTo>
                  <a:lnTo>
                    <a:pt x="1984" y="380"/>
                  </a:lnTo>
                  <a:lnTo>
                    <a:pt x="1984" y="380"/>
                  </a:lnTo>
                  <a:lnTo>
                    <a:pt x="1974" y="384"/>
                  </a:lnTo>
                  <a:lnTo>
                    <a:pt x="1968" y="390"/>
                  </a:lnTo>
                  <a:lnTo>
                    <a:pt x="1962" y="396"/>
                  </a:lnTo>
                  <a:lnTo>
                    <a:pt x="1958" y="402"/>
                  </a:lnTo>
                  <a:lnTo>
                    <a:pt x="1954" y="416"/>
                  </a:lnTo>
                  <a:lnTo>
                    <a:pt x="1954" y="432"/>
                  </a:lnTo>
                  <a:lnTo>
                    <a:pt x="1954" y="446"/>
                  </a:lnTo>
                  <a:lnTo>
                    <a:pt x="1952" y="458"/>
                  </a:lnTo>
                  <a:lnTo>
                    <a:pt x="1950" y="464"/>
                  </a:lnTo>
                  <a:lnTo>
                    <a:pt x="1946" y="470"/>
                  </a:lnTo>
                  <a:lnTo>
                    <a:pt x="1940" y="476"/>
                  </a:lnTo>
                  <a:lnTo>
                    <a:pt x="1932" y="480"/>
                  </a:lnTo>
                  <a:lnTo>
                    <a:pt x="1932" y="480"/>
                  </a:lnTo>
                  <a:lnTo>
                    <a:pt x="1924" y="478"/>
                  </a:lnTo>
                  <a:lnTo>
                    <a:pt x="1918" y="476"/>
                  </a:lnTo>
                  <a:lnTo>
                    <a:pt x="1916" y="472"/>
                  </a:lnTo>
                  <a:lnTo>
                    <a:pt x="1914" y="468"/>
                  </a:lnTo>
                  <a:lnTo>
                    <a:pt x="1918" y="458"/>
                  </a:lnTo>
                  <a:lnTo>
                    <a:pt x="1922" y="448"/>
                  </a:lnTo>
                  <a:lnTo>
                    <a:pt x="1930" y="434"/>
                  </a:lnTo>
                  <a:lnTo>
                    <a:pt x="1934" y="420"/>
                  </a:lnTo>
                  <a:lnTo>
                    <a:pt x="1934" y="414"/>
                  </a:lnTo>
                  <a:lnTo>
                    <a:pt x="1932" y="406"/>
                  </a:lnTo>
                  <a:lnTo>
                    <a:pt x="1928" y="398"/>
                  </a:lnTo>
                  <a:lnTo>
                    <a:pt x="1922" y="392"/>
                  </a:lnTo>
                  <a:lnTo>
                    <a:pt x="1922" y="392"/>
                  </a:lnTo>
                  <a:lnTo>
                    <a:pt x="1906" y="398"/>
                  </a:lnTo>
                  <a:lnTo>
                    <a:pt x="1892" y="406"/>
                  </a:lnTo>
                  <a:lnTo>
                    <a:pt x="1882" y="416"/>
                  </a:lnTo>
                  <a:lnTo>
                    <a:pt x="1874" y="428"/>
                  </a:lnTo>
                  <a:lnTo>
                    <a:pt x="1870" y="442"/>
                  </a:lnTo>
                  <a:lnTo>
                    <a:pt x="1868" y="454"/>
                  </a:lnTo>
                  <a:lnTo>
                    <a:pt x="1870" y="468"/>
                  </a:lnTo>
                  <a:lnTo>
                    <a:pt x="1876" y="478"/>
                  </a:lnTo>
                  <a:lnTo>
                    <a:pt x="1876" y="478"/>
                  </a:lnTo>
                  <a:lnTo>
                    <a:pt x="1874" y="488"/>
                  </a:lnTo>
                  <a:lnTo>
                    <a:pt x="1872" y="496"/>
                  </a:lnTo>
                  <a:lnTo>
                    <a:pt x="1864" y="510"/>
                  </a:lnTo>
                  <a:lnTo>
                    <a:pt x="1858" y="524"/>
                  </a:lnTo>
                  <a:lnTo>
                    <a:pt x="1854" y="530"/>
                  </a:lnTo>
                  <a:lnTo>
                    <a:pt x="1852" y="538"/>
                  </a:lnTo>
                  <a:lnTo>
                    <a:pt x="1852" y="538"/>
                  </a:lnTo>
                  <a:lnTo>
                    <a:pt x="1838" y="534"/>
                  </a:lnTo>
                  <a:lnTo>
                    <a:pt x="1826" y="530"/>
                  </a:lnTo>
                  <a:lnTo>
                    <a:pt x="1820" y="524"/>
                  </a:lnTo>
                  <a:lnTo>
                    <a:pt x="1816" y="518"/>
                  </a:lnTo>
                  <a:lnTo>
                    <a:pt x="1816" y="518"/>
                  </a:lnTo>
                  <a:lnTo>
                    <a:pt x="1818" y="512"/>
                  </a:lnTo>
                  <a:lnTo>
                    <a:pt x="1822" y="506"/>
                  </a:lnTo>
                  <a:lnTo>
                    <a:pt x="1832" y="494"/>
                  </a:lnTo>
                  <a:lnTo>
                    <a:pt x="1838" y="488"/>
                  </a:lnTo>
                  <a:lnTo>
                    <a:pt x="1838" y="480"/>
                  </a:lnTo>
                  <a:lnTo>
                    <a:pt x="1836" y="470"/>
                  </a:lnTo>
                  <a:lnTo>
                    <a:pt x="1828" y="458"/>
                  </a:lnTo>
                  <a:lnTo>
                    <a:pt x="1828" y="458"/>
                  </a:lnTo>
                  <a:lnTo>
                    <a:pt x="1820" y="460"/>
                  </a:lnTo>
                  <a:lnTo>
                    <a:pt x="1814" y="464"/>
                  </a:lnTo>
                  <a:lnTo>
                    <a:pt x="1808" y="468"/>
                  </a:lnTo>
                  <a:lnTo>
                    <a:pt x="1804" y="474"/>
                  </a:lnTo>
                  <a:lnTo>
                    <a:pt x="1800" y="486"/>
                  </a:lnTo>
                  <a:lnTo>
                    <a:pt x="1796" y="498"/>
                  </a:lnTo>
                  <a:lnTo>
                    <a:pt x="1794" y="508"/>
                  </a:lnTo>
                  <a:lnTo>
                    <a:pt x="1794" y="512"/>
                  </a:lnTo>
                  <a:lnTo>
                    <a:pt x="1792" y="514"/>
                  </a:lnTo>
                  <a:lnTo>
                    <a:pt x="1788" y="514"/>
                  </a:lnTo>
                  <a:lnTo>
                    <a:pt x="1784" y="512"/>
                  </a:lnTo>
                  <a:lnTo>
                    <a:pt x="1772" y="502"/>
                  </a:lnTo>
                  <a:lnTo>
                    <a:pt x="1772" y="502"/>
                  </a:lnTo>
                  <a:lnTo>
                    <a:pt x="1768" y="488"/>
                  </a:lnTo>
                  <a:lnTo>
                    <a:pt x="1762" y="478"/>
                  </a:lnTo>
                  <a:lnTo>
                    <a:pt x="1754" y="470"/>
                  </a:lnTo>
                  <a:lnTo>
                    <a:pt x="1746" y="466"/>
                  </a:lnTo>
                  <a:lnTo>
                    <a:pt x="1746" y="466"/>
                  </a:lnTo>
                  <a:lnTo>
                    <a:pt x="1734" y="476"/>
                  </a:lnTo>
                  <a:lnTo>
                    <a:pt x="1730" y="484"/>
                  </a:lnTo>
                  <a:lnTo>
                    <a:pt x="1728" y="490"/>
                  </a:lnTo>
                  <a:lnTo>
                    <a:pt x="1726" y="496"/>
                  </a:lnTo>
                  <a:lnTo>
                    <a:pt x="1726" y="504"/>
                  </a:lnTo>
                  <a:lnTo>
                    <a:pt x="1728" y="512"/>
                  </a:lnTo>
                  <a:lnTo>
                    <a:pt x="1732" y="518"/>
                  </a:lnTo>
                  <a:lnTo>
                    <a:pt x="1750" y="544"/>
                  </a:lnTo>
                  <a:lnTo>
                    <a:pt x="1750" y="544"/>
                  </a:lnTo>
                  <a:lnTo>
                    <a:pt x="1752" y="546"/>
                  </a:lnTo>
                  <a:lnTo>
                    <a:pt x="1754" y="550"/>
                  </a:lnTo>
                  <a:lnTo>
                    <a:pt x="1756" y="556"/>
                  </a:lnTo>
                  <a:lnTo>
                    <a:pt x="1756" y="558"/>
                  </a:lnTo>
                  <a:lnTo>
                    <a:pt x="1756" y="558"/>
                  </a:lnTo>
                  <a:lnTo>
                    <a:pt x="1744" y="548"/>
                  </a:lnTo>
                  <a:lnTo>
                    <a:pt x="1730" y="540"/>
                  </a:lnTo>
                  <a:lnTo>
                    <a:pt x="1718" y="534"/>
                  </a:lnTo>
                  <a:lnTo>
                    <a:pt x="1704" y="530"/>
                  </a:lnTo>
                  <a:lnTo>
                    <a:pt x="1690" y="528"/>
                  </a:lnTo>
                  <a:lnTo>
                    <a:pt x="1676" y="530"/>
                  </a:lnTo>
                  <a:lnTo>
                    <a:pt x="1664" y="534"/>
                  </a:lnTo>
                  <a:lnTo>
                    <a:pt x="1654" y="542"/>
                  </a:lnTo>
                  <a:lnTo>
                    <a:pt x="1654" y="542"/>
                  </a:lnTo>
                  <a:lnTo>
                    <a:pt x="1656" y="552"/>
                  </a:lnTo>
                  <a:lnTo>
                    <a:pt x="1660" y="560"/>
                  </a:lnTo>
                  <a:lnTo>
                    <a:pt x="1666" y="564"/>
                  </a:lnTo>
                  <a:lnTo>
                    <a:pt x="1672" y="568"/>
                  </a:lnTo>
                  <a:lnTo>
                    <a:pt x="1692" y="574"/>
                  </a:lnTo>
                  <a:lnTo>
                    <a:pt x="1718" y="580"/>
                  </a:lnTo>
                  <a:lnTo>
                    <a:pt x="1718" y="580"/>
                  </a:lnTo>
                  <a:lnTo>
                    <a:pt x="1702" y="582"/>
                  </a:lnTo>
                  <a:lnTo>
                    <a:pt x="1688" y="586"/>
                  </a:lnTo>
                  <a:lnTo>
                    <a:pt x="1678" y="590"/>
                  </a:lnTo>
                  <a:lnTo>
                    <a:pt x="1670" y="594"/>
                  </a:lnTo>
                  <a:lnTo>
                    <a:pt x="1658" y="602"/>
                  </a:lnTo>
                  <a:lnTo>
                    <a:pt x="1646" y="610"/>
                  </a:lnTo>
                  <a:lnTo>
                    <a:pt x="1646" y="610"/>
                  </a:lnTo>
                  <a:lnTo>
                    <a:pt x="1644" y="600"/>
                  </a:lnTo>
                  <a:lnTo>
                    <a:pt x="1638" y="592"/>
                  </a:lnTo>
                  <a:lnTo>
                    <a:pt x="1630" y="586"/>
                  </a:lnTo>
                  <a:lnTo>
                    <a:pt x="1620" y="580"/>
                  </a:lnTo>
                  <a:lnTo>
                    <a:pt x="1608" y="576"/>
                  </a:lnTo>
                  <a:lnTo>
                    <a:pt x="1596" y="574"/>
                  </a:lnTo>
                  <a:lnTo>
                    <a:pt x="1570" y="570"/>
                  </a:lnTo>
                  <a:lnTo>
                    <a:pt x="1570" y="570"/>
                  </a:lnTo>
                  <a:lnTo>
                    <a:pt x="1564" y="570"/>
                  </a:lnTo>
                  <a:lnTo>
                    <a:pt x="1558" y="570"/>
                  </a:lnTo>
                  <a:lnTo>
                    <a:pt x="1546" y="568"/>
                  </a:lnTo>
                  <a:lnTo>
                    <a:pt x="1538" y="566"/>
                  </a:lnTo>
                  <a:lnTo>
                    <a:pt x="1534" y="566"/>
                  </a:lnTo>
                  <a:lnTo>
                    <a:pt x="1530" y="568"/>
                  </a:lnTo>
                  <a:lnTo>
                    <a:pt x="1530" y="568"/>
                  </a:lnTo>
                  <a:lnTo>
                    <a:pt x="1536" y="580"/>
                  </a:lnTo>
                  <a:lnTo>
                    <a:pt x="1544" y="592"/>
                  </a:lnTo>
                  <a:lnTo>
                    <a:pt x="1554" y="604"/>
                  </a:lnTo>
                  <a:lnTo>
                    <a:pt x="1566" y="612"/>
                  </a:lnTo>
                  <a:lnTo>
                    <a:pt x="1578" y="622"/>
                  </a:lnTo>
                  <a:lnTo>
                    <a:pt x="1592" y="628"/>
                  </a:lnTo>
                  <a:lnTo>
                    <a:pt x="1606" y="634"/>
                  </a:lnTo>
                  <a:lnTo>
                    <a:pt x="1620" y="638"/>
                  </a:lnTo>
                  <a:lnTo>
                    <a:pt x="1620" y="638"/>
                  </a:lnTo>
                  <a:lnTo>
                    <a:pt x="1640" y="636"/>
                  </a:lnTo>
                  <a:lnTo>
                    <a:pt x="1656" y="630"/>
                  </a:lnTo>
                  <a:lnTo>
                    <a:pt x="1656" y="630"/>
                  </a:lnTo>
                  <a:lnTo>
                    <a:pt x="1670" y="636"/>
                  </a:lnTo>
                  <a:lnTo>
                    <a:pt x="1676" y="644"/>
                  </a:lnTo>
                  <a:lnTo>
                    <a:pt x="1680" y="652"/>
                  </a:lnTo>
                  <a:lnTo>
                    <a:pt x="1684" y="662"/>
                  </a:lnTo>
                  <a:lnTo>
                    <a:pt x="1684" y="662"/>
                  </a:lnTo>
                  <a:lnTo>
                    <a:pt x="1670" y="666"/>
                  </a:lnTo>
                  <a:lnTo>
                    <a:pt x="1658" y="668"/>
                  </a:lnTo>
                  <a:lnTo>
                    <a:pt x="1644" y="668"/>
                  </a:lnTo>
                  <a:lnTo>
                    <a:pt x="1632" y="668"/>
                  </a:lnTo>
                  <a:lnTo>
                    <a:pt x="1608" y="664"/>
                  </a:lnTo>
                  <a:lnTo>
                    <a:pt x="1594" y="664"/>
                  </a:lnTo>
                  <a:lnTo>
                    <a:pt x="1582" y="668"/>
                  </a:lnTo>
                  <a:lnTo>
                    <a:pt x="1582" y="668"/>
                  </a:lnTo>
                  <a:lnTo>
                    <a:pt x="1576" y="668"/>
                  </a:lnTo>
                  <a:lnTo>
                    <a:pt x="1572" y="668"/>
                  </a:lnTo>
                  <a:lnTo>
                    <a:pt x="1572" y="666"/>
                  </a:lnTo>
                  <a:lnTo>
                    <a:pt x="1572" y="666"/>
                  </a:lnTo>
                  <a:lnTo>
                    <a:pt x="1568" y="656"/>
                  </a:lnTo>
                  <a:lnTo>
                    <a:pt x="1568" y="656"/>
                  </a:lnTo>
                  <a:lnTo>
                    <a:pt x="1560" y="648"/>
                  </a:lnTo>
                  <a:lnTo>
                    <a:pt x="1552" y="642"/>
                  </a:lnTo>
                  <a:lnTo>
                    <a:pt x="1540" y="638"/>
                  </a:lnTo>
                  <a:lnTo>
                    <a:pt x="1530" y="636"/>
                  </a:lnTo>
                  <a:lnTo>
                    <a:pt x="1518" y="638"/>
                  </a:lnTo>
                  <a:lnTo>
                    <a:pt x="1506" y="640"/>
                  </a:lnTo>
                  <a:lnTo>
                    <a:pt x="1486" y="644"/>
                  </a:lnTo>
                  <a:lnTo>
                    <a:pt x="1486" y="644"/>
                  </a:lnTo>
                  <a:lnTo>
                    <a:pt x="1486" y="654"/>
                  </a:lnTo>
                  <a:lnTo>
                    <a:pt x="1488" y="662"/>
                  </a:lnTo>
                  <a:lnTo>
                    <a:pt x="1492" y="670"/>
                  </a:lnTo>
                  <a:lnTo>
                    <a:pt x="1498" y="676"/>
                  </a:lnTo>
                  <a:lnTo>
                    <a:pt x="1512" y="688"/>
                  </a:lnTo>
                  <a:lnTo>
                    <a:pt x="1528" y="696"/>
                  </a:lnTo>
                  <a:lnTo>
                    <a:pt x="1528" y="696"/>
                  </a:lnTo>
                  <a:lnTo>
                    <a:pt x="1546" y="702"/>
                  </a:lnTo>
                  <a:lnTo>
                    <a:pt x="1556" y="702"/>
                  </a:lnTo>
                  <a:lnTo>
                    <a:pt x="1562" y="700"/>
                  </a:lnTo>
                  <a:lnTo>
                    <a:pt x="1564" y="698"/>
                  </a:lnTo>
                  <a:lnTo>
                    <a:pt x="1576" y="688"/>
                  </a:lnTo>
                  <a:lnTo>
                    <a:pt x="1576" y="688"/>
                  </a:lnTo>
                  <a:lnTo>
                    <a:pt x="1580" y="702"/>
                  </a:lnTo>
                  <a:lnTo>
                    <a:pt x="1584" y="714"/>
                  </a:lnTo>
                  <a:lnTo>
                    <a:pt x="1590" y="722"/>
                  </a:lnTo>
                  <a:lnTo>
                    <a:pt x="1596" y="730"/>
                  </a:lnTo>
                  <a:lnTo>
                    <a:pt x="1610" y="740"/>
                  </a:lnTo>
                  <a:lnTo>
                    <a:pt x="1626" y="752"/>
                  </a:lnTo>
                  <a:lnTo>
                    <a:pt x="1626" y="752"/>
                  </a:lnTo>
                  <a:lnTo>
                    <a:pt x="1594" y="762"/>
                  </a:lnTo>
                  <a:lnTo>
                    <a:pt x="1580" y="766"/>
                  </a:lnTo>
                  <a:lnTo>
                    <a:pt x="1560" y="766"/>
                  </a:lnTo>
                  <a:lnTo>
                    <a:pt x="1560" y="766"/>
                  </a:lnTo>
                  <a:lnTo>
                    <a:pt x="1552" y="756"/>
                  </a:lnTo>
                  <a:lnTo>
                    <a:pt x="1542" y="746"/>
                  </a:lnTo>
                  <a:lnTo>
                    <a:pt x="1532" y="738"/>
                  </a:lnTo>
                  <a:lnTo>
                    <a:pt x="1522" y="730"/>
                  </a:lnTo>
                  <a:lnTo>
                    <a:pt x="1498" y="718"/>
                  </a:lnTo>
                  <a:lnTo>
                    <a:pt x="1474" y="708"/>
                  </a:lnTo>
                  <a:lnTo>
                    <a:pt x="1452" y="704"/>
                  </a:lnTo>
                  <a:lnTo>
                    <a:pt x="1434" y="702"/>
                  </a:lnTo>
                  <a:lnTo>
                    <a:pt x="1428" y="702"/>
                  </a:lnTo>
                  <a:lnTo>
                    <a:pt x="1422" y="704"/>
                  </a:lnTo>
                  <a:lnTo>
                    <a:pt x="1420" y="708"/>
                  </a:lnTo>
                  <a:lnTo>
                    <a:pt x="1420" y="712"/>
                  </a:lnTo>
                  <a:lnTo>
                    <a:pt x="1420" y="712"/>
                  </a:lnTo>
                  <a:lnTo>
                    <a:pt x="1424" y="722"/>
                  </a:lnTo>
                  <a:lnTo>
                    <a:pt x="1428" y="732"/>
                  </a:lnTo>
                  <a:lnTo>
                    <a:pt x="1434" y="740"/>
                  </a:lnTo>
                  <a:lnTo>
                    <a:pt x="1440" y="748"/>
                  </a:lnTo>
                  <a:lnTo>
                    <a:pt x="1456" y="760"/>
                  </a:lnTo>
                  <a:lnTo>
                    <a:pt x="1472" y="770"/>
                  </a:lnTo>
                  <a:lnTo>
                    <a:pt x="1488" y="776"/>
                  </a:lnTo>
                  <a:lnTo>
                    <a:pt x="1502" y="780"/>
                  </a:lnTo>
                  <a:lnTo>
                    <a:pt x="1514" y="784"/>
                  </a:lnTo>
                  <a:lnTo>
                    <a:pt x="1514" y="784"/>
                  </a:lnTo>
                  <a:lnTo>
                    <a:pt x="1508" y="786"/>
                  </a:lnTo>
                  <a:lnTo>
                    <a:pt x="1494" y="792"/>
                  </a:lnTo>
                  <a:lnTo>
                    <a:pt x="1488" y="798"/>
                  </a:lnTo>
                  <a:lnTo>
                    <a:pt x="1482" y="802"/>
                  </a:lnTo>
                  <a:lnTo>
                    <a:pt x="1480" y="806"/>
                  </a:lnTo>
                  <a:lnTo>
                    <a:pt x="1480" y="812"/>
                  </a:lnTo>
                  <a:lnTo>
                    <a:pt x="1480" y="812"/>
                  </a:lnTo>
                  <a:lnTo>
                    <a:pt x="1484" y="816"/>
                  </a:lnTo>
                  <a:lnTo>
                    <a:pt x="1492" y="822"/>
                  </a:lnTo>
                  <a:lnTo>
                    <a:pt x="1512" y="830"/>
                  </a:lnTo>
                  <a:lnTo>
                    <a:pt x="1522" y="836"/>
                  </a:lnTo>
                  <a:lnTo>
                    <a:pt x="1530" y="842"/>
                  </a:lnTo>
                  <a:lnTo>
                    <a:pt x="1534" y="848"/>
                  </a:lnTo>
                  <a:lnTo>
                    <a:pt x="1534" y="852"/>
                  </a:lnTo>
                  <a:lnTo>
                    <a:pt x="1534" y="854"/>
                  </a:lnTo>
                  <a:lnTo>
                    <a:pt x="1534" y="854"/>
                  </a:lnTo>
                  <a:lnTo>
                    <a:pt x="1514" y="848"/>
                  </a:lnTo>
                  <a:lnTo>
                    <a:pt x="1500" y="842"/>
                  </a:lnTo>
                  <a:lnTo>
                    <a:pt x="1490" y="842"/>
                  </a:lnTo>
                  <a:lnTo>
                    <a:pt x="1486" y="842"/>
                  </a:lnTo>
                  <a:lnTo>
                    <a:pt x="1484" y="844"/>
                  </a:lnTo>
                  <a:lnTo>
                    <a:pt x="1482" y="846"/>
                  </a:lnTo>
                  <a:lnTo>
                    <a:pt x="1482" y="850"/>
                  </a:lnTo>
                  <a:lnTo>
                    <a:pt x="1484" y="860"/>
                  </a:lnTo>
                  <a:lnTo>
                    <a:pt x="1492" y="872"/>
                  </a:lnTo>
                  <a:lnTo>
                    <a:pt x="1504" y="890"/>
                  </a:lnTo>
                  <a:lnTo>
                    <a:pt x="1504" y="890"/>
                  </a:lnTo>
                  <a:lnTo>
                    <a:pt x="1496" y="890"/>
                  </a:lnTo>
                  <a:lnTo>
                    <a:pt x="1490" y="888"/>
                  </a:lnTo>
                  <a:lnTo>
                    <a:pt x="1484" y="886"/>
                  </a:lnTo>
                  <a:lnTo>
                    <a:pt x="1478" y="882"/>
                  </a:lnTo>
                  <a:lnTo>
                    <a:pt x="1470" y="874"/>
                  </a:lnTo>
                  <a:lnTo>
                    <a:pt x="1464" y="864"/>
                  </a:lnTo>
                  <a:lnTo>
                    <a:pt x="1454" y="844"/>
                  </a:lnTo>
                  <a:lnTo>
                    <a:pt x="1446" y="834"/>
                  </a:lnTo>
                  <a:lnTo>
                    <a:pt x="1438" y="828"/>
                  </a:lnTo>
                  <a:lnTo>
                    <a:pt x="1438" y="828"/>
                  </a:lnTo>
                  <a:lnTo>
                    <a:pt x="1430" y="836"/>
                  </a:lnTo>
                  <a:lnTo>
                    <a:pt x="1426" y="844"/>
                  </a:lnTo>
                  <a:lnTo>
                    <a:pt x="1424" y="852"/>
                  </a:lnTo>
                  <a:lnTo>
                    <a:pt x="1424" y="860"/>
                  </a:lnTo>
                  <a:lnTo>
                    <a:pt x="1426" y="872"/>
                  </a:lnTo>
                  <a:lnTo>
                    <a:pt x="1428" y="878"/>
                  </a:lnTo>
                  <a:lnTo>
                    <a:pt x="1428" y="878"/>
                  </a:lnTo>
                  <a:lnTo>
                    <a:pt x="1418" y="866"/>
                  </a:lnTo>
                  <a:lnTo>
                    <a:pt x="1402" y="848"/>
                  </a:lnTo>
                  <a:lnTo>
                    <a:pt x="1392" y="838"/>
                  </a:lnTo>
                  <a:lnTo>
                    <a:pt x="1384" y="832"/>
                  </a:lnTo>
                  <a:lnTo>
                    <a:pt x="1374" y="828"/>
                  </a:lnTo>
                  <a:lnTo>
                    <a:pt x="1366" y="828"/>
                  </a:lnTo>
                  <a:lnTo>
                    <a:pt x="1366" y="828"/>
                  </a:lnTo>
                  <a:lnTo>
                    <a:pt x="1362" y="830"/>
                  </a:lnTo>
                  <a:lnTo>
                    <a:pt x="1362" y="836"/>
                  </a:lnTo>
                  <a:lnTo>
                    <a:pt x="1360" y="848"/>
                  </a:lnTo>
                  <a:lnTo>
                    <a:pt x="1362" y="856"/>
                  </a:lnTo>
                  <a:lnTo>
                    <a:pt x="1366" y="862"/>
                  </a:lnTo>
                  <a:lnTo>
                    <a:pt x="1370" y="870"/>
                  </a:lnTo>
                  <a:lnTo>
                    <a:pt x="1376" y="876"/>
                  </a:lnTo>
                  <a:lnTo>
                    <a:pt x="1376" y="876"/>
                  </a:lnTo>
                  <a:lnTo>
                    <a:pt x="1358" y="880"/>
                  </a:lnTo>
                  <a:lnTo>
                    <a:pt x="1338" y="882"/>
                  </a:lnTo>
                  <a:lnTo>
                    <a:pt x="1328" y="886"/>
                  </a:lnTo>
                  <a:lnTo>
                    <a:pt x="1320" y="890"/>
                  </a:lnTo>
                  <a:lnTo>
                    <a:pt x="1314" y="896"/>
                  </a:lnTo>
                  <a:lnTo>
                    <a:pt x="1310" y="904"/>
                  </a:lnTo>
                  <a:lnTo>
                    <a:pt x="1310" y="904"/>
                  </a:lnTo>
                  <a:lnTo>
                    <a:pt x="1324" y="912"/>
                  </a:lnTo>
                  <a:lnTo>
                    <a:pt x="1340" y="920"/>
                  </a:lnTo>
                  <a:lnTo>
                    <a:pt x="1354" y="924"/>
                  </a:lnTo>
                  <a:lnTo>
                    <a:pt x="1370" y="928"/>
                  </a:lnTo>
                  <a:lnTo>
                    <a:pt x="1388" y="928"/>
                  </a:lnTo>
                  <a:lnTo>
                    <a:pt x="1406" y="928"/>
                  </a:lnTo>
                  <a:lnTo>
                    <a:pt x="1446" y="924"/>
                  </a:lnTo>
                  <a:lnTo>
                    <a:pt x="1446" y="924"/>
                  </a:lnTo>
                  <a:lnTo>
                    <a:pt x="1454" y="924"/>
                  </a:lnTo>
                  <a:lnTo>
                    <a:pt x="1468" y="920"/>
                  </a:lnTo>
                  <a:lnTo>
                    <a:pt x="1468" y="920"/>
                  </a:lnTo>
                  <a:lnTo>
                    <a:pt x="1472" y="920"/>
                  </a:lnTo>
                  <a:lnTo>
                    <a:pt x="1478" y="920"/>
                  </a:lnTo>
                  <a:lnTo>
                    <a:pt x="1486" y="924"/>
                  </a:lnTo>
                  <a:lnTo>
                    <a:pt x="1496" y="932"/>
                  </a:lnTo>
                  <a:lnTo>
                    <a:pt x="1496" y="932"/>
                  </a:lnTo>
                  <a:lnTo>
                    <a:pt x="1486" y="934"/>
                  </a:lnTo>
                  <a:lnTo>
                    <a:pt x="1480" y="938"/>
                  </a:lnTo>
                  <a:lnTo>
                    <a:pt x="1470" y="944"/>
                  </a:lnTo>
                  <a:lnTo>
                    <a:pt x="1454" y="952"/>
                  </a:lnTo>
                  <a:lnTo>
                    <a:pt x="1440" y="956"/>
                  </a:lnTo>
                  <a:lnTo>
                    <a:pt x="1422" y="960"/>
                  </a:lnTo>
                  <a:lnTo>
                    <a:pt x="1422" y="960"/>
                  </a:lnTo>
                  <a:lnTo>
                    <a:pt x="1396" y="974"/>
                  </a:lnTo>
                  <a:lnTo>
                    <a:pt x="1386" y="982"/>
                  </a:lnTo>
                  <a:lnTo>
                    <a:pt x="1376" y="992"/>
                  </a:lnTo>
                  <a:lnTo>
                    <a:pt x="1368" y="1002"/>
                  </a:lnTo>
                  <a:lnTo>
                    <a:pt x="1362" y="1012"/>
                  </a:lnTo>
                  <a:lnTo>
                    <a:pt x="1358" y="1024"/>
                  </a:lnTo>
                  <a:lnTo>
                    <a:pt x="1356" y="1038"/>
                  </a:lnTo>
                  <a:lnTo>
                    <a:pt x="1356" y="1038"/>
                  </a:lnTo>
                  <a:lnTo>
                    <a:pt x="1374" y="1046"/>
                  </a:lnTo>
                  <a:lnTo>
                    <a:pt x="1384" y="1048"/>
                  </a:lnTo>
                  <a:lnTo>
                    <a:pt x="1392" y="1050"/>
                  </a:lnTo>
                  <a:lnTo>
                    <a:pt x="1400" y="1050"/>
                  </a:lnTo>
                  <a:lnTo>
                    <a:pt x="1410" y="1048"/>
                  </a:lnTo>
                  <a:lnTo>
                    <a:pt x="1416" y="1044"/>
                  </a:lnTo>
                  <a:lnTo>
                    <a:pt x="1422" y="1038"/>
                  </a:lnTo>
                  <a:lnTo>
                    <a:pt x="1422" y="1038"/>
                  </a:lnTo>
                  <a:lnTo>
                    <a:pt x="1430" y="1028"/>
                  </a:lnTo>
                  <a:lnTo>
                    <a:pt x="1436" y="1022"/>
                  </a:lnTo>
                  <a:lnTo>
                    <a:pt x="1440" y="1020"/>
                  </a:lnTo>
                  <a:lnTo>
                    <a:pt x="1444" y="1020"/>
                  </a:lnTo>
                  <a:lnTo>
                    <a:pt x="1448" y="1026"/>
                  </a:lnTo>
                  <a:lnTo>
                    <a:pt x="1452" y="1028"/>
                  </a:lnTo>
                  <a:lnTo>
                    <a:pt x="1458" y="1030"/>
                  </a:lnTo>
                  <a:lnTo>
                    <a:pt x="1478" y="1036"/>
                  </a:lnTo>
                  <a:lnTo>
                    <a:pt x="1478" y="1036"/>
                  </a:lnTo>
                  <a:lnTo>
                    <a:pt x="1474" y="1042"/>
                  </a:lnTo>
                  <a:lnTo>
                    <a:pt x="1468" y="1048"/>
                  </a:lnTo>
                  <a:lnTo>
                    <a:pt x="1454" y="1058"/>
                  </a:lnTo>
                  <a:lnTo>
                    <a:pt x="1438" y="1066"/>
                  </a:lnTo>
                  <a:lnTo>
                    <a:pt x="1422" y="1072"/>
                  </a:lnTo>
                  <a:lnTo>
                    <a:pt x="1408" y="1078"/>
                  </a:lnTo>
                  <a:lnTo>
                    <a:pt x="1396" y="1084"/>
                  </a:lnTo>
                  <a:lnTo>
                    <a:pt x="1392" y="1088"/>
                  </a:lnTo>
                  <a:lnTo>
                    <a:pt x="1390" y="1092"/>
                  </a:lnTo>
                  <a:lnTo>
                    <a:pt x="1390" y="1096"/>
                  </a:lnTo>
                  <a:lnTo>
                    <a:pt x="1392" y="1100"/>
                  </a:lnTo>
                  <a:lnTo>
                    <a:pt x="1392" y="1100"/>
                  </a:lnTo>
                  <a:lnTo>
                    <a:pt x="1406" y="1120"/>
                  </a:lnTo>
                  <a:lnTo>
                    <a:pt x="1420" y="1138"/>
                  </a:lnTo>
                  <a:lnTo>
                    <a:pt x="1436" y="1156"/>
                  </a:lnTo>
                  <a:lnTo>
                    <a:pt x="1436" y="1156"/>
                  </a:lnTo>
                  <a:lnTo>
                    <a:pt x="1426" y="1150"/>
                  </a:lnTo>
                  <a:lnTo>
                    <a:pt x="1402" y="1142"/>
                  </a:lnTo>
                  <a:lnTo>
                    <a:pt x="1388" y="1140"/>
                  </a:lnTo>
                  <a:lnTo>
                    <a:pt x="1376" y="1138"/>
                  </a:lnTo>
                  <a:lnTo>
                    <a:pt x="1364" y="1140"/>
                  </a:lnTo>
                  <a:lnTo>
                    <a:pt x="1360" y="1142"/>
                  </a:lnTo>
                  <a:lnTo>
                    <a:pt x="1356" y="1146"/>
                  </a:lnTo>
                  <a:lnTo>
                    <a:pt x="1356" y="1146"/>
                  </a:lnTo>
                  <a:lnTo>
                    <a:pt x="1354" y="1150"/>
                  </a:lnTo>
                  <a:lnTo>
                    <a:pt x="1352" y="1154"/>
                  </a:lnTo>
                  <a:lnTo>
                    <a:pt x="1354" y="1164"/>
                  </a:lnTo>
                  <a:lnTo>
                    <a:pt x="1358" y="1174"/>
                  </a:lnTo>
                  <a:lnTo>
                    <a:pt x="1368" y="1182"/>
                  </a:lnTo>
                  <a:lnTo>
                    <a:pt x="1382" y="1192"/>
                  </a:lnTo>
                  <a:lnTo>
                    <a:pt x="1398" y="1200"/>
                  </a:lnTo>
                  <a:lnTo>
                    <a:pt x="1418" y="1208"/>
                  </a:lnTo>
                  <a:lnTo>
                    <a:pt x="1440" y="1214"/>
                  </a:lnTo>
                  <a:lnTo>
                    <a:pt x="1440" y="1214"/>
                  </a:lnTo>
                  <a:lnTo>
                    <a:pt x="1430" y="1218"/>
                  </a:lnTo>
                  <a:lnTo>
                    <a:pt x="1416" y="1220"/>
                  </a:lnTo>
                  <a:lnTo>
                    <a:pt x="1402" y="1222"/>
                  </a:lnTo>
                  <a:lnTo>
                    <a:pt x="1388" y="1226"/>
                  </a:lnTo>
                  <a:lnTo>
                    <a:pt x="1378" y="1230"/>
                  </a:lnTo>
                  <a:lnTo>
                    <a:pt x="1376" y="1232"/>
                  </a:lnTo>
                  <a:lnTo>
                    <a:pt x="1374" y="1236"/>
                  </a:lnTo>
                  <a:lnTo>
                    <a:pt x="1374" y="1242"/>
                  </a:lnTo>
                  <a:lnTo>
                    <a:pt x="1376" y="1248"/>
                  </a:lnTo>
                  <a:lnTo>
                    <a:pt x="1380" y="1254"/>
                  </a:lnTo>
                  <a:lnTo>
                    <a:pt x="1388" y="1262"/>
                  </a:lnTo>
                  <a:lnTo>
                    <a:pt x="1388" y="1262"/>
                  </a:lnTo>
                  <a:lnTo>
                    <a:pt x="1370" y="1272"/>
                  </a:lnTo>
                  <a:lnTo>
                    <a:pt x="1360" y="1278"/>
                  </a:lnTo>
                  <a:lnTo>
                    <a:pt x="1354" y="1286"/>
                  </a:lnTo>
                  <a:lnTo>
                    <a:pt x="1354" y="1288"/>
                  </a:lnTo>
                  <a:lnTo>
                    <a:pt x="1354" y="1290"/>
                  </a:lnTo>
                  <a:lnTo>
                    <a:pt x="1360" y="1294"/>
                  </a:lnTo>
                  <a:lnTo>
                    <a:pt x="1368" y="1294"/>
                  </a:lnTo>
                  <a:lnTo>
                    <a:pt x="1380" y="1294"/>
                  </a:lnTo>
                  <a:lnTo>
                    <a:pt x="1396" y="1290"/>
                  </a:lnTo>
                  <a:lnTo>
                    <a:pt x="1418" y="1294"/>
                  </a:lnTo>
                  <a:lnTo>
                    <a:pt x="1418" y="1294"/>
                  </a:lnTo>
                  <a:lnTo>
                    <a:pt x="1386" y="1312"/>
                  </a:lnTo>
                  <a:lnTo>
                    <a:pt x="1378" y="1318"/>
                  </a:lnTo>
                  <a:lnTo>
                    <a:pt x="1372" y="1324"/>
                  </a:lnTo>
                  <a:lnTo>
                    <a:pt x="1368" y="1330"/>
                  </a:lnTo>
                  <a:lnTo>
                    <a:pt x="1368" y="1336"/>
                  </a:lnTo>
                  <a:lnTo>
                    <a:pt x="1368" y="1336"/>
                  </a:lnTo>
                  <a:lnTo>
                    <a:pt x="1368" y="1338"/>
                  </a:lnTo>
                  <a:lnTo>
                    <a:pt x="1370" y="1340"/>
                  </a:lnTo>
                  <a:lnTo>
                    <a:pt x="1376" y="1342"/>
                  </a:lnTo>
                  <a:lnTo>
                    <a:pt x="1384" y="1342"/>
                  </a:lnTo>
                  <a:lnTo>
                    <a:pt x="1392" y="1342"/>
                  </a:lnTo>
                  <a:lnTo>
                    <a:pt x="1410" y="1340"/>
                  </a:lnTo>
                  <a:lnTo>
                    <a:pt x="1418" y="1340"/>
                  </a:lnTo>
                  <a:lnTo>
                    <a:pt x="1422" y="1344"/>
                  </a:lnTo>
                  <a:lnTo>
                    <a:pt x="1422" y="1344"/>
                  </a:lnTo>
                  <a:lnTo>
                    <a:pt x="1422" y="1352"/>
                  </a:lnTo>
                  <a:lnTo>
                    <a:pt x="1420" y="1358"/>
                  </a:lnTo>
                  <a:lnTo>
                    <a:pt x="1416" y="1364"/>
                  </a:lnTo>
                  <a:lnTo>
                    <a:pt x="1412" y="1368"/>
                  </a:lnTo>
                  <a:lnTo>
                    <a:pt x="1404" y="1374"/>
                  </a:lnTo>
                  <a:lnTo>
                    <a:pt x="1398" y="1380"/>
                  </a:lnTo>
                  <a:lnTo>
                    <a:pt x="1398" y="1380"/>
                  </a:lnTo>
                  <a:lnTo>
                    <a:pt x="1404" y="1382"/>
                  </a:lnTo>
                  <a:lnTo>
                    <a:pt x="1410" y="1384"/>
                  </a:lnTo>
                  <a:lnTo>
                    <a:pt x="1420" y="1384"/>
                  </a:lnTo>
                  <a:lnTo>
                    <a:pt x="1430" y="1382"/>
                  </a:lnTo>
                  <a:lnTo>
                    <a:pt x="1438" y="1376"/>
                  </a:lnTo>
                  <a:lnTo>
                    <a:pt x="1448" y="1372"/>
                  </a:lnTo>
                  <a:lnTo>
                    <a:pt x="1458" y="1370"/>
                  </a:lnTo>
                  <a:lnTo>
                    <a:pt x="1466" y="1372"/>
                  </a:lnTo>
                  <a:lnTo>
                    <a:pt x="1472" y="1376"/>
                  </a:lnTo>
                  <a:lnTo>
                    <a:pt x="1478" y="1380"/>
                  </a:lnTo>
                  <a:lnTo>
                    <a:pt x="1478" y="1380"/>
                  </a:lnTo>
                  <a:lnTo>
                    <a:pt x="1472" y="1386"/>
                  </a:lnTo>
                  <a:lnTo>
                    <a:pt x="1464" y="1392"/>
                  </a:lnTo>
                  <a:lnTo>
                    <a:pt x="1446" y="1400"/>
                  </a:lnTo>
                  <a:lnTo>
                    <a:pt x="1438" y="1404"/>
                  </a:lnTo>
                  <a:lnTo>
                    <a:pt x="1432" y="1410"/>
                  </a:lnTo>
                  <a:lnTo>
                    <a:pt x="1428" y="1418"/>
                  </a:lnTo>
                  <a:lnTo>
                    <a:pt x="1430" y="1428"/>
                  </a:lnTo>
                  <a:lnTo>
                    <a:pt x="1430" y="1428"/>
                  </a:lnTo>
                  <a:lnTo>
                    <a:pt x="1436" y="1432"/>
                  </a:lnTo>
                  <a:lnTo>
                    <a:pt x="1444" y="1434"/>
                  </a:lnTo>
                  <a:lnTo>
                    <a:pt x="1462" y="1438"/>
                  </a:lnTo>
                  <a:lnTo>
                    <a:pt x="1478" y="1442"/>
                  </a:lnTo>
                  <a:lnTo>
                    <a:pt x="1486" y="1444"/>
                  </a:lnTo>
                  <a:lnTo>
                    <a:pt x="1494" y="1448"/>
                  </a:lnTo>
                  <a:lnTo>
                    <a:pt x="1494" y="1448"/>
                  </a:lnTo>
                  <a:lnTo>
                    <a:pt x="1490" y="1454"/>
                  </a:lnTo>
                  <a:lnTo>
                    <a:pt x="1484" y="1472"/>
                  </a:lnTo>
                  <a:lnTo>
                    <a:pt x="1478" y="1488"/>
                  </a:lnTo>
                  <a:lnTo>
                    <a:pt x="1480" y="1494"/>
                  </a:lnTo>
                  <a:lnTo>
                    <a:pt x="1482" y="1498"/>
                  </a:lnTo>
                  <a:lnTo>
                    <a:pt x="1482" y="1498"/>
                  </a:lnTo>
                  <a:lnTo>
                    <a:pt x="1492" y="1502"/>
                  </a:lnTo>
                  <a:lnTo>
                    <a:pt x="1500" y="1500"/>
                  </a:lnTo>
                  <a:lnTo>
                    <a:pt x="1510" y="1496"/>
                  </a:lnTo>
                  <a:lnTo>
                    <a:pt x="1518" y="1490"/>
                  </a:lnTo>
                  <a:lnTo>
                    <a:pt x="1532" y="1476"/>
                  </a:lnTo>
                  <a:lnTo>
                    <a:pt x="1536" y="1472"/>
                  </a:lnTo>
                  <a:lnTo>
                    <a:pt x="1540" y="1468"/>
                  </a:lnTo>
                  <a:lnTo>
                    <a:pt x="1540" y="1468"/>
                  </a:lnTo>
                  <a:lnTo>
                    <a:pt x="1540" y="1486"/>
                  </a:lnTo>
                  <a:lnTo>
                    <a:pt x="1544" y="1496"/>
                  </a:lnTo>
                  <a:lnTo>
                    <a:pt x="1548" y="1504"/>
                  </a:lnTo>
                  <a:lnTo>
                    <a:pt x="1554" y="1510"/>
                  </a:lnTo>
                  <a:lnTo>
                    <a:pt x="1560" y="1514"/>
                  </a:lnTo>
                  <a:lnTo>
                    <a:pt x="1566" y="1520"/>
                  </a:lnTo>
                  <a:lnTo>
                    <a:pt x="1568" y="1528"/>
                  </a:lnTo>
                  <a:lnTo>
                    <a:pt x="1564" y="1538"/>
                  </a:lnTo>
                  <a:lnTo>
                    <a:pt x="1564" y="1538"/>
                  </a:lnTo>
                  <a:lnTo>
                    <a:pt x="1564" y="1554"/>
                  </a:lnTo>
                  <a:lnTo>
                    <a:pt x="1566" y="1570"/>
                  </a:lnTo>
                  <a:lnTo>
                    <a:pt x="1568" y="1576"/>
                  </a:lnTo>
                  <a:lnTo>
                    <a:pt x="1572" y="1584"/>
                  </a:lnTo>
                  <a:lnTo>
                    <a:pt x="1576" y="1588"/>
                  </a:lnTo>
                  <a:lnTo>
                    <a:pt x="1582" y="1594"/>
                  </a:lnTo>
                  <a:lnTo>
                    <a:pt x="1582" y="1594"/>
                  </a:lnTo>
                  <a:lnTo>
                    <a:pt x="1596" y="1588"/>
                  </a:lnTo>
                  <a:lnTo>
                    <a:pt x="1606" y="1580"/>
                  </a:lnTo>
                  <a:lnTo>
                    <a:pt x="1614" y="1572"/>
                  </a:lnTo>
                  <a:lnTo>
                    <a:pt x="1620" y="1560"/>
                  </a:lnTo>
                  <a:lnTo>
                    <a:pt x="1622" y="1548"/>
                  </a:lnTo>
                  <a:lnTo>
                    <a:pt x="1624" y="1534"/>
                  </a:lnTo>
                  <a:lnTo>
                    <a:pt x="1626" y="1502"/>
                  </a:lnTo>
                  <a:lnTo>
                    <a:pt x="1626" y="1502"/>
                  </a:lnTo>
                  <a:lnTo>
                    <a:pt x="1626" y="1500"/>
                  </a:lnTo>
                  <a:lnTo>
                    <a:pt x="1628" y="1498"/>
                  </a:lnTo>
                  <a:lnTo>
                    <a:pt x="1632" y="1496"/>
                  </a:lnTo>
                  <a:lnTo>
                    <a:pt x="1640" y="1498"/>
                  </a:lnTo>
                  <a:lnTo>
                    <a:pt x="1648" y="1500"/>
                  </a:lnTo>
                  <a:lnTo>
                    <a:pt x="1664" y="1508"/>
                  </a:lnTo>
                  <a:lnTo>
                    <a:pt x="1672" y="1512"/>
                  </a:lnTo>
                  <a:lnTo>
                    <a:pt x="1672" y="1512"/>
                  </a:lnTo>
                  <a:lnTo>
                    <a:pt x="1676" y="1516"/>
                  </a:lnTo>
                  <a:lnTo>
                    <a:pt x="1678" y="1520"/>
                  </a:lnTo>
                  <a:lnTo>
                    <a:pt x="1678" y="1526"/>
                  </a:lnTo>
                  <a:lnTo>
                    <a:pt x="1676" y="1530"/>
                  </a:lnTo>
                  <a:lnTo>
                    <a:pt x="1670" y="1538"/>
                  </a:lnTo>
                  <a:lnTo>
                    <a:pt x="1662" y="1548"/>
                  </a:lnTo>
                  <a:lnTo>
                    <a:pt x="1652" y="1558"/>
                  </a:lnTo>
                  <a:lnTo>
                    <a:pt x="1644" y="1570"/>
                  </a:lnTo>
                  <a:lnTo>
                    <a:pt x="1642" y="1578"/>
                  </a:lnTo>
                  <a:lnTo>
                    <a:pt x="1642" y="1584"/>
                  </a:lnTo>
                  <a:lnTo>
                    <a:pt x="1644" y="1592"/>
                  </a:lnTo>
                  <a:lnTo>
                    <a:pt x="1646" y="1602"/>
                  </a:lnTo>
                  <a:lnTo>
                    <a:pt x="1646" y="1602"/>
                  </a:lnTo>
                  <a:lnTo>
                    <a:pt x="1658" y="1602"/>
                  </a:lnTo>
                  <a:lnTo>
                    <a:pt x="1668" y="1602"/>
                  </a:lnTo>
                  <a:lnTo>
                    <a:pt x="1676" y="1600"/>
                  </a:lnTo>
                  <a:lnTo>
                    <a:pt x="1684" y="1598"/>
                  </a:lnTo>
                  <a:lnTo>
                    <a:pt x="1698" y="1590"/>
                  </a:lnTo>
                  <a:lnTo>
                    <a:pt x="1710" y="1580"/>
                  </a:lnTo>
                  <a:lnTo>
                    <a:pt x="1720" y="1570"/>
                  </a:lnTo>
                  <a:lnTo>
                    <a:pt x="1732" y="1560"/>
                  </a:lnTo>
                  <a:lnTo>
                    <a:pt x="1746" y="1550"/>
                  </a:lnTo>
                  <a:lnTo>
                    <a:pt x="1754" y="1548"/>
                  </a:lnTo>
                  <a:lnTo>
                    <a:pt x="1764" y="1544"/>
                  </a:lnTo>
                  <a:lnTo>
                    <a:pt x="1764" y="1544"/>
                  </a:lnTo>
                  <a:lnTo>
                    <a:pt x="1770" y="1552"/>
                  </a:lnTo>
                  <a:lnTo>
                    <a:pt x="1772" y="1558"/>
                  </a:lnTo>
                  <a:lnTo>
                    <a:pt x="1770" y="1566"/>
                  </a:lnTo>
                  <a:lnTo>
                    <a:pt x="1766" y="1574"/>
                  </a:lnTo>
                  <a:lnTo>
                    <a:pt x="1756" y="1590"/>
                  </a:lnTo>
                  <a:lnTo>
                    <a:pt x="1746" y="1606"/>
                  </a:lnTo>
                  <a:lnTo>
                    <a:pt x="1746" y="1606"/>
                  </a:lnTo>
                  <a:lnTo>
                    <a:pt x="1734" y="1610"/>
                  </a:lnTo>
                  <a:lnTo>
                    <a:pt x="1720" y="1614"/>
                  </a:lnTo>
                  <a:lnTo>
                    <a:pt x="1694" y="1618"/>
                  </a:lnTo>
                  <a:lnTo>
                    <a:pt x="1680" y="1624"/>
                  </a:lnTo>
                  <a:lnTo>
                    <a:pt x="1666" y="1632"/>
                  </a:lnTo>
                  <a:lnTo>
                    <a:pt x="1654" y="1646"/>
                  </a:lnTo>
                  <a:lnTo>
                    <a:pt x="1642" y="1666"/>
                  </a:lnTo>
                  <a:lnTo>
                    <a:pt x="1642" y="1666"/>
                  </a:lnTo>
                  <a:lnTo>
                    <a:pt x="1658" y="1670"/>
                  </a:lnTo>
                  <a:lnTo>
                    <a:pt x="1672" y="1674"/>
                  </a:lnTo>
                  <a:lnTo>
                    <a:pt x="1684" y="1674"/>
                  </a:lnTo>
                  <a:lnTo>
                    <a:pt x="1694" y="1674"/>
                  </a:lnTo>
                  <a:lnTo>
                    <a:pt x="1704" y="1670"/>
                  </a:lnTo>
                  <a:lnTo>
                    <a:pt x="1710" y="1668"/>
                  </a:lnTo>
                  <a:lnTo>
                    <a:pt x="1724" y="1660"/>
                  </a:lnTo>
                  <a:lnTo>
                    <a:pt x="1724" y="1660"/>
                  </a:lnTo>
                  <a:lnTo>
                    <a:pt x="1732" y="1654"/>
                  </a:lnTo>
                  <a:lnTo>
                    <a:pt x="1736" y="1648"/>
                  </a:lnTo>
                  <a:lnTo>
                    <a:pt x="1742" y="1644"/>
                  </a:lnTo>
                  <a:lnTo>
                    <a:pt x="1748" y="1642"/>
                  </a:lnTo>
                  <a:lnTo>
                    <a:pt x="1748" y="1642"/>
                  </a:lnTo>
                  <a:lnTo>
                    <a:pt x="1748" y="1656"/>
                  </a:lnTo>
                  <a:lnTo>
                    <a:pt x="1748" y="1674"/>
                  </a:lnTo>
                  <a:lnTo>
                    <a:pt x="1750" y="1682"/>
                  </a:lnTo>
                  <a:lnTo>
                    <a:pt x="1752" y="1688"/>
                  </a:lnTo>
                  <a:lnTo>
                    <a:pt x="1756" y="1694"/>
                  </a:lnTo>
                  <a:lnTo>
                    <a:pt x="1760" y="1698"/>
                  </a:lnTo>
                  <a:lnTo>
                    <a:pt x="1760" y="1698"/>
                  </a:lnTo>
                  <a:lnTo>
                    <a:pt x="1770" y="1696"/>
                  </a:lnTo>
                  <a:lnTo>
                    <a:pt x="1776" y="1694"/>
                  </a:lnTo>
                  <a:lnTo>
                    <a:pt x="1790" y="1684"/>
                  </a:lnTo>
                  <a:lnTo>
                    <a:pt x="1790" y="1684"/>
                  </a:lnTo>
                  <a:lnTo>
                    <a:pt x="1792" y="1690"/>
                  </a:lnTo>
                  <a:lnTo>
                    <a:pt x="1792" y="1696"/>
                  </a:lnTo>
                  <a:lnTo>
                    <a:pt x="1786" y="1714"/>
                  </a:lnTo>
                  <a:lnTo>
                    <a:pt x="1784" y="1722"/>
                  </a:lnTo>
                  <a:lnTo>
                    <a:pt x="1782" y="1730"/>
                  </a:lnTo>
                  <a:lnTo>
                    <a:pt x="1784" y="1738"/>
                  </a:lnTo>
                  <a:lnTo>
                    <a:pt x="1788" y="1744"/>
                  </a:lnTo>
                  <a:lnTo>
                    <a:pt x="1788" y="1744"/>
                  </a:lnTo>
                  <a:lnTo>
                    <a:pt x="1796" y="1742"/>
                  </a:lnTo>
                  <a:lnTo>
                    <a:pt x="1800" y="1740"/>
                  </a:lnTo>
                  <a:lnTo>
                    <a:pt x="1808" y="1732"/>
                  </a:lnTo>
                  <a:lnTo>
                    <a:pt x="1812" y="1726"/>
                  </a:lnTo>
                  <a:lnTo>
                    <a:pt x="1814" y="1724"/>
                  </a:lnTo>
                  <a:lnTo>
                    <a:pt x="1814" y="1724"/>
                  </a:lnTo>
                  <a:lnTo>
                    <a:pt x="1822" y="1732"/>
                  </a:lnTo>
                  <a:lnTo>
                    <a:pt x="1832" y="1738"/>
                  </a:lnTo>
                  <a:lnTo>
                    <a:pt x="1840" y="1738"/>
                  </a:lnTo>
                  <a:lnTo>
                    <a:pt x="1850" y="1736"/>
                  </a:lnTo>
                  <a:lnTo>
                    <a:pt x="1850" y="1736"/>
                  </a:lnTo>
                  <a:lnTo>
                    <a:pt x="1854" y="1720"/>
                  </a:lnTo>
                  <a:lnTo>
                    <a:pt x="1854" y="1702"/>
                  </a:lnTo>
                  <a:lnTo>
                    <a:pt x="1852" y="1692"/>
                  </a:lnTo>
                  <a:lnTo>
                    <a:pt x="1848" y="1682"/>
                  </a:lnTo>
                  <a:lnTo>
                    <a:pt x="1844" y="1676"/>
                  </a:lnTo>
                  <a:lnTo>
                    <a:pt x="1836" y="1670"/>
                  </a:lnTo>
                  <a:lnTo>
                    <a:pt x="1836" y="1670"/>
                  </a:lnTo>
                  <a:lnTo>
                    <a:pt x="1842" y="1666"/>
                  </a:lnTo>
                  <a:lnTo>
                    <a:pt x="1846" y="1666"/>
                  </a:lnTo>
                  <a:lnTo>
                    <a:pt x="1858" y="1670"/>
                  </a:lnTo>
                  <a:lnTo>
                    <a:pt x="1872" y="1674"/>
                  </a:lnTo>
                  <a:lnTo>
                    <a:pt x="1878" y="1674"/>
                  </a:lnTo>
                  <a:lnTo>
                    <a:pt x="1882" y="1672"/>
                  </a:lnTo>
                  <a:lnTo>
                    <a:pt x="1882" y="1672"/>
                  </a:lnTo>
                  <a:lnTo>
                    <a:pt x="1884" y="1676"/>
                  </a:lnTo>
                  <a:lnTo>
                    <a:pt x="1886" y="1682"/>
                  </a:lnTo>
                  <a:lnTo>
                    <a:pt x="1886" y="1694"/>
                  </a:lnTo>
                  <a:lnTo>
                    <a:pt x="1884" y="1706"/>
                  </a:lnTo>
                  <a:lnTo>
                    <a:pt x="1880" y="1718"/>
                  </a:lnTo>
                  <a:lnTo>
                    <a:pt x="1878" y="1732"/>
                  </a:lnTo>
                  <a:lnTo>
                    <a:pt x="1878" y="1744"/>
                  </a:lnTo>
                  <a:lnTo>
                    <a:pt x="1878" y="1748"/>
                  </a:lnTo>
                  <a:lnTo>
                    <a:pt x="1880" y="1754"/>
                  </a:lnTo>
                  <a:lnTo>
                    <a:pt x="1884" y="1758"/>
                  </a:lnTo>
                  <a:lnTo>
                    <a:pt x="1890" y="1762"/>
                  </a:lnTo>
                  <a:lnTo>
                    <a:pt x="1890" y="1762"/>
                  </a:lnTo>
                  <a:lnTo>
                    <a:pt x="1900" y="1760"/>
                  </a:lnTo>
                  <a:lnTo>
                    <a:pt x="1908" y="1756"/>
                  </a:lnTo>
                  <a:lnTo>
                    <a:pt x="1916" y="1748"/>
                  </a:lnTo>
                  <a:lnTo>
                    <a:pt x="1922" y="1742"/>
                  </a:lnTo>
                  <a:lnTo>
                    <a:pt x="1934" y="1726"/>
                  </a:lnTo>
                  <a:lnTo>
                    <a:pt x="1942" y="1720"/>
                  </a:lnTo>
                  <a:lnTo>
                    <a:pt x="1952" y="1714"/>
                  </a:lnTo>
                  <a:lnTo>
                    <a:pt x="1952" y="1714"/>
                  </a:lnTo>
                  <a:lnTo>
                    <a:pt x="1952" y="1726"/>
                  </a:lnTo>
                  <a:lnTo>
                    <a:pt x="1954" y="1736"/>
                  </a:lnTo>
                  <a:lnTo>
                    <a:pt x="1960" y="1758"/>
                  </a:lnTo>
                  <a:lnTo>
                    <a:pt x="1962" y="1766"/>
                  </a:lnTo>
                  <a:lnTo>
                    <a:pt x="1958" y="1776"/>
                  </a:lnTo>
                  <a:lnTo>
                    <a:pt x="1950" y="1786"/>
                  </a:lnTo>
                  <a:lnTo>
                    <a:pt x="1936" y="1794"/>
                  </a:lnTo>
                  <a:lnTo>
                    <a:pt x="1936" y="1794"/>
                  </a:lnTo>
                  <a:lnTo>
                    <a:pt x="1936" y="1800"/>
                  </a:lnTo>
                  <a:lnTo>
                    <a:pt x="1938" y="1804"/>
                  </a:lnTo>
                  <a:lnTo>
                    <a:pt x="1944" y="1812"/>
                  </a:lnTo>
                  <a:lnTo>
                    <a:pt x="1954" y="1818"/>
                  </a:lnTo>
                  <a:lnTo>
                    <a:pt x="1962" y="1824"/>
                  </a:lnTo>
                  <a:lnTo>
                    <a:pt x="1970" y="1830"/>
                  </a:lnTo>
                  <a:lnTo>
                    <a:pt x="1972" y="1834"/>
                  </a:lnTo>
                  <a:lnTo>
                    <a:pt x="1974" y="1838"/>
                  </a:lnTo>
                  <a:lnTo>
                    <a:pt x="1974" y="1842"/>
                  </a:lnTo>
                  <a:lnTo>
                    <a:pt x="1974" y="1848"/>
                  </a:lnTo>
                  <a:lnTo>
                    <a:pt x="1972" y="1856"/>
                  </a:lnTo>
                  <a:lnTo>
                    <a:pt x="1966" y="1864"/>
                  </a:lnTo>
                  <a:lnTo>
                    <a:pt x="1966" y="1864"/>
                  </a:lnTo>
                  <a:lnTo>
                    <a:pt x="1972" y="1868"/>
                  </a:lnTo>
                  <a:lnTo>
                    <a:pt x="1976" y="1872"/>
                  </a:lnTo>
                  <a:lnTo>
                    <a:pt x="1980" y="1874"/>
                  </a:lnTo>
                  <a:lnTo>
                    <a:pt x="1986" y="1874"/>
                  </a:lnTo>
                  <a:lnTo>
                    <a:pt x="1996" y="1874"/>
                  </a:lnTo>
                  <a:lnTo>
                    <a:pt x="2006" y="1870"/>
                  </a:lnTo>
                  <a:lnTo>
                    <a:pt x="2034" y="1838"/>
                  </a:lnTo>
                  <a:lnTo>
                    <a:pt x="2034" y="1838"/>
                  </a:lnTo>
                  <a:lnTo>
                    <a:pt x="2030" y="1860"/>
                  </a:lnTo>
                  <a:lnTo>
                    <a:pt x="2028" y="1886"/>
                  </a:lnTo>
                  <a:lnTo>
                    <a:pt x="2028" y="1912"/>
                  </a:lnTo>
                  <a:lnTo>
                    <a:pt x="2032" y="1936"/>
                  </a:lnTo>
                  <a:lnTo>
                    <a:pt x="2032" y="1936"/>
                  </a:lnTo>
                  <a:lnTo>
                    <a:pt x="2030" y="1944"/>
                  </a:lnTo>
                  <a:lnTo>
                    <a:pt x="2028" y="1954"/>
                  </a:lnTo>
                  <a:lnTo>
                    <a:pt x="2030" y="1974"/>
                  </a:lnTo>
                  <a:lnTo>
                    <a:pt x="2028" y="1982"/>
                  </a:lnTo>
                  <a:lnTo>
                    <a:pt x="2022" y="1992"/>
                  </a:lnTo>
                  <a:lnTo>
                    <a:pt x="2014" y="2000"/>
                  </a:lnTo>
                  <a:lnTo>
                    <a:pt x="2000" y="2008"/>
                  </a:lnTo>
                  <a:lnTo>
                    <a:pt x="2000" y="2008"/>
                  </a:lnTo>
                  <a:lnTo>
                    <a:pt x="1992" y="2054"/>
                  </a:lnTo>
                  <a:lnTo>
                    <a:pt x="1988" y="2076"/>
                  </a:lnTo>
                  <a:lnTo>
                    <a:pt x="1982" y="2096"/>
                  </a:lnTo>
                  <a:lnTo>
                    <a:pt x="1972" y="2116"/>
                  </a:lnTo>
                  <a:lnTo>
                    <a:pt x="1960" y="2136"/>
                  </a:lnTo>
                  <a:lnTo>
                    <a:pt x="1950" y="2144"/>
                  </a:lnTo>
                  <a:lnTo>
                    <a:pt x="1942" y="2154"/>
                  </a:lnTo>
                  <a:lnTo>
                    <a:pt x="1930" y="2162"/>
                  </a:lnTo>
                  <a:lnTo>
                    <a:pt x="1918" y="2168"/>
                  </a:lnTo>
                  <a:lnTo>
                    <a:pt x="1918" y="2168"/>
                  </a:lnTo>
                  <a:lnTo>
                    <a:pt x="1914" y="2176"/>
                  </a:lnTo>
                  <a:lnTo>
                    <a:pt x="1908" y="2182"/>
                  </a:lnTo>
                  <a:lnTo>
                    <a:pt x="1894" y="2192"/>
                  </a:lnTo>
                  <a:lnTo>
                    <a:pt x="1876" y="2200"/>
                  </a:lnTo>
                  <a:lnTo>
                    <a:pt x="1856" y="2206"/>
                  </a:lnTo>
                  <a:lnTo>
                    <a:pt x="1832" y="2212"/>
                  </a:lnTo>
                  <a:lnTo>
                    <a:pt x="1806" y="2216"/>
                  </a:lnTo>
                  <a:lnTo>
                    <a:pt x="1752" y="2224"/>
                  </a:lnTo>
                  <a:lnTo>
                    <a:pt x="1696" y="2230"/>
                  </a:lnTo>
                  <a:lnTo>
                    <a:pt x="1670" y="2234"/>
                  </a:lnTo>
                  <a:lnTo>
                    <a:pt x="1646" y="2240"/>
                  </a:lnTo>
                  <a:lnTo>
                    <a:pt x="1622" y="2246"/>
                  </a:lnTo>
                  <a:lnTo>
                    <a:pt x="1602" y="2254"/>
                  </a:lnTo>
                  <a:lnTo>
                    <a:pt x="1586" y="2266"/>
                  </a:lnTo>
                  <a:lnTo>
                    <a:pt x="1580" y="2272"/>
                  </a:lnTo>
                  <a:lnTo>
                    <a:pt x="1574" y="2278"/>
                  </a:lnTo>
                  <a:lnTo>
                    <a:pt x="1574" y="2278"/>
                  </a:lnTo>
                  <a:lnTo>
                    <a:pt x="1578" y="2280"/>
                  </a:lnTo>
                  <a:lnTo>
                    <a:pt x="1584" y="2282"/>
                  </a:lnTo>
                  <a:lnTo>
                    <a:pt x="1602" y="2284"/>
                  </a:lnTo>
                  <a:lnTo>
                    <a:pt x="1624" y="2286"/>
                  </a:lnTo>
                  <a:lnTo>
                    <a:pt x="1652" y="2286"/>
                  </a:lnTo>
                  <a:lnTo>
                    <a:pt x="1702" y="2286"/>
                  </a:lnTo>
                  <a:lnTo>
                    <a:pt x="1732" y="2282"/>
                  </a:lnTo>
                  <a:lnTo>
                    <a:pt x="1732" y="2282"/>
                  </a:lnTo>
                  <a:lnTo>
                    <a:pt x="1740" y="2278"/>
                  </a:lnTo>
                  <a:lnTo>
                    <a:pt x="1748" y="2278"/>
                  </a:lnTo>
                  <a:lnTo>
                    <a:pt x="1756" y="2280"/>
                  </a:lnTo>
                  <a:lnTo>
                    <a:pt x="1764" y="2282"/>
                  </a:lnTo>
                  <a:lnTo>
                    <a:pt x="1782" y="2288"/>
                  </a:lnTo>
                  <a:lnTo>
                    <a:pt x="1790" y="2290"/>
                  </a:lnTo>
                  <a:lnTo>
                    <a:pt x="1800" y="2290"/>
                  </a:lnTo>
                  <a:lnTo>
                    <a:pt x="1800" y="2290"/>
                  </a:lnTo>
                  <a:lnTo>
                    <a:pt x="1820" y="2290"/>
                  </a:lnTo>
                  <a:lnTo>
                    <a:pt x="1844" y="2288"/>
                  </a:lnTo>
                  <a:lnTo>
                    <a:pt x="1888" y="2284"/>
                  </a:lnTo>
                  <a:lnTo>
                    <a:pt x="1910" y="2282"/>
                  </a:lnTo>
                  <a:lnTo>
                    <a:pt x="1930" y="2282"/>
                  </a:lnTo>
                  <a:lnTo>
                    <a:pt x="1950" y="2284"/>
                  </a:lnTo>
                  <a:lnTo>
                    <a:pt x="1968" y="2290"/>
                  </a:lnTo>
                  <a:lnTo>
                    <a:pt x="1968" y="2290"/>
                  </a:lnTo>
                  <a:lnTo>
                    <a:pt x="2060" y="2290"/>
                  </a:lnTo>
                  <a:lnTo>
                    <a:pt x="2148" y="2292"/>
                  </a:lnTo>
                  <a:lnTo>
                    <a:pt x="2148" y="2292"/>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3" name="Freeform 52"/>
            <p:cNvSpPr>
              <a:spLocks noEditPoints="1"/>
            </p:cNvSpPr>
            <p:nvPr userDrawn="1"/>
          </p:nvSpPr>
          <p:spPr bwMode="gray">
            <a:xfrm>
              <a:off x="3265" y="2813"/>
              <a:ext cx="695" cy="682"/>
            </a:xfrm>
            <a:custGeom>
              <a:avLst/>
              <a:gdLst/>
              <a:ahLst/>
              <a:cxnLst>
                <a:cxn ang="0">
                  <a:pos x="176" y="312"/>
                </a:cxn>
                <a:cxn ang="0">
                  <a:pos x="186" y="252"/>
                </a:cxn>
                <a:cxn ang="0">
                  <a:pos x="208" y="204"/>
                </a:cxn>
                <a:cxn ang="0">
                  <a:pos x="242" y="168"/>
                </a:cxn>
                <a:cxn ang="0">
                  <a:pos x="290" y="144"/>
                </a:cxn>
                <a:cxn ang="0">
                  <a:pos x="348" y="136"/>
                </a:cxn>
                <a:cxn ang="0">
                  <a:pos x="388" y="140"/>
                </a:cxn>
                <a:cxn ang="0">
                  <a:pos x="438" y="158"/>
                </a:cxn>
                <a:cxn ang="0">
                  <a:pos x="476" y="188"/>
                </a:cxn>
                <a:cxn ang="0">
                  <a:pos x="502" y="232"/>
                </a:cxn>
                <a:cxn ang="0">
                  <a:pos x="516" y="290"/>
                </a:cxn>
                <a:cxn ang="0">
                  <a:pos x="518" y="334"/>
                </a:cxn>
                <a:cxn ang="0">
                  <a:pos x="512" y="396"/>
                </a:cxn>
                <a:cxn ang="0">
                  <a:pos x="494" y="450"/>
                </a:cxn>
                <a:cxn ang="0">
                  <a:pos x="466" y="492"/>
                </a:cxn>
                <a:cxn ang="0">
                  <a:pos x="424" y="522"/>
                </a:cxn>
                <a:cxn ang="0">
                  <a:pos x="370" y="538"/>
                </a:cxn>
                <a:cxn ang="0">
                  <a:pos x="328" y="538"/>
                </a:cxn>
                <a:cxn ang="0">
                  <a:pos x="276" y="524"/>
                </a:cxn>
                <a:cxn ang="0">
                  <a:pos x="232" y="494"/>
                </a:cxn>
                <a:cxn ang="0">
                  <a:pos x="202" y="450"/>
                </a:cxn>
                <a:cxn ang="0">
                  <a:pos x="182" y="396"/>
                </a:cxn>
                <a:cxn ang="0">
                  <a:pos x="176" y="334"/>
                </a:cxn>
                <a:cxn ang="0">
                  <a:pos x="348" y="676"/>
                </a:cxn>
                <a:cxn ang="0">
                  <a:pos x="458" y="660"/>
                </a:cxn>
                <a:cxn ang="0">
                  <a:pos x="550" y="618"/>
                </a:cxn>
                <a:cxn ang="0">
                  <a:pos x="622" y="552"/>
                </a:cxn>
                <a:cxn ang="0">
                  <a:pos x="670" y="466"/>
                </a:cxn>
                <a:cxn ang="0">
                  <a:pos x="694" y="368"/>
                </a:cxn>
                <a:cxn ang="0">
                  <a:pos x="694" y="298"/>
                </a:cxn>
                <a:cxn ang="0">
                  <a:pos x="670" y="198"/>
                </a:cxn>
                <a:cxn ang="0">
                  <a:pos x="620" y="116"/>
                </a:cxn>
                <a:cxn ang="0">
                  <a:pos x="548" y="52"/>
                </a:cxn>
                <a:cxn ang="0">
                  <a:pos x="458" y="14"/>
                </a:cxn>
                <a:cxn ang="0">
                  <a:pos x="348" y="0"/>
                </a:cxn>
                <a:cxn ang="0">
                  <a:pos x="274" y="6"/>
                </a:cxn>
                <a:cxn ang="0">
                  <a:pos x="176" y="36"/>
                </a:cxn>
                <a:cxn ang="0">
                  <a:pos x="96" y="90"/>
                </a:cxn>
                <a:cxn ang="0">
                  <a:pos x="38" y="166"/>
                </a:cxn>
                <a:cxn ang="0">
                  <a:pos x="6" y="262"/>
                </a:cxn>
                <a:cxn ang="0">
                  <a:pos x="0" y="334"/>
                </a:cxn>
                <a:cxn ang="0">
                  <a:pos x="14" y="438"/>
                </a:cxn>
                <a:cxn ang="0">
                  <a:pos x="56" y="530"/>
                </a:cxn>
                <a:cxn ang="0">
                  <a:pos x="122" y="600"/>
                </a:cxn>
                <a:cxn ang="0">
                  <a:pos x="208" y="650"/>
                </a:cxn>
                <a:cxn ang="0">
                  <a:pos x="310" y="674"/>
                </a:cxn>
              </a:cxnLst>
              <a:rect l="0" t="0" r="r" b="b"/>
              <a:pathLst>
                <a:path w="696" h="676">
                  <a:moveTo>
                    <a:pt x="176" y="334"/>
                  </a:moveTo>
                  <a:lnTo>
                    <a:pt x="176" y="334"/>
                  </a:lnTo>
                  <a:lnTo>
                    <a:pt x="176" y="312"/>
                  </a:lnTo>
                  <a:lnTo>
                    <a:pt x="178" y="292"/>
                  </a:lnTo>
                  <a:lnTo>
                    <a:pt x="182" y="272"/>
                  </a:lnTo>
                  <a:lnTo>
                    <a:pt x="186" y="252"/>
                  </a:lnTo>
                  <a:lnTo>
                    <a:pt x="192" y="236"/>
                  </a:lnTo>
                  <a:lnTo>
                    <a:pt x="200" y="220"/>
                  </a:lnTo>
                  <a:lnTo>
                    <a:pt x="208" y="204"/>
                  </a:lnTo>
                  <a:lnTo>
                    <a:pt x="218" y="190"/>
                  </a:lnTo>
                  <a:lnTo>
                    <a:pt x="230" y="178"/>
                  </a:lnTo>
                  <a:lnTo>
                    <a:pt x="242" y="168"/>
                  </a:lnTo>
                  <a:lnTo>
                    <a:pt x="256" y="158"/>
                  </a:lnTo>
                  <a:lnTo>
                    <a:pt x="272" y="150"/>
                  </a:lnTo>
                  <a:lnTo>
                    <a:pt x="290" y="144"/>
                  </a:lnTo>
                  <a:lnTo>
                    <a:pt x="308" y="140"/>
                  </a:lnTo>
                  <a:lnTo>
                    <a:pt x="328" y="138"/>
                  </a:lnTo>
                  <a:lnTo>
                    <a:pt x="348" y="136"/>
                  </a:lnTo>
                  <a:lnTo>
                    <a:pt x="348" y="136"/>
                  </a:lnTo>
                  <a:lnTo>
                    <a:pt x="370" y="138"/>
                  </a:lnTo>
                  <a:lnTo>
                    <a:pt x="388" y="140"/>
                  </a:lnTo>
                  <a:lnTo>
                    <a:pt x="406" y="144"/>
                  </a:lnTo>
                  <a:lnTo>
                    <a:pt x="422" y="150"/>
                  </a:lnTo>
                  <a:lnTo>
                    <a:pt x="438" y="158"/>
                  </a:lnTo>
                  <a:lnTo>
                    <a:pt x="452" y="166"/>
                  </a:lnTo>
                  <a:lnTo>
                    <a:pt x="464" y="176"/>
                  </a:lnTo>
                  <a:lnTo>
                    <a:pt x="476" y="188"/>
                  </a:lnTo>
                  <a:lnTo>
                    <a:pt x="486" y="202"/>
                  </a:lnTo>
                  <a:lnTo>
                    <a:pt x="494" y="216"/>
                  </a:lnTo>
                  <a:lnTo>
                    <a:pt x="502" y="232"/>
                  </a:lnTo>
                  <a:lnTo>
                    <a:pt x="508" y="250"/>
                  </a:lnTo>
                  <a:lnTo>
                    <a:pt x="512" y="270"/>
                  </a:lnTo>
                  <a:lnTo>
                    <a:pt x="516" y="290"/>
                  </a:lnTo>
                  <a:lnTo>
                    <a:pt x="518" y="310"/>
                  </a:lnTo>
                  <a:lnTo>
                    <a:pt x="518" y="334"/>
                  </a:lnTo>
                  <a:lnTo>
                    <a:pt x="518" y="334"/>
                  </a:lnTo>
                  <a:lnTo>
                    <a:pt x="518" y="356"/>
                  </a:lnTo>
                  <a:lnTo>
                    <a:pt x="516" y="376"/>
                  </a:lnTo>
                  <a:lnTo>
                    <a:pt x="512" y="396"/>
                  </a:lnTo>
                  <a:lnTo>
                    <a:pt x="508" y="414"/>
                  </a:lnTo>
                  <a:lnTo>
                    <a:pt x="502" y="432"/>
                  </a:lnTo>
                  <a:lnTo>
                    <a:pt x="494" y="450"/>
                  </a:lnTo>
                  <a:lnTo>
                    <a:pt x="486" y="466"/>
                  </a:lnTo>
                  <a:lnTo>
                    <a:pt x="476" y="480"/>
                  </a:lnTo>
                  <a:lnTo>
                    <a:pt x="466" y="492"/>
                  </a:lnTo>
                  <a:lnTo>
                    <a:pt x="452" y="504"/>
                  </a:lnTo>
                  <a:lnTo>
                    <a:pt x="438" y="514"/>
                  </a:lnTo>
                  <a:lnTo>
                    <a:pt x="424" y="522"/>
                  </a:lnTo>
                  <a:lnTo>
                    <a:pt x="406" y="530"/>
                  </a:lnTo>
                  <a:lnTo>
                    <a:pt x="388" y="534"/>
                  </a:lnTo>
                  <a:lnTo>
                    <a:pt x="370" y="538"/>
                  </a:lnTo>
                  <a:lnTo>
                    <a:pt x="348" y="538"/>
                  </a:lnTo>
                  <a:lnTo>
                    <a:pt x="348" y="538"/>
                  </a:lnTo>
                  <a:lnTo>
                    <a:pt x="328" y="538"/>
                  </a:lnTo>
                  <a:lnTo>
                    <a:pt x="310" y="534"/>
                  </a:lnTo>
                  <a:lnTo>
                    <a:pt x="292" y="530"/>
                  </a:lnTo>
                  <a:lnTo>
                    <a:pt x="276" y="524"/>
                  </a:lnTo>
                  <a:lnTo>
                    <a:pt x="260" y="514"/>
                  </a:lnTo>
                  <a:lnTo>
                    <a:pt x="246" y="504"/>
                  </a:lnTo>
                  <a:lnTo>
                    <a:pt x="232" y="494"/>
                  </a:lnTo>
                  <a:lnTo>
                    <a:pt x="220" y="480"/>
                  </a:lnTo>
                  <a:lnTo>
                    <a:pt x="210" y="466"/>
                  </a:lnTo>
                  <a:lnTo>
                    <a:pt x="202" y="450"/>
                  </a:lnTo>
                  <a:lnTo>
                    <a:pt x="194" y="434"/>
                  </a:lnTo>
                  <a:lnTo>
                    <a:pt x="188" y="416"/>
                  </a:lnTo>
                  <a:lnTo>
                    <a:pt x="182" y="396"/>
                  </a:lnTo>
                  <a:lnTo>
                    <a:pt x="178" y="376"/>
                  </a:lnTo>
                  <a:lnTo>
                    <a:pt x="176" y="356"/>
                  </a:lnTo>
                  <a:lnTo>
                    <a:pt x="176" y="334"/>
                  </a:lnTo>
                  <a:lnTo>
                    <a:pt x="176" y="334"/>
                  </a:lnTo>
                  <a:close/>
                  <a:moveTo>
                    <a:pt x="348" y="676"/>
                  </a:moveTo>
                  <a:lnTo>
                    <a:pt x="348" y="676"/>
                  </a:lnTo>
                  <a:lnTo>
                    <a:pt x="386" y="674"/>
                  </a:lnTo>
                  <a:lnTo>
                    <a:pt x="424" y="668"/>
                  </a:lnTo>
                  <a:lnTo>
                    <a:pt x="458" y="660"/>
                  </a:lnTo>
                  <a:lnTo>
                    <a:pt x="490" y="648"/>
                  </a:lnTo>
                  <a:lnTo>
                    <a:pt x="520" y="634"/>
                  </a:lnTo>
                  <a:lnTo>
                    <a:pt x="550" y="618"/>
                  </a:lnTo>
                  <a:lnTo>
                    <a:pt x="576" y="598"/>
                  </a:lnTo>
                  <a:lnTo>
                    <a:pt x="600" y="576"/>
                  </a:lnTo>
                  <a:lnTo>
                    <a:pt x="622" y="552"/>
                  </a:lnTo>
                  <a:lnTo>
                    <a:pt x="640" y="524"/>
                  </a:lnTo>
                  <a:lnTo>
                    <a:pt x="656" y="496"/>
                  </a:lnTo>
                  <a:lnTo>
                    <a:pt x="670" y="466"/>
                  </a:lnTo>
                  <a:lnTo>
                    <a:pt x="680" y="436"/>
                  </a:lnTo>
                  <a:lnTo>
                    <a:pt x="688" y="402"/>
                  </a:lnTo>
                  <a:lnTo>
                    <a:pt x="694" y="368"/>
                  </a:lnTo>
                  <a:lnTo>
                    <a:pt x="696" y="334"/>
                  </a:lnTo>
                  <a:lnTo>
                    <a:pt x="696" y="334"/>
                  </a:lnTo>
                  <a:lnTo>
                    <a:pt x="694" y="298"/>
                  </a:lnTo>
                  <a:lnTo>
                    <a:pt x="688" y="262"/>
                  </a:lnTo>
                  <a:lnTo>
                    <a:pt x="680" y="230"/>
                  </a:lnTo>
                  <a:lnTo>
                    <a:pt x="670" y="198"/>
                  </a:lnTo>
                  <a:lnTo>
                    <a:pt x="656" y="168"/>
                  </a:lnTo>
                  <a:lnTo>
                    <a:pt x="640" y="140"/>
                  </a:lnTo>
                  <a:lnTo>
                    <a:pt x="620" y="116"/>
                  </a:lnTo>
                  <a:lnTo>
                    <a:pt x="600" y="92"/>
                  </a:lnTo>
                  <a:lnTo>
                    <a:pt x="576" y="72"/>
                  </a:lnTo>
                  <a:lnTo>
                    <a:pt x="548" y="52"/>
                  </a:lnTo>
                  <a:lnTo>
                    <a:pt x="520" y="36"/>
                  </a:lnTo>
                  <a:lnTo>
                    <a:pt x="490" y="24"/>
                  </a:lnTo>
                  <a:lnTo>
                    <a:pt x="458" y="14"/>
                  </a:lnTo>
                  <a:lnTo>
                    <a:pt x="422" y="6"/>
                  </a:lnTo>
                  <a:lnTo>
                    <a:pt x="386" y="0"/>
                  </a:lnTo>
                  <a:lnTo>
                    <a:pt x="348" y="0"/>
                  </a:lnTo>
                  <a:lnTo>
                    <a:pt x="348" y="0"/>
                  </a:lnTo>
                  <a:lnTo>
                    <a:pt x="310" y="0"/>
                  </a:lnTo>
                  <a:lnTo>
                    <a:pt x="274" y="6"/>
                  </a:lnTo>
                  <a:lnTo>
                    <a:pt x="238" y="12"/>
                  </a:lnTo>
                  <a:lnTo>
                    <a:pt x="206" y="24"/>
                  </a:lnTo>
                  <a:lnTo>
                    <a:pt x="176" y="36"/>
                  </a:lnTo>
                  <a:lnTo>
                    <a:pt x="146" y="52"/>
                  </a:lnTo>
                  <a:lnTo>
                    <a:pt x="120" y="70"/>
                  </a:lnTo>
                  <a:lnTo>
                    <a:pt x="96" y="90"/>
                  </a:lnTo>
                  <a:lnTo>
                    <a:pt x="74" y="114"/>
                  </a:lnTo>
                  <a:lnTo>
                    <a:pt x="54" y="140"/>
                  </a:lnTo>
                  <a:lnTo>
                    <a:pt x="38" y="166"/>
                  </a:lnTo>
                  <a:lnTo>
                    <a:pt x="24" y="196"/>
                  </a:lnTo>
                  <a:lnTo>
                    <a:pt x="14" y="228"/>
                  </a:lnTo>
                  <a:lnTo>
                    <a:pt x="6" y="262"/>
                  </a:lnTo>
                  <a:lnTo>
                    <a:pt x="0" y="296"/>
                  </a:lnTo>
                  <a:lnTo>
                    <a:pt x="0" y="334"/>
                  </a:lnTo>
                  <a:lnTo>
                    <a:pt x="0" y="334"/>
                  </a:lnTo>
                  <a:lnTo>
                    <a:pt x="0" y="370"/>
                  </a:lnTo>
                  <a:lnTo>
                    <a:pt x="6" y="406"/>
                  </a:lnTo>
                  <a:lnTo>
                    <a:pt x="14" y="438"/>
                  </a:lnTo>
                  <a:lnTo>
                    <a:pt x="24" y="470"/>
                  </a:lnTo>
                  <a:lnTo>
                    <a:pt x="38" y="500"/>
                  </a:lnTo>
                  <a:lnTo>
                    <a:pt x="56" y="530"/>
                  </a:lnTo>
                  <a:lnTo>
                    <a:pt x="74" y="556"/>
                  </a:lnTo>
                  <a:lnTo>
                    <a:pt x="96" y="580"/>
                  </a:lnTo>
                  <a:lnTo>
                    <a:pt x="122" y="600"/>
                  </a:lnTo>
                  <a:lnTo>
                    <a:pt x="148" y="620"/>
                  </a:lnTo>
                  <a:lnTo>
                    <a:pt x="176" y="636"/>
                  </a:lnTo>
                  <a:lnTo>
                    <a:pt x="208" y="650"/>
                  </a:lnTo>
                  <a:lnTo>
                    <a:pt x="240" y="662"/>
                  </a:lnTo>
                  <a:lnTo>
                    <a:pt x="274" y="670"/>
                  </a:lnTo>
                  <a:lnTo>
                    <a:pt x="310" y="674"/>
                  </a:lnTo>
                  <a:lnTo>
                    <a:pt x="348" y="676"/>
                  </a:lnTo>
                  <a:lnTo>
                    <a:pt x="348" y="67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4" name="Freeform 53"/>
            <p:cNvSpPr>
              <a:spLocks/>
            </p:cNvSpPr>
            <p:nvPr userDrawn="1"/>
          </p:nvSpPr>
          <p:spPr bwMode="gray">
            <a:xfrm>
              <a:off x="4054" y="2813"/>
              <a:ext cx="479" cy="682"/>
            </a:xfrm>
            <a:custGeom>
              <a:avLst/>
              <a:gdLst/>
              <a:ahLst/>
              <a:cxnLst>
                <a:cxn ang="0">
                  <a:pos x="412" y="138"/>
                </a:cxn>
                <a:cxn ang="0">
                  <a:pos x="324" y="126"/>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8"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38" y="2"/>
                </a:cxn>
                <a:cxn ang="0">
                  <a:pos x="412" y="138"/>
                </a:cxn>
              </a:cxnLst>
              <a:rect l="0" t="0" r="r" b="b"/>
              <a:pathLst>
                <a:path w="480" h="676">
                  <a:moveTo>
                    <a:pt x="412" y="138"/>
                  </a:moveTo>
                  <a:lnTo>
                    <a:pt x="412" y="138"/>
                  </a:lnTo>
                  <a:lnTo>
                    <a:pt x="352" y="128"/>
                  </a:lnTo>
                  <a:lnTo>
                    <a:pt x="324" y="126"/>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4"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8" y="380"/>
                  </a:lnTo>
                  <a:lnTo>
                    <a:pt x="168"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2" y="0"/>
                  </a:lnTo>
                  <a:lnTo>
                    <a:pt x="338" y="2"/>
                  </a:lnTo>
                  <a:lnTo>
                    <a:pt x="412" y="10"/>
                  </a:lnTo>
                  <a:lnTo>
                    <a:pt x="412" y="138"/>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5" name="Freeform 54"/>
            <p:cNvSpPr>
              <a:spLocks/>
            </p:cNvSpPr>
            <p:nvPr userDrawn="1"/>
          </p:nvSpPr>
          <p:spPr bwMode="gray">
            <a:xfrm>
              <a:off x="1527" y="2579"/>
              <a:ext cx="244" cy="888"/>
            </a:xfrm>
            <a:custGeom>
              <a:avLst/>
              <a:gdLst/>
              <a:ahLst/>
              <a:cxnLst>
                <a:cxn ang="0">
                  <a:pos x="20" y="890"/>
                </a:cxn>
                <a:cxn ang="0">
                  <a:pos x="20" y="890"/>
                </a:cxn>
                <a:cxn ang="0">
                  <a:pos x="26" y="786"/>
                </a:cxn>
                <a:cxn ang="0">
                  <a:pos x="28" y="660"/>
                </a:cxn>
                <a:cxn ang="0">
                  <a:pos x="28" y="314"/>
                </a:cxn>
                <a:cxn ang="0">
                  <a:pos x="28" y="314"/>
                </a:cxn>
                <a:cxn ang="0">
                  <a:pos x="26" y="224"/>
                </a:cxn>
                <a:cxn ang="0">
                  <a:pos x="20" y="144"/>
                </a:cxn>
                <a:cxn ang="0">
                  <a:pos x="12" y="72"/>
                </a:cxn>
                <a:cxn ang="0">
                  <a:pos x="0" y="0"/>
                </a:cxn>
                <a:cxn ang="0">
                  <a:pos x="230" y="0"/>
                </a:cxn>
                <a:cxn ang="0">
                  <a:pos x="230" y="0"/>
                </a:cxn>
                <a:cxn ang="0">
                  <a:pos x="230" y="54"/>
                </a:cxn>
                <a:cxn ang="0">
                  <a:pos x="226" y="114"/>
                </a:cxn>
                <a:cxn ang="0">
                  <a:pos x="224" y="180"/>
                </a:cxn>
                <a:cxn ang="0">
                  <a:pos x="224" y="254"/>
                </a:cxn>
                <a:cxn ang="0">
                  <a:pos x="224" y="578"/>
                </a:cxn>
                <a:cxn ang="0">
                  <a:pos x="224" y="578"/>
                </a:cxn>
                <a:cxn ang="0">
                  <a:pos x="226" y="654"/>
                </a:cxn>
                <a:cxn ang="0">
                  <a:pos x="232" y="736"/>
                </a:cxn>
                <a:cxn ang="0">
                  <a:pos x="240" y="818"/>
                </a:cxn>
                <a:cxn ang="0">
                  <a:pos x="250" y="890"/>
                </a:cxn>
                <a:cxn ang="0">
                  <a:pos x="20" y="890"/>
                </a:cxn>
              </a:cxnLst>
              <a:rect l="0" t="0" r="r" b="b"/>
              <a:pathLst>
                <a:path w="250" h="890">
                  <a:moveTo>
                    <a:pt x="20" y="890"/>
                  </a:moveTo>
                  <a:lnTo>
                    <a:pt x="20" y="890"/>
                  </a:lnTo>
                  <a:lnTo>
                    <a:pt x="26" y="786"/>
                  </a:lnTo>
                  <a:lnTo>
                    <a:pt x="28" y="660"/>
                  </a:lnTo>
                  <a:lnTo>
                    <a:pt x="28" y="314"/>
                  </a:lnTo>
                  <a:lnTo>
                    <a:pt x="28" y="314"/>
                  </a:lnTo>
                  <a:lnTo>
                    <a:pt x="26" y="224"/>
                  </a:lnTo>
                  <a:lnTo>
                    <a:pt x="20" y="144"/>
                  </a:lnTo>
                  <a:lnTo>
                    <a:pt x="12" y="72"/>
                  </a:lnTo>
                  <a:lnTo>
                    <a:pt x="0" y="0"/>
                  </a:lnTo>
                  <a:lnTo>
                    <a:pt x="230" y="0"/>
                  </a:lnTo>
                  <a:lnTo>
                    <a:pt x="230" y="0"/>
                  </a:lnTo>
                  <a:lnTo>
                    <a:pt x="230" y="54"/>
                  </a:lnTo>
                  <a:lnTo>
                    <a:pt x="226" y="114"/>
                  </a:lnTo>
                  <a:lnTo>
                    <a:pt x="224" y="180"/>
                  </a:lnTo>
                  <a:lnTo>
                    <a:pt x="224" y="254"/>
                  </a:lnTo>
                  <a:lnTo>
                    <a:pt x="224" y="578"/>
                  </a:lnTo>
                  <a:lnTo>
                    <a:pt x="224" y="578"/>
                  </a:lnTo>
                  <a:lnTo>
                    <a:pt x="226" y="654"/>
                  </a:lnTo>
                  <a:lnTo>
                    <a:pt x="232" y="736"/>
                  </a:lnTo>
                  <a:lnTo>
                    <a:pt x="240" y="818"/>
                  </a:lnTo>
                  <a:lnTo>
                    <a:pt x="250" y="890"/>
                  </a:lnTo>
                  <a:lnTo>
                    <a:pt x="20" y="890"/>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6" name="Freeform 55"/>
            <p:cNvSpPr>
              <a:spLocks noEditPoints="1"/>
            </p:cNvSpPr>
            <p:nvPr userDrawn="1"/>
          </p:nvSpPr>
          <p:spPr bwMode="gray">
            <a:xfrm>
              <a:off x="1903" y="2813"/>
              <a:ext cx="723" cy="944"/>
            </a:xfrm>
            <a:custGeom>
              <a:avLst/>
              <a:gdLst/>
              <a:ahLst/>
              <a:cxnLst>
                <a:cxn ang="0">
                  <a:pos x="204" y="328"/>
                </a:cxn>
                <a:cxn ang="0">
                  <a:pos x="214" y="264"/>
                </a:cxn>
                <a:cxn ang="0">
                  <a:pos x="236" y="212"/>
                </a:cxn>
                <a:cxn ang="0">
                  <a:pos x="268" y="170"/>
                </a:cxn>
                <a:cxn ang="0">
                  <a:pos x="312" y="146"/>
                </a:cxn>
                <a:cxn ang="0">
                  <a:pos x="370" y="136"/>
                </a:cxn>
                <a:cxn ang="0">
                  <a:pos x="406" y="140"/>
                </a:cxn>
                <a:cxn ang="0">
                  <a:pos x="456" y="160"/>
                </a:cxn>
                <a:cxn ang="0">
                  <a:pos x="496" y="196"/>
                </a:cxn>
                <a:cxn ang="0">
                  <a:pos x="526" y="246"/>
                </a:cxn>
                <a:cxn ang="0">
                  <a:pos x="542" y="306"/>
                </a:cxn>
                <a:cxn ang="0">
                  <a:pos x="546" y="352"/>
                </a:cxn>
                <a:cxn ang="0">
                  <a:pos x="540" y="410"/>
                </a:cxn>
                <a:cxn ang="0">
                  <a:pos x="522" y="460"/>
                </a:cxn>
                <a:cxn ang="0">
                  <a:pos x="492" y="498"/>
                </a:cxn>
                <a:cxn ang="0">
                  <a:pos x="450" y="526"/>
                </a:cxn>
                <a:cxn ang="0">
                  <a:pos x="398" y="538"/>
                </a:cxn>
                <a:cxn ang="0">
                  <a:pos x="358" y="538"/>
                </a:cxn>
                <a:cxn ang="0">
                  <a:pos x="304" y="526"/>
                </a:cxn>
                <a:cxn ang="0">
                  <a:pos x="260" y="502"/>
                </a:cxn>
                <a:cxn ang="0">
                  <a:pos x="230" y="466"/>
                </a:cxn>
                <a:cxn ang="0">
                  <a:pos x="210" y="414"/>
                </a:cxn>
                <a:cxn ang="0">
                  <a:pos x="204" y="352"/>
                </a:cxn>
                <a:cxn ang="0">
                  <a:pos x="230" y="926"/>
                </a:cxn>
                <a:cxn ang="0">
                  <a:pos x="218" y="726"/>
                </a:cxn>
                <a:cxn ang="0">
                  <a:pos x="218" y="614"/>
                </a:cxn>
                <a:cxn ang="0">
                  <a:pos x="296" y="654"/>
                </a:cxn>
                <a:cxn ang="0">
                  <a:pos x="384" y="674"/>
                </a:cxn>
                <a:cxn ang="0">
                  <a:pos x="454" y="674"/>
                </a:cxn>
                <a:cxn ang="0">
                  <a:pos x="544" y="652"/>
                </a:cxn>
                <a:cxn ang="0">
                  <a:pos x="618" y="604"/>
                </a:cxn>
                <a:cxn ang="0">
                  <a:pos x="674" y="536"/>
                </a:cxn>
                <a:cxn ang="0">
                  <a:pos x="710" y="450"/>
                </a:cxn>
                <a:cxn ang="0">
                  <a:pos x="722" y="350"/>
                </a:cxn>
                <a:cxn ang="0">
                  <a:pos x="716" y="276"/>
                </a:cxn>
                <a:cxn ang="0">
                  <a:pos x="686" y="178"/>
                </a:cxn>
                <a:cxn ang="0">
                  <a:pos x="636" y="98"/>
                </a:cxn>
                <a:cxn ang="0">
                  <a:pos x="566" y="40"/>
                </a:cxn>
                <a:cxn ang="0">
                  <a:pos x="478" y="6"/>
                </a:cxn>
                <a:cxn ang="0">
                  <a:pos x="412" y="0"/>
                </a:cxn>
                <a:cxn ang="0">
                  <a:pos x="348" y="6"/>
                </a:cxn>
                <a:cxn ang="0">
                  <a:pos x="298" y="22"/>
                </a:cxn>
                <a:cxn ang="0">
                  <a:pos x="226" y="70"/>
                </a:cxn>
                <a:cxn ang="0">
                  <a:pos x="190" y="106"/>
                </a:cxn>
                <a:cxn ang="0">
                  <a:pos x="168" y="16"/>
                </a:cxn>
                <a:cxn ang="0">
                  <a:pos x="16" y="110"/>
                </a:cxn>
                <a:cxn ang="0">
                  <a:pos x="38" y="270"/>
                </a:cxn>
                <a:cxn ang="0">
                  <a:pos x="40" y="614"/>
                </a:cxn>
                <a:cxn ang="0">
                  <a:pos x="38" y="694"/>
                </a:cxn>
                <a:cxn ang="0">
                  <a:pos x="230" y="926"/>
                </a:cxn>
              </a:cxnLst>
              <a:rect l="0" t="0" r="r" b="b"/>
              <a:pathLst>
                <a:path w="722" h="938">
                  <a:moveTo>
                    <a:pt x="204" y="352"/>
                  </a:moveTo>
                  <a:lnTo>
                    <a:pt x="204" y="352"/>
                  </a:lnTo>
                  <a:lnTo>
                    <a:pt x="204" y="328"/>
                  </a:lnTo>
                  <a:lnTo>
                    <a:pt x="206" y="306"/>
                  </a:lnTo>
                  <a:lnTo>
                    <a:pt x="210" y="284"/>
                  </a:lnTo>
                  <a:lnTo>
                    <a:pt x="214" y="264"/>
                  </a:lnTo>
                  <a:lnTo>
                    <a:pt x="220" y="246"/>
                  </a:lnTo>
                  <a:lnTo>
                    <a:pt x="226" y="228"/>
                  </a:lnTo>
                  <a:lnTo>
                    <a:pt x="236" y="212"/>
                  </a:lnTo>
                  <a:lnTo>
                    <a:pt x="244" y="196"/>
                  </a:lnTo>
                  <a:lnTo>
                    <a:pt x="256" y="182"/>
                  </a:lnTo>
                  <a:lnTo>
                    <a:pt x="268" y="170"/>
                  </a:lnTo>
                  <a:lnTo>
                    <a:pt x="282" y="160"/>
                  </a:lnTo>
                  <a:lnTo>
                    <a:pt x="296" y="152"/>
                  </a:lnTo>
                  <a:lnTo>
                    <a:pt x="312" y="146"/>
                  </a:lnTo>
                  <a:lnTo>
                    <a:pt x="330" y="140"/>
                  </a:lnTo>
                  <a:lnTo>
                    <a:pt x="350" y="138"/>
                  </a:lnTo>
                  <a:lnTo>
                    <a:pt x="370" y="136"/>
                  </a:lnTo>
                  <a:lnTo>
                    <a:pt x="370" y="136"/>
                  </a:lnTo>
                  <a:lnTo>
                    <a:pt x="388" y="138"/>
                  </a:lnTo>
                  <a:lnTo>
                    <a:pt x="406" y="140"/>
                  </a:lnTo>
                  <a:lnTo>
                    <a:pt x="424" y="146"/>
                  </a:lnTo>
                  <a:lnTo>
                    <a:pt x="440" y="152"/>
                  </a:lnTo>
                  <a:lnTo>
                    <a:pt x="456" y="160"/>
                  </a:lnTo>
                  <a:lnTo>
                    <a:pt x="470" y="172"/>
                  </a:lnTo>
                  <a:lnTo>
                    <a:pt x="484" y="184"/>
                  </a:lnTo>
                  <a:lnTo>
                    <a:pt x="496" y="196"/>
                  </a:lnTo>
                  <a:lnTo>
                    <a:pt x="506" y="212"/>
                  </a:lnTo>
                  <a:lnTo>
                    <a:pt x="516" y="228"/>
                  </a:lnTo>
                  <a:lnTo>
                    <a:pt x="526" y="246"/>
                  </a:lnTo>
                  <a:lnTo>
                    <a:pt x="532" y="264"/>
                  </a:lnTo>
                  <a:lnTo>
                    <a:pt x="538" y="284"/>
                  </a:lnTo>
                  <a:lnTo>
                    <a:pt x="542" y="306"/>
                  </a:lnTo>
                  <a:lnTo>
                    <a:pt x="544" y="328"/>
                  </a:lnTo>
                  <a:lnTo>
                    <a:pt x="546" y="352"/>
                  </a:lnTo>
                  <a:lnTo>
                    <a:pt x="546" y="352"/>
                  </a:lnTo>
                  <a:lnTo>
                    <a:pt x="544" y="372"/>
                  </a:lnTo>
                  <a:lnTo>
                    <a:pt x="542" y="392"/>
                  </a:lnTo>
                  <a:lnTo>
                    <a:pt x="540" y="410"/>
                  </a:lnTo>
                  <a:lnTo>
                    <a:pt x="534" y="428"/>
                  </a:lnTo>
                  <a:lnTo>
                    <a:pt x="528" y="444"/>
                  </a:lnTo>
                  <a:lnTo>
                    <a:pt x="522" y="460"/>
                  </a:lnTo>
                  <a:lnTo>
                    <a:pt x="512" y="474"/>
                  </a:lnTo>
                  <a:lnTo>
                    <a:pt x="502" y="488"/>
                  </a:lnTo>
                  <a:lnTo>
                    <a:pt x="492" y="498"/>
                  </a:lnTo>
                  <a:lnTo>
                    <a:pt x="480" y="508"/>
                  </a:lnTo>
                  <a:lnTo>
                    <a:pt x="466" y="518"/>
                  </a:lnTo>
                  <a:lnTo>
                    <a:pt x="450" y="526"/>
                  </a:lnTo>
                  <a:lnTo>
                    <a:pt x="434" y="530"/>
                  </a:lnTo>
                  <a:lnTo>
                    <a:pt x="416" y="536"/>
                  </a:lnTo>
                  <a:lnTo>
                    <a:pt x="398" y="538"/>
                  </a:lnTo>
                  <a:lnTo>
                    <a:pt x="378" y="538"/>
                  </a:lnTo>
                  <a:lnTo>
                    <a:pt x="378" y="538"/>
                  </a:lnTo>
                  <a:lnTo>
                    <a:pt x="358" y="538"/>
                  </a:lnTo>
                  <a:lnTo>
                    <a:pt x="338" y="536"/>
                  </a:lnTo>
                  <a:lnTo>
                    <a:pt x="320" y="532"/>
                  </a:lnTo>
                  <a:lnTo>
                    <a:pt x="304" y="526"/>
                  </a:lnTo>
                  <a:lnTo>
                    <a:pt x="288" y="520"/>
                  </a:lnTo>
                  <a:lnTo>
                    <a:pt x="274" y="512"/>
                  </a:lnTo>
                  <a:lnTo>
                    <a:pt x="260" y="502"/>
                  </a:lnTo>
                  <a:lnTo>
                    <a:pt x="250" y="492"/>
                  </a:lnTo>
                  <a:lnTo>
                    <a:pt x="238" y="478"/>
                  </a:lnTo>
                  <a:lnTo>
                    <a:pt x="230" y="466"/>
                  </a:lnTo>
                  <a:lnTo>
                    <a:pt x="222" y="450"/>
                  </a:lnTo>
                  <a:lnTo>
                    <a:pt x="216" y="432"/>
                  </a:lnTo>
                  <a:lnTo>
                    <a:pt x="210" y="414"/>
                  </a:lnTo>
                  <a:lnTo>
                    <a:pt x="206" y="396"/>
                  </a:lnTo>
                  <a:lnTo>
                    <a:pt x="204" y="374"/>
                  </a:lnTo>
                  <a:lnTo>
                    <a:pt x="204" y="352"/>
                  </a:lnTo>
                  <a:lnTo>
                    <a:pt x="204" y="352"/>
                  </a:lnTo>
                  <a:close/>
                  <a:moveTo>
                    <a:pt x="230" y="926"/>
                  </a:moveTo>
                  <a:lnTo>
                    <a:pt x="230" y="926"/>
                  </a:lnTo>
                  <a:lnTo>
                    <a:pt x="222" y="854"/>
                  </a:lnTo>
                  <a:lnTo>
                    <a:pt x="218" y="784"/>
                  </a:lnTo>
                  <a:lnTo>
                    <a:pt x="218" y="726"/>
                  </a:lnTo>
                  <a:lnTo>
                    <a:pt x="218" y="688"/>
                  </a:lnTo>
                  <a:lnTo>
                    <a:pt x="218" y="614"/>
                  </a:lnTo>
                  <a:lnTo>
                    <a:pt x="218" y="614"/>
                  </a:lnTo>
                  <a:lnTo>
                    <a:pt x="254" y="634"/>
                  </a:lnTo>
                  <a:lnTo>
                    <a:pt x="274" y="646"/>
                  </a:lnTo>
                  <a:lnTo>
                    <a:pt x="296" y="654"/>
                  </a:lnTo>
                  <a:lnTo>
                    <a:pt x="322" y="664"/>
                  </a:lnTo>
                  <a:lnTo>
                    <a:pt x="350" y="670"/>
                  </a:lnTo>
                  <a:lnTo>
                    <a:pt x="384" y="674"/>
                  </a:lnTo>
                  <a:lnTo>
                    <a:pt x="420" y="676"/>
                  </a:lnTo>
                  <a:lnTo>
                    <a:pt x="420" y="676"/>
                  </a:lnTo>
                  <a:lnTo>
                    <a:pt x="454" y="674"/>
                  </a:lnTo>
                  <a:lnTo>
                    <a:pt x="484" y="670"/>
                  </a:lnTo>
                  <a:lnTo>
                    <a:pt x="514" y="662"/>
                  </a:lnTo>
                  <a:lnTo>
                    <a:pt x="544" y="652"/>
                  </a:lnTo>
                  <a:lnTo>
                    <a:pt x="570" y="638"/>
                  </a:lnTo>
                  <a:lnTo>
                    <a:pt x="594" y="622"/>
                  </a:lnTo>
                  <a:lnTo>
                    <a:pt x="618" y="604"/>
                  </a:lnTo>
                  <a:lnTo>
                    <a:pt x="638" y="584"/>
                  </a:lnTo>
                  <a:lnTo>
                    <a:pt x="658" y="560"/>
                  </a:lnTo>
                  <a:lnTo>
                    <a:pt x="674" y="536"/>
                  </a:lnTo>
                  <a:lnTo>
                    <a:pt x="688" y="510"/>
                  </a:lnTo>
                  <a:lnTo>
                    <a:pt x="700" y="480"/>
                  </a:lnTo>
                  <a:lnTo>
                    <a:pt x="710" y="450"/>
                  </a:lnTo>
                  <a:lnTo>
                    <a:pt x="716" y="418"/>
                  </a:lnTo>
                  <a:lnTo>
                    <a:pt x="720" y="384"/>
                  </a:lnTo>
                  <a:lnTo>
                    <a:pt x="722" y="350"/>
                  </a:lnTo>
                  <a:lnTo>
                    <a:pt x="722" y="350"/>
                  </a:lnTo>
                  <a:lnTo>
                    <a:pt x="720" y="312"/>
                  </a:lnTo>
                  <a:lnTo>
                    <a:pt x="716" y="276"/>
                  </a:lnTo>
                  <a:lnTo>
                    <a:pt x="708" y="242"/>
                  </a:lnTo>
                  <a:lnTo>
                    <a:pt x="700" y="208"/>
                  </a:lnTo>
                  <a:lnTo>
                    <a:pt x="686" y="178"/>
                  </a:lnTo>
                  <a:lnTo>
                    <a:pt x="672" y="150"/>
                  </a:lnTo>
                  <a:lnTo>
                    <a:pt x="656" y="122"/>
                  </a:lnTo>
                  <a:lnTo>
                    <a:pt x="636" y="98"/>
                  </a:lnTo>
                  <a:lnTo>
                    <a:pt x="614" y="76"/>
                  </a:lnTo>
                  <a:lnTo>
                    <a:pt x="592" y="56"/>
                  </a:lnTo>
                  <a:lnTo>
                    <a:pt x="566" y="40"/>
                  </a:lnTo>
                  <a:lnTo>
                    <a:pt x="538" y="26"/>
                  </a:lnTo>
                  <a:lnTo>
                    <a:pt x="510" y="14"/>
                  </a:lnTo>
                  <a:lnTo>
                    <a:pt x="478" y="6"/>
                  </a:lnTo>
                  <a:lnTo>
                    <a:pt x="446" y="2"/>
                  </a:lnTo>
                  <a:lnTo>
                    <a:pt x="412" y="0"/>
                  </a:lnTo>
                  <a:lnTo>
                    <a:pt x="412" y="0"/>
                  </a:lnTo>
                  <a:lnTo>
                    <a:pt x="390" y="0"/>
                  </a:lnTo>
                  <a:lnTo>
                    <a:pt x="368" y="2"/>
                  </a:lnTo>
                  <a:lnTo>
                    <a:pt x="348" y="6"/>
                  </a:lnTo>
                  <a:lnTo>
                    <a:pt x="330" y="10"/>
                  </a:lnTo>
                  <a:lnTo>
                    <a:pt x="314" y="14"/>
                  </a:lnTo>
                  <a:lnTo>
                    <a:pt x="298" y="22"/>
                  </a:lnTo>
                  <a:lnTo>
                    <a:pt x="270" y="36"/>
                  </a:lnTo>
                  <a:lnTo>
                    <a:pt x="246" y="52"/>
                  </a:lnTo>
                  <a:lnTo>
                    <a:pt x="226" y="70"/>
                  </a:lnTo>
                  <a:lnTo>
                    <a:pt x="208" y="88"/>
                  </a:lnTo>
                  <a:lnTo>
                    <a:pt x="190" y="106"/>
                  </a:lnTo>
                  <a:lnTo>
                    <a:pt x="190" y="106"/>
                  </a:lnTo>
                  <a:lnTo>
                    <a:pt x="180" y="60"/>
                  </a:lnTo>
                  <a:lnTo>
                    <a:pt x="174" y="38"/>
                  </a:lnTo>
                  <a:lnTo>
                    <a:pt x="168" y="16"/>
                  </a:lnTo>
                  <a:lnTo>
                    <a:pt x="0" y="28"/>
                  </a:lnTo>
                  <a:lnTo>
                    <a:pt x="0" y="28"/>
                  </a:lnTo>
                  <a:lnTo>
                    <a:pt x="16" y="110"/>
                  </a:lnTo>
                  <a:lnTo>
                    <a:pt x="28" y="190"/>
                  </a:lnTo>
                  <a:lnTo>
                    <a:pt x="34" y="230"/>
                  </a:lnTo>
                  <a:lnTo>
                    <a:pt x="38" y="270"/>
                  </a:lnTo>
                  <a:lnTo>
                    <a:pt x="40" y="310"/>
                  </a:lnTo>
                  <a:lnTo>
                    <a:pt x="40" y="352"/>
                  </a:lnTo>
                  <a:lnTo>
                    <a:pt x="40" y="614"/>
                  </a:lnTo>
                  <a:lnTo>
                    <a:pt x="40" y="614"/>
                  </a:lnTo>
                  <a:lnTo>
                    <a:pt x="40" y="652"/>
                  </a:lnTo>
                  <a:lnTo>
                    <a:pt x="38" y="694"/>
                  </a:lnTo>
                  <a:lnTo>
                    <a:pt x="30" y="788"/>
                  </a:lnTo>
                  <a:lnTo>
                    <a:pt x="14" y="938"/>
                  </a:lnTo>
                  <a:lnTo>
                    <a:pt x="230" y="92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7" name="Freeform 56"/>
            <p:cNvSpPr>
              <a:spLocks/>
            </p:cNvSpPr>
            <p:nvPr userDrawn="1"/>
          </p:nvSpPr>
          <p:spPr bwMode="gray">
            <a:xfrm>
              <a:off x="2711" y="2813"/>
              <a:ext cx="488" cy="682"/>
            </a:xfrm>
            <a:custGeom>
              <a:avLst/>
              <a:gdLst/>
              <a:ahLst/>
              <a:cxnLst>
                <a:cxn ang="0">
                  <a:pos x="396" y="136"/>
                </a:cxn>
                <a:cxn ang="0">
                  <a:pos x="322" y="124"/>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6"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44" y="4"/>
                </a:cxn>
                <a:cxn ang="0">
                  <a:pos x="396" y="136"/>
                </a:cxn>
              </a:cxnLst>
              <a:rect l="0" t="0" r="r" b="b"/>
              <a:pathLst>
                <a:path w="480" h="676">
                  <a:moveTo>
                    <a:pt x="396" y="136"/>
                  </a:moveTo>
                  <a:lnTo>
                    <a:pt x="396" y="136"/>
                  </a:lnTo>
                  <a:lnTo>
                    <a:pt x="346" y="128"/>
                  </a:lnTo>
                  <a:lnTo>
                    <a:pt x="322" y="124"/>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2"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6" y="380"/>
                  </a:lnTo>
                  <a:lnTo>
                    <a:pt x="166"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4" y="0"/>
                  </a:lnTo>
                  <a:lnTo>
                    <a:pt x="344" y="4"/>
                  </a:lnTo>
                  <a:lnTo>
                    <a:pt x="422" y="12"/>
                  </a:lnTo>
                  <a:lnTo>
                    <a:pt x="396" y="13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grpSp>
      <p:pic>
        <p:nvPicPr>
          <p:cNvPr id="58" name="Picture 57" descr="Ipsos SRI Logo - BLACK.png"/>
          <p:cNvPicPr>
            <a:picLocks noChangeAspect="1"/>
          </p:cNvPicPr>
          <p:nvPr userDrawn="1"/>
        </p:nvPicPr>
        <p:blipFill>
          <a:blip r:embed="rId2" cstate="print"/>
          <a:stretch>
            <a:fillRect/>
          </a:stretch>
        </p:blipFill>
        <p:spPr>
          <a:xfrm>
            <a:off x="243677" y="6435132"/>
            <a:ext cx="1166788" cy="226800"/>
          </a:xfrm>
          <a:prstGeom prst="rect">
            <a:avLst/>
          </a:prstGeom>
        </p:spPr>
      </p:pic>
      <p:pic>
        <p:nvPicPr>
          <p:cNvPr id="26" name="Picture 2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22608" y="233547"/>
            <a:ext cx="846814" cy="342840"/>
          </a:xfrm>
          <a:prstGeom prst="rect">
            <a:avLst/>
          </a:prstGeom>
        </p:spPr>
      </p:pic>
      <p:sp>
        <p:nvSpPr>
          <p:cNvPr id="27" name="TextBox 30"/>
          <p:cNvSpPr txBox="1"/>
          <p:nvPr userDrawn="1"/>
        </p:nvSpPr>
        <p:spPr>
          <a:xfrm>
            <a:off x="8957444" y="6488754"/>
            <a:ext cx="251672" cy="246221"/>
          </a:xfrm>
          <a:prstGeom prst="rect">
            <a:avLst/>
          </a:prstGeom>
          <a:noFill/>
        </p:spPr>
        <p:txBody>
          <a:bodyPr wrap="none" lIns="0" tIns="0" rIns="0" bIns="0" rtlCol="0">
            <a:spAutoFit/>
          </a:bodyPr>
          <a:lstStyle>
            <a:defPPr>
              <a:defRPr lang="en-GB"/>
            </a:defPPr>
            <a:lvl1pPr algn="r" rtl="0" eaLnBrk="0" fontAlgn="base" hangingPunct="0">
              <a:spcBef>
                <a:spcPct val="20000"/>
              </a:spcBef>
              <a:spcAft>
                <a:spcPct val="0"/>
              </a:spcAft>
              <a:defRPr sz="1200" kern="1200">
                <a:solidFill>
                  <a:schemeClr val="tx1"/>
                </a:solidFill>
                <a:latin typeface="Arial" charset="0"/>
                <a:ea typeface="+mn-ea"/>
                <a:cs typeface="+mn-cs"/>
              </a:defRPr>
            </a:lvl1pPr>
            <a:lvl2pPr marL="457200" algn="r" rtl="0" eaLnBrk="0" fontAlgn="base" hangingPunct="0">
              <a:spcBef>
                <a:spcPct val="20000"/>
              </a:spcBef>
              <a:spcAft>
                <a:spcPct val="0"/>
              </a:spcAft>
              <a:defRPr sz="1200" kern="1200">
                <a:solidFill>
                  <a:schemeClr val="tx1"/>
                </a:solidFill>
                <a:latin typeface="Arial" charset="0"/>
                <a:ea typeface="+mn-ea"/>
                <a:cs typeface="+mn-cs"/>
              </a:defRPr>
            </a:lvl2pPr>
            <a:lvl3pPr marL="914400" algn="r" rtl="0" eaLnBrk="0" fontAlgn="base" hangingPunct="0">
              <a:spcBef>
                <a:spcPct val="20000"/>
              </a:spcBef>
              <a:spcAft>
                <a:spcPct val="0"/>
              </a:spcAft>
              <a:defRPr sz="1200" kern="1200">
                <a:solidFill>
                  <a:schemeClr val="tx1"/>
                </a:solidFill>
                <a:latin typeface="Arial" charset="0"/>
                <a:ea typeface="+mn-ea"/>
                <a:cs typeface="+mn-cs"/>
              </a:defRPr>
            </a:lvl3pPr>
            <a:lvl4pPr marL="1371600" algn="r" rtl="0" eaLnBrk="0" fontAlgn="base" hangingPunct="0">
              <a:spcBef>
                <a:spcPct val="20000"/>
              </a:spcBef>
              <a:spcAft>
                <a:spcPct val="0"/>
              </a:spcAft>
              <a:defRPr sz="1200" kern="1200">
                <a:solidFill>
                  <a:schemeClr val="tx1"/>
                </a:solidFill>
                <a:latin typeface="Arial" charset="0"/>
                <a:ea typeface="+mn-ea"/>
                <a:cs typeface="+mn-cs"/>
              </a:defRPr>
            </a:lvl4pPr>
            <a:lvl5pPr marL="1828800" algn="r" rtl="0" eaLnBrk="0" fontAlgn="base" hangingPunct="0">
              <a:spcBef>
                <a:spcPct val="2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pPr algn="l"/>
            <a:fld id="{2B5C0119-A79E-4519-AC81-846F0D8B06F9}" type="slidenum">
              <a:rPr lang="en-GB" sz="1600" smtClean="0"/>
              <a:pPr algn="l"/>
              <a:t>‹#›</a:t>
            </a:fld>
            <a:endParaRPr lang="en-GB" sz="1600" dirty="0" smtClean="0"/>
          </a:p>
        </p:txBody>
      </p:sp>
      <p:cxnSp>
        <p:nvCxnSpPr>
          <p:cNvPr id="28" name="Straight Connector 27"/>
          <p:cNvCxnSpPr/>
          <p:nvPr userDrawn="1"/>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9679784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Layout with Base/Source">
    <p:spTree>
      <p:nvGrpSpPr>
        <p:cNvPr id="1" name=""/>
        <p:cNvGrpSpPr/>
        <p:nvPr/>
      </p:nvGrpSpPr>
      <p:grpSpPr>
        <a:xfrm>
          <a:off x="0" y="0"/>
          <a:ext cx="0" cy="0"/>
          <a:chOff x="0" y="0"/>
          <a:chExt cx="0" cy="0"/>
        </a:xfrm>
      </p:grpSpPr>
      <p:sp>
        <p:nvSpPr>
          <p:cNvPr id="27" name="Rectangle 111"/>
          <p:cNvSpPr>
            <a:spLocks noChangeArrowheads="1"/>
          </p:cNvSpPr>
          <p:nvPr userDrawn="1"/>
        </p:nvSpPr>
        <p:spPr bwMode="auto">
          <a:xfrm flipV="1">
            <a:off x="0" y="6382558"/>
            <a:ext cx="6825208" cy="475442"/>
          </a:xfrm>
          <a:prstGeom prst="rect">
            <a:avLst/>
          </a:prstGeom>
          <a:solidFill>
            <a:schemeClr val="bg1"/>
          </a:solidFill>
          <a:ln w="9525">
            <a:noFill/>
            <a:miter lim="800000"/>
            <a:headEnd/>
            <a:tailEnd/>
          </a:ln>
          <a:effectLst/>
        </p:spPr>
        <p:txBody>
          <a:bodyPr wrap="none" lIns="90000" tIns="46800" rIns="90000" bIns="46800" anchor="ctr"/>
          <a:lstStyle/>
          <a:p>
            <a:pPr algn="l" eaLnBrk="1" hangingPunct="1">
              <a:spcBef>
                <a:spcPct val="0"/>
              </a:spcBef>
              <a:defRPr/>
            </a:pPr>
            <a:endParaRPr lang="en-GB" sz="2400"/>
          </a:p>
        </p:txBody>
      </p:sp>
      <p:sp>
        <p:nvSpPr>
          <p:cNvPr id="60" name="Rectangle 111"/>
          <p:cNvSpPr>
            <a:spLocks noChangeArrowheads="1"/>
          </p:cNvSpPr>
          <p:nvPr userDrawn="1"/>
        </p:nvSpPr>
        <p:spPr bwMode="auto">
          <a:xfrm flipV="1">
            <a:off x="3080792" y="0"/>
            <a:ext cx="6825208" cy="6858000"/>
          </a:xfrm>
          <a:prstGeom prst="rect">
            <a:avLst/>
          </a:prstGeom>
          <a:solidFill>
            <a:schemeClr val="bg1"/>
          </a:solidFill>
          <a:ln w="9525">
            <a:noFill/>
            <a:miter lim="800000"/>
            <a:headEnd/>
            <a:tailEnd/>
          </a:ln>
          <a:effectLst/>
        </p:spPr>
        <p:txBody>
          <a:bodyPr wrap="none" lIns="90000" tIns="46800" rIns="90000" bIns="46800" anchor="ctr"/>
          <a:lstStyle/>
          <a:p>
            <a:pPr algn="l" eaLnBrk="1" hangingPunct="1">
              <a:spcBef>
                <a:spcPct val="0"/>
              </a:spcBef>
              <a:defRPr/>
            </a:pPr>
            <a:endParaRPr lang="en-GB" sz="2400"/>
          </a:p>
        </p:txBody>
      </p:sp>
      <p:sp>
        <p:nvSpPr>
          <p:cNvPr id="2" name="Title 1"/>
          <p:cNvSpPr>
            <a:spLocks noGrp="1"/>
          </p:cNvSpPr>
          <p:nvPr>
            <p:ph type="title" hasCustomPrompt="1"/>
          </p:nvPr>
        </p:nvSpPr>
        <p:spPr>
          <a:xfrm>
            <a:off x="246063" y="864096"/>
            <a:ext cx="2546697" cy="764704"/>
          </a:xfrm>
        </p:spPr>
        <p:txBody>
          <a:bodyPr anchor="b"/>
          <a:lstStyle>
            <a:lvl1pPr>
              <a:defRPr/>
            </a:lvl1pPr>
          </a:lstStyle>
          <a:p>
            <a:r>
              <a:rPr lang="en-US" dirty="0" smtClean="0"/>
              <a:t>Click to edit slide title Arial Bold size 24</a:t>
            </a:r>
            <a:endParaRPr lang="en-US" dirty="0"/>
          </a:p>
        </p:txBody>
      </p:sp>
      <p:cxnSp>
        <p:nvCxnSpPr>
          <p:cNvPr id="14" name="Straight Connector 13"/>
          <p:cNvCxnSpPr/>
          <p:nvPr userDrawn="1"/>
        </p:nvCxnSpPr>
        <p:spPr bwMode="auto">
          <a:xfrm>
            <a:off x="2978052" y="0"/>
            <a:ext cx="0" cy="6382558"/>
          </a:xfrm>
          <a:prstGeom prst="line">
            <a:avLst/>
          </a:prstGeom>
          <a:solidFill>
            <a:schemeClr val="accent2"/>
          </a:solidFill>
          <a:ln w="6350" cap="flat" cmpd="sng" algn="ctr">
            <a:solidFill>
              <a:schemeClr val="accent2">
                <a:lumMod val="60000"/>
                <a:lumOff val="40000"/>
              </a:schemeClr>
            </a:solidFill>
            <a:prstDash val="sysDot"/>
            <a:round/>
            <a:headEnd type="none" w="med" len="med"/>
            <a:tailEnd type="none" w="med" len="med"/>
          </a:ln>
          <a:effectLst/>
        </p:spPr>
      </p:cxnSp>
      <p:sp>
        <p:nvSpPr>
          <p:cNvPr id="12" name="Content Placeholder 12"/>
          <p:cNvSpPr>
            <a:spLocks noGrp="1"/>
          </p:cNvSpPr>
          <p:nvPr>
            <p:ph sz="quarter" idx="10" hasCustomPrompt="1"/>
          </p:nvPr>
        </p:nvSpPr>
        <p:spPr>
          <a:xfrm>
            <a:off x="3224809" y="116632"/>
            <a:ext cx="6480720" cy="5361860"/>
          </a:xfrm>
        </p:spPr>
        <p:txBody>
          <a:bodyPr/>
          <a:lstStyle>
            <a:lvl1pPr>
              <a:buClr>
                <a:schemeClr val="tx1"/>
              </a:buClr>
              <a:defRPr>
                <a:solidFill>
                  <a:srgbClr val="424242"/>
                </a:solidFill>
              </a:defRPr>
            </a:lvl1pPr>
            <a:lvl2pPr marL="450850" indent="-184150">
              <a:buClr>
                <a:schemeClr val="tx1"/>
              </a:buClr>
              <a:defRPr baseline="0">
                <a:solidFill>
                  <a:srgbClr val="424242"/>
                </a:solidFill>
              </a:defRPr>
            </a:lvl2pPr>
            <a:lvl3pPr>
              <a:buClr>
                <a:schemeClr val="tx1"/>
              </a:buClr>
              <a:defRPr baseline="0">
                <a:solidFill>
                  <a:srgbClr val="424242"/>
                </a:solidFill>
              </a:defRPr>
            </a:lvl3pPr>
          </a:lstStyle>
          <a:p>
            <a:pPr lvl="0"/>
            <a:r>
              <a:rPr lang="en-US" dirty="0" smtClean="0"/>
              <a:t>Click to edit text Arial size 18</a:t>
            </a:r>
          </a:p>
          <a:p>
            <a:pPr lvl="1"/>
            <a:r>
              <a:rPr lang="en-US" dirty="0" smtClean="0"/>
              <a:t>First level bullet Arial size 18</a:t>
            </a:r>
          </a:p>
          <a:p>
            <a:pPr lvl="2"/>
            <a:r>
              <a:rPr lang="en-GB" dirty="0" smtClean="0"/>
              <a:t>Second level bullet Arial size 16</a:t>
            </a:r>
            <a:endParaRPr lang="en-US" dirty="0" smtClean="0"/>
          </a:p>
        </p:txBody>
      </p:sp>
      <p:sp>
        <p:nvSpPr>
          <p:cNvPr id="40" name="TextBox 39"/>
          <p:cNvSpPr txBox="1"/>
          <p:nvPr userDrawn="1"/>
        </p:nvSpPr>
        <p:spPr>
          <a:xfrm>
            <a:off x="908236" y="6696947"/>
            <a:ext cx="5715040" cy="142852"/>
          </a:xfrm>
          <a:prstGeom prst="rect">
            <a:avLst/>
          </a:prstGeom>
          <a:noFill/>
        </p:spPr>
        <p:txBody>
          <a:bodyPr wrap="square" lIns="0" tIns="0" rIns="0" bIns="0" rtlCol="0" anchor="t" anchorCtr="0">
            <a:noAutofit/>
          </a:bodyPr>
          <a:lstStyle/>
          <a:p>
            <a:pPr algn="l">
              <a:spcBef>
                <a:spcPct val="20000"/>
              </a:spcBef>
            </a:pPr>
            <a:r>
              <a:rPr lang="en-US" sz="700" dirty="0" smtClean="0">
                <a:solidFill>
                  <a:schemeClr val="bg1">
                    <a:lumMod val="75000"/>
                  </a:schemeClr>
                </a:solidFill>
              </a:rPr>
              <a:t>13-098464-01 Version 1 | Internal Use Only</a:t>
            </a:r>
            <a:endParaRPr lang="en-US" sz="700" dirty="0">
              <a:solidFill>
                <a:schemeClr val="bg1">
                  <a:lumMod val="75000"/>
                </a:schemeClr>
              </a:solidFill>
            </a:endParaRPr>
          </a:p>
        </p:txBody>
      </p:sp>
      <p:sp>
        <p:nvSpPr>
          <p:cNvPr id="41" name="TextBox 40"/>
          <p:cNvSpPr txBox="1"/>
          <p:nvPr userDrawn="1"/>
        </p:nvSpPr>
        <p:spPr>
          <a:xfrm>
            <a:off x="230064" y="6696947"/>
            <a:ext cx="610642" cy="142852"/>
          </a:xfrm>
          <a:prstGeom prst="rect">
            <a:avLst/>
          </a:prstGeom>
          <a:noFill/>
        </p:spPr>
        <p:txBody>
          <a:bodyPr wrap="square" lIns="0" tIns="0" rIns="0" bIns="0" rtlCol="0" anchor="t" anchorCtr="0">
            <a:noAutofit/>
          </a:bodyPr>
          <a:lstStyle/>
          <a:p>
            <a:pPr algn="l">
              <a:spcBef>
                <a:spcPct val="20000"/>
              </a:spcBef>
            </a:pPr>
            <a:r>
              <a:rPr lang="en-US" sz="700" dirty="0" smtClean="0">
                <a:solidFill>
                  <a:schemeClr val="bg1">
                    <a:lumMod val="75000"/>
                  </a:schemeClr>
                </a:solidFill>
              </a:rPr>
              <a:t>© Ipsos MORI</a:t>
            </a:r>
            <a:endParaRPr lang="en-US" sz="700" dirty="0">
              <a:solidFill>
                <a:schemeClr val="bg1">
                  <a:lumMod val="75000"/>
                </a:schemeClr>
              </a:solidFill>
            </a:endParaRPr>
          </a:p>
        </p:txBody>
      </p:sp>
      <p:grpSp>
        <p:nvGrpSpPr>
          <p:cNvPr id="42" name="Group 41"/>
          <p:cNvGrpSpPr>
            <a:grpSpLocks noChangeAspect="1"/>
          </p:cNvGrpSpPr>
          <p:nvPr userDrawn="1"/>
        </p:nvGrpSpPr>
        <p:grpSpPr bwMode="gray">
          <a:xfrm>
            <a:off x="9316050" y="6436797"/>
            <a:ext cx="341830" cy="313735"/>
            <a:chOff x="1020" y="346"/>
            <a:chExt cx="4114" cy="3756"/>
          </a:xfrm>
        </p:grpSpPr>
        <p:sp>
          <p:nvSpPr>
            <p:cNvPr id="43" name="Freeform 42"/>
            <p:cNvSpPr>
              <a:spLocks/>
            </p:cNvSpPr>
            <p:nvPr userDrawn="1"/>
          </p:nvSpPr>
          <p:spPr bwMode="gray">
            <a:xfrm>
              <a:off x="1020" y="346"/>
              <a:ext cx="4114" cy="3756"/>
            </a:xfrm>
            <a:custGeom>
              <a:avLst/>
              <a:gdLst/>
              <a:ahLst/>
              <a:cxnLst>
                <a:cxn ang="0">
                  <a:pos x="0" y="3756"/>
                </a:cxn>
                <a:cxn ang="0">
                  <a:pos x="0" y="0"/>
                </a:cxn>
                <a:cxn ang="0">
                  <a:pos x="4022" y="0"/>
                </a:cxn>
                <a:cxn ang="0">
                  <a:pos x="4022" y="0"/>
                </a:cxn>
                <a:cxn ang="0">
                  <a:pos x="4040" y="118"/>
                </a:cxn>
                <a:cxn ang="0">
                  <a:pos x="4054" y="234"/>
                </a:cxn>
                <a:cxn ang="0">
                  <a:pos x="4068" y="350"/>
                </a:cxn>
                <a:cxn ang="0">
                  <a:pos x="4078" y="468"/>
                </a:cxn>
                <a:cxn ang="0">
                  <a:pos x="4088" y="584"/>
                </a:cxn>
                <a:cxn ang="0">
                  <a:pos x="4096" y="700"/>
                </a:cxn>
                <a:cxn ang="0">
                  <a:pos x="4104" y="814"/>
                </a:cxn>
                <a:cxn ang="0">
                  <a:pos x="4108" y="930"/>
                </a:cxn>
                <a:cxn ang="0">
                  <a:pos x="4112" y="1046"/>
                </a:cxn>
                <a:cxn ang="0">
                  <a:pos x="4114" y="1162"/>
                </a:cxn>
                <a:cxn ang="0">
                  <a:pos x="4112" y="1276"/>
                </a:cxn>
                <a:cxn ang="0">
                  <a:pos x="4110" y="1392"/>
                </a:cxn>
                <a:cxn ang="0">
                  <a:pos x="4106" y="1508"/>
                </a:cxn>
                <a:cxn ang="0">
                  <a:pos x="4100" y="1622"/>
                </a:cxn>
                <a:cxn ang="0">
                  <a:pos x="4092" y="1738"/>
                </a:cxn>
                <a:cxn ang="0">
                  <a:pos x="4082" y="1854"/>
                </a:cxn>
                <a:cxn ang="0">
                  <a:pos x="4070" y="1970"/>
                </a:cxn>
                <a:cxn ang="0">
                  <a:pos x="4056" y="2086"/>
                </a:cxn>
                <a:cxn ang="0">
                  <a:pos x="4040" y="2202"/>
                </a:cxn>
                <a:cxn ang="0">
                  <a:pos x="4020" y="2320"/>
                </a:cxn>
                <a:cxn ang="0">
                  <a:pos x="4000" y="2436"/>
                </a:cxn>
                <a:cxn ang="0">
                  <a:pos x="3978" y="2554"/>
                </a:cxn>
                <a:cxn ang="0">
                  <a:pos x="3952" y="2672"/>
                </a:cxn>
                <a:cxn ang="0">
                  <a:pos x="3926" y="2790"/>
                </a:cxn>
                <a:cxn ang="0">
                  <a:pos x="3896" y="2908"/>
                </a:cxn>
                <a:cxn ang="0">
                  <a:pos x="3864" y="3028"/>
                </a:cxn>
                <a:cxn ang="0">
                  <a:pos x="3830" y="3148"/>
                </a:cxn>
                <a:cxn ang="0">
                  <a:pos x="3792" y="3268"/>
                </a:cxn>
                <a:cxn ang="0">
                  <a:pos x="3754" y="3388"/>
                </a:cxn>
                <a:cxn ang="0">
                  <a:pos x="3712" y="3510"/>
                </a:cxn>
                <a:cxn ang="0">
                  <a:pos x="3668" y="3632"/>
                </a:cxn>
                <a:cxn ang="0">
                  <a:pos x="3620" y="3756"/>
                </a:cxn>
                <a:cxn ang="0">
                  <a:pos x="0" y="3756"/>
                </a:cxn>
              </a:cxnLst>
              <a:rect l="0" t="0" r="r" b="b"/>
              <a:pathLst>
                <a:path w="4114" h="3756">
                  <a:moveTo>
                    <a:pt x="0" y="3756"/>
                  </a:moveTo>
                  <a:lnTo>
                    <a:pt x="0" y="0"/>
                  </a:lnTo>
                  <a:lnTo>
                    <a:pt x="4022" y="0"/>
                  </a:lnTo>
                  <a:lnTo>
                    <a:pt x="4022" y="0"/>
                  </a:lnTo>
                  <a:lnTo>
                    <a:pt x="4040" y="118"/>
                  </a:lnTo>
                  <a:lnTo>
                    <a:pt x="4054" y="234"/>
                  </a:lnTo>
                  <a:lnTo>
                    <a:pt x="4068" y="350"/>
                  </a:lnTo>
                  <a:lnTo>
                    <a:pt x="4078" y="468"/>
                  </a:lnTo>
                  <a:lnTo>
                    <a:pt x="4088" y="584"/>
                  </a:lnTo>
                  <a:lnTo>
                    <a:pt x="4096" y="700"/>
                  </a:lnTo>
                  <a:lnTo>
                    <a:pt x="4104" y="814"/>
                  </a:lnTo>
                  <a:lnTo>
                    <a:pt x="4108" y="930"/>
                  </a:lnTo>
                  <a:lnTo>
                    <a:pt x="4112" y="1046"/>
                  </a:lnTo>
                  <a:lnTo>
                    <a:pt x="4114" y="1162"/>
                  </a:lnTo>
                  <a:lnTo>
                    <a:pt x="4112" y="1276"/>
                  </a:lnTo>
                  <a:lnTo>
                    <a:pt x="4110" y="1392"/>
                  </a:lnTo>
                  <a:lnTo>
                    <a:pt x="4106" y="1508"/>
                  </a:lnTo>
                  <a:lnTo>
                    <a:pt x="4100" y="1622"/>
                  </a:lnTo>
                  <a:lnTo>
                    <a:pt x="4092" y="1738"/>
                  </a:lnTo>
                  <a:lnTo>
                    <a:pt x="4082" y="1854"/>
                  </a:lnTo>
                  <a:lnTo>
                    <a:pt x="4070" y="1970"/>
                  </a:lnTo>
                  <a:lnTo>
                    <a:pt x="4056" y="2086"/>
                  </a:lnTo>
                  <a:lnTo>
                    <a:pt x="4040" y="2202"/>
                  </a:lnTo>
                  <a:lnTo>
                    <a:pt x="4020" y="2320"/>
                  </a:lnTo>
                  <a:lnTo>
                    <a:pt x="4000" y="2436"/>
                  </a:lnTo>
                  <a:lnTo>
                    <a:pt x="3978" y="2554"/>
                  </a:lnTo>
                  <a:lnTo>
                    <a:pt x="3952" y="2672"/>
                  </a:lnTo>
                  <a:lnTo>
                    <a:pt x="3926" y="2790"/>
                  </a:lnTo>
                  <a:lnTo>
                    <a:pt x="3896" y="2908"/>
                  </a:lnTo>
                  <a:lnTo>
                    <a:pt x="3864" y="3028"/>
                  </a:lnTo>
                  <a:lnTo>
                    <a:pt x="3830" y="3148"/>
                  </a:lnTo>
                  <a:lnTo>
                    <a:pt x="3792" y="3268"/>
                  </a:lnTo>
                  <a:lnTo>
                    <a:pt x="3754" y="3388"/>
                  </a:lnTo>
                  <a:lnTo>
                    <a:pt x="3712" y="3510"/>
                  </a:lnTo>
                  <a:lnTo>
                    <a:pt x="3668" y="3632"/>
                  </a:lnTo>
                  <a:lnTo>
                    <a:pt x="3620" y="3756"/>
                  </a:lnTo>
                  <a:lnTo>
                    <a:pt x="0" y="3756"/>
                  </a:lnTo>
                  <a:close/>
                </a:path>
              </a:pathLst>
            </a:custGeom>
            <a:solidFill>
              <a:srgbClr val="009D9C"/>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4" name="Freeform 43"/>
            <p:cNvSpPr>
              <a:spLocks/>
            </p:cNvSpPr>
            <p:nvPr userDrawn="1"/>
          </p:nvSpPr>
          <p:spPr bwMode="gray">
            <a:xfrm>
              <a:off x="2636" y="1719"/>
              <a:ext cx="85" cy="65"/>
            </a:xfrm>
            <a:custGeom>
              <a:avLst/>
              <a:gdLst/>
              <a:ahLst/>
              <a:cxnLst>
                <a:cxn ang="0">
                  <a:pos x="18" y="44"/>
                </a:cxn>
                <a:cxn ang="0">
                  <a:pos x="0" y="58"/>
                </a:cxn>
                <a:cxn ang="0">
                  <a:pos x="0" y="58"/>
                </a:cxn>
                <a:cxn ang="0">
                  <a:pos x="14" y="60"/>
                </a:cxn>
                <a:cxn ang="0">
                  <a:pos x="28" y="62"/>
                </a:cxn>
                <a:cxn ang="0">
                  <a:pos x="42" y="58"/>
                </a:cxn>
                <a:cxn ang="0">
                  <a:pos x="54" y="54"/>
                </a:cxn>
                <a:cxn ang="0">
                  <a:pos x="66" y="48"/>
                </a:cxn>
                <a:cxn ang="0">
                  <a:pos x="76" y="40"/>
                </a:cxn>
                <a:cxn ang="0">
                  <a:pos x="82" y="32"/>
                </a:cxn>
                <a:cxn ang="0">
                  <a:pos x="88" y="24"/>
                </a:cxn>
                <a:cxn ang="0">
                  <a:pos x="88" y="0"/>
                </a:cxn>
                <a:cxn ang="0">
                  <a:pos x="88" y="0"/>
                </a:cxn>
                <a:cxn ang="0">
                  <a:pos x="66" y="6"/>
                </a:cxn>
                <a:cxn ang="0">
                  <a:pos x="46" y="16"/>
                </a:cxn>
                <a:cxn ang="0">
                  <a:pos x="38" y="22"/>
                </a:cxn>
                <a:cxn ang="0">
                  <a:pos x="30" y="28"/>
                </a:cxn>
                <a:cxn ang="0">
                  <a:pos x="24" y="36"/>
                </a:cxn>
                <a:cxn ang="0">
                  <a:pos x="18" y="44"/>
                </a:cxn>
                <a:cxn ang="0">
                  <a:pos x="18" y="44"/>
                </a:cxn>
              </a:cxnLst>
              <a:rect l="0" t="0" r="r" b="b"/>
              <a:pathLst>
                <a:path w="88" h="62">
                  <a:moveTo>
                    <a:pt x="18" y="44"/>
                  </a:moveTo>
                  <a:lnTo>
                    <a:pt x="0" y="58"/>
                  </a:lnTo>
                  <a:lnTo>
                    <a:pt x="0" y="58"/>
                  </a:lnTo>
                  <a:lnTo>
                    <a:pt x="14" y="60"/>
                  </a:lnTo>
                  <a:lnTo>
                    <a:pt x="28" y="62"/>
                  </a:lnTo>
                  <a:lnTo>
                    <a:pt x="42" y="58"/>
                  </a:lnTo>
                  <a:lnTo>
                    <a:pt x="54" y="54"/>
                  </a:lnTo>
                  <a:lnTo>
                    <a:pt x="66" y="48"/>
                  </a:lnTo>
                  <a:lnTo>
                    <a:pt x="76" y="40"/>
                  </a:lnTo>
                  <a:lnTo>
                    <a:pt x="82" y="32"/>
                  </a:lnTo>
                  <a:lnTo>
                    <a:pt x="88" y="24"/>
                  </a:lnTo>
                  <a:lnTo>
                    <a:pt x="88" y="0"/>
                  </a:lnTo>
                  <a:lnTo>
                    <a:pt x="88" y="0"/>
                  </a:lnTo>
                  <a:lnTo>
                    <a:pt x="66" y="6"/>
                  </a:lnTo>
                  <a:lnTo>
                    <a:pt x="46" y="16"/>
                  </a:lnTo>
                  <a:lnTo>
                    <a:pt x="38" y="22"/>
                  </a:lnTo>
                  <a:lnTo>
                    <a:pt x="30" y="28"/>
                  </a:lnTo>
                  <a:lnTo>
                    <a:pt x="24" y="36"/>
                  </a:lnTo>
                  <a:lnTo>
                    <a:pt x="18" y="44"/>
                  </a:lnTo>
                  <a:lnTo>
                    <a:pt x="18" y="4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5" name="Freeform 44"/>
            <p:cNvSpPr>
              <a:spLocks/>
            </p:cNvSpPr>
            <p:nvPr userDrawn="1"/>
          </p:nvSpPr>
          <p:spPr bwMode="gray">
            <a:xfrm>
              <a:off x="2823" y="1878"/>
              <a:ext cx="66" cy="75"/>
            </a:xfrm>
            <a:custGeom>
              <a:avLst/>
              <a:gdLst/>
              <a:ahLst/>
              <a:cxnLst>
                <a:cxn ang="0">
                  <a:pos x="28" y="2"/>
                </a:cxn>
                <a:cxn ang="0">
                  <a:pos x="0" y="0"/>
                </a:cxn>
                <a:cxn ang="0">
                  <a:pos x="0" y="0"/>
                </a:cxn>
                <a:cxn ang="0">
                  <a:pos x="2" y="18"/>
                </a:cxn>
                <a:cxn ang="0">
                  <a:pos x="4" y="28"/>
                </a:cxn>
                <a:cxn ang="0">
                  <a:pos x="6" y="36"/>
                </a:cxn>
                <a:cxn ang="0">
                  <a:pos x="12" y="44"/>
                </a:cxn>
                <a:cxn ang="0">
                  <a:pos x="18" y="50"/>
                </a:cxn>
                <a:cxn ang="0">
                  <a:pos x="26" y="58"/>
                </a:cxn>
                <a:cxn ang="0">
                  <a:pos x="36" y="64"/>
                </a:cxn>
                <a:cxn ang="0">
                  <a:pos x="58" y="68"/>
                </a:cxn>
                <a:cxn ang="0">
                  <a:pos x="58" y="68"/>
                </a:cxn>
                <a:cxn ang="0">
                  <a:pos x="66" y="60"/>
                </a:cxn>
                <a:cxn ang="0">
                  <a:pos x="68" y="54"/>
                </a:cxn>
                <a:cxn ang="0">
                  <a:pos x="68" y="50"/>
                </a:cxn>
                <a:cxn ang="0">
                  <a:pos x="66" y="40"/>
                </a:cxn>
                <a:cxn ang="0">
                  <a:pos x="62" y="32"/>
                </a:cxn>
                <a:cxn ang="0">
                  <a:pos x="54" y="22"/>
                </a:cxn>
                <a:cxn ang="0">
                  <a:pos x="46" y="14"/>
                </a:cxn>
                <a:cxn ang="0">
                  <a:pos x="28" y="2"/>
                </a:cxn>
                <a:cxn ang="0">
                  <a:pos x="28" y="2"/>
                </a:cxn>
              </a:cxnLst>
              <a:rect l="0" t="0" r="r" b="b"/>
              <a:pathLst>
                <a:path w="68" h="68">
                  <a:moveTo>
                    <a:pt x="28" y="2"/>
                  </a:moveTo>
                  <a:lnTo>
                    <a:pt x="0" y="0"/>
                  </a:lnTo>
                  <a:lnTo>
                    <a:pt x="0" y="0"/>
                  </a:lnTo>
                  <a:lnTo>
                    <a:pt x="2" y="18"/>
                  </a:lnTo>
                  <a:lnTo>
                    <a:pt x="4" y="28"/>
                  </a:lnTo>
                  <a:lnTo>
                    <a:pt x="6" y="36"/>
                  </a:lnTo>
                  <a:lnTo>
                    <a:pt x="12" y="44"/>
                  </a:lnTo>
                  <a:lnTo>
                    <a:pt x="18" y="50"/>
                  </a:lnTo>
                  <a:lnTo>
                    <a:pt x="26" y="58"/>
                  </a:lnTo>
                  <a:lnTo>
                    <a:pt x="36" y="64"/>
                  </a:lnTo>
                  <a:lnTo>
                    <a:pt x="58" y="68"/>
                  </a:lnTo>
                  <a:lnTo>
                    <a:pt x="58" y="68"/>
                  </a:lnTo>
                  <a:lnTo>
                    <a:pt x="66" y="60"/>
                  </a:lnTo>
                  <a:lnTo>
                    <a:pt x="68" y="54"/>
                  </a:lnTo>
                  <a:lnTo>
                    <a:pt x="68" y="50"/>
                  </a:lnTo>
                  <a:lnTo>
                    <a:pt x="66" y="40"/>
                  </a:lnTo>
                  <a:lnTo>
                    <a:pt x="62" y="32"/>
                  </a:lnTo>
                  <a:lnTo>
                    <a:pt x="54" y="22"/>
                  </a:lnTo>
                  <a:lnTo>
                    <a:pt x="46" y="14"/>
                  </a:lnTo>
                  <a:lnTo>
                    <a:pt x="28" y="2"/>
                  </a:lnTo>
                  <a:lnTo>
                    <a:pt x="28" y="2"/>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6" name="Freeform 45"/>
            <p:cNvSpPr>
              <a:spLocks/>
            </p:cNvSpPr>
            <p:nvPr userDrawn="1"/>
          </p:nvSpPr>
          <p:spPr bwMode="gray">
            <a:xfrm>
              <a:off x="2532" y="1215"/>
              <a:ext cx="103" cy="75"/>
            </a:xfrm>
            <a:custGeom>
              <a:avLst/>
              <a:gdLst/>
              <a:ahLst/>
              <a:cxnLst>
                <a:cxn ang="0">
                  <a:pos x="22" y="54"/>
                </a:cxn>
                <a:cxn ang="0">
                  <a:pos x="0" y="70"/>
                </a:cxn>
                <a:cxn ang="0">
                  <a:pos x="0" y="70"/>
                </a:cxn>
                <a:cxn ang="0">
                  <a:pos x="16" y="74"/>
                </a:cxn>
                <a:cxn ang="0">
                  <a:pos x="32" y="76"/>
                </a:cxn>
                <a:cxn ang="0">
                  <a:pos x="46" y="74"/>
                </a:cxn>
                <a:cxn ang="0">
                  <a:pos x="60" y="68"/>
                </a:cxn>
                <a:cxn ang="0">
                  <a:pos x="72" y="62"/>
                </a:cxn>
                <a:cxn ang="0">
                  <a:pos x="82" y="52"/>
                </a:cxn>
                <a:cxn ang="0">
                  <a:pos x="90" y="42"/>
                </a:cxn>
                <a:cxn ang="0">
                  <a:pos x="98" y="30"/>
                </a:cxn>
                <a:cxn ang="0">
                  <a:pos x="106" y="0"/>
                </a:cxn>
                <a:cxn ang="0">
                  <a:pos x="106" y="0"/>
                </a:cxn>
                <a:cxn ang="0">
                  <a:pos x="80" y="6"/>
                </a:cxn>
                <a:cxn ang="0">
                  <a:pos x="68" y="10"/>
                </a:cxn>
                <a:cxn ang="0">
                  <a:pos x="58" y="14"/>
                </a:cxn>
                <a:cxn ang="0">
                  <a:pos x="48" y="20"/>
                </a:cxn>
                <a:cxn ang="0">
                  <a:pos x="38" y="28"/>
                </a:cxn>
                <a:cxn ang="0">
                  <a:pos x="30" y="40"/>
                </a:cxn>
                <a:cxn ang="0">
                  <a:pos x="22" y="54"/>
                </a:cxn>
                <a:cxn ang="0">
                  <a:pos x="22" y="54"/>
                </a:cxn>
              </a:cxnLst>
              <a:rect l="0" t="0" r="r" b="b"/>
              <a:pathLst>
                <a:path w="106" h="76">
                  <a:moveTo>
                    <a:pt x="22" y="54"/>
                  </a:moveTo>
                  <a:lnTo>
                    <a:pt x="0" y="70"/>
                  </a:lnTo>
                  <a:lnTo>
                    <a:pt x="0" y="70"/>
                  </a:lnTo>
                  <a:lnTo>
                    <a:pt x="16" y="74"/>
                  </a:lnTo>
                  <a:lnTo>
                    <a:pt x="32" y="76"/>
                  </a:lnTo>
                  <a:lnTo>
                    <a:pt x="46" y="74"/>
                  </a:lnTo>
                  <a:lnTo>
                    <a:pt x="60" y="68"/>
                  </a:lnTo>
                  <a:lnTo>
                    <a:pt x="72" y="62"/>
                  </a:lnTo>
                  <a:lnTo>
                    <a:pt x="82" y="52"/>
                  </a:lnTo>
                  <a:lnTo>
                    <a:pt x="90" y="42"/>
                  </a:lnTo>
                  <a:lnTo>
                    <a:pt x="98" y="30"/>
                  </a:lnTo>
                  <a:lnTo>
                    <a:pt x="106" y="0"/>
                  </a:lnTo>
                  <a:lnTo>
                    <a:pt x="106" y="0"/>
                  </a:lnTo>
                  <a:lnTo>
                    <a:pt x="80" y="6"/>
                  </a:lnTo>
                  <a:lnTo>
                    <a:pt x="68" y="10"/>
                  </a:lnTo>
                  <a:lnTo>
                    <a:pt x="58" y="14"/>
                  </a:lnTo>
                  <a:lnTo>
                    <a:pt x="48" y="20"/>
                  </a:lnTo>
                  <a:lnTo>
                    <a:pt x="38" y="28"/>
                  </a:lnTo>
                  <a:lnTo>
                    <a:pt x="30" y="40"/>
                  </a:lnTo>
                  <a:lnTo>
                    <a:pt x="22" y="54"/>
                  </a:lnTo>
                  <a:lnTo>
                    <a:pt x="22" y="5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7" name="Freeform 46"/>
            <p:cNvSpPr>
              <a:spLocks/>
            </p:cNvSpPr>
            <p:nvPr userDrawn="1"/>
          </p:nvSpPr>
          <p:spPr bwMode="gray">
            <a:xfrm>
              <a:off x="2476" y="1392"/>
              <a:ext cx="85" cy="75"/>
            </a:xfrm>
            <a:custGeom>
              <a:avLst/>
              <a:gdLst/>
              <a:ahLst/>
              <a:cxnLst>
                <a:cxn ang="0">
                  <a:pos x="82" y="24"/>
                </a:cxn>
                <a:cxn ang="0">
                  <a:pos x="76" y="0"/>
                </a:cxn>
                <a:cxn ang="0">
                  <a:pos x="76" y="0"/>
                </a:cxn>
                <a:cxn ang="0">
                  <a:pos x="50" y="8"/>
                </a:cxn>
                <a:cxn ang="0">
                  <a:pos x="30" y="18"/>
                </a:cxn>
                <a:cxn ang="0">
                  <a:pos x="20" y="24"/>
                </a:cxn>
                <a:cxn ang="0">
                  <a:pos x="12" y="30"/>
                </a:cxn>
                <a:cxn ang="0">
                  <a:pos x="6" y="40"/>
                </a:cxn>
                <a:cxn ang="0">
                  <a:pos x="0" y="48"/>
                </a:cxn>
                <a:cxn ang="0">
                  <a:pos x="0" y="68"/>
                </a:cxn>
                <a:cxn ang="0">
                  <a:pos x="0" y="68"/>
                </a:cxn>
                <a:cxn ang="0">
                  <a:pos x="16" y="72"/>
                </a:cxn>
                <a:cxn ang="0">
                  <a:pos x="30" y="70"/>
                </a:cxn>
                <a:cxn ang="0">
                  <a:pos x="42" y="66"/>
                </a:cxn>
                <a:cxn ang="0">
                  <a:pos x="52" y="60"/>
                </a:cxn>
                <a:cxn ang="0">
                  <a:pos x="62" y="52"/>
                </a:cxn>
                <a:cxn ang="0">
                  <a:pos x="70" y="42"/>
                </a:cxn>
                <a:cxn ang="0">
                  <a:pos x="82" y="24"/>
                </a:cxn>
                <a:cxn ang="0">
                  <a:pos x="82" y="24"/>
                </a:cxn>
              </a:cxnLst>
              <a:rect l="0" t="0" r="r" b="b"/>
              <a:pathLst>
                <a:path w="82" h="72">
                  <a:moveTo>
                    <a:pt x="82" y="24"/>
                  </a:moveTo>
                  <a:lnTo>
                    <a:pt x="76" y="0"/>
                  </a:lnTo>
                  <a:lnTo>
                    <a:pt x="76" y="0"/>
                  </a:lnTo>
                  <a:lnTo>
                    <a:pt x="50" y="8"/>
                  </a:lnTo>
                  <a:lnTo>
                    <a:pt x="30" y="18"/>
                  </a:lnTo>
                  <a:lnTo>
                    <a:pt x="20" y="24"/>
                  </a:lnTo>
                  <a:lnTo>
                    <a:pt x="12" y="30"/>
                  </a:lnTo>
                  <a:lnTo>
                    <a:pt x="6" y="40"/>
                  </a:lnTo>
                  <a:lnTo>
                    <a:pt x="0" y="48"/>
                  </a:lnTo>
                  <a:lnTo>
                    <a:pt x="0" y="68"/>
                  </a:lnTo>
                  <a:lnTo>
                    <a:pt x="0" y="68"/>
                  </a:lnTo>
                  <a:lnTo>
                    <a:pt x="16" y="72"/>
                  </a:lnTo>
                  <a:lnTo>
                    <a:pt x="30" y="70"/>
                  </a:lnTo>
                  <a:lnTo>
                    <a:pt x="42" y="66"/>
                  </a:lnTo>
                  <a:lnTo>
                    <a:pt x="52" y="60"/>
                  </a:lnTo>
                  <a:lnTo>
                    <a:pt x="62" y="52"/>
                  </a:lnTo>
                  <a:lnTo>
                    <a:pt x="70" y="42"/>
                  </a:lnTo>
                  <a:lnTo>
                    <a:pt x="82" y="24"/>
                  </a:lnTo>
                  <a:lnTo>
                    <a:pt x="82" y="2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8" name="Freeform 47"/>
            <p:cNvSpPr>
              <a:spLocks/>
            </p:cNvSpPr>
            <p:nvPr userDrawn="1"/>
          </p:nvSpPr>
          <p:spPr bwMode="gray">
            <a:xfrm>
              <a:off x="2448" y="1589"/>
              <a:ext cx="103" cy="65"/>
            </a:xfrm>
            <a:custGeom>
              <a:avLst/>
              <a:gdLst/>
              <a:ahLst/>
              <a:cxnLst>
                <a:cxn ang="0">
                  <a:pos x="0" y="50"/>
                </a:cxn>
                <a:cxn ang="0">
                  <a:pos x="14" y="58"/>
                </a:cxn>
                <a:cxn ang="0">
                  <a:pos x="14" y="58"/>
                </a:cxn>
                <a:cxn ang="0">
                  <a:pos x="30" y="62"/>
                </a:cxn>
                <a:cxn ang="0">
                  <a:pos x="44" y="60"/>
                </a:cxn>
                <a:cxn ang="0">
                  <a:pos x="54" y="56"/>
                </a:cxn>
                <a:cxn ang="0">
                  <a:pos x="60" y="50"/>
                </a:cxn>
                <a:cxn ang="0">
                  <a:pos x="66" y="42"/>
                </a:cxn>
                <a:cxn ang="0">
                  <a:pos x="70" y="34"/>
                </a:cxn>
                <a:cxn ang="0">
                  <a:pos x="78" y="18"/>
                </a:cxn>
                <a:cxn ang="0">
                  <a:pos x="98" y="2"/>
                </a:cxn>
                <a:cxn ang="0">
                  <a:pos x="98" y="2"/>
                </a:cxn>
                <a:cxn ang="0">
                  <a:pos x="80" y="0"/>
                </a:cxn>
                <a:cxn ang="0">
                  <a:pos x="64" y="2"/>
                </a:cxn>
                <a:cxn ang="0">
                  <a:pos x="50" y="6"/>
                </a:cxn>
                <a:cxn ang="0">
                  <a:pos x="36" y="14"/>
                </a:cxn>
                <a:cxn ang="0">
                  <a:pos x="24" y="22"/>
                </a:cxn>
                <a:cxn ang="0">
                  <a:pos x="14" y="30"/>
                </a:cxn>
                <a:cxn ang="0">
                  <a:pos x="6" y="40"/>
                </a:cxn>
                <a:cxn ang="0">
                  <a:pos x="0" y="50"/>
                </a:cxn>
                <a:cxn ang="0">
                  <a:pos x="0" y="50"/>
                </a:cxn>
              </a:cxnLst>
              <a:rect l="0" t="0" r="r" b="b"/>
              <a:pathLst>
                <a:path w="98" h="62">
                  <a:moveTo>
                    <a:pt x="0" y="50"/>
                  </a:moveTo>
                  <a:lnTo>
                    <a:pt x="14" y="58"/>
                  </a:lnTo>
                  <a:lnTo>
                    <a:pt x="14" y="58"/>
                  </a:lnTo>
                  <a:lnTo>
                    <a:pt x="30" y="62"/>
                  </a:lnTo>
                  <a:lnTo>
                    <a:pt x="44" y="60"/>
                  </a:lnTo>
                  <a:lnTo>
                    <a:pt x="54" y="56"/>
                  </a:lnTo>
                  <a:lnTo>
                    <a:pt x="60" y="50"/>
                  </a:lnTo>
                  <a:lnTo>
                    <a:pt x="66" y="42"/>
                  </a:lnTo>
                  <a:lnTo>
                    <a:pt x="70" y="34"/>
                  </a:lnTo>
                  <a:lnTo>
                    <a:pt x="78" y="18"/>
                  </a:lnTo>
                  <a:lnTo>
                    <a:pt x="98" y="2"/>
                  </a:lnTo>
                  <a:lnTo>
                    <a:pt x="98" y="2"/>
                  </a:lnTo>
                  <a:lnTo>
                    <a:pt x="80" y="0"/>
                  </a:lnTo>
                  <a:lnTo>
                    <a:pt x="64" y="2"/>
                  </a:lnTo>
                  <a:lnTo>
                    <a:pt x="50" y="6"/>
                  </a:lnTo>
                  <a:lnTo>
                    <a:pt x="36" y="14"/>
                  </a:lnTo>
                  <a:lnTo>
                    <a:pt x="24" y="22"/>
                  </a:lnTo>
                  <a:lnTo>
                    <a:pt x="14" y="30"/>
                  </a:lnTo>
                  <a:lnTo>
                    <a:pt x="6" y="40"/>
                  </a:lnTo>
                  <a:lnTo>
                    <a:pt x="0" y="50"/>
                  </a:lnTo>
                  <a:lnTo>
                    <a:pt x="0" y="5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49" name="Freeform 48"/>
            <p:cNvSpPr>
              <a:spLocks/>
            </p:cNvSpPr>
            <p:nvPr userDrawn="1"/>
          </p:nvSpPr>
          <p:spPr bwMode="gray">
            <a:xfrm>
              <a:off x="2720" y="944"/>
              <a:ext cx="103" cy="47"/>
            </a:xfrm>
            <a:custGeom>
              <a:avLst/>
              <a:gdLst/>
              <a:ahLst/>
              <a:cxnLst>
                <a:cxn ang="0">
                  <a:pos x="18" y="0"/>
                </a:cxn>
                <a:cxn ang="0">
                  <a:pos x="0" y="8"/>
                </a:cxn>
                <a:cxn ang="0">
                  <a:pos x="0" y="8"/>
                </a:cxn>
                <a:cxn ang="0">
                  <a:pos x="2" y="14"/>
                </a:cxn>
                <a:cxn ang="0">
                  <a:pos x="4" y="20"/>
                </a:cxn>
                <a:cxn ang="0">
                  <a:pos x="14" y="32"/>
                </a:cxn>
                <a:cxn ang="0">
                  <a:pos x="26" y="42"/>
                </a:cxn>
                <a:cxn ang="0">
                  <a:pos x="42" y="50"/>
                </a:cxn>
                <a:cxn ang="0">
                  <a:pos x="58" y="56"/>
                </a:cxn>
                <a:cxn ang="0">
                  <a:pos x="72" y="58"/>
                </a:cxn>
                <a:cxn ang="0">
                  <a:pos x="78" y="58"/>
                </a:cxn>
                <a:cxn ang="0">
                  <a:pos x="84" y="56"/>
                </a:cxn>
                <a:cxn ang="0">
                  <a:pos x="90" y="54"/>
                </a:cxn>
                <a:cxn ang="0">
                  <a:pos x="94" y="50"/>
                </a:cxn>
                <a:cxn ang="0">
                  <a:pos x="96" y="20"/>
                </a:cxn>
                <a:cxn ang="0">
                  <a:pos x="96" y="20"/>
                </a:cxn>
                <a:cxn ang="0">
                  <a:pos x="78" y="10"/>
                </a:cxn>
                <a:cxn ang="0">
                  <a:pos x="60" y="4"/>
                </a:cxn>
                <a:cxn ang="0">
                  <a:pos x="40" y="0"/>
                </a:cxn>
                <a:cxn ang="0">
                  <a:pos x="18" y="0"/>
                </a:cxn>
                <a:cxn ang="0">
                  <a:pos x="18" y="0"/>
                </a:cxn>
              </a:cxnLst>
              <a:rect l="0" t="0" r="r" b="b"/>
              <a:pathLst>
                <a:path w="96" h="58">
                  <a:moveTo>
                    <a:pt x="18" y="0"/>
                  </a:moveTo>
                  <a:lnTo>
                    <a:pt x="0" y="8"/>
                  </a:lnTo>
                  <a:lnTo>
                    <a:pt x="0" y="8"/>
                  </a:lnTo>
                  <a:lnTo>
                    <a:pt x="2" y="14"/>
                  </a:lnTo>
                  <a:lnTo>
                    <a:pt x="4" y="20"/>
                  </a:lnTo>
                  <a:lnTo>
                    <a:pt x="14" y="32"/>
                  </a:lnTo>
                  <a:lnTo>
                    <a:pt x="26" y="42"/>
                  </a:lnTo>
                  <a:lnTo>
                    <a:pt x="42" y="50"/>
                  </a:lnTo>
                  <a:lnTo>
                    <a:pt x="58" y="56"/>
                  </a:lnTo>
                  <a:lnTo>
                    <a:pt x="72" y="58"/>
                  </a:lnTo>
                  <a:lnTo>
                    <a:pt x="78" y="58"/>
                  </a:lnTo>
                  <a:lnTo>
                    <a:pt x="84" y="56"/>
                  </a:lnTo>
                  <a:lnTo>
                    <a:pt x="90" y="54"/>
                  </a:lnTo>
                  <a:lnTo>
                    <a:pt x="94" y="50"/>
                  </a:lnTo>
                  <a:lnTo>
                    <a:pt x="96" y="20"/>
                  </a:lnTo>
                  <a:lnTo>
                    <a:pt x="96" y="20"/>
                  </a:lnTo>
                  <a:lnTo>
                    <a:pt x="78" y="10"/>
                  </a:lnTo>
                  <a:lnTo>
                    <a:pt x="60" y="4"/>
                  </a:lnTo>
                  <a:lnTo>
                    <a:pt x="40" y="0"/>
                  </a:lnTo>
                  <a:lnTo>
                    <a:pt x="18" y="0"/>
                  </a:lnTo>
                  <a:lnTo>
                    <a:pt x="18" y="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0" name="Freeform 49"/>
            <p:cNvSpPr>
              <a:spLocks/>
            </p:cNvSpPr>
            <p:nvPr userDrawn="1"/>
          </p:nvSpPr>
          <p:spPr bwMode="gray">
            <a:xfrm>
              <a:off x="2946" y="851"/>
              <a:ext cx="66" cy="103"/>
            </a:xfrm>
            <a:custGeom>
              <a:avLst/>
              <a:gdLst/>
              <a:ahLst/>
              <a:cxnLst>
                <a:cxn ang="0">
                  <a:pos x="42" y="8"/>
                </a:cxn>
                <a:cxn ang="0">
                  <a:pos x="14" y="0"/>
                </a:cxn>
                <a:cxn ang="0">
                  <a:pos x="14" y="0"/>
                </a:cxn>
                <a:cxn ang="0">
                  <a:pos x="6" y="16"/>
                </a:cxn>
                <a:cxn ang="0">
                  <a:pos x="2" y="22"/>
                </a:cxn>
                <a:cxn ang="0">
                  <a:pos x="0" y="30"/>
                </a:cxn>
                <a:cxn ang="0">
                  <a:pos x="0" y="40"/>
                </a:cxn>
                <a:cxn ang="0">
                  <a:pos x="0" y="50"/>
                </a:cxn>
                <a:cxn ang="0">
                  <a:pos x="4" y="60"/>
                </a:cxn>
                <a:cxn ang="0">
                  <a:pos x="8" y="72"/>
                </a:cxn>
                <a:cxn ang="0">
                  <a:pos x="22" y="102"/>
                </a:cxn>
                <a:cxn ang="0">
                  <a:pos x="22" y="102"/>
                </a:cxn>
                <a:cxn ang="0">
                  <a:pos x="44" y="78"/>
                </a:cxn>
                <a:cxn ang="0">
                  <a:pos x="54" y="66"/>
                </a:cxn>
                <a:cxn ang="0">
                  <a:pos x="60" y="54"/>
                </a:cxn>
                <a:cxn ang="0">
                  <a:pos x="64" y="44"/>
                </a:cxn>
                <a:cxn ang="0">
                  <a:pos x="64" y="38"/>
                </a:cxn>
                <a:cxn ang="0">
                  <a:pos x="62" y="32"/>
                </a:cxn>
                <a:cxn ang="0">
                  <a:pos x="60" y="26"/>
                </a:cxn>
                <a:cxn ang="0">
                  <a:pos x="56" y="20"/>
                </a:cxn>
                <a:cxn ang="0">
                  <a:pos x="42" y="8"/>
                </a:cxn>
                <a:cxn ang="0">
                  <a:pos x="42" y="8"/>
                </a:cxn>
              </a:cxnLst>
              <a:rect l="0" t="0" r="r" b="b"/>
              <a:pathLst>
                <a:path w="64" h="102">
                  <a:moveTo>
                    <a:pt x="42" y="8"/>
                  </a:moveTo>
                  <a:lnTo>
                    <a:pt x="14" y="0"/>
                  </a:lnTo>
                  <a:lnTo>
                    <a:pt x="14" y="0"/>
                  </a:lnTo>
                  <a:lnTo>
                    <a:pt x="6" y="16"/>
                  </a:lnTo>
                  <a:lnTo>
                    <a:pt x="2" y="22"/>
                  </a:lnTo>
                  <a:lnTo>
                    <a:pt x="0" y="30"/>
                  </a:lnTo>
                  <a:lnTo>
                    <a:pt x="0" y="40"/>
                  </a:lnTo>
                  <a:lnTo>
                    <a:pt x="0" y="50"/>
                  </a:lnTo>
                  <a:lnTo>
                    <a:pt x="4" y="60"/>
                  </a:lnTo>
                  <a:lnTo>
                    <a:pt x="8" y="72"/>
                  </a:lnTo>
                  <a:lnTo>
                    <a:pt x="22" y="102"/>
                  </a:lnTo>
                  <a:lnTo>
                    <a:pt x="22" y="102"/>
                  </a:lnTo>
                  <a:lnTo>
                    <a:pt x="44" y="78"/>
                  </a:lnTo>
                  <a:lnTo>
                    <a:pt x="54" y="66"/>
                  </a:lnTo>
                  <a:lnTo>
                    <a:pt x="60" y="54"/>
                  </a:lnTo>
                  <a:lnTo>
                    <a:pt x="64" y="44"/>
                  </a:lnTo>
                  <a:lnTo>
                    <a:pt x="64" y="38"/>
                  </a:lnTo>
                  <a:lnTo>
                    <a:pt x="62" y="32"/>
                  </a:lnTo>
                  <a:lnTo>
                    <a:pt x="60" y="26"/>
                  </a:lnTo>
                  <a:lnTo>
                    <a:pt x="56" y="20"/>
                  </a:lnTo>
                  <a:lnTo>
                    <a:pt x="42" y="8"/>
                  </a:lnTo>
                  <a:lnTo>
                    <a:pt x="42" y="8"/>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1" name="Freeform 50"/>
            <p:cNvSpPr>
              <a:spLocks noEditPoints="1"/>
            </p:cNvSpPr>
            <p:nvPr userDrawn="1"/>
          </p:nvSpPr>
          <p:spPr bwMode="gray">
            <a:xfrm>
              <a:off x="3171" y="664"/>
              <a:ext cx="770" cy="1981"/>
            </a:xfrm>
            <a:custGeom>
              <a:avLst/>
              <a:gdLst/>
              <a:ahLst/>
              <a:cxnLst>
                <a:cxn ang="0">
                  <a:pos x="636" y="774"/>
                </a:cxn>
                <a:cxn ang="0">
                  <a:pos x="688" y="690"/>
                </a:cxn>
                <a:cxn ang="0">
                  <a:pos x="686" y="488"/>
                </a:cxn>
                <a:cxn ang="0">
                  <a:pos x="694" y="430"/>
                </a:cxn>
                <a:cxn ang="0">
                  <a:pos x="694" y="376"/>
                </a:cxn>
                <a:cxn ang="0">
                  <a:pos x="676" y="320"/>
                </a:cxn>
                <a:cxn ang="0">
                  <a:pos x="646" y="280"/>
                </a:cxn>
                <a:cxn ang="0">
                  <a:pos x="648" y="238"/>
                </a:cxn>
                <a:cxn ang="0">
                  <a:pos x="610" y="226"/>
                </a:cxn>
                <a:cxn ang="0">
                  <a:pos x="580" y="190"/>
                </a:cxn>
                <a:cxn ang="0">
                  <a:pos x="568" y="180"/>
                </a:cxn>
                <a:cxn ang="0">
                  <a:pos x="526" y="182"/>
                </a:cxn>
                <a:cxn ang="0">
                  <a:pos x="518" y="138"/>
                </a:cxn>
                <a:cxn ang="0">
                  <a:pos x="472" y="156"/>
                </a:cxn>
                <a:cxn ang="0">
                  <a:pos x="474" y="116"/>
                </a:cxn>
                <a:cxn ang="0">
                  <a:pos x="432" y="120"/>
                </a:cxn>
                <a:cxn ang="0">
                  <a:pos x="388" y="132"/>
                </a:cxn>
                <a:cxn ang="0">
                  <a:pos x="388" y="80"/>
                </a:cxn>
                <a:cxn ang="0">
                  <a:pos x="376" y="68"/>
                </a:cxn>
                <a:cxn ang="0">
                  <a:pos x="346" y="44"/>
                </a:cxn>
                <a:cxn ang="0">
                  <a:pos x="314" y="88"/>
                </a:cxn>
                <a:cxn ang="0">
                  <a:pos x="306" y="64"/>
                </a:cxn>
                <a:cxn ang="0">
                  <a:pos x="330" y="46"/>
                </a:cxn>
                <a:cxn ang="0">
                  <a:pos x="256" y="122"/>
                </a:cxn>
                <a:cxn ang="0">
                  <a:pos x="236" y="92"/>
                </a:cxn>
                <a:cxn ang="0">
                  <a:pos x="290" y="18"/>
                </a:cxn>
                <a:cxn ang="0">
                  <a:pos x="218" y="62"/>
                </a:cxn>
                <a:cxn ang="0">
                  <a:pos x="214" y="90"/>
                </a:cxn>
                <a:cxn ang="0">
                  <a:pos x="208" y="60"/>
                </a:cxn>
                <a:cxn ang="0">
                  <a:pos x="212" y="8"/>
                </a:cxn>
                <a:cxn ang="0">
                  <a:pos x="184" y="40"/>
                </a:cxn>
                <a:cxn ang="0">
                  <a:pos x="162" y="0"/>
                </a:cxn>
                <a:cxn ang="0">
                  <a:pos x="156" y="94"/>
                </a:cxn>
                <a:cxn ang="0">
                  <a:pos x="138" y="12"/>
                </a:cxn>
                <a:cxn ang="0">
                  <a:pos x="84" y="74"/>
                </a:cxn>
                <a:cxn ang="0">
                  <a:pos x="62" y="98"/>
                </a:cxn>
                <a:cxn ang="0">
                  <a:pos x="54" y="20"/>
                </a:cxn>
                <a:cxn ang="0">
                  <a:pos x="86" y="738"/>
                </a:cxn>
                <a:cxn ang="0">
                  <a:pos x="38" y="1700"/>
                </a:cxn>
                <a:cxn ang="0">
                  <a:pos x="176" y="1954"/>
                </a:cxn>
                <a:cxn ang="0">
                  <a:pos x="576" y="1976"/>
                </a:cxn>
                <a:cxn ang="0">
                  <a:pos x="656" y="1938"/>
                </a:cxn>
                <a:cxn ang="0">
                  <a:pos x="472" y="1910"/>
                </a:cxn>
                <a:cxn ang="0">
                  <a:pos x="368" y="1874"/>
                </a:cxn>
                <a:cxn ang="0">
                  <a:pos x="266" y="1722"/>
                </a:cxn>
                <a:cxn ang="0">
                  <a:pos x="260" y="1568"/>
                </a:cxn>
                <a:cxn ang="0">
                  <a:pos x="304" y="1496"/>
                </a:cxn>
                <a:cxn ang="0">
                  <a:pos x="552" y="1494"/>
                </a:cxn>
                <a:cxn ang="0">
                  <a:pos x="682" y="1452"/>
                </a:cxn>
                <a:cxn ang="0">
                  <a:pos x="654" y="1352"/>
                </a:cxn>
                <a:cxn ang="0">
                  <a:pos x="692" y="1264"/>
                </a:cxn>
                <a:cxn ang="0">
                  <a:pos x="610" y="1220"/>
                </a:cxn>
                <a:cxn ang="0">
                  <a:pos x="694" y="1188"/>
                </a:cxn>
                <a:cxn ang="0">
                  <a:pos x="698" y="1124"/>
                </a:cxn>
                <a:cxn ang="0">
                  <a:pos x="714" y="1052"/>
                </a:cxn>
                <a:cxn ang="0">
                  <a:pos x="772" y="1002"/>
                </a:cxn>
                <a:cxn ang="0">
                  <a:pos x="492" y="850"/>
                </a:cxn>
                <a:cxn ang="0">
                  <a:pos x="362" y="826"/>
                </a:cxn>
                <a:cxn ang="0">
                  <a:pos x="424" y="782"/>
                </a:cxn>
                <a:cxn ang="0">
                  <a:pos x="532" y="794"/>
                </a:cxn>
                <a:cxn ang="0">
                  <a:pos x="516" y="846"/>
                </a:cxn>
              </a:cxnLst>
              <a:rect l="0" t="0" r="r" b="b"/>
              <a:pathLst>
                <a:path w="772" h="1976">
                  <a:moveTo>
                    <a:pt x="696" y="886"/>
                  </a:moveTo>
                  <a:lnTo>
                    <a:pt x="696" y="886"/>
                  </a:lnTo>
                  <a:lnTo>
                    <a:pt x="670" y="852"/>
                  </a:lnTo>
                  <a:lnTo>
                    <a:pt x="656" y="834"/>
                  </a:lnTo>
                  <a:lnTo>
                    <a:pt x="646" y="814"/>
                  </a:lnTo>
                  <a:lnTo>
                    <a:pt x="638" y="794"/>
                  </a:lnTo>
                  <a:lnTo>
                    <a:pt x="636" y="784"/>
                  </a:lnTo>
                  <a:lnTo>
                    <a:pt x="636" y="774"/>
                  </a:lnTo>
                  <a:lnTo>
                    <a:pt x="638" y="764"/>
                  </a:lnTo>
                  <a:lnTo>
                    <a:pt x="642" y="754"/>
                  </a:lnTo>
                  <a:lnTo>
                    <a:pt x="646" y="744"/>
                  </a:lnTo>
                  <a:lnTo>
                    <a:pt x="654" y="734"/>
                  </a:lnTo>
                  <a:lnTo>
                    <a:pt x="654" y="734"/>
                  </a:lnTo>
                  <a:lnTo>
                    <a:pt x="670" y="720"/>
                  </a:lnTo>
                  <a:lnTo>
                    <a:pt x="680" y="706"/>
                  </a:lnTo>
                  <a:lnTo>
                    <a:pt x="688" y="690"/>
                  </a:lnTo>
                  <a:lnTo>
                    <a:pt x="690" y="672"/>
                  </a:lnTo>
                  <a:lnTo>
                    <a:pt x="690" y="672"/>
                  </a:lnTo>
                  <a:lnTo>
                    <a:pt x="696" y="612"/>
                  </a:lnTo>
                  <a:lnTo>
                    <a:pt x="696" y="566"/>
                  </a:lnTo>
                  <a:lnTo>
                    <a:pt x="692" y="526"/>
                  </a:lnTo>
                  <a:lnTo>
                    <a:pt x="684" y="490"/>
                  </a:lnTo>
                  <a:lnTo>
                    <a:pt x="684" y="490"/>
                  </a:lnTo>
                  <a:lnTo>
                    <a:pt x="686" y="488"/>
                  </a:lnTo>
                  <a:lnTo>
                    <a:pt x="690" y="486"/>
                  </a:lnTo>
                  <a:lnTo>
                    <a:pt x="694" y="482"/>
                  </a:lnTo>
                  <a:lnTo>
                    <a:pt x="698" y="474"/>
                  </a:lnTo>
                  <a:lnTo>
                    <a:pt x="698" y="474"/>
                  </a:lnTo>
                  <a:lnTo>
                    <a:pt x="700" y="458"/>
                  </a:lnTo>
                  <a:lnTo>
                    <a:pt x="700" y="446"/>
                  </a:lnTo>
                  <a:lnTo>
                    <a:pt x="698" y="438"/>
                  </a:lnTo>
                  <a:lnTo>
                    <a:pt x="694" y="430"/>
                  </a:lnTo>
                  <a:lnTo>
                    <a:pt x="690" y="426"/>
                  </a:lnTo>
                  <a:lnTo>
                    <a:pt x="686" y="422"/>
                  </a:lnTo>
                  <a:lnTo>
                    <a:pt x="684" y="420"/>
                  </a:lnTo>
                  <a:lnTo>
                    <a:pt x="684" y="420"/>
                  </a:lnTo>
                  <a:lnTo>
                    <a:pt x="690" y="412"/>
                  </a:lnTo>
                  <a:lnTo>
                    <a:pt x="694" y="402"/>
                  </a:lnTo>
                  <a:lnTo>
                    <a:pt x="696" y="388"/>
                  </a:lnTo>
                  <a:lnTo>
                    <a:pt x="694" y="376"/>
                  </a:lnTo>
                  <a:lnTo>
                    <a:pt x="692" y="362"/>
                  </a:lnTo>
                  <a:lnTo>
                    <a:pt x="688" y="352"/>
                  </a:lnTo>
                  <a:lnTo>
                    <a:pt x="680" y="344"/>
                  </a:lnTo>
                  <a:lnTo>
                    <a:pt x="676" y="342"/>
                  </a:lnTo>
                  <a:lnTo>
                    <a:pt x="670" y="342"/>
                  </a:lnTo>
                  <a:lnTo>
                    <a:pt x="670" y="342"/>
                  </a:lnTo>
                  <a:lnTo>
                    <a:pt x="674" y="332"/>
                  </a:lnTo>
                  <a:lnTo>
                    <a:pt x="676" y="320"/>
                  </a:lnTo>
                  <a:lnTo>
                    <a:pt x="676" y="308"/>
                  </a:lnTo>
                  <a:lnTo>
                    <a:pt x="674" y="298"/>
                  </a:lnTo>
                  <a:lnTo>
                    <a:pt x="668" y="290"/>
                  </a:lnTo>
                  <a:lnTo>
                    <a:pt x="662" y="282"/>
                  </a:lnTo>
                  <a:lnTo>
                    <a:pt x="654" y="280"/>
                  </a:lnTo>
                  <a:lnTo>
                    <a:pt x="642" y="280"/>
                  </a:lnTo>
                  <a:lnTo>
                    <a:pt x="642" y="280"/>
                  </a:lnTo>
                  <a:lnTo>
                    <a:pt x="646" y="280"/>
                  </a:lnTo>
                  <a:lnTo>
                    <a:pt x="650" y="274"/>
                  </a:lnTo>
                  <a:lnTo>
                    <a:pt x="654" y="266"/>
                  </a:lnTo>
                  <a:lnTo>
                    <a:pt x="656" y="260"/>
                  </a:lnTo>
                  <a:lnTo>
                    <a:pt x="656" y="254"/>
                  </a:lnTo>
                  <a:lnTo>
                    <a:pt x="656" y="254"/>
                  </a:lnTo>
                  <a:lnTo>
                    <a:pt x="654" y="246"/>
                  </a:lnTo>
                  <a:lnTo>
                    <a:pt x="652" y="242"/>
                  </a:lnTo>
                  <a:lnTo>
                    <a:pt x="648" y="238"/>
                  </a:lnTo>
                  <a:lnTo>
                    <a:pt x="644" y="236"/>
                  </a:lnTo>
                  <a:lnTo>
                    <a:pt x="636" y="234"/>
                  </a:lnTo>
                  <a:lnTo>
                    <a:pt x="626" y="234"/>
                  </a:lnTo>
                  <a:lnTo>
                    <a:pt x="618" y="236"/>
                  </a:lnTo>
                  <a:lnTo>
                    <a:pt x="610" y="236"/>
                  </a:lnTo>
                  <a:lnTo>
                    <a:pt x="608" y="236"/>
                  </a:lnTo>
                  <a:lnTo>
                    <a:pt x="608" y="234"/>
                  </a:lnTo>
                  <a:lnTo>
                    <a:pt x="610" y="226"/>
                  </a:lnTo>
                  <a:lnTo>
                    <a:pt x="610" y="226"/>
                  </a:lnTo>
                  <a:lnTo>
                    <a:pt x="612" y="220"/>
                  </a:lnTo>
                  <a:lnTo>
                    <a:pt x="610" y="212"/>
                  </a:lnTo>
                  <a:lnTo>
                    <a:pt x="604" y="204"/>
                  </a:lnTo>
                  <a:lnTo>
                    <a:pt x="598" y="196"/>
                  </a:lnTo>
                  <a:lnTo>
                    <a:pt x="592" y="190"/>
                  </a:lnTo>
                  <a:lnTo>
                    <a:pt x="584" y="188"/>
                  </a:lnTo>
                  <a:lnTo>
                    <a:pt x="580" y="190"/>
                  </a:lnTo>
                  <a:lnTo>
                    <a:pt x="576" y="192"/>
                  </a:lnTo>
                  <a:lnTo>
                    <a:pt x="574" y="196"/>
                  </a:lnTo>
                  <a:lnTo>
                    <a:pt x="570" y="202"/>
                  </a:lnTo>
                  <a:lnTo>
                    <a:pt x="570" y="202"/>
                  </a:lnTo>
                  <a:lnTo>
                    <a:pt x="568" y="200"/>
                  </a:lnTo>
                  <a:lnTo>
                    <a:pt x="566" y="194"/>
                  </a:lnTo>
                  <a:lnTo>
                    <a:pt x="568" y="184"/>
                  </a:lnTo>
                  <a:lnTo>
                    <a:pt x="568" y="180"/>
                  </a:lnTo>
                  <a:lnTo>
                    <a:pt x="566" y="174"/>
                  </a:lnTo>
                  <a:lnTo>
                    <a:pt x="564" y="170"/>
                  </a:lnTo>
                  <a:lnTo>
                    <a:pt x="560" y="166"/>
                  </a:lnTo>
                  <a:lnTo>
                    <a:pt x="560" y="166"/>
                  </a:lnTo>
                  <a:lnTo>
                    <a:pt x="552" y="168"/>
                  </a:lnTo>
                  <a:lnTo>
                    <a:pt x="544" y="172"/>
                  </a:lnTo>
                  <a:lnTo>
                    <a:pt x="526" y="182"/>
                  </a:lnTo>
                  <a:lnTo>
                    <a:pt x="526" y="182"/>
                  </a:lnTo>
                  <a:lnTo>
                    <a:pt x="526" y="176"/>
                  </a:lnTo>
                  <a:lnTo>
                    <a:pt x="526" y="172"/>
                  </a:lnTo>
                  <a:lnTo>
                    <a:pt x="528" y="162"/>
                  </a:lnTo>
                  <a:lnTo>
                    <a:pt x="528" y="158"/>
                  </a:lnTo>
                  <a:lnTo>
                    <a:pt x="528" y="152"/>
                  </a:lnTo>
                  <a:lnTo>
                    <a:pt x="524" y="146"/>
                  </a:lnTo>
                  <a:lnTo>
                    <a:pt x="518" y="138"/>
                  </a:lnTo>
                  <a:lnTo>
                    <a:pt x="518" y="138"/>
                  </a:lnTo>
                  <a:lnTo>
                    <a:pt x="510" y="134"/>
                  </a:lnTo>
                  <a:lnTo>
                    <a:pt x="502" y="132"/>
                  </a:lnTo>
                  <a:lnTo>
                    <a:pt x="498" y="134"/>
                  </a:lnTo>
                  <a:lnTo>
                    <a:pt x="492" y="136"/>
                  </a:lnTo>
                  <a:lnTo>
                    <a:pt x="484" y="146"/>
                  </a:lnTo>
                  <a:lnTo>
                    <a:pt x="478" y="152"/>
                  </a:lnTo>
                  <a:lnTo>
                    <a:pt x="472" y="156"/>
                  </a:lnTo>
                  <a:lnTo>
                    <a:pt x="472" y="156"/>
                  </a:lnTo>
                  <a:lnTo>
                    <a:pt x="466" y="154"/>
                  </a:lnTo>
                  <a:lnTo>
                    <a:pt x="464" y="150"/>
                  </a:lnTo>
                  <a:lnTo>
                    <a:pt x="464" y="148"/>
                  </a:lnTo>
                  <a:lnTo>
                    <a:pt x="474" y="136"/>
                  </a:lnTo>
                  <a:lnTo>
                    <a:pt x="478" y="128"/>
                  </a:lnTo>
                  <a:lnTo>
                    <a:pt x="478" y="124"/>
                  </a:lnTo>
                  <a:lnTo>
                    <a:pt x="476" y="120"/>
                  </a:lnTo>
                  <a:lnTo>
                    <a:pt x="474" y="116"/>
                  </a:lnTo>
                  <a:lnTo>
                    <a:pt x="468" y="110"/>
                  </a:lnTo>
                  <a:lnTo>
                    <a:pt x="460" y="106"/>
                  </a:lnTo>
                  <a:lnTo>
                    <a:pt x="448" y="100"/>
                  </a:lnTo>
                  <a:lnTo>
                    <a:pt x="448" y="100"/>
                  </a:lnTo>
                  <a:lnTo>
                    <a:pt x="442" y="112"/>
                  </a:lnTo>
                  <a:lnTo>
                    <a:pt x="438" y="120"/>
                  </a:lnTo>
                  <a:lnTo>
                    <a:pt x="434" y="122"/>
                  </a:lnTo>
                  <a:lnTo>
                    <a:pt x="432" y="120"/>
                  </a:lnTo>
                  <a:lnTo>
                    <a:pt x="428" y="112"/>
                  </a:lnTo>
                  <a:lnTo>
                    <a:pt x="426" y="108"/>
                  </a:lnTo>
                  <a:lnTo>
                    <a:pt x="424" y="106"/>
                  </a:lnTo>
                  <a:lnTo>
                    <a:pt x="424" y="106"/>
                  </a:lnTo>
                  <a:lnTo>
                    <a:pt x="422" y="104"/>
                  </a:lnTo>
                  <a:lnTo>
                    <a:pt x="418" y="106"/>
                  </a:lnTo>
                  <a:lnTo>
                    <a:pt x="412" y="110"/>
                  </a:lnTo>
                  <a:lnTo>
                    <a:pt x="388" y="132"/>
                  </a:lnTo>
                  <a:lnTo>
                    <a:pt x="388" y="132"/>
                  </a:lnTo>
                  <a:lnTo>
                    <a:pt x="398" y="112"/>
                  </a:lnTo>
                  <a:lnTo>
                    <a:pt x="404" y="92"/>
                  </a:lnTo>
                  <a:lnTo>
                    <a:pt x="406" y="84"/>
                  </a:lnTo>
                  <a:lnTo>
                    <a:pt x="404" y="80"/>
                  </a:lnTo>
                  <a:lnTo>
                    <a:pt x="398" y="78"/>
                  </a:lnTo>
                  <a:lnTo>
                    <a:pt x="388" y="80"/>
                  </a:lnTo>
                  <a:lnTo>
                    <a:pt x="388" y="80"/>
                  </a:lnTo>
                  <a:lnTo>
                    <a:pt x="376" y="84"/>
                  </a:lnTo>
                  <a:lnTo>
                    <a:pt x="368" y="86"/>
                  </a:lnTo>
                  <a:lnTo>
                    <a:pt x="366" y="86"/>
                  </a:lnTo>
                  <a:lnTo>
                    <a:pt x="364" y="84"/>
                  </a:lnTo>
                  <a:lnTo>
                    <a:pt x="368" y="76"/>
                  </a:lnTo>
                  <a:lnTo>
                    <a:pt x="370" y="72"/>
                  </a:lnTo>
                  <a:lnTo>
                    <a:pt x="370" y="72"/>
                  </a:lnTo>
                  <a:lnTo>
                    <a:pt x="376" y="68"/>
                  </a:lnTo>
                  <a:lnTo>
                    <a:pt x="380" y="64"/>
                  </a:lnTo>
                  <a:lnTo>
                    <a:pt x="380" y="62"/>
                  </a:lnTo>
                  <a:lnTo>
                    <a:pt x="380" y="58"/>
                  </a:lnTo>
                  <a:lnTo>
                    <a:pt x="376" y="50"/>
                  </a:lnTo>
                  <a:lnTo>
                    <a:pt x="368" y="44"/>
                  </a:lnTo>
                  <a:lnTo>
                    <a:pt x="358" y="42"/>
                  </a:lnTo>
                  <a:lnTo>
                    <a:pt x="350" y="42"/>
                  </a:lnTo>
                  <a:lnTo>
                    <a:pt x="346" y="44"/>
                  </a:lnTo>
                  <a:lnTo>
                    <a:pt x="344" y="46"/>
                  </a:lnTo>
                  <a:lnTo>
                    <a:pt x="342" y="52"/>
                  </a:lnTo>
                  <a:lnTo>
                    <a:pt x="342" y="58"/>
                  </a:lnTo>
                  <a:lnTo>
                    <a:pt x="342" y="58"/>
                  </a:lnTo>
                  <a:lnTo>
                    <a:pt x="340" y="68"/>
                  </a:lnTo>
                  <a:lnTo>
                    <a:pt x="332" y="76"/>
                  </a:lnTo>
                  <a:lnTo>
                    <a:pt x="324" y="84"/>
                  </a:lnTo>
                  <a:lnTo>
                    <a:pt x="314" y="88"/>
                  </a:lnTo>
                  <a:lnTo>
                    <a:pt x="306" y="90"/>
                  </a:lnTo>
                  <a:lnTo>
                    <a:pt x="300" y="90"/>
                  </a:lnTo>
                  <a:lnTo>
                    <a:pt x="298" y="88"/>
                  </a:lnTo>
                  <a:lnTo>
                    <a:pt x="298" y="84"/>
                  </a:lnTo>
                  <a:lnTo>
                    <a:pt x="300" y="76"/>
                  </a:lnTo>
                  <a:lnTo>
                    <a:pt x="300" y="76"/>
                  </a:lnTo>
                  <a:lnTo>
                    <a:pt x="302" y="68"/>
                  </a:lnTo>
                  <a:lnTo>
                    <a:pt x="306" y="64"/>
                  </a:lnTo>
                  <a:lnTo>
                    <a:pt x="310" y="62"/>
                  </a:lnTo>
                  <a:lnTo>
                    <a:pt x="314" y="60"/>
                  </a:lnTo>
                  <a:lnTo>
                    <a:pt x="322" y="60"/>
                  </a:lnTo>
                  <a:lnTo>
                    <a:pt x="328" y="62"/>
                  </a:lnTo>
                  <a:lnTo>
                    <a:pt x="334" y="62"/>
                  </a:lnTo>
                  <a:lnTo>
                    <a:pt x="334" y="60"/>
                  </a:lnTo>
                  <a:lnTo>
                    <a:pt x="334" y="58"/>
                  </a:lnTo>
                  <a:lnTo>
                    <a:pt x="330" y="46"/>
                  </a:lnTo>
                  <a:lnTo>
                    <a:pt x="318" y="26"/>
                  </a:lnTo>
                  <a:lnTo>
                    <a:pt x="318" y="26"/>
                  </a:lnTo>
                  <a:lnTo>
                    <a:pt x="284" y="62"/>
                  </a:lnTo>
                  <a:lnTo>
                    <a:pt x="272" y="76"/>
                  </a:lnTo>
                  <a:lnTo>
                    <a:pt x="266" y="86"/>
                  </a:lnTo>
                  <a:lnTo>
                    <a:pt x="266" y="86"/>
                  </a:lnTo>
                  <a:lnTo>
                    <a:pt x="260" y="110"/>
                  </a:lnTo>
                  <a:lnTo>
                    <a:pt x="256" y="122"/>
                  </a:lnTo>
                  <a:lnTo>
                    <a:pt x="254" y="124"/>
                  </a:lnTo>
                  <a:lnTo>
                    <a:pt x="252" y="124"/>
                  </a:lnTo>
                  <a:lnTo>
                    <a:pt x="250" y="120"/>
                  </a:lnTo>
                  <a:lnTo>
                    <a:pt x="246" y="102"/>
                  </a:lnTo>
                  <a:lnTo>
                    <a:pt x="242" y="96"/>
                  </a:lnTo>
                  <a:lnTo>
                    <a:pt x="238" y="92"/>
                  </a:lnTo>
                  <a:lnTo>
                    <a:pt x="236" y="92"/>
                  </a:lnTo>
                  <a:lnTo>
                    <a:pt x="236" y="92"/>
                  </a:lnTo>
                  <a:lnTo>
                    <a:pt x="258" y="76"/>
                  </a:lnTo>
                  <a:lnTo>
                    <a:pt x="268" y="66"/>
                  </a:lnTo>
                  <a:lnTo>
                    <a:pt x="276" y="56"/>
                  </a:lnTo>
                  <a:lnTo>
                    <a:pt x="284" y="46"/>
                  </a:lnTo>
                  <a:lnTo>
                    <a:pt x="290" y="36"/>
                  </a:lnTo>
                  <a:lnTo>
                    <a:pt x="292" y="26"/>
                  </a:lnTo>
                  <a:lnTo>
                    <a:pt x="290" y="18"/>
                  </a:lnTo>
                  <a:lnTo>
                    <a:pt x="290" y="18"/>
                  </a:lnTo>
                  <a:lnTo>
                    <a:pt x="276" y="18"/>
                  </a:lnTo>
                  <a:lnTo>
                    <a:pt x="262" y="24"/>
                  </a:lnTo>
                  <a:lnTo>
                    <a:pt x="246" y="32"/>
                  </a:lnTo>
                  <a:lnTo>
                    <a:pt x="232" y="40"/>
                  </a:lnTo>
                  <a:lnTo>
                    <a:pt x="222" y="50"/>
                  </a:lnTo>
                  <a:lnTo>
                    <a:pt x="220" y="54"/>
                  </a:lnTo>
                  <a:lnTo>
                    <a:pt x="218" y="58"/>
                  </a:lnTo>
                  <a:lnTo>
                    <a:pt x="218" y="62"/>
                  </a:lnTo>
                  <a:lnTo>
                    <a:pt x="220" y="66"/>
                  </a:lnTo>
                  <a:lnTo>
                    <a:pt x="226" y="68"/>
                  </a:lnTo>
                  <a:lnTo>
                    <a:pt x="232" y="70"/>
                  </a:lnTo>
                  <a:lnTo>
                    <a:pt x="232" y="70"/>
                  </a:lnTo>
                  <a:lnTo>
                    <a:pt x="230" y="76"/>
                  </a:lnTo>
                  <a:lnTo>
                    <a:pt x="226" y="80"/>
                  </a:lnTo>
                  <a:lnTo>
                    <a:pt x="222" y="86"/>
                  </a:lnTo>
                  <a:lnTo>
                    <a:pt x="214" y="90"/>
                  </a:lnTo>
                  <a:lnTo>
                    <a:pt x="208" y="90"/>
                  </a:lnTo>
                  <a:lnTo>
                    <a:pt x="202" y="90"/>
                  </a:lnTo>
                  <a:lnTo>
                    <a:pt x="194" y="84"/>
                  </a:lnTo>
                  <a:lnTo>
                    <a:pt x="188" y="76"/>
                  </a:lnTo>
                  <a:lnTo>
                    <a:pt x="188" y="76"/>
                  </a:lnTo>
                  <a:lnTo>
                    <a:pt x="194" y="74"/>
                  </a:lnTo>
                  <a:lnTo>
                    <a:pt x="198" y="70"/>
                  </a:lnTo>
                  <a:lnTo>
                    <a:pt x="208" y="60"/>
                  </a:lnTo>
                  <a:lnTo>
                    <a:pt x="218" y="46"/>
                  </a:lnTo>
                  <a:lnTo>
                    <a:pt x="224" y="32"/>
                  </a:lnTo>
                  <a:lnTo>
                    <a:pt x="228" y="20"/>
                  </a:lnTo>
                  <a:lnTo>
                    <a:pt x="228" y="14"/>
                  </a:lnTo>
                  <a:lnTo>
                    <a:pt x="226" y="10"/>
                  </a:lnTo>
                  <a:lnTo>
                    <a:pt x="224" y="8"/>
                  </a:lnTo>
                  <a:lnTo>
                    <a:pt x="218" y="6"/>
                  </a:lnTo>
                  <a:lnTo>
                    <a:pt x="212" y="8"/>
                  </a:lnTo>
                  <a:lnTo>
                    <a:pt x="202" y="12"/>
                  </a:lnTo>
                  <a:lnTo>
                    <a:pt x="202" y="12"/>
                  </a:lnTo>
                  <a:lnTo>
                    <a:pt x="200" y="16"/>
                  </a:lnTo>
                  <a:lnTo>
                    <a:pt x="198" y="24"/>
                  </a:lnTo>
                  <a:lnTo>
                    <a:pt x="194" y="34"/>
                  </a:lnTo>
                  <a:lnTo>
                    <a:pt x="188" y="44"/>
                  </a:lnTo>
                  <a:lnTo>
                    <a:pt x="188" y="44"/>
                  </a:lnTo>
                  <a:lnTo>
                    <a:pt x="184" y="40"/>
                  </a:lnTo>
                  <a:lnTo>
                    <a:pt x="182" y="36"/>
                  </a:lnTo>
                  <a:lnTo>
                    <a:pt x="182" y="26"/>
                  </a:lnTo>
                  <a:lnTo>
                    <a:pt x="182" y="16"/>
                  </a:lnTo>
                  <a:lnTo>
                    <a:pt x="182" y="8"/>
                  </a:lnTo>
                  <a:lnTo>
                    <a:pt x="182" y="8"/>
                  </a:lnTo>
                  <a:lnTo>
                    <a:pt x="174" y="4"/>
                  </a:lnTo>
                  <a:lnTo>
                    <a:pt x="168" y="0"/>
                  </a:lnTo>
                  <a:lnTo>
                    <a:pt x="162" y="0"/>
                  </a:lnTo>
                  <a:lnTo>
                    <a:pt x="160" y="2"/>
                  </a:lnTo>
                  <a:lnTo>
                    <a:pt x="156" y="6"/>
                  </a:lnTo>
                  <a:lnTo>
                    <a:pt x="154" y="12"/>
                  </a:lnTo>
                  <a:lnTo>
                    <a:pt x="152" y="28"/>
                  </a:lnTo>
                  <a:lnTo>
                    <a:pt x="152" y="46"/>
                  </a:lnTo>
                  <a:lnTo>
                    <a:pt x="152" y="66"/>
                  </a:lnTo>
                  <a:lnTo>
                    <a:pt x="156" y="94"/>
                  </a:lnTo>
                  <a:lnTo>
                    <a:pt x="156" y="94"/>
                  </a:lnTo>
                  <a:lnTo>
                    <a:pt x="140" y="82"/>
                  </a:lnTo>
                  <a:lnTo>
                    <a:pt x="132" y="74"/>
                  </a:lnTo>
                  <a:lnTo>
                    <a:pt x="130" y="68"/>
                  </a:lnTo>
                  <a:lnTo>
                    <a:pt x="130" y="62"/>
                  </a:lnTo>
                  <a:lnTo>
                    <a:pt x="134" y="54"/>
                  </a:lnTo>
                  <a:lnTo>
                    <a:pt x="138" y="44"/>
                  </a:lnTo>
                  <a:lnTo>
                    <a:pt x="140" y="30"/>
                  </a:lnTo>
                  <a:lnTo>
                    <a:pt x="138" y="12"/>
                  </a:lnTo>
                  <a:lnTo>
                    <a:pt x="138" y="12"/>
                  </a:lnTo>
                  <a:lnTo>
                    <a:pt x="122" y="16"/>
                  </a:lnTo>
                  <a:lnTo>
                    <a:pt x="110" y="20"/>
                  </a:lnTo>
                  <a:lnTo>
                    <a:pt x="100" y="28"/>
                  </a:lnTo>
                  <a:lnTo>
                    <a:pt x="92" y="36"/>
                  </a:lnTo>
                  <a:lnTo>
                    <a:pt x="88" y="46"/>
                  </a:lnTo>
                  <a:lnTo>
                    <a:pt x="84" y="58"/>
                  </a:lnTo>
                  <a:lnTo>
                    <a:pt x="84" y="74"/>
                  </a:lnTo>
                  <a:lnTo>
                    <a:pt x="86" y="92"/>
                  </a:lnTo>
                  <a:lnTo>
                    <a:pt x="86" y="92"/>
                  </a:lnTo>
                  <a:lnTo>
                    <a:pt x="82" y="102"/>
                  </a:lnTo>
                  <a:lnTo>
                    <a:pt x="74" y="112"/>
                  </a:lnTo>
                  <a:lnTo>
                    <a:pt x="72" y="114"/>
                  </a:lnTo>
                  <a:lnTo>
                    <a:pt x="68" y="114"/>
                  </a:lnTo>
                  <a:lnTo>
                    <a:pt x="64" y="108"/>
                  </a:lnTo>
                  <a:lnTo>
                    <a:pt x="62" y="98"/>
                  </a:lnTo>
                  <a:lnTo>
                    <a:pt x="62" y="98"/>
                  </a:lnTo>
                  <a:lnTo>
                    <a:pt x="70" y="84"/>
                  </a:lnTo>
                  <a:lnTo>
                    <a:pt x="74" y="72"/>
                  </a:lnTo>
                  <a:lnTo>
                    <a:pt x="78" y="58"/>
                  </a:lnTo>
                  <a:lnTo>
                    <a:pt x="76" y="46"/>
                  </a:lnTo>
                  <a:lnTo>
                    <a:pt x="72" y="34"/>
                  </a:lnTo>
                  <a:lnTo>
                    <a:pt x="66" y="26"/>
                  </a:lnTo>
                  <a:lnTo>
                    <a:pt x="54" y="20"/>
                  </a:lnTo>
                  <a:lnTo>
                    <a:pt x="40" y="16"/>
                  </a:lnTo>
                  <a:lnTo>
                    <a:pt x="40" y="16"/>
                  </a:lnTo>
                  <a:lnTo>
                    <a:pt x="52" y="136"/>
                  </a:lnTo>
                  <a:lnTo>
                    <a:pt x="64" y="258"/>
                  </a:lnTo>
                  <a:lnTo>
                    <a:pt x="72" y="378"/>
                  </a:lnTo>
                  <a:lnTo>
                    <a:pt x="78" y="498"/>
                  </a:lnTo>
                  <a:lnTo>
                    <a:pt x="84" y="618"/>
                  </a:lnTo>
                  <a:lnTo>
                    <a:pt x="86" y="738"/>
                  </a:lnTo>
                  <a:lnTo>
                    <a:pt x="88" y="860"/>
                  </a:lnTo>
                  <a:lnTo>
                    <a:pt x="86" y="980"/>
                  </a:lnTo>
                  <a:lnTo>
                    <a:pt x="84" y="1100"/>
                  </a:lnTo>
                  <a:lnTo>
                    <a:pt x="78" y="1220"/>
                  </a:lnTo>
                  <a:lnTo>
                    <a:pt x="72" y="1340"/>
                  </a:lnTo>
                  <a:lnTo>
                    <a:pt x="62" y="1460"/>
                  </a:lnTo>
                  <a:lnTo>
                    <a:pt x="52" y="1580"/>
                  </a:lnTo>
                  <a:lnTo>
                    <a:pt x="38" y="1700"/>
                  </a:lnTo>
                  <a:lnTo>
                    <a:pt x="24" y="1820"/>
                  </a:lnTo>
                  <a:lnTo>
                    <a:pt x="6" y="1938"/>
                  </a:lnTo>
                  <a:lnTo>
                    <a:pt x="0" y="1972"/>
                  </a:lnTo>
                  <a:lnTo>
                    <a:pt x="0" y="1972"/>
                  </a:lnTo>
                  <a:lnTo>
                    <a:pt x="42" y="1970"/>
                  </a:lnTo>
                  <a:lnTo>
                    <a:pt x="88" y="1964"/>
                  </a:lnTo>
                  <a:lnTo>
                    <a:pt x="134" y="1958"/>
                  </a:lnTo>
                  <a:lnTo>
                    <a:pt x="176" y="1954"/>
                  </a:lnTo>
                  <a:lnTo>
                    <a:pt x="176" y="1954"/>
                  </a:lnTo>
                  <a:lnTo>
                    <a:pt x="226" y="1956"/>
                  </a:lnTo>
                  <a:lnTo>
                    <a:pt x="268" y="1960"/>
                  </a:lnTo>
                  <a:lnTo>
                    <a:pt x="338" y="1968"/>
                  </a:lnTo>
                  <a:lnTo>
                    <a:pt x="378" y="1972"/>
                  </a:lnTo>
                  <a:lnTo>
                    <a:pt x="428" y="1974"/>
                  </a:lnTo>
                  <a:lnTo>
                    <a:pt x="492" y="1976"/>
                  </a:lnTo>
                  <a:lnTo>
                    <a:pt x="576" y="1976"/>
                  </a:lnTo>
                  <a:lnTo>
                    <a:pt x="576" y="1976"/>
                  </a:lnTo>
                  <a:lnTo>
                    <a:pt x="612" y="1972"/>
                  </a:lnTo>
                  <a:lnTo>
                    <a:pt x="636" y="1966"/>
                  </a:lnTo>
                  <a:lnTo>
                    <a:pt x="654" y="1962"/>
                  </a:lnTo>
                  <a:lnTo>
                    <a:pt x="668" y="1962"/>
                  </a:lnTo>
                  <a:lnTo>
                    <a:pt x="668" y="1962"/>
                  </a:lnTo>
                  <a:lnTo>
                    <a:pt x="664" y="1948"/>
                  </a:lnTo>
                  <a:lnTo>
                    <a:pt x="656" y="1938"/>
                  </a:lnTo>
                  <a:lnTo>
                    <a:pt x="648" y="1930"/>
                  </a:lnTo>
                  <a:lnTo>
                    <a:pt x="638" y="1924"/>
                  </a:lnTo>
                  <a:lnTo>
                    <a:pt x="624" y="1918"/>
                  </a:lnTo>
                  <a:lnTo>
                    <a:pt x="612" y="1916"/>
                  </a:lnTo>
                  <a:lnTo>
                    <a:pt x="582" y="1912"/>
                  </a:lnTo>
                  <a:lnTo>
                    <a:pt x="516" y="1912"/>
                  </a:lnTo>
                  <a:lnTo>
                    <a:pt x="486" y="1912"/>
                  </a:lnTo>
                  <a:lnTo>
                    <a:pt x="472" y="1910"/>
                  </a:lnTo>
                  <a:lnTo>
                    <a:pt x="458" y="1906"/>
                  </a:lnTo>
                  <a:lnTo>
                    <a:pt x="458" y="1906"/>
                  </a:lnTo>
                  <a:lnTo>
                    <a:pt x="440" y="1904"/>
                  </a:lnTo>
                  <a:lnTo>
                    <a:pt x="422" y="1900"/>
                  </a:lnTo>
                  <a:lnTo>
                    <a:pt x="406" y="1894"/>
                  </a:lnTo>
                  <a:lnTo>
                    <a:pt x="392" y="1888"/>
                  </a:lnTo>
                  <a:lnTo>
                    <a:pt x="380" y="1882"/>
                  </a:lnTo>
                  <a:lnTo>
                    <a:pt x="368" y="1874"/>
                  </a:lnTo>
                  <a:lnTo>
                    <a:pt x="350" y="1858"/>
                  </a:lnTo>
                  <a:lnTo>
                    <a:pt x="334" y="1840"/>
                  </a:lnTo>
                  <a:lnTo>
                    <a:pt x="322" y="1820"/>
                  </a:lnTo>
                  <a:lnTo>
                    <a:pt x="296" y="1782"/>
                  </a:lnTo>
                  <a:lnTo>
                    <a:pt x="296" y="1782"/>
                  </a:lnTo>
                  <a:lnTo>
                    <a:pt x="284" y="1760"/>
                  </a:lnTo>
                  <a:lnTo>
                    <a:pt x="272" y="1734"/>
                  </a:lnTo>
                  <a:lnTo>
                    <a:pt x="266" y="1722"/>
                  </a:lnTo>
                  <a:lnTo>
                    <a:pt x="262" y="1706"/>
                  </a:lnTo>
                  <a:lnTo>
                    <a:pt x="260" y="1692"/>
                  </a:lnTo>
                  <a:lnTo>
                    <a:pt x="258" y="1676"/>
                  </a:lnTo>
                  <a:lnTo>
                    <a:pt x="258" y="1676"/>
                  </a:lnTo>
                  <a:lnTo>
                    <a:pt x="256" y="1654"/>
                  </a:lnTo>
                  <a:lnTo>
                    <a:pt x="256" y="1636"/>
                  </a:lnTo>
                  <a:lnTo>
                    <a:pt x="256" y="1602"/>
                  </a:lnTo>
                  <a:lnTo>
                    <a:pt x="260" y="1568"/>
                  </a:lnTo>
                  <a:lnTo>
                    <a:pt x="260" y="1528"/>
                  </a:lnTo>
                  <a:lnTo>
                    <a:pt x="260" y="1528"/>
                  </a:lnTo>
                  <a:lnTo>
                    <a:pt x="262" y="1522"/>
                  </a:lnTo>
                  <a:lnTo>
                    <a:pt x="264" y="1516"/>
                  </a:lnTo>
                  <a:lnTo>
                    <a:pt x="272" y="1506"/>
                  </a:lnTo>
                  <a:lnTo>
                    <a:pt x="280" y="1500"/>
                  </a:lnTo>
                  <a:lnTo>
                    <a:pt x="292" y="1496"/>
                  </a:lnTo>
                  <a:lnTo>
                    <a:pt x="304" y="1496"/>
                  </a:lnTo>
                  <a:lnTo>
                    <a:pt x="318" y="1496"/>
                  </a:lnTo>
                  <a:lnTo>
                    <a:pt x="342" y="1498"/>
                  </a:lnTo>
                  <a:lnTo>
                    <a:pt x="342" y="1498"/>
                  </a:lnTo>
                  <a:lnTo>
                    <a:pt x="380" y="1502"/>
                  </a:lnTo>
                  <a:lnTo>
                    <a:pt x="422" y="1502"/>
                  </a:lnTo>
                  <a:lnTo>
                    <a:pt x="466" y="1500"/>
                  </a:lnTo>
                  <a:lnTo>
                    <a:pt x="510" y="1498"/>
                  </a:lnTo>
                  <a:lnTo>
                    <a:pt x="552" y="1494"/>
                  </a:lnTo>
                  <a:lnTo>
                    <a:pt x="588" y="1490"/>
                  </a:lnTo>
                  <a:lnTo>
                    <a:pt x="618" y="1486"/>
                  </a:lnTo>
                  <a:lnTo>
                    <a:pt x="638" y="1480"/>
                  </a:lnTo>
                  <a:lnTo>
                    <a:pt x="638" y="1480"/>
                  </a:lnTo>
                  <a:lnTo>
                    <a:pt x="658" y="1472"/>
                  </a:lnTo>
                  <a:lnTo>
                    <a:pt x="672" y="1464"/>
                  </a:lnTo>
                  <a:lnTo>
                    <a:pt x="678" y="1458"/>
                  </a:lnTo>
                  <a:lnTo>
                    <a:pt x="682" y="1452"/>
                  </a:lnTo>
                  <a:lnTo>
                    <a:pt x="684" y="1446"/>
                  </a:lnTo>
                  <a:lnTo>
                    <a:pt x="686" y="1440"/>
                  </a:lnTo>
                  <a:lnTo>
                    <a:pt x="686" y="1424"/>
                  </a:lnTo>
                  <a:lnTo>
                    <a:pt x="680" y="1408"/>
                  </a:lnTo>
                  <a:lnTo>
                    <a:pt x="672" y="1390"/>
                  </a:lnTo>
                  <a:lnTo>
                    <a:pt x="658" y="1370"/>
                  </a:lnTo>
                  <a:lnTo>
                    <a:pt x="658" y="1370"/>
                  </a:lnTo>
                  <a:lnTo>
                    <a:pt x="654" y="1352"/>
                  </a:lnTo>
                  <a:lnTo>
                    <a:pt x="654" y="1334"/>
                  </a:lnTo>
                  <a:lnTo>
                    <a:pt x="656" y="1318"/>
                  </a:lnTo>
                  <a:lnTo>
                    <a:pt x="664" y="1302"/>
                  </a:lnTo>
                  <a:lnTo>
                    <a:pt x="664" y="1302"/>
                  </a:lnTo>
                  <a:lnTo>
                    <a:pt x="676" y="1288"/>
                  </a:lnTo>
                  <a:lnTo>
                    <a:pt x="686" y="1276"/>
                  </a:lnTo>
                  <a:lnTo>
                    <a:pt x="690" y="1270"/>
                  </a:lnTo>
                  <a:lnTo>
                    <a:pt x="692" y="1264"/>
                  </a:lnTo>
                  <a:lnTo>
                    <a:pt x="690" y="1256"/>
                  </a:lnTo>
                  <a:lnTo>
                    <a:pt x="686" y="1248"/>
                  </a:lnTo>
                  <a:lnTo>
                    <a:pt x="686" y="1248"/>
                  </a:lnTo>
                  <a:lnTo>
                    <a:pt x="666" y="1244"/>
                  </a:lnTo>
                  <a:lnTo>
                    <a:pt x="648" y="1238"/>
                  </a:lnTo>
                  <a:lnTo>
                    <a:pt x="628" y="1232"/>
                  </a:lnTo>
                  <a:lnTo>
                    <a:pt x="614" y="1224"/>
                  </a:lnTo>
                  <a:lnTo>
                    <a:pt x="610" y="1220"/>
                  </a:lnTo>
                  <a:lnTo>
                    <a:pt x="610" y="1216"/>
                  </a:lnTo>
                  <a:lnTo>
                    <a:pt x="612" y="1214"/>
                  </a:lnTo>
                  <a:lnTo>
                    <a:pt x="618" y="1210"/>
                  </a:lnTo>
                  <a:lnTo>
                    <a:pt x="628" y="1206"/>
                  </a:lnTo>
                  <a:lnTo>
                    <a:pt x="642" y="1204"/>
                  </a:lnTo>
                  <a:lnTo>
                    <a:pt x="642" y="1204"/>
                  </a:lnTo>
                  <a:lnTo>
                    <a:pt x="674" y="1196"/>
                  </a:lnTo>
                  <a:lnTo>
                    <a:pt x="694" y="1188"/>
                  </a:lnTo>
                  <a:lnTo>
                    <a:pt x="700" y="1184"/>
                  </a:lnTo>
                  <a:lnTo>
                    <a:pt x="706" y="1178"/>
                  </a:lnTo>
                  <a:lnTo>
                    <a:pt x="712" y="1170"/>
                  </a:lnTo>
                  <a:lnTo>
                    <a:pt x="712" y="1160"/>
                  </a:lnTo>
                  <a:lnTo>
                    <a:pt x="710" y="1154"/>
                  </a:lnTo>
                  <a:lnTo>
                    <a:pt x="708" y="1148"/>
                  </a:lnTo>
                  <a:lnTo>
                    <a:pt x="708" y="1148"/>
                  </a:lnTo>
                  <a:lnTo>
                    <a:pt x="698" y="1124"/>
                  </a:lnTo>
                  <a:lnTo>
                    <a:pt x="676" y="1078"/>
                  </a:lnTo>
                  <a:lnTo>
                    <a:pt x="676" y="1078"/>
                  </a:lnTo>
                  <a:lnTo>
                    <a:pt x="676" y="1074"/>
                  </a:lnTo>
                  <a:lnTo>
                    <a:pt x="676" y="1070"/>
                  </a:lnTo>
                  <a:lnTo>
                    <a:pt x="680" y="1068"/>
                  </a:lnTo>
                  <a:lnTo>
                    <a:pt x="684" y="1064"/>
                  </a:lnTo>
                  <a:lnTo>
                    <a:pt x="698" y="1058"/>
                  </a:lnTo>
                  <a:lnTo>
                    <a:pt x="714" y="1052"/>
                  </a:lnTo>
                  <a:lnTo>
                    <a:pt x="732" y="1044"/>
                  </a:lnTo>
                  <a:lnTo>
                    <a:pt x="748" y="1036"/>
                  </a:lnTo>
                  <a:lnTo>
                    <a:pt x="760" y="1026"/>
                  </a:lnTo>
                  <a:lnTo>
                    <a:pt x="764" y="1020"/>
                  </a:lnTo>
                  <a:lnTo>
                    <a:pt x="768" y="1014"/>
                  </a:lnTo>
                  <a:lnTo>
                    <a:pt x="768" y="1014"/>
                  </a:lnTo>
                  <a:lnTo>
                    <a:pt x="770" y="1008"/>
                  </a:lnTo>
                  <a:lnTo>
                    <a:pt x="772" y="1002"/>
                  </a:lnTo>
                  <a:lnTo>
                    <a:pt x="770" y="994"/>
                  </a:lnTo>
                  <a:lnTo>
                    <a:pt x="768" y="986"/>
                  </a:lnTo>
                  <a:lnTo>
                    <a:pt x="760" y="970"/>
                  </a:lnTo>
                  <a:lnTo>
                    <a:pt x="748" y="952"/>
                  </a:lnTo>
                  <a:lnTo>
                    <a:pt x="720" y="916"/>
                  </a:lnTo>
                  <a:lnTo>
                    <a:pt x="696" y="886"/>
                  </a:lnTo>
                  <a:lnTo>
                    <a:pt x="696" y="886"/>
                  </a:lnTo>
                  <a:close/>
                  <a:moveTo>
                    <a:pt x="492" y="850"/>
                  </a:moveTo>
                  <a:lnTo>
                    <a:pt x="492" y="850"/>
                  </a:lnTo>
                  <a:lnTo>
                    <a:pt x="480" y="852"/>
                  </a:lnTo>
                  <a:lnTo>
                    <a:pt x="468" y="852"/>
                  </a:lnTo>
                  <a:lnTo>
                    <a:pt x="444" y="850"/>
                  </a:lnTo>
                  <a:lnTo>
                    <a:pt x="420" y="846"/>
                  </a:lnTo>
                  <a:lnTo>
                    <a:pt x="396" y="840"/>
                  </a:lnTo>
                  <a:lnTo>
                    <a:pt x="378" y="832"/>
                  </a:lnTo>
                  <a:lnTo>
                    <a:pt x="362" y="826"/>
                  </a:lnTo>
                  <a:lnTo>
                    <a:pt x="354" y="818"/>
                  </a:lnTo>
                  <a:lnTo>
                    <a:pt x="354" y="816"/>
                  </a:lnTo>
                  <a:lnTo>
                    <a:pt x="354" y="814"/>
                  </a:lnTo>
                  <a:lnTo>
                    <a:pt x="354" y="814"/>
                  </a:lnTo>
                  <a:lnTo>
                    <a:pt x="368" y="806"/>
                  </a:lnTo>
                  <a:lnTo>
                    <a:pt x="384" y="798"/>
                  </a:lnTo>
                  <a:lnTo>
                    <a:pt x="402" y="790"/>
                  </a:lnTo>
                  <a:lnTo>
                    <a:pt x="424" y="782"/>
                  </a:lnTo>
                  <a:lnTo>
                    <a:pt x="446" y="776"/>
                  </a:lnTo>
                  <a:lnTo>
                    <a:pt x="470" y="774"/>
                  </a:lnTo>
                  <a:lnTo>
                    <a:pt x="494" y="776"/>
                  </a:lnTo>
                  <a:lnTo>
                    <a:pt x="508" y="778"/>
                  </a:lnTo>
                  <a:lnTo>
                    <a:pt x="520" y="782"/>
                  </a:lnTo>
                  <a:lnTo>
                    <a:pt x="520" y="782"/>
                  </a:lnTo>
                  <a:lnTo>
                    <a:pt x="528" y="786"/>
                  </a:lnTo>
                  <a:lnTo>
                    <a:pt x="532" y="794"/>
                  </a:lnTo>
                  <a:lnTo>
                    <a:pt x="536" y="802"/>
                  </a:lnTo>
                  <a:lnTo>
                    <a:pt x="536" y="812"/>
                  </a:lnTo>
                  <a:lnTo>
                    <a:pt x="536" y="812"/>
                  </a:lnTo>
                  <a:lnTo>
                    <a:pt x="536" y="824"/>
                  </a:lnTo>
                  <a:lnTo>
                    <a:pt x="534" y="832"/>
                  </a:lnTo>
                  <a:lnTo>
                    <a:pt x="530" y="838"/>
                  </a:lnTo>
                  <a:lnTo>
                    <a:pt x="524" y="842"/>
                  </a:lnTo>
                  <a:lnTo>
                    <a:pt x="516" y="846"/>
                  </a:lnTo>
                  <a:lnTo>
                    <a:pt x="508" y="848"/>
                  </a:lnTo>
                  <a:lnTo>
                    <a:pt x="492" y="850"/>
                  </a:lnTo>
                  <a:lnTo>
                    <a:pt x="492" y="85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2" name="Freeform 51"/>
            <p:cNvSpPr>
              <a:spLocks/>
            </p:cNvSpPr>
            <p:nvPr userDrawn="1"/>
          </p:nvSpPr>
          <p:spPr bwMode="gray">
            <a:xfrm>
              <a:off x="1020" y="346"/>
              <a:ext cx="2189" cy="3756"/>
            </a:xfrm>
            <a:custGeom>
              <a:avLst/>
              <a:gdLst/>
              <a:ahLst/>
              <a:cxnLst>
                <a:cxn ang="0">
                  <a:pos x="1908" y="3290"/>
                </a:cxn>
                <a:cxn ang="0">
                  <a:pos x="2188" y="336"/>
                </a:cxn>
                <a:cxn ang="0">
                  <a:pos x="2158" y="426"/>
                </a:cxn>
                <a:cxn ang="0">
                  <a:pos x="2088" y="368"/>
                </a:cxn>
                <a:cxn ang="0">
                  <a:pos x="2080" y="432"/>
                </a:cxn>
                <a:cxn ang="0">
                  <a:pos x="2032" y="374"/>
                </a:cxn>
                <a:cxn ang="0">
                  <a:pos x="1992" y="446"/>
                </a:cxn>
                <a:cxn ang="0">
                  <a:pos x="1962" y="396"/>
                </a:cxn>
                <a:cxn ang="0">
                  <a:pos x="1916" y="472"/>
                </a:cxn>
                <a:cxn ang="0">
                  <a:pos x="1882" y="416"/>
                </a:cxn>
                <a:cxn ang="0">
                  <a:pos x="1852" y="538"/>
                </a:cxn>
                <a:cxn ang="0">
                  <a:pos x="1828" y="458"/>
                </a:cxn>
                <a:cxn ang="0">
                  <a:pos x="1772" y="502"/>
                </a:cxn>
                <a:cxn ang="0">
                  <a:pos x="1750" y="544"/>
                </a:cxn>
                <a:cxn ang="0">
                  <a:pos x="1664" y="534"/>
                </a:cxn>
                <a:cxn ang="0">
                  <a:pos x="1670" y="594"/>
                </a:cxn>
                <a:cxn ang="0">
                  <a:pos x="1558" y="570"/>
                </a:cxn>
                <a:cxn ang="0">
                  <a:pos x="1620" y="638"/>
                </a:cxn>
                <a:cxn ang="0">
                  <a:pos x="1632" y="668"/>
                </a:cxn>
                <a:cxn ang="0">
                  <a:pos x="1540" y="638"/>
                </a:cxn>
                <a:cxn ang="0">
                  <a:pos x="1546" y="702"/>
                </a:cxn>
                <a:cxn ang="0">
                  <a:pos x="1594" y="762"/>
                </a:cxn>
                <a:cxn ang="0">
                  <a:pos x="1422" y="704"/>
                </a:cxn>
                <a:cxn ang="0">
                  <a:pos x="1514" y="784"/>
                </a:cxn>
                <a:cxn ang="0">
                  <a:pos x="1534" y="848"/>
                </a:cxn>
                <a:cxn ang="0">
                  <a:pos x="1504" y="890"/>
                </a:cxn>
                <a:cxn ang="0">
                  <a:pos x="1426" y="844"/>
                </a:cxn>
                <a:cxn ang="0">
                  <a:pos x="1362" y="830"/>
                </a:cxn>
                <a:cxn ang="0">
                  <a:pos x="1310" y="904"/>
                </a:cxn>
                <a:cxn ang="0">
                  <a:pos x="1472" y="920"/>
                </a:cxn>
                <a:cxn ang="0">
                  <a:pos x="1386" y="982"/>
                </a:cxn>
                <a:cxn ang="0">
                  <a:pos x="1422" y="1038"/>
                </a:cxn>
                <a:cxn ang="0">
                  <a:pos x="1454" y="1058"/>
                </a:cxn>
                <a:cxn ang="0">
                  <a:pos x="1436" y="1156"/>
                </a:cxn>
                <a:cxn ang="0">
                  <a:pos x="1368" y="1182"/>
                </a:cxn>
                <a:cxn ang="0">
                  <a:pos x="1374" y="1242"/>
                </a:cxn>
                <a:cxn ang="0">
                  <a:pos x="1396" y="1290"/>
                </a:cxn>
                <a:cxn ang="0">
                  <a:pos x="1392" y="1342"/>
                </a:cxn>
                <a:cxn ang="0">
                  <a:pos x="1410" y="1384"/>
                </a:cxn>
                <a:cxn ang="0">
                  <a:pos x="1438" y="1404"/>
                </a:cxn>
                <a:cxn ang="0">
                  <a:pos x="1484" y="1472"/>
                </a:cxn>
                <a:cxn ang="0">
                  <a:pos x="1540" y="1486"/>
                </a:cxn>
                <a:cxn ang="0">
                  <a:pos x="1576" y="1588"/>
                </a:cxn>
                <a:cxn ang="0">
                  <a:pos x="1632" y="1496"/>
                </a:cxn>
                <a:cxn ang="0">
                  <a:pos x="1644" y="1570"/>
                </a:cxn>
                <a:cxn ang="0">
                  <a:pos x="1732" y="1560"/>
                </a:cxn>
                <a:cxn ang="0">
                  <a:pos x="1720" y="1614"/>
                </a:cxn>
                <a:cxn ang="0">
                  <a:pos x="1724" y="1660"/>
                </a:cxn>
                <a:cxn ang="0">
                  <a:pos x="1760" y="1698"/>
                </a:cxn>
                <a:cxn ang="0">
                  <a:pos x="1796" y="1742"/>
                </a:cxn>
                <a:cxn ang="0">
                  <a:pos x="1852" y="1692"/>
                </a:cxn>
                <a:cxn ang="0">
                  <a:pos x="1886" y="1682"/>
                </a:cxn>
                <a:cxn ang="0">
                  <a:pos x="1916" y="1748"/>
                </a:cxn>
                <a:cxn ang="0">
                  <a:pos x="1936" y="1794"/>
                </a:cxn>
                <a:cxn ang="0">
                  <a:pos x="1966" y="1864"/>
                </a:cxn>
                <a:cxn ang="0">
                  <a:pos x="2032" y="1936"/>
                </a:cxn>
                <a:cxn ang="0">
                  <a:pos x="1960" y="2136"/>
                </a:cxn>
                <a:cxn ang="0">
                  <a:pos x="1752" y="2224"/>
                </a:cxn>
                <a:cxn ang="0">
                  <a:pos x="1624" y="2286"/>
                </a:cxn>
                <a:cxn ang="0">
                  <a:pos x="1820" y="2290"/>
                </a:cxn>
              </a:cxnLst>
              <a:rect l="0" t="0" r="r" b="b"/>
              <a:pathLst>
                <a:path w="2188" h="3756">
                  <a:moveTo>
                    <a:pt x="2148" y="2292"/>
                  </a:moveTo>
                  <a:lnTo>
                    <a:pt x="2148" y="2292"/>
                  </a:lnTo>
                  <a:lnTo>
                    <a:pt x="2132" y="2382"/>
                  </a:lnTo>
                  <a:lnTo>
                    <a:pt x="2116" y="2472"/>
                  </a:lnTo>
                  <a:lnTo>
                    <a:pt x="2098" y="2562"/>
                  </a:lnTo>
                  <a:lnTo>
                    <a:pt x="2080" y="2652"/>
                  </a:lnTo>
                  <a:lnTo>
                    <a:pt x="2060" y="2742"/>
                  </a:lnTo>
                  <a:lnTo>
                    <a:pt x="2038" y="2832"/>
                  </a:lnTo>
                  <a:lnTo>
                    <a:pt x="2014" y="2922"/>
                  </a:lnTo>
                  <a:lnTo>
                    <a:pt x="1990" y="3014"/>
                  </a:lnTo>
                  <a:lnTo>
                    <a:pt x="1964" y="3106"/>
                  </a:lnTo>
                  <a:lnTo>
                    <a:pt x="1936" y="3198"/>
                  </a:lnTo>
                  <a:lnTo>
                    <a:pt x="1908" y="3290"/>
                  </a:lnTo>
                  <a:lnTo>
                    <a:pt x="1878" y="3382"/>
                  </a:lnTo>
                  <a:lnTo>
                    <a:pt x="1846" y="3474"/>
                  </a:lnTo>
                  <a:lnTo>
                    <a:pt x="1814" y="3568"/>
                  </a:lnTo>
                  <a:lnTo>
                    <a:pt x="1780" y="3662"/>
                  </a:lnTo>
                  <a:lnTo>
                    <a:pt x="1744" y="3756"/>
                  </a:lnTo>
                  <a:lnTo>
                    <a:pt x="1744" y="3756"/>
                  </a:lnTo>
                  <a:lnTo>
                    <a:pt x="0" y="3756"/>
                  </a:lnTo>
                  <a:lnTo>
                    <a:pt x="0" y="0"/>
                  </a:lnTo>
                  <a:lnTo>
                    <a:pt x="2146" y="0"/>
                  </a:lnTo>
                  <a:lnTo>
                    <a:pt x="2146" y="0"/>
                  </a:lnTo>
                  <a:lnTo>
                    <a:pt x="2168" y="170"/>
                  </a:lnTo>
                  <a:lnTo>
                    <a:pt x="2188" y="336"/>
                  </a:lnTo>
                  <a:lnTo>
                    <a:pt x="2188" y="336"/>
                  </a:lnTo>
                  <a:lnTo>
                    <a:pt x="2182" y="340"/>
                  </a:lnTo>
                  <a:lnTo>
                    <a:pt x="2170" y="346"/>
                  </a:lnTo>
                  <a:lnTo>
                    <a:pt x="2164" y="352"/>
                  </a:lnTo>
                  <a:lnTo>
                    <a:pt x="2158" y="360"/>
                  </a:lnTo>
                  <a:lnTo>
                    <a:pt x="2156" y="368"/>
                  </a:lnTo>
                  <a:lnTo>
                    <a:pt x="2154" y="378"/>
                  </a:lnTo>
                  <a:lnTo>
                    <a:pt x="2154" y="378"/>
                  </a:lnTo>
                  <a:lnTo>
                    <a:pt x="2156" y="390"/>
                  </a:lnTo>
                  <a:lnTo>
                    <a:pt x="2160" y="398"/>
                  </a:lnTo>
                  <a:lnTo>
                    <a:pt x="2166" y="412"/>
                  </a:lnTo>
                  <a:lnTo>
                    <a:pt x="2170" y="418"/>
                  </a:lnTo>
                  <a:lnTo>
                    <a:pt x="2174" y="420"/>
                  </a:lnTo>
                  <a:lnTo>
                    <a:pt x="2158" y="426"/>
                  </a:lnTo>
                  <a:lnTo>
                    <a:pt x="2158" y="426"/>
                  </a:lnTo>
                  <a:lnTo>
                    <a:pt x="2140" y="402"/>
                  </a:lnTo>
                  <a:lnTo>
                    <a:pt x="2140" y="402"/>
                  </a:lnTo>
                  <a:lnTo>
                    <a:pt x="2140" y="382"/>
                  </a:lnTo>
                  <a:lnTo>
                    <a:pt x="2140" y="372"/>
                  </a:lnTo>
                  <a:lnTo>
                    <a:pt x="2138" y="362"/>
                  </a:lnTo>
                  <a:lnTo>
                    <a:pt x="2132" y="356"/>
                  </a:lnTo>
                  <a:lnTo>
                    <a:pt x="2124" y="352"/>
                  </a:lnTo>
                  <a:lnTo>
                    <a:pt x="2110" y="350"/>
                  </a:lnTo>
                  <a:lnTo>
                    <a:pt x="2092" y="354"/>
                  </a:lnTo>
                  <a:lnTo>
                    <a:pt x="2092" y="354"/>
                  </a:lnTo>
                  <a:lnTo>
                    <a:pt x="2090" y="360"/>
                  </a:lnTo>
                  <a:lnTo>
                    <a:pt x="2088" y="368"/>
                  </a:lnTo>
                  <a:lnTo>
                    <a:pt x="2088" y="380"/>
                  </a:lnTo>
                  <a:lnTo>
                    <a:pt x="2092" y="392"/>
                  </a:lnTo>
                  <a:lnTo>
                    <a:pt x="2098" y="400"/>
                  </a:lnTo>
                  <a:lnTo>
                    <a:pt x="2106" y="408"/>
                  </a:lnTo>
                  <a:lnTo>
                    <a:pt x="2110" y="418"/>
                  </a:lnTo>
                  <a:lnTo>
                    <a:pt x="2112" y="426"/>
                  </a:lnTo>
                  <a:lnTo>
                    <a:pt x="2112" y="432"/>
                  </a:lnTo>
                  <a:lnTo>
                    <a:pt x="2110" y="438"/>
                  </a:lnTo>
                  <a:lnTo>
                    <a:pt x="2110" y="438"/>
                  </a:lnTo>
                  <a:lnTo>
                    <a:pt x="2100" y="438"/>
                  </a:lnTo>
                  <a:lnTo>
                    <a:pt x="2092" y="436"/>
                  </a:lnTo>
                  <a:lnTo>
                    <a:pt x="2086" y="434"/>
                  </a:lnTo>
                  <a:lnTo>
                    <a:pt x="2080" y="432"/>
                  </a:lnTo>
                  <a:lnTo>
                    <a:pt x="2076" y="426"/>
                  </a:lnTo>
                  <a:lnTo>
                    <a:pt x="2072" y="418"/>
                  </a:lnTo>
                  <a:lnTo>
                    <a:pt x="2070" y="414"/>
                  </a:lnTo>
                  <a:lnTo>
                    <a:pt x="2068" y="412"/>
                  </a:lnTo>
                  <a:lnTo>
                    <a:pt x="2066" y="410"/>
                  </a:lnTo>
                  <a:lnTo>
                    <a:pt x="2058" y="412"/>
                  </a:lnTo>
                  <a:lnTo>
                    <a:pt x="2044" y="418"/>
                  </a:lnTo>
                  <a:lnTo>
                    <a:pt x="2044" y="418"/>
                  </a:lnTo>
                  <a:lnTo>
                    <a:pt x="2044" y="412"/>
                  </a:lnTo>
                  <a:lnTo>
                    <a:pt x="2044" y="404"/>
                  </a:lnTo>
                  <a:lnTo>
                    <a:pt x="2038" y="388"/>
                  </a:lnTo>
                  <a:lnTo>
                    <a:pt x="2036" y="380"/>
                  </a:lnTo>
                  <a:lnTo>
                    <a:pt x="2032" y="374"/>
                  </a:lnTo>
                  <a:lnTo>
                    <a:pt x="2026" y="370"/>
                  </a:lnTo>
                  <a:lnTo>
                    <a:pt x="2020" y="368"/>
                  </a:lnTo>
                  <a:lnTo>
                    <a:pt x="2020" y="368"/>
                  </a:lnTo>
                  <a:lnTo>
                    <a:pt x="2014" y="388"/>
                  </a:lnTo>
                  <a:lnTo>
                    <a:pt x="2010" y="408"/>
                  </a:lnTo>
                  <a:lnTo>
                    <a:pt x="2010" y="420"/>
                  </a:lnTo>
                  <a:lnTo>
                    <a:pt x="2010" y="430"/>
                  </a:lnTo>
                  <a:lnTo>
                    <a:pt x="2014" y="440"/>
                  </a:lnTo>
                  <a:lnTo>
                    <a:pt x="2022" y="448"/>
                  </a:lnTo>
                  <a:lnTo>
                    <a:pt x="2022" y="448"/>
                  </a:lnTo>
                  <a:lnTo>
                    <a:pt x="2014" y="450"/>
                  </a:lnTo>
                  <a:lnTo>
                    <a:pt x="2004" y="450"/>
                  </a:lnTo>
                  <a:lnTo>
                    <a:pt x="1992" y="446"/>
                  </a:lnTo>
                  <a:lnTo>
                    <a:pt x="1986" y="442"/>
                  </a:lnTo>
                  <a:lnTo>
                    <a:pt x="1986" y="442"/>
                  </a:lnTo>
                  <a:lnTo>
                    <a:pt x="1984" y="438"/>
                  </a:lnTo>
                  <a:lnTo>
                    <a:pt x="1986" y="432"/>
                  </a:lnTo>
                  <a:lnTo>
                    <a:pt x="1990" y="420"/>
                  </a:lnTo>
                  <a:lnTo>
                    <a:pt x="1990" y="412"/>
                  </a:lnTo>
                  <a:lnTo>
                    <a:pt x="1990" y="402"/>
                  </a:lnTo>
                  <a:lnTo>
                    <a:pt x="1988" y="392"/>
                  </a:lnTo>
                  <a:lnTo>
                    <a:pt x="1984" y="380"/>
                  </a:lnTo>
                  <a:lnTo>
                    <a:pt x="1984" y="380"/>
                  </a:lnTo>
                  <a:lnTo>
                    <a:pt x="1974" y="384"/>
                  </a:lnTo>
                  <a:lnTo>
                    <a:pt x="1968" y="390"/>
                  </a:lnTo>
                  <a:lnTo>
                    <a:pt x="1962" y="396"/>
                  </a:lnTo>
                  <a:lnTo>
                    <a:pt x="1958" y="402"/>
                  </a:lnTo>
                  <a:lnTo>
                    <a:pt x="1954" y="416"/>
                  </a:lnTo>
                  <a:lnTo>
                    <a:pt x="1954" y="432"/>
                  </a:lnTo>
                  <a:lnTo>
                    <a:pt x="1954" y="446"/>
                  </a:lnTo>
                  <a:lnTo>
                    <a:pt x="1952" y="458"/>
                  </a:lnTo>
                  <a:lnTo>
                    <a:pt x="1950" y="464"/>
                  </a:lnTo>
                  <a:lnTo>
                    <a:pt x="1946" y="470"/>
                  </a:lnTo>
                  <a:lnTo>
                    <a:pt x="1940" y="476"/>
                  </a:lnTo>
                  <a:lnTo>
                    <a:pt x="1932" y="480"/>
                  </a:lnTo>
                  <a:lnTo>
                    <a:pt x="1932" y="480"/>
                  </a:lnTo>
                  <a:lnTo>
                    <a:pt x="1924" y="478"/>
                  </a:lnTo>
                  <a:lnTo>
                    <a:pt x="1918" y="476"/>
                  </a:lnTo>
                  <a:lnTo>
                    <a:pt x="1916" y="472"/>
                  </a:lnTo>
                  <a:lnTo>
                    <a:pt x="1914" y="468"/>
                  </a:lnTo>
                  <a:lnTo>
                    <a:pt x="1918" y="458"/>
                  </a:lnTo>
                  <a:lnTo>
                    <a:pt x="1922" y="448"/>
                  </a:lnTo>
                  <a:lnTo>
                    <a:pt x="1930" y="434"/>
                  </a:lnTo>
                  <a:lnTo>
                    <a:pt x="1934" y="420"/>
                  </a:lnTo>
                  <a:lnTo>
                    <a:pt x="1934" y="414"/>
                  </a:lnTo>
                  <a:lnTo>
                    <a:pt x="1932" y="406"/>
                  </a:lnTo>
                  <a:lnTo>
                    <a:pt x="1928" y="398"/>
                  </a:lnTo>
                  <a:lnTo>
                    <a:pt x="1922" y="392"/>
                  </a:lnTo>
                  <a:lnTo>
                    <a:pt x="1922" y="392"/>
                  </a:lnTo>
                  <a:lnTo>
                    <a:pt x="1906" y="398"/>
                  </a:lnTo>
                  <a:lnTo>
                    <a:pt x="1892" y="406"/>
                  </a:lnTo>
                  <a:lnTo>
                    <a:pt x="1882" y="416"/>
                  </a:lnTo>
                  <a:lnTo>
                    <a:pt x="1874" y="428"/>
                  </a:lnTo>
                  <a:lnTo>
                    <a:pt x="1870" y="442"/>
                  </a:lnTo>
                  <a:lnTo>
                    <a:pt x="1868" y="454"/>
                  </a:lnTo>
                  <a:lnTo>
                    <a:pt x="1870" y="468"/>
                  </a:lnTo>
                  <a:lnTo>
                    <a:pt x="1876" y="478"/>
                  </a:lnTo>
                  <a:lnTo>
                    <a:pt x="1876" y="478"/>
                  </a:lnTo>
                  <a:lnTo>
                    <a:pt x="1874" y="488"/>
                  </a:lnTo>
                  <a:lnTo>
                    <a:pt x="1872" y="496"/>
                  </a:lnTo>
                  <a:lnTo>
                    <a:pt x="1864" y="510"/>
                  </a:lnTo>
                  <a:lnTo>
                    <a:pt x="1858" y="524"/>
                  </a:lnTo>
                  <a:lnTo>
                    <a:pt x="1854" y="530"/>
                  </a:lnTo>
                  <a:lnTo>
                    <a:pt x="1852" y="538"/>
                  </a:lnTo>
                  <a:lnTo>
                    <a:pt x="1852" y="538"/>
                  </a:lnTo>
                  <a:lnTo>
                    <a:pt x="1838" y="534"/>
                  </a:lnTo>
                  <a:lnTo>
                    <a:pt x="1826" y="530"/>
                  </a:lnTo>
                  <a:lnTo>
                    <a:pt x="1820" y="524"/>
                  </a:lnTo>
                  <a:lnTo>
                    <a:pt x="1816" y="518"/>
                  </a:lnTo>
                  <a:lnTo>
                    <a:pt x="1816" y="518"/>
                  </a:lnTo>
                  <a:lnTo>
                    <a:pt x="1818" y="512"/>
                  </a:lnTo>
                  <a:lnTo>
                    <a:pt x="1822" y="506"/>
                  </a:lnTo>
                  <a:lnTo>
                    <a:pt x="1832" y="494"/>
                  </a:lnTo>
                  <a:lnTo>
                    <a:pt x="1838" y="488"/>
                  </a:lnTo>
                  <a:lnTo>
                    <a:pt x="1838" y="480"/>
                  </a:lnTo>
                  <a:lnTo>
                    <a:pt x="1836" y="470"/>
                  </a:lnTo>
                  <a:lnTo>
                    <a:pt x="1828" y="458"/>
                  </a:lnTo>
                  <a:lnTo>
                    <a:pt x="1828" y="458"/>
                  </a:lnTo>
                  <a:lnTo>
                    <a:pt x="1820" y="460"/>
                  </a:lnTo>
                  <a:lnTo>
                    <a:pt x="1814" y="464"/>
                  </a:lnTo>
                  <a:lnTo>
                    <a:pt x="1808" y="468"/>
                  </a:lnTo>
                  <a:lnTo>
                    <a:pt x="1804" y="474"/>
                  </a:lnTo>
                  <a:lnTo>
                    <a:pt x="1800" y="486"/>
                  </a:lnTo>
                  <a:lnTo>
                    <a:pt x="1796" y="498"/>
                  </a:lnTo>
                  <a:lnTo>
                    <a:pt x="1794" y="508"/>
                  </a:lnTo>
                  <a:lnTo>
                    <a:pt x="1794" y="512"/>
                  </a:lnTo>
                  <a:lnTo>
                    <a:pt x="1792" y="514"/>
                  </a:lnTo>
                  <a:lnTo>
                    <a:pt x="1788" y="514"/>
                  </a:lnTo>
                  <a:lnTo>
                    <a:pt x="1784" y="512"/>
                  </a:lnTo>
                  <a:lnTo>
                    <a:pt x="1772" y="502"/>
                  </a:lnTo>
                  <a:lnTo>
                    <a:pt x="1772" y="502"/>
                  </a:lnTo>
                  <a:lnTo>
                    <a:pt x="1768" y="488"/>
                  </a:lnTo>
                  <a:lnTo>
                    <a:pt x="1762" y="478"/>
                  </a:lnTo>
                  <a:lnTo>
                    <a:pt x="1754" y="470"/>
                  </a:lnTo>
                  <a:lnTo>
                    <a:pt x="1746" y="466"/>
                  </a:lnTo>
                  <a:lnTo>
                    <a:pt x="1746" y="466"/>
                  </a:lnTo>
                  <a:lnTo>
                    <a:pt x="1734" y="476"/>
                  </a:lnTo>
                  <a:lnTo>
                    <a:pt x="1730" y="484"/>
                  </a:lnTo>
                  <a:lnTo>
                    <a:pt x="1728" y="490"/>
                  </a:lnTo>
                  <a:lnTo>
                    <a:pt x="1726" y="496"/>
                  </a:lnTo>
                  <a:lnTo>
                    <a:pt x="1726" y="504"/>
                  </a:lnTo>
                  <a:lnTo>
                    <a:pt x="1728" y="512"/>
                  </a:lnTo>
                  <a:lnTo>
                    <a:pt x="1732" y="518"/>
                  </a:lnTo>
                  <a:lnTo>
                    <a:pt x="1750" y="544"/>
                  </a:lnTo>
                  <a:lnTo>
                    <a:pt x="1750" y="544"/>
                  </a:lnTo>
                  <a:lnTo>
                    <a:pt x="1752" y="546"/>
                  </a:lnTo>
                  <a:lnTo>
                    <a:pt x="1754" y="550"/>
                  </a:lnTo>
                  <a:lnTo>
                    <a:pt x="1756" y="556"/>
                  </a:lnTo>
                  <a:lnTo>
                    <a:pt x="1756" y="558"/>
                  </a:lnTo>
                  <a:lnTo>
                    <a:pt x="1756" y="558"/>
                  </a:lnTo>
                  <a:lnTo>
                    <a:pt x="1744" y="548"/>
                  </a:lnTo>
                  <a:lnTo>
                    <a:pt x="1730" y="540"/>
                  </a:lnTo>
                  <a:lnTo>
                    <a:pt x="1718" y="534"/>
                  </a:lnTo>
                  <a:lnTo>
                    <a:pt x="1704" y="530"/>
                  </a:lnTo>
                  <a:lnTo>
                    <a:pt x="1690" y="528"/>
                  </a:lnTo>
                  <a:lnTo>
                    <a:pt x="1676" y="530"/>
                  </a:lnTo>
                  <a:lnTo>
                    <a:pt x="1664" y="534"/>
                  </a:lnTo>
                  <a:lnTo>
                    <a:pt x="1654" y="542"/>
                  </a:lnTo>
                  <a:lnTo>
                    <a:pt x="1654" y="542"/>
                  </a:lnTo>
                  <a:lnTo>
                    <a:pt x="1656" y="552"/>
                  </a:lnTo>
                  <a:lnTo>
                    <a:pt x="1660" y="560"/>
                  </a:lnTo>
                  <a:lnTo>
                    <a:pt x="1666" y="564"/>
                  </a:lnTo>
                  <a:lnTo>
                    <a:pt x="1672" y="568"/>
                  </a:lnTo>
                  <a:lnTo>
                    <a:pt x="1692" y="574"/>
                  </a:lnTo>
                  <a:lnTo>
                    <a:pt x="1718" y="580"/>
                  </a:lnTo>
                  <a:lnTo>
                    <a:pt x="1718" y="580"/>
                  </a:lnTo>
                  <a:lnTo>
                    <a:pt x="1702" y="582"/>
                  </a:lnTo>
                  <a:lnTo>
                    <a:pt x="1688" y="586"/>
                  </a:lnTo>
                  <a:lnTo>
                    <a:pt x="1678" y="590"/>
                  </a:lnTo>
                  <a:lnTo>
                    <a:pt x="1670" y="594"/>
                  </a:lnTo>
                  <a:lnTo>
                    <a:pt x="1658" y="602"/>
                  </a:lnTo>
                  <a:lnTo>
                    <a:pt x="1646" y="610"/>
                  </a:lnTo>
                  <a:lnTo>
                    <a:pt x="1646" y="610"/>
                  </a:lnTo>
                  <a:lnTo>
                    <a:pt x="1644" y="600"/>
                  </a:lnTo>
                  <a:lnTo>
                    <a:pt x="1638" y="592"/>
                  </a:lnTo>
                  <a:lnTo>
                    <a:pt x="1630" y="586"/>
                  </a:lnTo>
                  <a:lnTo>
                    <a:pt x="1620" y="580"/>
                  </a:lnTo>
                  <a:lnTo>
                    <a:pt x="1608" y="576"/>
                  </a:lnTo>
                  <a:lnTo>
                    <a:pt x="1596" y="574"/>
                  </a:lnTo>
                  <a:lnTo>
                    <a:pt x="1570" y="570"/>
                  </a:lnTo>
                  <a:lnTo>
                    <a:pt x="1570" y="570"/>
                  </a:lnTo>
                  <a:lnTo>
                    <a:pt x="1564" y="570"/>
                  </a:lnTo>
                  <a:lnTo>
                    <a:pt x="1558" y="570"/>
                  </a:lnTo>
                  <a:lnTo>
                    <a:pt x="1546" y="568"/>
                  </a:lnTo>
                  <a:lnTo>
                    <a:pt x="1538" y="566"/>
                  </a:lnTo>
                  <a:lnTo>
                    <a:pt x="1534" y="566"/>
                  </a:lnTo>
                  <a:lnTo>
                    <a:pt x="1530" y="568"/>
                  </a:lnTo>
                  <a:lnTo>
                    <a:pt x="1530" y="568"/>
                  </a:lnTo>
                  <a:lnTo>
                    <a:pt x="1536" y="580"/>
                  </a:lnTo>
                  <a:lnTo>
                    <a:pt x="1544" y="592"/>
                  </a:lnTo>
                  <a:lnTo>
                    <a:pt x="1554" y="604"/>
                  </a:lnTo>
                  <a:lnTo>
                    <a:pt x="1566" y="612"/>
                  </a:lnTo>
                  <a:lnTo>
                    <a:pt x="1578" y="622"/>
                  </a:lnTo>
                  <a:lnTo>
                    <a:pt x="1592" y="628"/>
                  </a:lnTo>
                  <a:lnTo>
                    <a:pt x="1606" y="634"/>
                  </a:lnTo>
                  <a:lnTo>
                    <a:pt x="1620" y="638"/>
                  </a:lnTo>
                  <a:lnTo>
                    <a:pt x="1620" y="638"/>
                  </a:lnTo>
                  <a:lnTo>
                    <a:pt x="1640" y="636"/>
                  </a:lnTo>
                  <a:lnTo>
                    <a:pt x="1656" y="630"/>
                  </a:lnTo>
                  <a:lnTo>
                    <a:pt x="1656" y="630"/>
                  </a:lnTo>
                  <a:lnTo>
                    <a:pt x="1670" y="636"/>
                  </a:lnTo>
                  <a:lnTo>
                    <a:pt x="1676" y="644"/>
                  </a:lnTo>
                  <a:lnTo>
                    <a:pt x="1680" y="652"/>
                  </a:lnTo>
                  <a:lnTo>
                    <a:pt x="1684" y="662"/>
                  </a:lnTo>
                  <a:lnTo>
                    <a:pt x="1684" y="662"/>
                  </a:lnTo>
                  <a:lnTo>
                    <a:pt x="1670" y="666"/>
                  </a:lnTo>
                  <a:lnTo>
                    <a:pt x="1658" y="668"/>
                  </a:lnTo>
                  <a:lnTo>
                    <a:pt x="1644" y="668"/>
                  </a:lnTo>
                  <a:lnTo>
                    <a:pt x="1632" y="668"/>
                  </a:lnTo>
                  <a:lnTo>
                    <a:pt x="1608" y="664"/>
                  </a:lnTo>
                  <a:lnTo>
                    <a:pt x="1594" y="664"/>
                  </a:lnTo>
                  <a:lnTo>
                    <a:pt x="1582" y="668"/>
                  </a:lnTo>
                  <a:lnTo>
                    <a:pt x="1582" y="668"/>
                  </a:lnTo>
                  <a:lnTo>
                    <a:pt x="1576" y="668"/>
                  </a:lnTo>
                  <a:lnTo>
                    <a:pt x="1572" y="668"/>
                  </a:lnTo>
                  <a:lnTo>
                    <a:pt x="1572" y="666"/>
                  </a:lnTo>
                  <a:lnTo>
                    <a:pt x="1572" y="666"/>
                  </a:lnTo>
                  <a:lnTo>
                    <a:pt x="1568" y="656"/>
                  </a:lnTo>
                  <a:lnTo>
                    <a:pt x="1568" y="656"/>
                  </a:lnTo>
                  <a:lnTo>
                    <a:pt x="1560" y="648"/>
                  </a:lnTo>
                  <a:lnTo>
                    <a:pt x="1552" y="642"/>
                  </a:lnTo>
                  <a:lnTo>
                    <a:pt x="1540" y="638"/>
                  </a:lnTo>
                  <a:lnTo>
                    <a:pt x="1530" y="636"/>
                  </a:lnTo>
                  <a:lnTo>
                    <a:pt x="1518" y="638"/>
                  </a:lnTo>
                  <a:lnTo>
                    <a:pt x="1506" y="640"/>
                  </a:lnTo>
                  <a:lnTo>
                    <a:pt x="1486" y="644"/>
                  </a:lnTo>
                  <a:lnTo>
                    <a:pt x="1486" y="644"/>
                  </a:lnTo>
                  <a:lnTo>
                    <a:pt x="1486" y="654"/>
                  </a:lnTo>
                  <a:lnTo>
                    <a:pt x="1488" y="662"/>
                  </a:lnTo>
                  <a:lnTo>
                    <a:pt x="1492" y="670"/>
                  </a:lnTo>
                  <a:lnTo>
                    <a:pt x="1498" y="676"/>
                  </a:lnTo>
                  <a:lnTo>
                    <a:pt x="1512" y="688"/>
                  </a:lnTo>
                  <a:lnTo>
                    <a:pt x="1528" y="696"/>
                  </a:lnTo>
                  <a:lnTo>
                    <a:pt x="1528" y="696"/>
                  </a:lnTo>
                  <a:lnTo>
                    <a:pt x="1546" y="702"/>
                  </a:lnTo>
                  <a:lnTo>
                    <a:pt x="1556" y="702"/>
                  </a:lnTo>
                  <a:lnTo>
                    <a:pt x="1562" y="700"/>
                  </a:lnTo>
                  <a:lnTo>
                    <a:pt x="1564" y="698"/>
                  </a:lnTo>
                  <a:lnTo>
                    <a:pt x="1576" y="688"/>
                  </a:lnTo>
                  <a:lnTo>
                    <a:pt x="1576" y="688"/>
                  </a:lnTo>
                  <a:lnTo>
                    <a:pt x="1580" y="702"/>
                  </a:lnTo>
                  <a:lnTo>
                    <a:pt x="1584" y="714"/>
                  </a:lnTo>
                  <a:lnTo>
                    <a:pt x="1590" y="722"/>
                  </a:lnTo>
                  <a:lnTo>
                    <a:pt x="1596" y="730"/>
                  </a:lnTo>
                  <a:lnTo>
                    <a:pt x="1610" y="740"/>
                  </a:lnTo>
                  <a:lnTo>
                    <a:pt x="1626" y="752"/>
                  </a:lnTo>
                  <a:lnTo>
                    <a:pt x="1626" y="752"/>
                  </a:lnTo>
                  <a:lnTo>
                    <a:pt x="1594" y="762"/>
                  </a:lnTo>
                  <a:lnTo>
                    <a:pt x="1580" y="766"/>
                  </a:lnTo>
                  <a:lnTo>
                    <a:pt x="1560" y="766"/>
                  </a:lnTo>
                  <a:lnTo>
                    <a:pt x="1560" y="766"/>
                  </a:lnTo>
                  <a:lnTo>
                    <a:pt x="1552" y="756"/>
                  </a:lnTo>
                  <a:lnTo>
                    <a:pt x="1542" y="746"/>
                  </a:lnTo>
                  <a:lnTo>
                    <a:pt x="1532" y="738"/>
                  </a:lnTo>
                  <a:lnTo>
                    <a:pt x="1522" y="730"/>
                  </a:lnTo>
                  <a:lnTo>
                    <a:pt x="1498" y="718"/>
                  </a:lnTo>
                  <a:lnTo>
                    <a:pt x="1474" y="708"/>
                  </a:lnTo>
                  <a:lnTo>
                    <a:pt x="1452" y="704"/>
                  </a:lnTo>
                  <a:lnTo>
                    <a:pt x="1434" y="702"/>
                  </a:lnTo>
                  <a:lnTo>
                    <a:pt x="1428" y="702"/>
                  </a:lnTo>
                  <a:lnTo>
                    <a:pt x="1422" y="704"/>
                  </a:lnTo>
                  <a:lnTo>
                    <a:pt x="1420" y="708"/>
                  </a:lnTo>
                  <a:lnTo>
                    <a:pt x="1420" y="712"/>
                  </a:lnTo>
                  <a:lnTo>
                    <a:pt x="1420" y="712"/>
                  </a:lnTo>
                  <a:lnTo>
                    <a:pt x="1424" y="722"/>
                  </a:lnTo>
                  <a:lnTo>
                    <a:pt x="1428" y="732"/>
                  </a:lnTo>
                  <a:lnTo>
                    <a:pt x="1434" y="740"/>
                  </a:lnTo>
                  <a:lnTo>
                    <a:pt x="1440" y="748"/>
                  </a:lnTo>
                  <a:lnTo>
                    <a:pt x="1456" y="760"/>
                  </a:lnTo>
                  <a:lnTo>
                    <a:pt x="1472" y="770"/>
                  </a:lnTo>
                  <a:lnTo>
                    <a:pt x="1488" y="776"/>
                  </a:lnTo>
                  <a:lnTo>
                    <a:pt x="1502" y="780"/>
                  </a:lnTo>
                  <a:lnTo>
                    <a:pt x="1514" y="784"/>
                  </a:lnTo>
                  <a:lnTo>
                    <a:pt x="1514" y="784"/>
                  </a:lnTo>
                  <a:lnTo>
                    <a:pt x="1508" y="786"/>
                  </a:lnTo>
                  <a:lnTo>
                    <a:pt x="1494" y="792"/>
                  </a:lnTo>
                  <a:lnTo>
                    <a:pt x="1488" y="798"/>
                  </a:lnTo>
                  <a:lnTo>
                    <a:pt x="1482" y="802"/>
                  </a:lnTo>
                  <a:lnTo>
                    <a:pt x="1480" y="806"/>
                  </a:lnTo>
                  <a:lnTo>
                    <a:pt x="1480" y="812"/>
                  </a:lnTo>
                  <a:lnTo>
                    <a:pt x="1480" y="812"/>
                  </a:lnTo>
                  <a:lnTo>
                    <a:pt x="1484" y="816"/>
                  </a:lnTo>
                  <a:lnTo>
                    <a:pt x="1492" y="822"/>
                  </a:lnTo>
                  <a:lnTo>
                    <a:pt x="1512" y="830"/>
                  </a:lnTo>
                  <a:lnTo>
                    <a:pt x="1522" y="836"/>
                  </a:lnTo>
                  <a:lnTo>
                    <a:pt x="1530" y="842"/>
                  </a:lnTo>
                  <a:lnTo>
                    <a:pt x="1534" y="848"/>
                  </a:lnTo>
                  <a:lnTo>
                    <a:pt x="1534" y="852"/>
                  </a:lnTo>
                  <a:lnTo>
                    <a:pt x="1534" y="854"/>
                  </a:lnTo>
                  <a:lnTo>
                    <a:pt x="1534" y="854"/>
                  </a:lnTo>
                  <a:lnTo>
                    <a:pt x="1514" y="848"/>
                  </a:lnTo>
                  <a:lnTo>
                    <a:pt x="1500" y="842"/>
                  </a:lnTo>
                  <a:lnTo>
                    <a:pt x="1490" y="842"/>
                  </a:lnTo>
                  <a:lnTo>
                    <a:pt x="1486" y="842"/>
                  </a:lnTo>
                  <a:lnTo>
                    <a:pt x="1484" y="844"/>
                  </a:lnTo>
                  <a:lnTo>
                    <a:pt x="1482" y="846"/>
                  </a:lnTo>
                  <a:lnTo>
                    <a:pt x="1482" y="850"/>
                  </a:lnTo>
                  <a:lnTo>
                    <a:pt x="1484" y="860"/>
                  </a:lnTo>
                  <a:lnTo>
                    <a:pt x="1492" y="872"/>
                  </a:lnTo>
                  <a:lnTo>
                    <a:pt x="1504" y="890"/>
                  </a:lnTo>
                  <a:lnTo>
                    <a:pt x="1504" y="890"/>
                  </a:lnTo>
                  <a:lnTo>
                    <a:pt x="1496" y="890"/>
                  </a:lnTo>
                  <a:lnTo>
                    <a:pt x="1490" y="888"/>
                  </a:lnTo>
                  <a:lnTo>
                    <a:pt x="1484" y="886"/>
                  </a:lnTo>
                  <a:lnTo>
                    <a:pt x="1478" y="882"/>
                  </a:lnTo>
                  <a:lnTo>
                    <a:pt x="1470" y="874"/>
                  </a:lnTo>
                  <a:lnTo>
                    <a:pt x="1464" y="864"/>
                  </a:lnTo>
                  <a:lnTo>
                    <a:pt x="1454" y="844"/>
                  </a:lnTo>
                  <a:lnTo>
                    <a:pt x="1446" y="834"/>
                  </a:lnTo>
                  <a:lnTo>
                    <a:pt x="1438" y="828"/>
                  </a:lnTo>
                  <a:lnTo>
                    <a:pt x="1438" y="828"/>
                  </a:lnTo>
                  <a:lnTo>
                    <a:pt x="1430" y="836"/>
                  </a:lnTo>
                  <a:lnTo>
                    <a:pt x="1426" y="844"/>
                  </a:lnTo>
                  <a:lnTo>
                    <a:pt x="1424" y="852"/>
                  </a:lnTo>
                  <a:lnTo>
                    <a:pt x="1424" y="860"/>
                  </a:lnTo>
                  <a:lnTo>
                    <a:pt x="1426" y="872"/>
                  </a:lnTo>
                  <a:lnTo>
                    <a:pt x="1428" y="878"/>
                  </a:lnTo>
                  <a:lnTo>
                    <a:pt x="1428" y="878"/>
                  </a:lnTo>
                  <a:lnTo>
                    <a:pt x="1418" y="866"/>
                  </a:lnTo>
                  <a:lnTo>
                    <a:pt x="1402" y="848"/>
                  </a:lnTo>
                  <a:lnTo>
                    <a:pt x="1392" y="838"/>
                  </a:lnTo>
                  <a:lnTo>
                    <a:pt x="1384" y="832"/>
                  </a:lnTo>
                  <a:lnTo>
                    <a:pt x="1374" y="828"/>
                  </a:lnTo>
                  <a:lnTo>
                    <a:pt x="1366" y="828"/>
                  </a:lnTo>
                  <a:lnTo>
                    <a:pt x="1366" y="828"/>
                  </a:lnTo>
                  <a:lnTo>
                    <a:pt x="1362" y="830"/>
                  </a:lnTo>
                  <a:lnTo>
                    <a:pt x="1362" y="836"/>
                  </a:lnTo>
                  <a:lnTo>
                    <a:pt x="1360" y="848"/>
                  </a:lnTo>
                  <a:lnTo>
                    <a:pt x="1362" y="856"/>
                  </a:lnTo>
                  <a:lnTo>
                    <a:pt x="1366" y="862"/>
                  </a:lnTo>
                  <a:lnTo>
                    <a:pt x="1370" y="870"/>
                  </a:lnTo>
                  <a:lnTo>
                    <a:pt x="1376" y="876"/>
                  </a:lnTo>
                  <a:lnTo>
                    <a:pt x="1376" y="876"/>
                  </a:lnTo>
                  <a:lnTo>
                    <a:pt x="1358" y="880"/>
                  </a:lnTo>
                  <a:lnTo>
                    <a:pt x="1338" y="882"/>
                  </a:lnTo>
                  <a:lnTo>
                    <a:pt x="1328" y="886"/>
                  </a:lnTo>
                  <a:lnTo>
                    <a:pt x="1320" y="890"/>
                  </a:lnTo>
                  <a:lnTo>
                    <a:pt x="1314" y="896"/>
                  </a:lnTo>
                  <a:lnTo>
                    <a:pt x="1310" y="904"/>
                  </a:lnTo>
                  <a:lnTo>
                    <a:pt x="1310" y="904"/>
                  </a:lnTo>
                  <a:lnTo>
                    <a:pt x="1324" y="912"/>
                  </a:lnTo>
                  <a:lnTo>
                    <a:pt x="1340" y="920"/>
                  </a:lnTo>
                  <a:lnTo>
                    <a:pt x="1354" y="924"/>
                  </a:lnTo>
                  <a:lnTo>
                    <a:pt x="1370" y="928"/>
                  </a:lnTo>
                  <a:lnTo>
                    <a:pt x="1388" y="928"/>
                  </a:lnTo>
                  <a:lnTo>
                    <a:pt x="1406" y="928"/>
                  </a:lnTo>
                  <a:lnTo>
                    <a:pt x="1446" y="924"/>
                  </a:lnTo>
                  <a:lnTo>
                    <a:pt x="1446" y="924"/>
                  </a:lnTo>
                  <a:lnTo>
                    <a:pt x="1454" y="924"/>
                  </a:lnTo>
                  <a:lnTo>
                    <a:pt x="1468" y="920"/>
                  </a:lnTo>
                  <a:lnTo>
                    <a:pt x="1468" y="920"/>
                  </a:lnTo>
                  <a:lnTo>
                    <a:pt x="1472" y="920"/>
                  </a:lnTo>
                  <a:lnTo>
                    <a:pt x="1478" y="920"/>
                  </a:lnTo>
                  <a:lnTo>
                    <a:pt x="1486" y="924"/>
                  </a:lnTo>
                  <a:lnTo>
                    <a:pt x="1496" y="932"/>
                  </a:lnTo>
                  <a:lnTo>
                    <a:pt x="1496" y="932"/>
                  </a:lnTo>
                  <a:lnTo>
                    <a:pt x="1486" y="934"/>
                  </a:lnTo>
                  <a:lnTo>
                    <a:pt x="1480" y="938"/>
                  </a:lnTo>
                  <a:lnTo>
                    <a:pt x="1470" y="944"/>
                  </a:lnTo>
                  <a:lnTo>
                    <a:pt x="1454" y="952"/>
                  </a:lnTo>
                  <a:lnTo>
                    <a:pt x="1440" y="956"/>
                  </a:lnTo>
                  <a:lnTo>
                    <a:pt x="1422" y="960"/>
                  </a:lnTo>
                  <a:lnTo>
                    <a:pt x="1422" y="960"/>
                  </a:lnTo>
                  <a:lnTo>
                    <a:pt x="1396" y="974"/>
                  </a:lnTo>
                  <a:lnTo>
                    <a:pt x="1386" y="982"/>
                  </a:lnTo>
                  <a:lnTo>
                    <a:pt x="1376" y="992"/>
                  </a:lnTo>
                  <a:lnTo>
                    <a:pt x="1368" y="1002"/>
                  </a:lnTo>
                  <a:lnTo>
                    <a:pt x="1362" y="1012"/>
                  </a:lnTo>
                  <a:lnTo>
                    <a:pt x="1358" y="1024"/>
                  </a:lnTo>
                  <a:lnTo>
                    <a:pt x="1356" y="1038"/>
                  </a:lnTo>
                  <a:lnTo>
                    <a:pt x="1356" y="1038"/>
                  </a:lnTo>
                  <a:lnTo>
                    <a:pt x="1374" y="1046"/>
                  </a:lnTo>
                  <a:lnTo>
                    <a:pt x="1384" y="1048"/>
                  </a:lnTo>
                  <a:lnTo>
                    <a:pt x="1392" y="1050"/>
                  </a:lnTo>
                  <a:lnTo>
                    <a:pt x="1400" y="1050"/>
                  </a:lnTo>
                  <a:lnTo>
                    <a:pt x="1410" y="1048"/>
                  </a:lnTo>
                  <a:lnTo>
                    <a:pt x="1416" y="1044"/>
                  </a:lnTo>
                  <a:lnTo>
                    <a:pt x="1422" y="1038"/>
                  </a:lnTo>
                  <a:lnTo>
                    <a:pt x="1422" y="1038"/>
                  </a:lnTo>
                  <a:lnTo>
                    <a:pt x="1430" y="1028"/>
                  </a:lnTo>
                  <a:lnTo>
                    <a:pt x="1436" y="1022"/>
                  </a:lnTo>
                  <a:lnTo>
                    <a:pt x="1440" y="1020"/>
                  </a:lnTo>
                  <a:lnTo>
                    <a:pt x="1444" y="1020"/>
                  </a:lnTo>
                  <a:lnTo>
                    <a:pt x="1448" y="1026"/>
                  </a:lnTo>
                  <a:lnTo>
                    <a:pt x="1452" y="1028"/>
                  </a:lnTo>
                  <a:lnTo>
                    <a:pt x="1458" y="1030"/>
                  </a:lnTo>
                  <a:lnTo>
                    <a:pt x="1478" y="1036"/>
                  </a:lnTo>
                  <a:lnTo>
                    <a:pt x="1478" y="1036"/>
                  </a:lnTo>
                  <a:lnTo>
                    <a:pt x="1474" y="1042"/>
                  </a:lnTo>
                  <a:lnTo>
                    <a:pt x="1468" y="1048"/>
                  </a:lnTo>
                  <a:lnTo>
                    <a:pt x="1454" y="1058"/>
                  </a:lnTo>
                  <a:lnTo>
                    <a:pt x="1438" y="1066"/>
                  </a:lnTo>
                  <a:lnTo>
                    <a:pt x="1422" y="1072"/>
                  </a:lnTo>
                  <a:lnTo>
                    <a:pt x="1408" y="1078"/>
                  </a:lnTo>
                  <a:lnTo>
                    <a:pt x="1396" y="1084"/>
                  </a:lnTo>
                  <a:lnTo>
                    <a:pt x="1392" y="1088"/>
                  </a:lnTo>
                  <a:lnTo>
                    <a:pt x="1390" y="1092"/>
                  </a:lnTo>
                  <a:lnTo>
                    <a:pt x="1390" y="1096"/>
                  </a:lnTo>
                  <a:lnTo>
                    <a:pt x="1392" y="1100"/>
                  </a:lnTo>
                  <a:lnTo>
                    <a:pt x="1392" y="1100"/>
                  </a:lnTo>
                  <a:lnTo>
                    <a:pt x="1406" y="1120"/>
                  </a:lnTo>
                  <a:lnTo>
                    <a:pt x="1420" y="1138"/>
                  </a:lnTo>
                  <a:lnTo>
                    <a:pt x="1436" y="1156"/>
                  </a:lnTo>
                  <a:lnTo>
                    <a:pt x="1436" y="1156"/>
                  </a:lnTo>
                  <a:lnTo>
                    <a:pt x="1426" y="1150"/>
                  </a:lnTo>
                  <a:lnTo>
                    <a:pt x="1402" y="1142"/>
                  </a:lnTo>
                  <a:lnTo>
                    <a:pt x="1388" y="1140"/>
                  </a:lnTo>
                  <a:lnTo>
                    <a:pt x="1376" y="1138"/>
                  </a:lnTo>
                  <a:lnTo>
                    <a:pt x="1364" y="1140"/>
                  </a:lnTo>
                  <a:lnTo>
                    <a:pt x="1360" y="1142"/>
                  </a:lnTo>
                  <a:lnTo>
                    <a:pt x="1356" y="1146"/>
                  </a:lnTo>
                  <a:lnTo>
                    <a:pt x="1356" y="1146"/>
                  </a:lnTo>
                  <a:lnTo>
                    <a:pt x="1354" y="1150"/>
                  </a:lnTo>
                  <a:lnTo>
                    <a:pt x="1352" y="1154"/>
                  </a:lnTo>
                  <a:lnTo>
                    <a:pt x="1354" y="1164"/>
                  </a:lnTo>
                  <a:lnTo>
                    <a:pt x="1358" y="1174"/>
                  </a:lnTo>
                  <a:lnTo>
                    <a:pt x="1368" y="1182"/>
                  </a:lnTo>
                  <a:lnTo>
                    <a:pt x="1382" y="1192"/>
                  </a:lnTo>
                  <a:lnTo>
                    <a:pt x="1398" y="1200"/>
                  </a:lnTo>
                  <a:lnTo>
                    <a:pt x="1418" y="1208"/>
                  </a:lnTo>
                  <a:lnTo>
                    <a:pt x="1440" y="1214"/>
                  </a:lnTo>
                  <a:lnTo>
                    <a:pt x="1440" y="1214"/>
                  </a:lnTo>
                  <a:lnTo>
                    <a:pt x="1430" y="1218"/>
                  </a:lnTo>
                  <a:lnTo>
                    <a:pt x="1416" y="1220"/>
                  </a:lnTo>
                  <a:lnTo>
                    <a:pt x="1402" y="1222"/>
                  </a:lnTo>
                  <a:lnTo>
                    <a:pt x="1388" y="1226"/>
                  </a:lnTo>
                  <a:lnTo>
                    <a:pt x="1378" y="1230"/>
                  </a:lnTo>
                  <a:lnTo>
                    <a:pt x="1376" y="1232"/>
                  </a:lnTo>
                  <a:lnTo>
                    <a:pt x="1374" y="1236"/>
                  </a:lnTo>
                  <a:lnTo>
                    <a:pt x="1374" y="1242"/>
                  </a:lnTo>
                  <a:lnTo>
                    <a:pt x="1376" y="1248"/>
                  </a:lnTo>
                  <a:lnTo>
                    <a:pt x="1380" y="1254"/>
                  </a:lnTo>
                  <a:lnTo>
                    <a:pt x="1388" y="1262"/>
                  </a:lnTo>
                  <a:lnTo>
                    <a:pt x="1388" y="1262"/>
                  </a:lnTo>
                  <a:lnTo>
                    <a:pt x="1370" y="1272"/>
                  </a:lnTo>
                  <a:lnTo>
                    <a:pt x="1360" y="1278"/>
                  </a:lnTo>
                  <a:lnTo>
                    <a:pt x="1354" y="1286"/>
                  </a:lnTo>
                  <a:lnTo>
                    <a:pt x="1354" y="1288"/>
                  </a:lnTo>
                  <a:lnTo>
                    <a:pt x="1354" y="1290"/>
                  </a:lnTo>
                  <a:lnTo>
                    <a:pt x="1360" y="1294"/>
                  </a:lnTo>
                  <a:lnTo>
                    <a:pt x="1368" y="1294"/>
                  </a:lnTo>
                  <a:lnTo>
                    <a:pt x="1380" y="1294"/>
                  </a:lnTo>
                  <a:lnTo>
                    <a:pt x="1396" y="1290"/>
                  </a:lnTo>
                  <a:lnTo>
                    <a:pt x="1418" y="1294"/>
                  </a:lnTo>
                  <a:lnTo>
                    <a:pt x="1418" y="1294"/>
                  </a:lnTo>
                  <a:lnTo>
                    <a:pt x="1386" y="1312"/>
                  </a:lnTo>
                  <a:lnTo>
                    <a:pt x="1378" y="1318"/>
                  </a:lnTo>
                  <a:lnTo>
                    <a:pt x="1372" y="1324"/>
                  </a:lnTo>
                  <a:lnTo>
                    <a:pt x="1368" y="1330"/>
                  </a:lnTo>
                  <a:lnTo>
                    <a:pt x="1368" y="1336"/>
                  </a:lnTo>
                  <a:lnTo>
                    <a:pt x="1368" y="1336"/>
                  </a:lnTo>
                  <a:lnTo>
                    <a:pt x="1368" y="1338"/>
                  </a:lnTo>
                  <a:lnTo>
                    <a:pt x="1370" y="1340"/>
                  </a:lnTo>
                  <a:lnTo>
                    <a:pt x="1376" y="1342"/>
                  </a:lnTo>
                  <a:lnTo>
                    <a:pt x="1384" y="1342"/>
                  </a:lnTo>
                  <a:lnTo>
                    <a:pt x="1392" y="1342"/>
                  </a:lnTo>
                  <a:lnTo>
                    <a:pt x="1410" y="1340"/>
                  </a:lnTo>
                  <a:lnTo>
                    <a:pt x="1418" y="1340"/>
                  </a:lnTo>
                  <a:lnTo>
                    <a:pt x="1422" y="1344"/>
                  </a:lnTo>
                  <a:lnTo>
                    <a:pt x="1422" y="1344"/>
                  </a:lnTo>
                  <a:lnTo>
                    <a:pt x="1422" y="1352"/>
                  </a:lnTo>
                  <a:lnTo>
                    <a:pt x="1420" y="1358"/>
                  </a:lnTo>
                  <a:lnTo>
                    <a:pt x="1416" y="1364"/>
                  </a:lnTo>
                  <a:lnTo>
                    <a:pt x="1412" y="1368"/>
                  </a:lnTo>
                  <a:lnTo>
                    <a:pt x="1404" y="1374"/>
                  </a:lnTo>
                  <a:lnTo>
                    <a:pt x="1398" y="1380"/>
                  </a:lnTo>
                  <a:lnTo>
                    <a:pt x="1398" y="1380"/>
                  </a:lnTo>
                  <a:lnTo>
                    <a:pt x="1404" y="1382"/>
                  </a:lnTo>
                  <a:lnTo>
                    <a:pt x="1410" y="1384"/>
                  </a:lnTo>
                  <a:lnTo>
                    <a:pt x="1420" y="1384"/>
                  </a:lnTo>
                  <a:lnTo>
                    <a:pt x="1430" y="1382"/>
                  </a:lnTo>
                  <a:lnTo>
                    <a:pt x="1438" y="1376"/>
                  </a:lnTo>
                  <a:lnTo>
                    <a:pt x="1448" y="1372"/>
                  </a:lnTo>
                  <a:lnTo>
                    <a:pt x="1458" y="1370"/>
                  </a:lnTo>
                  <a:lnTo>
                    <a:pt x="1466" y="1372"/>
                  </a:lnTo>
                  <a:lnTo>
                    <a:pt x="1472" y="1376"/>
                  </a:lnTo>
                  <a:lnTo>
                    <a:pt x="1478" y="1380"/>
                  </a:lnTo>
                  <a:lnTo>
                    <a:pt x="1478" y="1380"/>
                  </a:lnTo>
                  <a:lnTo>
                    <a:pt x="1472" y="1386"/>
                  </a:lnTo>
                  <a:lnTo>
                    <a:pt x="1464" y="1392"/>
                  </a:lnTo>
                  <a:lnTo>
                    <a:pt x="1446" y="1400"/>
                  </a:lnTo>
                  <a:lnTo>
                    <a:pt x="1438" y="1404"/>
                  </a:lnTo>
                  <a:lnTo>
                    <a:pt x="1432" y="1410"/>
                  </a:lnTo>
                  <a:lnTo>
                    <a:pt x="1428" y="1418"/>
                  </a:lnTo>
                  <a:lnTo>
                    <a:pt x="1430" y="1428"/>
                  </a:lnTo>
                  <a:lnTo>
                    <a:pt x="1430" y="1428"/>
                  </a:lnTo>
                  <a:lnTo>
                    <a:pt x="1436" y="1432"/>
                  </a:lnTo>
                  <a:lnTo>
                    <a:pt x="1444" y="1434"/>
                  </a:lnTo>
                  <a:lnTo>
                    <a:pt x="1462" y="1438"/>
                  </a:lnTo>
                  <a:lnTo>
                    <a:pt x="1478" y="1442"/>
                  </a:lnTo>
                  <a:lnTo>
                    <a:pt x="1486" y="1444"/>
                  </a:lnTo>
                  <a:lnTo>
                    <a:pt x="1494" y="1448"/>
                  </a:lnTo>
                  <a:lnTo>
                    <a:pt x="1494" y="1448"/>
                  </a:lnTo>
                  <a:lnTo>
                    <a:pt x="1490" y="1454"/>
                  </a:lnTo>
                  <a:lnTo>
                    <a:pt x="1484" y="1472"/>
                  </a:lnTo>
                  <a:lnTo>
                    <a:pt x="1478" y="1488"/>
                  </a:lnTo>
                  <a:lnTo>
                    <a:pt x="1480" y="1494"/>
                  </a:lnTo>
                  <a:lnTo>
                    <a:pt x="1482" y="1498"/>
                  </a:lnTo>
                  <a:lnTo>
                    <a:pt x="1482" y="1498"/>
                  </a:lnTo>
                  <a:lnTo>
                    <a:pt x="1492" y="1502"/>
                  </a:lnTo>
                  <a:lnTo>
                    <a:pt x="1500" y="1500"/>
                  </a:lnTo>
                  <a:lnTo>
                    <a:pt x="1510" y="1496"/>
                  </a:lnTo>
                  <a:lnTo>
                    <a:pt x="1518" y="1490"/>
                  </a:lnTo>
                  <a:lnTo>
                    <a:pt x="1532" y="1476"/>
                  </a:lnTo>
                  <a:lnTo>
                    <a:pt x="1536" y="1472"/>
                  </a:lnTo>
                  <a:lnTo>
                    <a:pt x="1540" y="1468"/>
                  </a:lnTo>
                  <a:lnTo>
                    <a:pt x="1540" y="1468"/>
                  </a:lnTo>
                  <a:lnTo>
                    <a:pt x="1540" y="1486"/>
                  </a:lnTo>
                  <a:lnTo>
                    <a:pt x="1544" y="1496"/>
                  </a:lnTo>
                  <a:lnTo>
                    <a:pt x="1548" y="1504"/>
                  </a:lnTo>
                  <a:lnTo>
                    <a:pt x="1554" y="1510"/>
                  </a:lnTo>
                  <a:lnTo>
                    <a:pt x="1560" y="1514"/>
                  </a:lnTo>
                  <a:lnTo>
                    <a:pt x="1566" y="1520"/>
                  </a:lnTo>
                  <a:lnTo>
                    <a:pt x="1568" y="1528"/>
                  </a:lnTo>
                  <a:lnTo>
                    <a:pt x="1564" y="1538"/>
                  </a:lnTo>
                  <a:lnTo>
                    <a:pt x="1564" y="1538"/>
                  </a:lnTo>
                  <a:lnTo>
                    <a:pt x="1564" y="1554"/>
                  </a:lnTo>
                  <a:lnTo>
                    <a:pt x="1566" y="1570"/>
                  </a:lnTo>
                  <a:lnTo>
                    <a:pt x="1568" y="1576"/>
                  </a:lnTo>
                  <a:lnTo>
                    <a:pt x="1572" y="1584"/>
                  </a:lnTo>
                  <a:lnTo>
                    <a:pt x="1576" y="1588"/>
                  </a:lnTo>
                  <a:lnTo>
                    <a:pt x="1582" y="1594"/>
                  </a:lnTo>
                  <a:lnTo>
                    <a:pt x="1582" y="1594"/>
                  </a:lnTo>
                  <a:lnTo>
                    <a:pt x="1596" y="1588"/>
                  </a:lnTo>
                  <a:lnTo>
                    <a:pt x="1606" y="1580"/>
                  </a:lnTo>
                  <a:lnTo>
                    <a:pt x="1614" y="1572"/>
                  </a:lnTo>
                  <a:lnTo>
                    <a:pt x="1620" y="1560"/>
                  </a:lnTo>
                  <a:lnTo>
                    <a:pt x="1622" y="1548"/>
                  </a:lnTo>
                  <a:lnTo>
                    <a:pt x="1624" y="1534"/>
                  </a:lnTo>
                  <a:lnTo>
                    <a:pt x="1626" y="1502"/>
                  </a:lnTo>
                  <a:lnTo>
                    <a:pt x="1626" y="1502"/>
                  </a:lnTo>
                  <a:lnTo>
                    <a:pt x="1626" y="1500"/>
                  </a:lnTo>
                  <a:lnTo>
                    <a:pt x="1628" y="1498"/>
                  </a:lnTo>
                  <a:lnTo>
                    <a:pt x="1632" y="1496"/>
                  </a:lnTo>
                  <a:lnTo>
                    <a:pt x="1640" y="1498"/>
                  </a:lnTo>
                  <a:lnTo>
                    <a:pt x="1648" y="1500"/>
                  </a:lnTo>
                  <a:lnTo>
                    <a:pt x="1664" y="1508"/>
                  </a:lnTo>
                  <a:lnTo>
                    <a:pt x="1672" y="1512"/>
                  </a:lnTo>
                  <a:lnTo>
                    <a:pt x="1672" y="1512"/>
                  </a:lnTo>
                  <a:lnTo>
                    <a:pt x="1676" y="1516"/>
                  </a:lnTo>
                  <a:lnTo>
                    <a:pt x="1678" y="1520"/>
                  </a:lnTo>
                  <a:lnTo>
                    <a:pt x="1678" y="1526"/>
                  </a:lnTo>
                  <a:lnTo>
                    <a:pt x="1676" y="1530"/>
                  </a:lnTo>
                  <a:lnTo>
                    <a:pt x="1670" y="1538"/>
                  </a:lnTo>
                  <a:lnTo>
                    <a:pt x="1662" y="1548"/>
                  </a:lnTo>
                  <a:lnTo>
                    <a:pt x="1652" y="1558"/>
                  </a:lnTo>
                  <a:lnTo>
                    <a:pt x="1644" y="1570"/>
                  </a:lnTo>
                  <a:lnTo>
                    <a:pt x="1642" y="1578"/>
                  </a:lnTo>
                  <a:lnTo>
                    <a:pt x="1642" y="1584"/>
                  </a:lnTo>
                  <a:lnTo>
                    <a:pt x="1644" y="1592"/>
                  </a:lnTo>
                  <a:lnTo>
                    <a:pt x="1646" y="1602"/>
                  </a:lnTo>
                  <a:lnTo>
                    <a:pt x="1646" y="1602"/>
                  </a:lnTo>
                  <a:lnTo>
                    <a:pt x="1658" y="1602"/>
                  </a:lnTo>
                  <a:lnTo>
                    <a:pt x="1668" y="1602"/>
                  </a:lnTo>
                  <a:lnTo>
                    <a:pt x="1676" y="1600"/>
                  </a:lnTo>
                  <a:lnTo>
                    <a:pt x="1684" y="1598"/>
                  </a:lnTo>
                  <a:lnTo>
                    <a:pt x="1698" y="1590"/>
                  </a:lnTo>
                  <a:lnTo>
                    <a:pt x="1710" y="1580"/>
                  </a:lnTo>
                  <a:lnTo>
                    <a:pt x="1720" y="1570"/>
                  </a:lnTo>
                  <a:lnTo>
                    <a:pt x="1732" y="1560"/>
                  </a:lnTo>
                  <a:lnTo>
                    <a:pt x="1746" y="1550"/>
                  </a:lnTo>
                  <a:lnTo>
                    <a:pt x="1754" y="1548"/>
                  </a:lnTo>
                  <a:lnTo>
                    <a:pt x="1764" y="1544"/>
                  </a:lnTo>
                  <a:lnTo>
                    <a:pt x="1764" y="1544"/>
                  </a:lnTo>
                  <a:lnTo>
                    <a:pt x="1770" y="1552"/>
                  </a:lnTo>
                  <a:lnTo>
                    <a:pt x="1772" y="1558"/>
                  </a:lnTo>
                  <a:lnTo>
                    <a:pt x="1770" y="1566"/>
                  </a:lnTo>
                  <a:lnTo>
                    <a:pt x="1766" y="1574"/>
                  </a:lnTo>
                  <a:lnTo>
                    <a:pt x="1756" y="1590"/>
                  </a:lnTo>
                  <a:lnTo>
                    <a:pt x="1746" y="1606"/>
                  </a:lnTo>
                  <a:lnTo>
                    <a:pt x="1746" y="1606"/>
                  </a:lnTo>
                  <a:lnTo>
                    <a:pt x="1734" y="1610"/>
                  </a:lnTo>
                  <a:lnTo>
                    <a:pt x="1720" y="1614"/>
                  </a:lnTo>
                  <a:lnTo>
                    <a:pt x="1694" y="1618"/>
                  </a:lnTo>
                  <a:lnTo>
                    <a:pt x="1680" y="1624"/>
                  </a:lnTo>
                  <a:lnTo>
                    <a:pt x="1666" y="1632"/>
                  </a:lnTo>
                  <a:lnTo>
                    <a:pt x="1654" y="1646"/>
                  </a:lnTo>
                  <a:lnTo>
                    <a:pt x="1642" y="1666"/>
                  </a:lnTo>
                  <a:lnTo>
                    <a:pt x="1642" y="1666"/>
                  </a:lnTo>
                  <a:lnTo>
                    <a:pt x="1658" y="1670"/>
                  </a:lnTo>
                  <a:lnTo>
                    <a:pt x="1672" y="1674"/>
                  </a:lnTo>
                  <a:lnTo>
                    <a:pt x="1684" y="1674"/>
                  </a:lnTo>
                  <a:lnTo>
                    <a:pt x="1694" y="1674"/>
                  </a:lnTo>
                  <a:lnTo>
                    <a:pt x="1704" y="1670"/>
                  </a:lnTo>
                  <a:lnTo>
                    <a:pt x="1710" y="1668"/>
                  </a:lnTo>
                  <a:lnTo>
                    <a:pt x="1724" y="1660"/>
                  </a:lnTo>
                  <a:lnTo>
                    <a:pt x="1724" y="1660"/>
                  </a:lnTo>
                  <a:lnTo>
                    <a:pt x="1732" y="1654"/>
                  </a:lnTo>
                  <a:lnTo>
                    <a:pt x="1736" y="1648"/>
                  </a:lnTo>
                  <a:lnTo>
                    <a:pt x="1742" y="1644"/>
                  </a:lnTo>
                  <a:lnTo>
                    <a:pt x="1748" y="1642"/>
                  </a:lnTo>
                  <a:lnTo>
                    <a:pt x="1748" y="1642"/>
                  </a:lnTo>
                  <a:lnTo>
                    <a:pt x="1748" y="1656"/>
                  </a:lnTo>
                  <a:lnTo>
                    <a:pt x="1748" y="1674"/>
                  </a:lnTo>
                  <a:lnTo>
                    <a:pt x="1750" y="1682"/>
                  </a:lnTo>
                  <a:lnTo>
                    <a:pt x="1752" y="1688"/>
                  </a:lnTo>
                  <a:lnTo>
                    <a:pt x="1756" y="1694"/>
                  </a:lnTo>
                  <a:lnTo>
                    <a:pt x="1760" y="1698"/>
                  </a:lnTo>
                  <a:lnTo>
                    <a:pt x="1760" y="1698"/>
                  </a:lnTo>
                  <a:lnTo>
                    <a:pt x="1770" y="1696"/>
                  </a:lnTo>
                  <a:lnTo>
                    <a:pt x="1776" y="1694"/>
                  </a:lnTo>
                  <a:lnTo>
                    <a:pt x="1790" y="1684"/>
                  </a:lnTo>
                  <a:lnTo>
                    <a:pt x="1790" y="1684"/>
                  </a:lnTo>
                  <a:lnTo>
                    <a:pt x="1792" y="1690"/>
                  </a:lnTo>
                  <a:lnTo>
                    <a:pt x="1792" y="1696"/>
                  </a:lnTo>
                  <a:lnTo>
                    <a:pt x="1786" y="1714"/>
                  </a:lnTo>
                  <a:lnTo>
                    <a:pt x="1784" y="1722"/>
                  </a:lnTo>
                  <a:lnTo>
                    <a:pt x="1782" y="1730"/>
                  </a:lnTo>
                  <a:lnTo>
                    <a:pt x="1784" y="1738"/>
                  </a:lnTo>
                  <a:lnTo>
                    <a:pt x="1788" y="1744"/>
                  </a:lnTo>
                  <a:lnTo>
                    <a:pt x="1788" y="1744"/>
                  </a:lnTo>
                  <a:lnTo>
                    <a:pt x="1796" y="1742"/>
                  </a:lnTo>
                  <a:lnTo>
                    <a:pt x="1800" y="1740"/>
                  </a:lnTo>
                  <a:lnTo>
                    <a:pt x="1808" y="1732"/>
                  </a:lnTo>
                  <a:lnTo>
                    <a:pt x="1812" y="1726"/>
                  </a:lnTo>
                  <a:lnTo>
                    <a:pt x="1814" y="1724"/>
                  </a:lnTo>
                  <a:lnTo>
                    <a:pt x="1814" y="1724"/>
                  </a:lnTo>
                  <a:lnTo>
                    <a:pt x="1822" y="1732"/>
                  </a:lnTo>
                  <a:lnTo>
                    <a:pt x="1832" y="1738"/>
                  </a:lnTo>
                  <a:lnTo>
                    <a:pt x="1840" y="1738"/>
                  </a:lnTo>
                  <a:lnTo>
                    <a:pt x="1850" y="1736"/>
                  </a:lnTo>
                  <a:lnTo>
                    <a:pt x="1850" y="1736"/>
                  </a:lnTo>
                  <a:lnTo>
                    <a:pt x="1854" y="1720"/>
                  </a:lnTo>
                  <a:lnTo>
                    <a:pt x="1854" y="1702"/>
                  </a:lnTo>
                  <a:lnTo>
                    <a:pt x="1852" y="1692"/>
                  </a:lnTo>
                  <a:lnTo>
                    <a:pt x="1848" y="1682"/>
                  </a:lnTo>
                  <a:lnTo>
                    <a:pt x="1844" y="1676"/>
                  </a:lnTo>
                  <a:lnTo>
                    <a:pt x="1836" y="1670"/>
                  </a:lnTo>
                  <a:lnTo>
                    <a:pt x="1836" y="1670"/>
                  </a:lnTo>
                  <a:lnTo>
                    <a:pt x="1842" y="1666"/>
                  </a:lnTo>
                  <a:lnTo>
                    <a:pt x="1846" y="1666"/>
                  </a:lnTo>
                  <a:lnTo>
                    <a:pt x="1858" y="1670"/>
                  </a:lnTo>
                  <a:lnTo>
                    <a:pt x="1872" y="1674"/>
                  </a:lnTo>
                  <a:lnTo>
                    <a:pt x="1878" y="1674"/>
                  </a:lnTo>
                  <a:lnTo>
                    <a:pt x="1882" y="1672"/>
                  </a:lnTo>
                  <a:lnTo>
                    <a:pt x="1882" y="1672"/>
                  </a:lnTo>
                  <a:lnTo>
                    <a:pt x="1884" y="1676"/>
                  </a:lnTo>
                  <a:lnTo>
                    <a:pt x="1886" y="1682"/>
                  </a:lnTo>
                  <a:lnTo>
                    <a:pt x="1886" y="1694"/>
                  </a:lnTo>
                  <a:lnTo>
                    <a:pt x="1884" y="1706"/>
                  </a:lnTo>
                  <a:lnTo>
                    <a:pt x="1880" y="1718"/>
                  </a:lnTo>
                  <a:lnTo>
                    <a:pt x="1878" y="1732"/>
                  </a:lnTo>
                  <a:lnTo>
                    <a:pt x="1878" y="1744"/>
                  </a:lnTo>
                  <a:lnTo>
                    <a:pt x="1878" y="1748"/>
                  </a:lnTo>
                  <a:lnTo>
                    <a:pt x="1880" y="1754"/>
                  </a:lnTo>
                  <a:lnTo>
                    <a:pt x="1884" y="1758"/>
                  </a:lnTo>
                  <a:lnTo>
                    <a:pt x="1890" y="1762"/>
                  </a:lnTo>
                  <a:lnTo>
                    <a:pt x="1890" y="1762"/>
                  </a:lnTo>
                  <a:lnTo>
                    <a:pt x="1900" y="1760"/>
                  </a:lnTo>
                  <a:lnTo>
                    <a:pt x="1908" y="1756"/>
                  </a:lnTo>
                  <a:lnTo>
                    <a:pt x="1916" y="1748"/>
                  </a:lnTo>
                  <a:lnTo>
                    <a:pt x="1922" y="1742"/>
                  </a:lnTo>
                  <a:lnTo>
                    <a:pt x="1934" y="1726"/>
                  </a:lnTo>
                  <a:lnTo>
                    <a:pt x="1942" y="1720"/>
                  </a:lnTo>
                  <a:lnTo>
                    <a:pt x="1952" y="1714"/>
                  </a:lnTo>
                  <a:lnTo>
                    <a:pt x="1952" y="1714"/>
                  </a:lnTo>
                  <a:lnTo>
                    <a:pt x="1952" y="1726"/>
                  </a:lnTo>
                  <a:lnTo>
                    <a:pt x="1954" y="1736"/>
                  </a:lnTo>
                  <a:lnTo>
                    <a:pt x="1960" y="1758"/>
                  </a:lnTo>
                  <a:lnTo>
                    <a:pt x="1962" y="1766"/>
                  </a:lnTo>
                  <a:lnTo>
                    <a:pt x="1958" y="1776"/>
                  </a:lnTo>
                  <a:lnTo>
                    <a:pt x="1950" y="1786"/>
                  </a:lnTo>
                  <a:lnTo>
                    <a:pt x="1936" y="1794"/>
                  </a:lnTo>
                  <a:lnTo>
                    <a:pt x="1936" y="1794"/>
                  </a:lnTo>
                  <a:lnTo>
                    <a:pt x="1936" y="1800"/>
                  </a:lnTo>
                  <a:lnTo>
                    <a:pt x="1938" y="1804"/>
                  </a:lnTo>
                  <a:lnTo>
                    <a:pt x="1944" y="1812"/>
                  </a:lnTo>
                  <a:lnTo>
                    <a:pt x="1954" y="1818"/>
                  </a:lnTo>
                  <a:lnTo>
                    <a:pt x="1962" y="1824"/>
                  </a:lnTo>
                  <a:lnTo>
                    <a:pt x="1970" y="1830"/>
                  </a:lnTo>
                  <a:lnTo>
                    <a:pt x="1972" y="1834"/>
                  </a:lnTo>
                  <a:lnTo>
                    <a:pt x="1974" y="1838"/>
                  </a:lnTo>
                  <a:lnTo>
                    <a:pt x="1974" y="1842"/>
                  </a:lnTo>
                  <a:lnTo>
                    <a:pt x="1974" y="1848"/>
                  </a:lnTo>
                  <a:lnTo>
                    <a:pt x="1972" y="1856"/>
                  </a:lnTo>
                  <a:lnTo>
                    <a:pt x="1966" y="1864"/>
                  </a:lnTo>
                  <a:lnTo>
                    <a:pt x="1966" y="1864"/>
                  </a:lnTo>
                  <a:lnTo>
                    <a:pt x="1972" y="1868"/>
                  </a:lnTo>
                  <a:lnTo>
                    <a:pt x="1976" y="1872"/>
                  </a:lnTo>
                  <a:lnTo>
                    <a:pt x="1980" y="1874"/>
                  </a:lnTo>
                  <a:lnTo>
                    <a:pt x="1986" y="1874"/>
                  </a:lnTo>
                  <a:lnTo>
                    <a:pt x="1996" y="1874"/>
                  </a:lnTo>
                  <a:lnTo>
                    <a:pt x="2006" y="1870"/>
                  </a:lnTo>
                  <a:lnTo>
                    <a:pt x="2034" y="1838"/>
                  </a:lnTo>
                  <a:lnTo>
                    <a:pt x="2034" y="1838"/>
                  </a:lnTo>
                  <a:lnTo>
                    <a:pt x="2030" y="1860"/>
                  </a:lnTo>
                  <a:lnTo>
                    <a:pt x="2028" y="1886"/>
                  </a:lnTo>
                  <a:lnTo>
                    <a:pt x="2028" y="1912"/>
                  </a:lnTo>
                  <a:lnTo>
                    <a:pt x="2032" y="1936"/>
                  </a:lnTo>
                  <a:lnTo>
                    <a:pt x="2032" y="1936"/>
                  </a:lnTo>
                  <a:lnTo>
                    <a:pt x="2030" y="1944"/>
                  </a:lnTo>
                  <a:lnTo>
                    <a:pt x="2028" y="1954"/>
                  </a:lnTo>
                  <a:lnTo>
                    <a:pt x="2030" y="1974"/>
                  </a:lnTo>
                  <a:lnTo>
                    <a:pt x="2028" y="1982"/>
                  </a:lnTo>
                  <a:lnTo>
                    <a:pt x="2022" y="1992"/>
                  </a:lnTo>
                  <a:lnTo>
                    <a:pt x="2014" y="2000"/>
                  </a:lnTo>
                  <a:lnTo>
                    <a:pt x="2000" y="2008"/>
                  </a:lnTo>
                  <a:lnTo>
                    <a:pt x="2000" y="2008"/>
                  </a:lnTo>
                  <a:lnTo>
                    <a:pt x="1992" y="2054"/>
                  </a:lnTo>
                  <a:lnTo>
                    <a:pt x="1988" y="2076"/>
                  </a:lnTo>
                  <a:lnTo>
                    <a:pt x="1982" y="2096"/>
                  </a:lnTo>
                  <a:lnTo>
                    <a:pt x="1972" y="2116"/>
                  </a:lnTo>
                  <a:lnTo>
                    <a:pt x="1960" y="2136"/>
                  </a:lnTo>
                  <a:lnTo>
                    <a:pt x="1950" y="2144"/>
                  </a:lnTo>
                  <a:lnTo>
                    <a:pt x="1942" y="2154"/>
                  </a:lnTo>
                  <a:lnTo>
                    <a:pt x="1930" y="2162"/>
                  </a:lnTo>
                  <a:lnTo>
                    <a:pt x="1918" y="2168"/>
                  </a:lnTo>
                  <a:lnTo>
                    <a:pt x="1918" y="2168"/>
                  </a:lnTo>
                  <a:lnTo>
                    <a:pt x="1914" y="2176"/>
                  </a:lnTo>
                  <a:lnTo>
                    <a:pt x="1908" y="2182"/>
                  </a:lnTo>
                  <a:lnTo>
                    <a:pt x="1894" y="2192"/>
                  </a:lnTo>
                  <a:lnTo>
                    <a:pt x="1876" y="2200"/>
                  </a:lnTo>
                  <a:lnTo>
                    <a:pt x="1856" y="2206"/>
                  </a:lnTo>
                  <a:lnTo>
                    <a:pt x="1832" y="2212"/>
                  </a:lnTo>
                  <a:lnTo>
                    <a:pt x="1806" y="2216"/>
                  </a:lnTo>
                  <a:lnTo>
                    <a:pt x="1752" y="2224"/>
                  </a:lnTo>
                  <a:lnTo>
                    <a:pt x="1696" y="2230"/>
                  </a:lnTo>
                  <a:lnTo>
                    <a:pt x="1670" y="2234"/>
                  </a:lnTo>
                  <a:lnTo>
                    <a:pt x="1646" y="2240"/>
                  </a:lnTo>
                  <a:lnTo>
                    <a:pt x="1622" y="2246"/>
                  </a:lnTo>
                  <a:lnTo>
                    <a:pt x="1602" y="2254"/>
                  </a:lnTo>
                  <a:lnTo>
                    <a:pt x="1586" y="2266"/>
                  </a:lnTo>
                  <a:lnTo>
                    <a:pt x="1580" y="2272"/>
                  </a:lnTo>
                  <a:lnTo>
                    <a:pt x="1574" y="2278"/>
                  </a:lnTo>
                  <a:lnTo>
                    <a:pt x="1574" y="2278"/>
                  </a:lnTo>
                  <a:lnTo>
                    <a:pt x="1578" y="2280"/>
                  </a:lnTo>
                  <a:lnTo>
                    <a:pt x="1584" y="2282"/>
                  </a:lnTo>
                  <a:lnTo>
                    <a:pt x="1602" y="2284"/>
                  </a:lnTo>
                  <a:lnTo>
                    <a:pt x="1624" y="2286"/>
                  </a:lnTo>
                  <a:lnTo>
                    <a:pt x="1652" y="2286"/>
                  </a:lnTo>
                  <a:lnTo>
                    <a:pt x="1702" y="2286"/>
                  </a:lnTo>
                  <a:lnTo>
                    <a:pt x="1732" y="2282"/>
                  </a:lnTo>
                  <a:lnTo>
                    <a:pt x="1732" y="2282"/>
                  </a:lnTo>
                  <a:lnTo>
                    <a:pt x="1740" y="2278"/>
                  </a:lnTo>
                  <a:lnTo>
                    <a:pt x="1748" y="2278"/>
                  </a:lnTo>
                  <a:lnTo>
                    <a:pt x="1756" y="2280"/>
                  </a:lnTo>
                  <a:lnTo>
                    <a:pt x="1764" y="2282"/>
                  </a:lnTo>
                  <a:lnTo>
                    <a:pt x="1782" y="2288"/>
                  </a:lnTo>
                  <a:lnTo>
                    <a:pt x="1790" y="2290"/>
                  </a:lnTo>
                  <a:lnTo>
                    <a:pt x="1800" y="2290"/>
                  </a:lnTo>
                  <a:lnTo>
                    <a:pt x="1800" y="2290"/>
                  </a:lnTo>
                  <a:lnTo>
                    <a:pt x="1820" y="2290"/>
                  </a:lnTo>
                  <a:lnTo>
                    <a:pt x="1844" y="2288"/>
                  </a:lnTo>
                  <a:lnTo>
                    <a:pt x="1888" y="2284"/>
                  </a:lnTo>
                  <a:lnTo>
                    <a:pt x="1910" y="2282"/>
                  </a:lnTo>
                  <a:lnTo>
                    <a:pt x="1930" y="2282"/>
                  </a:lnTo>
                  <a:lnTo>
                    <a:pt x="1950" y="2284"/>
                  </a:lnTo>
                  <a:lnTo>
                    <a:pt x="1968" y="2290"/>
                  </a:lnTo>
                  <a:lnTo>
                    <a:pt x="1968" y="2290"/>
                  </a:lnTo>
                  <a:lnTo>
                    <a:pt x="2060" y="2290"/>
                  </a:lnTo>
                  <a:lnTo>
                    <a:pt x="2148" y="2292"/>
                  </a:lnTo>
                  <a:lnTo>
                    <a:pt x="2148" y="2292"/>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3" name="Freeform 52"/>
            <p:cNvSpPr>
              <a:spLocks noEditPoints="1"/>
            </p:cNvSpPr>
            <p:nvPr userDrawn="1"/>
          </p:nvSpPr>
          <p:spPr bwMode="gray">
            <a:xfrm>
              <a:off x="3265" y="2813"/>
              <a:ext cx="695" cy="682"/>
            </a:xfrm>
            <a:custGeom>
              <a:avLst/>
              <a:gdLst/>
              <a:ahLst/>
              <a:cxnLst>
                <a:cxn ang="0">
                  <a:pos x="176" y="312"/>
                </a:cxn>
                <a:cxn ang="0">
                  <a:pos x="186" y="252"/>
                </a:cxn>
                <a:cxn ang="0">
                  <a:pos x="208" y="204"/>
                </a:cxn>
                <a:cxn ang="0">
                  <a:pos x="242" y="168"/>
                </a:cxn>
                <a:cxn ang="0">
                  <a:pos x="290" y="144"/>
                </a:cxn>
                <a:cxn ang="0">
                  <a:pos x="348" y="136"/>
                </a:cxn>
                <a:cxn ang="0">
                  <a:pos x="388" y="140"/>
                </a:cxn>
                <a:cxn ang="0">
                  <a:pos x="438" y="158"/>
                </a:cxn>
                <a:cxn ang="0">
                  <a:pos x="476" y="188"/>
                </a:cxn>
                <a:cxn ang="0">
                  <a:pos x="502" y="232"/>
                </a:cxn>
                <a:cxn ang="0">
                  <a:pos x="516" y="290"/>
                </a:cxn>
                <a:cxn ang="0">
                  <a:pos x="518" y="334"/>
                </a:cxn>
                <a:cxn ang="0">
                  <a:pos x="512" y="396"/>
                </a:cxn>
                <a:cxn ang="0">
                  <a:pos x="494" y="450"/>
                </a:cxn>
                <a:cxn ang="0">
                  <a:pos x="466" y="492"/>
                </a:cxn>
                <a:cxn ang="0">
                  <a:pos x="424" y="522"/>
                </a:cxn>
                <a:cxn ang="0">
                  <a:pos x="370" y="538"/>
                </a:cxn>
                <a:cxn ang="0">
                  <a:pos x="328" y="538"/>
                </a:cxn>
                <a:cxn ang="0">
                  <a:pos x="276" y="524"/>
                </a:cxn>
                <a:cxn ang="0">
                  <a:pos x="232" y="494"/>
                </a:cxn>
                <a:cxn ang="0">
                  <a:pos x="202" y="450"/>
                </a:cxn>
                <a:cxn ang="0">
                  <a:pos x="182" y="396"/>
                </a:cxn>
                <a:cxn ang="0">
                  <a:pos x="176" y="334"/>
                </a:cxn>
                <a:cxn ang="0">
                  <a:pos x="348" y="676"/>
                </a:cxn>
                <a:cxn ang="0">
                  <a:pos x="458" y="660"/>
                </a:cxn>
                <a:cxn ang="0">
                  <a:pos x="550" y="618"/>
                </a:cxn>
                <a:cxn ang="0">
                  <a:pos x="622" y="552"/>
                </a:cxn>
                <a:cxn ang="0">
                  <a:pos x="670" y="466"/>
                </a:cxn>
                <a:cxn ang="0">
                  <a:pos x="694" y="368"/>
                </a:cxn>
                <a:cxn ang="0">
                  <a:pos x="694" y="298"/>
                </a:cxn>
                <a:cxn ang="0">
                  <a:pos x="670" y="198"/>
                </a:cxn>
                <a:cxn ang="0">
                  <a:pos x="620" y="116"/>
                </a:cxn>
                <a:cxn ang="0">
                  <a:pos x="548" y="52"/>
                </a:cxn>
                <a:cxn ang="0">
                  <a:pos x="458" y="14"/>
                </a:cxn>
                <a:cxn ang="0">
                  <a:pos x="348" y="0"/>
                </a:cxn>
                <a:cxn ang="0">
                  <a:pos x="274" y="6"/>
                </a:cxn>
                <a:cxn ang="0">
                  <a:pos x="176" y="36"/>
                </a:cxn>
                <a:cxn ang="0">
                  <a:pos x="96" y="90"/>
                </a:cxn>
                <a:cxn ang="0">
                  <a:pos x="38" y="166"/>
                </a:cxn>
                <a:cxn ang="0">
                  <a:pos x="6" y="262"/>
                </a:cxn>
                <a:cxn ang="0">
                  <a:pos x="0" y="334"/>
                </a:cxn>
                <a:cxn ang="0">
                  <a:pos x="14" y="438"/>
                </a:cxn>
                <a:cxn ang="0">
                  <a:pos x="56" y="530"/>
                </a:cxn>
                <a:cxn ang="0">
                  <a:pos x="122" y="600"/>
                </a:cxn>
                <a:cxn ang="0">
                  <a:pos x="208" y="650"/>
                </a:cxn>
                <a:cxn ang="0">
                  <a:pos x="310" y="674"/>
                </a:cxn>
              </a:cxnLst>
              <a:rect l="0" t="0" r="r" b="b"/>
              <a:pathLst>
                <a:path w="696" h="676">
                  <a:moveTo>
                    <a:pt x="176" y="334"/>
                  </a:moveTo>
                  <a:lnTo>
                    <a:pt x="176" y="334"/>
                  </a:lnTo>
                  <a:lnTo>
                    <a:pt x="176" y="312"/>
                  </a:lnTo>
                  <a:lnTo>
                    <a:pt x="178" y="292"/>
                  </a:lnTo>
                  <a:lnTo>
                    <a:pt x="182" y="272"/>
                  </a:lnTo>
                  <a:lnTo>
                    <a:pt x="186" y="252"/>
                  </a:lnTo>
                  <a:lnTo>
                    <a:pt x="192" y="236"/>
                  </a:lnTo>
                  <a:lnTo>
                    <a:pt x="200" y="220"/>
                  </a:lnTo>
                  <a:lnTo>
                    <a:pt x="208" y="204"/>
                  </a:lnTo>
                  <a:lnTo>
                    <a:pt x="218" y="190"/>
                  </a:lnTo>
                  <a:lnTo>
                    <a:pt x="230" y="178"/>
                  </a:lnTo>
                  <a:lnTo>
                    <a:pt x="242" y="168"/>
                  </a:lnTo>
                  <a:lnTo>
                    <a:pt x="256" y="158"/>
                  </a:lnTo>
                  <a:lnTo>
                    <a:pt x="272" y="150"/>
                  </a:lnTo>
                  <a:lnTo>
                    <a:pt x="290" y="144"/>
                  </a:lnTo>
                  <a:lnTo>
                    <a:pt x="308" y="140"/>
                  </a:lnTo>
                  <a:lnTo>
                    <a:pt x="328" y="138"/>
                  </a:lnTo>
                  <a:lnTo>
                    <a:pt x="348" y="136"/>
                  </a:lnTo>
                  <a:lnTo>
                    <a:pt x="348" y="136"/>
                  </a:lnTo>
                  <a:lnTo>
                    <a:pt x="370" y="138"/>
                  </a:lnTo>
                  <a:lnTo>
                    <a:pt x="388" y="140"/>
                  </a:lnTo>
                  <a:lnTo>
                    <a:pt x="406" y="144"/>
                  </a:lnTo>
                  <a:lnTo>
                    <a:pt x="422" y="150"/>
                  </a:lnTo>
                  <a:lnTo>
                    <a:pt x="438" y="158"/>
                  </a:lnTo>
                  <a:lnTo>
                    <a:pt x="452" y="166"/>
                  </a:lnTo>
                  <a:lnTo>
                    <a:pt x="464" y="176"/>
                  </a:lnTo>
                  <a:lnTo>
                    <a:pt x="476" y="188"/>
                  </a:lnTo>
                  <a:lnTo>
                    <a:pt x="486" y="202"/>
                  </a:lnTo>
                  <a:lnTo>
                    <a:pt x="494" y="216"/>
                  </a:lnTo>
                  <a:lnTo>
                    <a:pt x="502" y="232"/>
                  </a:lnTo>
                  <a:lnTo>
                    <a:pt x="508" y="250"/>
                  </a:lnTo>
                  <a:lnTo>
                    <a:pt x="512" y="270"/>
                  </a:lnTo>
                  <a:lnTo>
                    <a:pt x="516" y="290"/>
                  </a:lnTo>
                  <a:lnTo>
                    <a:pt x="518" y="310"/>
                  </a:lnTo>
                  <a:lnTo>
                    <a:pt x="518" y="334"/>
                  </a:lnTo>
                  <a:lnTo>
                    <a:pt x="518" y="334"/>
                  </a:lnTo>
                  <a:lnTo>
                    <a:pt x="518" y="356"/>
                  </a:lnTo>
                  <a:lnTo>
                    <a:pt x="516" y="376"/>
                  </a:lnTo>
                  <a:lnTo>
                    <a:pt x="512" y="396"/>
                  </a:lnTo>
                  <a:lnTo>
                    <a:pt x="508" y="414"/>
                  </a:lnTo>
                  <a:lnTo>
                    <a:pt x="502" y="432"/>
                  </a:lnTo>
                  <a:lnTo>
                    <a:pt x="494" y="450"/>
                  </a:lnTo>
                  <a:lnTo>
                    <a:pt x="486" y="466"/>
                  </a:lnTo>
                  <a:lnTo>
                    <a:pt x="476" y="480"/>
                  </a:lnTo>
                  <a:lnTo>
                    <a:pt x="466" y="492"/>
                  </a:lnTo>
                  <a:lnTo>
                    <a:pt x="452" y="504"/>
                  </a:lnTo>
                  <a:lnTo>
                    <a:pt x="438" y="514"/>
                  </a:lnTo>
                  <a:lnTo>
                    <a:pt x="424" y="522"/>
                  </a:lnTo>
                  <a:lnTo>
                    <a:pt x="406" y="530"/>
                  </a:lnTo>
                  <a:lnTo>
                    <a:pt x="388" y="534"/>
                  </a:lnTo>
                  <a:lnTo>
                    <a:pt x="370" y="538"/>
                  </a:lnTo>
                  <a:lnTo>
                    <a:pt x="348" y="538"/>
                  </a:lnTo>
                  <a:lnTo>
                    <a:pt x="348" y="538"/>
                  </a:lnTo>
                  <a:lnTo>
                    <a:pt x="328" y="538"/>
                  </a:lnTo>
                  <a:lnTo>
                    <a:pt x="310" y="534"/>
                  </a:lnTo>
                  <a:lnTo>
                    <a:pt x="292" y="530"/>
                  </a:lnTo>
                  <a:lnTo>
                    <a:pt x="276" y="524"/>
                  </a:lnTo>
                  <a:lnTo>
                    <a:pt x="260" y="514"/>
                  </a:lnTo>
                  <a:lnTo>
                    <a:pt x="246" y="504"/>
                  </a:lnTo>
                  <a:lnTo>
                    <a:pt x="232" y="494"/>
                  </a:lnTo>
                  <a:lnTo>
                    <a:pt x="220" y="480"/>
                  </a:lnTo>
                  <a:lnTo>
                    <a:pt x="210" y="466"/>
                  </a:lnTo>
                  <a:lnTo>
                    <a:pt x="202" y="450"/>
                  </a:lnTo>
                  <a:lnTo>
                    <a:pt x="194" y="434"/>
                  </a:lnTo>
                  <a:lnTo>
                    <a:pt x="188" y="416"/>
                  </a:lnTo>
                  <a:lnTo>
                    <a:pt x="182" y="396"/>
                  </a:lnTo>
                  <a:lnTo>
                    <a:pt x="178" y="376"/>
                  </a:lnTo>
                  <a:lnTo>
                    <a:pt x="176" y="356"/>
                  </a:lnTo>
                  <a:lnTo>
                    <a:pt x="176" y="334"/>
                  </a:lnTo>
                  <a:lnTo>
                    <a:pt x="176" y="334"/>
                  </a:lnTo>
                  <a:close/>
                  <a:moveTo>
                    <a:pt x="348" y="676"/>
                  </a:moveTo>
                  <a:lnTo>
                    <a:pt x="348" y="676"/>
                  </a:lnTo>
                  <a:lnTo>
                    <a:pt x="386" y="674"/>
                  </a:lnTo>
                  <a:lnTo>
                    <a:pt x="424" y="668"/>
                  </a:lnTo>
                  <a:lnTo>
                    <a:pt x="458" y="660"/>
                  </a:lnTo>
                  <a:lnTo>
                    <a:pt x="490" y="648"/>
                  </a:lnTo>
                  <a:lnTo>
                    <a:pt x="520" y="634"/>
                  </a:lnTo>
                  <a:lnTo>
                    <a:pt x="550" y="618"/>
                  </a:lnTo>
                  <a:lnTo>
                    <a:pt x="576" y="598"/>
                  </a:lnTo>
                  <a:lnTo>
                    <a:pt x="600" y="576"/>
                  </a:lnTo>
                  <a:lnTo>
                    <a:pt x="622" y="552"/>
                  </a:lnTo>
                  <a:lnTo>
                    <a:pt x="640" y="524"/>
                  </a:lnTo>
                  <a:lnTo>
                    <a:pt x="656" y="496"/>
                  </a:lnTo>
                  <a:lnTo>
                    <a:pt x="670" y="466"/>
                  </a:lnTo>
                  <a:lnTo>
                    <a:pt x="680" y="436"/>
                  </a:lnTo>
                  <a:lnTo>
                    <a:pt x="688" y="402"/>
                  </a:lnTo>
                  <a:lnTo>
                    <a:pt x="694" y="368"/>
                  </a:lnTo>
                  <a:lnTo>
                    <a:pt x="696" y="334"/>
                  </a:lnTo>
                  <a:lnTo>
                    <a:pt x="696" y="334"/>
                  </a:lnTo>
                  <a:lnTo>
                    <a:pt x="694" y="298"/>
                  </a:lnTo>
                  <a:lnTo>
                    <a:pt x="688" y="262"/>
                  </a:lnTo>
                  <a:lnTo>
                    <a:pt x="680" y="230"/>
                  </a:lnTo>
                  <a:lnTo>
                    <a:pt x="670" y="198"/>
                  </a:lnTo>
                  <a:lnTo>
                    <a:pt x="656" y="168"/>
                  </a:lnTo>
                  <a:lnTo>
                    <a:pt x="640" y="140"/>
                  </a:lnTo>
                  <a:lnTo>
                    <a:pt x="620" y="116"/>
                  </a:lnTo>
                  <a:lnTo>
                    <a:pt x="600" y="92"/>
                  </a:lnTo>
                  <a:lnTo>
                    <a:pt x="576" y="72"/>
                  </a:lnTo>
                  <a:lnTo>
                    <a:pt x="548" y="52"/>
                  </a:lnTo>
                  <a:lnTo>
                    <a:pt x="520" y="36"/>
                  </a:lnTo>
                  <a:lnTo>
                    <a:pt x="490" y="24"/>
                  </a:lnTo>
                  <a:lnTo>
                    <a:pt x="458" y="14"/>
                  </a:lnTo>
                  <a:lnTo>
                    <a:pt x="422" y="6"/>
                  </a:lnTo>
                  <a:lnTo>
                    <a:pt x="386" y="0"/>
                  </a:lnTo>
                  <a:lnTo>
                    <a:pt x="348" y="0"/>
                  </a:lnTo>
                  <a:lnTo>
                    <a:pt x="348" y="0"/>
                  </a:lnTo>
                  <a:lnTo>
                    <a:pt x="310" y="0"/>
                  </a:lnTo>
                  <a:lnTo>
                    <a:pt x="274" y="6"/>
                  </a:lnTo>
                  <a:lnTo>
                    <a:pt x="238" y="12"/>
                  </a:lnTo>
                  <a:lnTo>
                    <a:pt x="206" y="24"/>
                  </a:lnTo>
                  <a:lnTo>
                    <a:pt x="176" y="36"/>
                  </a:lnTo>
                  <a:lnTo>
                    <a:pt x="146" y="52"/>
                  </a:lnTo>
                  <a:lnTo>
                    <a:pt x="120" y="70"/>
                  </a:lnTo>
                  <a:lnTo>
                    <a:pt x="96" y="90"/>
                  </a:lnTo>
                  <a:lnTo>
                    <a:pt x="74" y="114"/>
                  </a:lnTo>
                  <a:lnTo>
                    <a:pt x="54" y="140"/>
                  </a:lnTo>
                  <a:lnTo>
                    <a:pt x="38" y="166"/>
                  </a:lnTo>
                  <a:lnTo>
                    <a:pt x="24" y="196"/>
                  </a:lnTo>
                  <a:lnTo>
                    <a:pt x="14" y="228"/>
                  </a:lnTo>
                  <a:lnTo>
                    <a:pt x="6" y="262"/>
                  </a:lnTo>
                  <a:lnTo>
                    <a:pt x="0" y="296"/>
                  </a:lnTo>
                  <a:lnTo>
                    <a:pt x="0" y="334"/>
                  </a:lnTo>
                  <a:lnTo>
                    <a:pt x="0" y="334"/>
                  </a:lnTo>
                  <a:lnTo>
                    <a:pt x="0" y="370"/>
                  </a:lnTo>
                  <a:lnTo>
                    <a:pt x="6" y="406"/>
                  </a:lnTo>
                  <a:lnTo>
                    <a:pt x="14" y="438"/>
                  </a:lnTo>
                  <a:lnTo>
                    <a:pt x="24" y="470"/>
                  </a:lnTo>
                  <a:lnTo>
                    <a:pt x="38" y="500"/>
                  </a:lnTo>
                  <a:lnTo>
                    <a:pt x="56" y="530"/>
                  </a:lnTo>
                  <a:lnTo>
                    <a:pt x="74" y="556"/>
                  </a:lnTo>
                  <a:lnTo>
                    <a:pt x="96" y="580"/>
                  </a:lnTo>
                  <a:lnTo>
                    <a:pt x="122" y="600"/>
                  </a:lnTo>
                  <a:lnTo>
                    <a:pt x="148" y="620"/>
                  </a:lnTo>
                  <a:lnTo>
                    <a:pt x="176" y="636"/>
                  </a:lnTo>
                  <a:lnTo>
                    <a:pt x="208" y="650"/>
                  </a:lnTo>
                  <a:lnTo>
                    <a:pt x="240" y="662"/>
                  </a:lnTo>
                  <a:lnTo>
                    <a:pt x="274" y="670"/>
                  </a:lnTo>
                  <a:lnTo>
                    <a:pt x="310" y="674"/>
                  </a:lnTo>
                  <a:lnTo>
                    <a:pt x="348" y="676"/>
                  </a:lnTo>
                  <a:lnTo>
                    <a:pt x="348" y="67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4" name="Freeform 53"/>
            <p:cNvSpPr>
              <a:spLocks/>
            </p:cNvSpPr>
            <p:nvPr userDrawn="1"/>
          </p:nvSpPr>
          <p:spPr bwMode="gray">
            <a:xfrm>
              <a:off x="4054" y="2813"/>
              <a:ext cx="479" cy="682"/>
            </a:xfrm>
            <a:custGeom>
              <a:avLst/>
              <a:gdLst/>
              <a:ahLst/>
              <a:cxnLst>
                <a:cxn ang="0">
                  <a:pos x="412" y="138"/>
                </a:cxn>
                <a:cxn ang="0">
                  <a:pos x="324" y="126"/>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8"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38" y="2"/>
                </a:cxn>
                <a:cxn ang="0">
                  <a:pos x="412" y="138"/>
                </a:cxn>
              </a:cxnLst>
              <a:rect l="0" t="0" r="r" b="b"/>
              <a:pathLst>
                <a:path w="480" h="676">
                  <a:moveTo>
                    <a:pt x="412" y="138"/>
                  </a:moveTo>
                  <a:lnTo>
                    <a:pt x="412" y="138"/>
                  </a:lnTo>
                  <a:lnTo>
                    <a:pt x="352" y="128"/>
                  </a:lnTo>
                  <a:lnTo>
                    <a:pt x="324" y="126"/>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4"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8" y="380"/>
                  </a:lnTo>
                  <a:lnTo>
                    <a:pt x="168"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2" y="0"/>
                  </a:lnTo>
                  <a:lnTo>
                    <a:pt x="338" y="2"/>
                  </a:lnTo>
                  <a:lnTo>
                    <a:pt x="412" y="10"/>
                  </a:lnTo>
                  <a:lnTo>
                    <a:pt x="412" y="138"/>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5" name="Freeform 54"/>
            <p:cNvSpPr>
              <a:spLocks/>
            </p:cNvSpPr>
            <p:nvPr userDrawn="1"/>
          </p:nvSpPr>
          <p:spPr bwMode="gray">
            <a:xfrm>
              <a:off x="1527" y="2579"/>
              <a:ext cx="244" cy="888"/>
            </a:xfrm>
            <a:custGeom>
              <a:avLst/>
              <a:gdLst/>
              <a:ahLst/>
              <a:cxnLst>
                <a:cxn ang="0">
                  <a:pos x="20" y="890"/>
                </a:cxn>
                <a:cxn ang="0">
                  <a:pos x="20" y="890"/>
                </a:cxn>
                <a:cxn ang="0">
                  <a:pos x="26" y="786"/>
                </a:cxn>
                <a:cxn ang="0">
                  <a:pos x="28" y="660"/>
                </a:cxn>
                <a:cxn ang="0">
                  <a:pos x="28" y="314"/>
                </a:cxn>
                <a:cxn ang="0">
                  <a:pos x="28" y="314"/>
                </a:cxn>
                <a:cxn ang="0">
                  <a:pos x="26" y="224"/>
                </a:cxn>
                <a:cxn ang="0">
                  <a:pos x="20" y="144"/>
                </a:cxn>
                <a:cxn ang="0">
                  <a:pos x="12" y="72"/>
                </a:cxn>
                <a:cxn ang="0">
                  <a:pos x="0" y="0"/>
                </a:cxn>
                <a:cxn ang="0">
                  <a:pos x="230" y="0"/>
                </a:cxn>
                <a:cxn ang="0">
                  <a:pos x="230" y="0"/>
                </a:cxn>
                <a:cxn ang="0">
                  <a:pos x="230" y="54"/>
                </a:cxn>
                <a:cxn ang="0">
                  <a:pos x="226" y="114"/>
                </a:cxn>
                <a:cxn ang="0">
                  <a:pos x="224" y="180"/>
                </a:cxn>
                <a:cxn ang="0">
                  <a:pos x="224" y="254"/>
                </a:cxn>
                <a:cxn ang="0">
                  <a:pos x="224" y="578"/>
                </a:cxn>
                <a:cxn ang="0">
                  <a:pos x="224" y="578"/>
                </a:cxn>
                <a:cxn ang="0">
                  <a:pos x="226" y="654"/>
                </a:cxn>
                <a:cxn ang="0">
                  <a:pos x="232" y="736"/>
                </a:cxn>
                <a:cxn ang="0">
                  <a:pos x="240" y="818"/>
                </a:cxn>
                <a:cxn ang="0">
                  <a:pos x="250" y="890"/>
                </a:cxn>
                <a:cxn ang="0">
                  <a:pos x="20" y="890"/>
                </a:cxn>
              </a:cxnLst>
              <a:rect l="0" t="0" r="r" b="b"/>
              <a:pathLst>
                <a:path w="250" h="890">
                  <a:moveTo>
                    <a:pt x="20" y="890"/>
                  </a:moveTo>
                  <a:lnTo>
                    <a:pt x="20" y="890"/>
                  </a:lnTo>
                  <a:lnTo>
                    <a:pt x="26" y="786"/>
                  </a:lnTo>
                  <a:lnTo>
                    <a:pt x="28" y="660"/>
                  </a:lnTo>
                  <a:lnTo>
                    <a:pt x="28" y="314"/>
                  </a:lnTo>
                  <a:lnTo>
                    <a:pt x="28" y="314"/>
                  </a:lnTo>
                  <a:lnTo>
                    <a:pt x="26" y="224"/>
                  </a:lnTo>
                  <a:lnTo>
                    <a:pt x="20" y="144"/>
                  </a:lnTo>
                  <a:lnTo>
                    <a:pt x="12" y="72"/>
                  </a:lnTo>
                  <a:lnTo>
                    <a:pt x="0" y="0"/>
                  </a:lnTo>
                  <a:lnTo>
                    <a:pt x="230" y="0"/>
                  </a:lnTo>
                  <a:lnTo>
                    <a:pt x="230" y="0"/>
                  </a:lnTo>
                  <a:lnTo>
                    <a:pt x="230" y="54"/>
                  </a:lnTo>
                  <a:lnTo>
                    <a:pt x="226" y="114"/>
                  </a:lnTo>
                  <a:lnTo>
                    <a:pt x="224" y="180"/>
                  </a:lnTo>
                  <a:lnTo>
                    <a:pt x="224" y="254"/>
                  </a:lnTo>
                  <a:lnTo>
                    <a:pt x="224" y="578"/>
                  </a:lnTo>
                  <a:lnTo>
                    <a:pt x="224" y="578"/>
                  </a:lnTo>
                  <a:lnTo>
                    <a:pt x="226" y="654"/>
                  </a:lnTo>
                  <a:lnTo>
                    <a:pt x="232" y="736"/>
                  </a:lnTo>
                  <a:lnTo>
                    <a:pt x="240" y="818"/>
                  </a:lnTo>
                  <a:lnTo>
                    <a:pt x="250" y="890"/>
                  </a:lnTo>
                  <a:lnTo>
                    <a:pt x="20" y="890"/>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6" name="Freeform 55"/>
            <p:cNvSpPr>
              <a:spLocks noEditPoints="1"/>
            </p:cNvSpPr>
            <p:nvPr userDrawn="1"/>
          </p:nvSpPr>
          <p:spPr bwMode="gray">
            <a:xfrm>
              <a:off x="1903" y="2813"/>
              <a:ext cx="723" cy="944"/>
            </a:xfrm>
            <a:custGeom>
              <a:avLst/>
              <a:gdLst/>
              <a:ahLst/>
              <a:cxnLst>
                <a:cxn ang="0">
                  <a:pos x="204" y="328"/>
                </a:cxn>
                <a:cxn ang="0">
                  <a:pos x="214" y="264"/>
                </a:cxn>
                <a:cxn ang="0">
                  <a:pos x="236" y="212"/>
                </a:cxn>
                <a:cxn ang="0">
                  <a:pos x="268" y="170"/>
                </a:cxn>
                <a:cxn ang="0">
                  <a:pos x="312" y="146"/>
                </a:cxn>
                <a:cxn ang="0">
                  <a:pos x="370" y="136"/>
                </a:cxn>
                <a:cxn ang="0">
                  <a:pos x="406" y="140"/>
                </a:cxn>
                <a:cxn ang="0">
                  <a:pos x="456" y="160"/>
                </a:cxn>
                <a:cxn ang="0">
                  <a:pos x="496" y="196"/>
                </a:cxn>
                <a:cxn ang="0">
                  <a:pos x="526" y="246"/>
                </a:cxn>
                <a:cxn ang="0">
                  <a:pos x="542" y="306"/>
                </a:cxn>
                <a:cxn ang="0">
                  <a:pos x="546" y="352"/>
                </a:cxn>
                <a:cxn ang="0">
                  <a:pos x="540" y="410"/>
                </a:cxn>
                <a:cxn ang="0">
                  <a:pos x="522" y="460"/>
                </a:cxn>
                <a:cxn ang="0">
                  <a:pos x="492" y="498"/>
                </a:cxn>
                <a:cxn ang="0">
                  <a:pos x="450" y="526"/>
                </a:cxn>
                <a:cxn ang="0">
                  <a:pos x="398" y="538"/>
                </a:cxn>
                <a:cxn ang="0">
                  <a:pos x="358" y="538"/>
                </a:cxn>
                <a:cxn ang="0">
                  <a:pos x="304" y="526"/>
                </a:cxn>
                <a:cxn ang="0">
                  <a:pos x="260" y="502"/>
                </a:cxn>
                <a:cxn ang="0">
                  <a:pos x="230" y="466"/>
                </a:cxn>
                <a:cxn ang="0">
                  <a:pos x="210" y="414"/>
                </a:cxn>
                <a:cxn ang="0">
                  <a:pos x="204" y="352"/>
                </a:cxn>
                <a:cxn ang="0">
                  <a:pos x="230" y="926"/>
                </a:cxn>
                <a:cxn ang="0">
                  <a:pos x="218" y="726"/>
                </a:cxn>
                <a:cxn ang="0">
                  <a:pos x="218" y="614"/>
                </a:cxn>
                <a:cxn ang="0">
                  <a:pos x="296" y="654"/>
                </a:cxn>
                <a:cxn ang="0">
                  <a:pos x="384" y="674"/>
                </a:cxn>
                <a:cxn ang="0">
                  <a:pos x="454" y="674"/>
                </a:cxn>
                <a:cxn ang="0">
                  <a:pos x="544" y="652"/>
                </a:cxn>
                <a:cxn ang="0">
                  <a:pos x="618" y="604"/>
                </a:cxn>
                <a:cxn ang="0">
                  <a:pos x="674" y="536"/>
                </a:cxn>
                <a:cxn ang="0">
                  <a:pos x="710" y="450"/>
                </a:cxn>
                <a:cxn ang="0">
                  <a:pos x="722" y="350"/>
                </a:cxn>
                <a:cxn ang="0">
                  <a:pos x="716" y="276"/>
                </a:cxn>
                <a:cxn ang="0">
                  <a:pos x="686" y="178"/>
                </a:cxn>
                <a:cxn ang="0">
                  <a:pos x="636" y="98"/>
                </a:cxn>
                <a:cxn ang="0">
                  <a:pos x="566" y="40"/>
                </a:cxn>
                <a:cxn ang="0">
                  <a:pos x="478" y="6"/>
                </a:cxn>
                <a:cxn ang="0">
                  <a:pos x="412" y="0"/>
                </a:cxn>
                <a:cxn ang="0">
                  <a:pos x="348" y="6"/>
                </a:cxn>
                <a:cxn ang="0">
                  <a:pos x="298" y="22"/>
                </a:cxn>
                <a:cxn ang="0">
                  <a:pos x="226" y="70"/>
                </a:cxn>
                <a:cxn ang="0">
                  <a:pos x="190" y="106"/>
                </a:cxn>
                <a:cxn ang="0">
                  <a:pos x="168" y="16"/>
                </a:cxn>
                <a:cxn ang="0">
                  <a:pos x="16" y="110"/>
                </a:cxn>
                <a:cxn ang="0">
                  <a:pos x="38" y="270"/>
                </a:cxn>
                <a:cxn ang="0">
                  <a:pos x="40" y="614"/>
                </a:cxn>
                <a:cxn ang="0">
                  <a:pos x="38" y="694"/>
                </a:cxn>
                <a:cxn ang="0">
                  <a:pos x="230" y="926"/>
                </a:cxn>
              </a:cxnLst>
              <a:rect l="0" t="0" r="r" b="b"/>
              <a:pathLst>
                <a:path w="722" h="938">
                  <a:moveTo>
                    <a:pt x="204" y="352"/>
                  </a:moveTo>
                  <a:lnTo>
                    <a:pt x="204" y="352"/>
                  </a:lnTo>
                  <a:lnTo>
                    <a:pt x="204" y="328"/>
                  </a:lnTo>
                  <a:lnTo>
                    <a:pt x="206" y="306"/>
                  </a:lnTo>
                  <a:lnTo>
                    <a:pt x="210" y="284"/>
                  </a:lnTo>
                  <a:lnTo>
                    <a:pt x="214" y="264"/>
                  </a:lnTo>
                  <a:lnTo>
                    <a:pt x="220" y="246"/>
                  </a:lnTo>
                  <a:lnTo>
                    <a:pt x="226" y="228"/>
                  </a:lnTo>
                  <a:lnTo>
                    <a:pt x="236" y="212"/>
                  </a:lnTo>
                  <a:lnTo>
                    <a:pt x="244" y="196"/>
                  </a:lnTo>
                  <a:lnTo>
                    <a:pt x="256" y="182"/>
                  </a:lnTo>
                  <a:lnTo>
                    <a:pt x="268" y="170"/>
                  </a:lnTo>
                  <a:lnTo>
                    <a:pt x="282" y="160"/>
                  </a:lnTo>
                  <a:lnTo>
                    <a:pt x="296" y="152"/>
                  </a:lnTo>
                  <a:lnTo>
                    <a:pt x="312" y="146"/>
                  </a:lnTo>
                  <a:lnTo>
                    <a:pt x="330" y="140"/>
                  </a:lnTo>
                  <a:lnTo>
                    <a:pt x="350" y="138"/>
                  </a:lnTo>
                  <a:lnTo>
                    <a:pt x="370" y="136"/>
                  </a:lnTo>
                  <a:lnTo>
                    <a:pt x="370" y="136"/>
                  </a:lnTo>
                  <a:lnTo>
                    <a:pt x="388" y="138"/>
                  </a:lnTo>
                  <a:lnTo>
                    <a:pt x="406" y="140"/>
                  </a:lnTo>
                  <a:lnTo>
                    <a:pt x="424" y="146"/>
                  </a:lnTo>
                  <a:lnTo>
                    <a:pt x="440" y="152"/>
                  </a:lnTo>
                  <a:lnTo>
                    <a:pt x="456" y="160"/>
                  </a:lnTo>
                  <a:lnTo>
                    <a:pt x="470" y="172"/>
                  </a:lnTo>
                  <a:lnTo>
                    <a:pt x="484" y="184"/>
                  </a:lnTo>
                  <a:lnTo>
                    <a:pt x="496" y="196"/>
                  </a:lnTo>
                  <a:lnTo>
                    <a:pt x="506" y="212"/>
                  </a:lnTo>
                  <a:lnTo>
                    <a:pt x="516" y="228"/>
                  </a:lnTo>
                  <a:lnTo>
                    <a:pt x="526" y="246"/>
                  </a:lnTo>
                  <a:lnTo>
                    <a:pt x="532" y="264"/>
                  </a:lnTo>
                  <a:lnTo>
                    <a:pt x="538" y="284"/>
                  </a:lnTo>
                  <a:lnTo>
                    <a:pt x="542" y="306"/>
                  </a:lnTo>
                  <a:lnTo>
                    <a:pt x="544" y="328"/>
                  </a:lnTo>
                  <a:lnTo>
                    <a:pt x="546" y="352"/>
                  </a:lnTo>
                  <a:lnTo>
                    <a:pt x="546" y="352"/>
                  </a:lnTo>
                  <a:lnTo>
                    <a:pt x="544" y="372"/>
                  </a:lnTo>
                  <a:lnTo>
                    <a:pt x="542" y="392"/>
                  </a:lnTo>
                  <a:lnTo>
                    <a:pt x="540" y="410"/>
                  </a:lnTo>
                  <a:lnTo>
                    <a:pt x="534" y="428"/>
                  </a:lnTo>
                  <a:lnTo>
                    <a:pt x="528" y="444"/>
                  </a:lnTo>
                  <a:lnTo>
                    <a:pt x="522" y="460"/>
                  </a:lnTo>
                  <a:lnTo>
                    <a:pt x="512" y="474"/>
                  </a:lnTo>
                  <a:lnTo>
                    <a:pt x="502" y="488"/>
                  </a:lnTo>
                  <a:lnTo>
                    <a:pt x="492" y="498"/>
                  </a:lnTo>
                  <a:lnTo>
                    <a:pt x="480" y="508"/>
                  </a:lnTo>
                  <a:lnTo>
                    <a:pt x="466" y="518"/>
                  </a:lnTo>
                  <a:lnTo>
                    <a:pt x="450" y="526"/>
                  </a:lnTo>
                  <a:lnTo>
                    <a:pt x="434" y="530"/>
                  </a:lnTo>
                  <a:lnTo>
                    <a:pt x="416" y="536"/>
                  </a:lnTo>
                  <a:lnTo>
                    <a:pt x="398" y="538"/>
                  </a:lnTo>
                  <a:lnTo>
                    <a:pt x="378" y="538"/>
                  </a:lnTo>
                  <a:lnTo>
                    <a:pt x="378" y="538"/>
                  </a:lnTo>
                  <a:lnTo>
                    <a:pt x="358" y="538"/>
                  </a:lnTo>
                  <a:lnTo>
                    <a:pt x="338" y="536"/>
                  </a:lnTo>
                  <a:lnTo>
                    <a:pt x="320" y="532"/>
                  </a:lnTo>
                  <a:lnTo>
                    <a:pt x="304" y="526"/>
                  </a:lnTo>
                  <a:lnTo>
                    <a:pt x="288" y="520"/>
                  </a:lnTo>
                  <a:lnTo>
                    <a:pt x="274" y="512"/>
                  </a:lnTo>
                  <a:lnTo>
                    <a:pt x="260" y="502"/>
                  </a:lnTo>
                  <a:lnTo>
                    <a:pt x="250" y="492"/>
                  </a:lnTo>
                  <a:lnTo>
                    <a:pt x="238" y="478"/>
                  </a:lnTo>
                  <a:lnTo>
                    <a:pt x="230" y="466"/>
                  </a:lnTo>
                  <a:lnTo>
                    <a:pt x="222" y="450"/>
                  </a:lnTo>
                  <a:lnTo>
                    <a:pt x="216" y="432"/>
                  </a:lnTo>
                  <a:lnTo>
                    <a:pt x="210" y="414"/>
                  </a:lnTo>
                  <a:lnTo>
                    <a:pt x="206" y="396"/>
                  </a:lnTo>
                  <a:lnTo>
                    <a:pt x="204" y="374"/>
                  </a:lnTo>
                  <a:lnTo>
                    <a:pt x="204" y="352"/>
                  </a:lnTo>
                  <a:lnTo>
                    <a:pt x="204" y="352"/>
                  </a:lnTo>
                  <a:close/>
                  <a:moveTo>
                    <a:pt x="230" y="926"/>
                  </a:moveTo>
                  <a:lnTo>
                    <a:pt x="230" y="926"/>
                  </a:lnTo>
                  <a:lnTo>
                    <a:pt x="222" y="854"/>
                  </a:lnTo>
                  <a:lnTo>
                    <a:pt x="218" y="784"/>
                  </a:lnTo>
                  <a:lnTo>
                    <a:pt x="218" y="726"/>
                  </a:lnTo>
                  <a:lnTo>
                    <a:pt x="218" y="688"/>
                  </a:lnTo>
                  <a:lnTo>
                    <a:pt x="218" y="614"/>
                  </a:lnTo>
                  <a:lnTo>
                    <a:pt x="218" y="614"/>
                  </a:lnTo>
                  <a:lnTo>
                    <a:pt x="254" y="634"/>
                  </a:lnTo>
                  <a:lnTo>
                    <a:pt x="274" y="646"/>
                  </a:lnTo>
                  <a:lnTo>
                    <a:pt x="296" y="654"/>
                  </a:lnTo>
                  <a:lnTo>
                    <a:pt x="322" y="664"/>
                  </a:lnTo>
                  <a:lnTo>
                    <a:pt x="350" y="670"/>
                  </a:lnTo>
                  <a:lnTo>
                    <a:pt x="384" y="674"/>
                  </a:lnTo>
                  <a:lnTo>
                    <a:pt x="420" y="676"/>
                  </a:lnTo>
                  <a:lnTo>
                    <a:pt x="420" y="676"/>
                  </a:lnTo>
                  <a:lnTo>
                    <a:pt x="454" y="674"/>
                  </a:lnTo>
                  <a:lnTo>
                    <a:pt x="484" y="670"/>
                  </a:lnTo>
                  <a:lnTo>
                    <a:pt x="514" y="662"/>
                  </a:lnTo>
                  <a:lnTo>
                    <a:pt x="544" y="652"/>
                  </a:lnTo>
                  <a:lnTo>
                    <a:pt x="570" y="638"/>
                  </a:lnTo>
                  <a:lnTo>
                    <a:pt x="594" y="622"/>
                  </a:lnTo>
                  <a:lnTo>
                    <a:pt x="618" y="604"/>
                  </a:lnTo>
                  <a:lnTo>
                    <a:pt x="638" y="584"/>
                  </a:lnTo>
                  <a:lnTo>
                    <a:pt x="658" y="560"/>
                  </a:lnTo>
                  <a:lnTo>
                    <a:pt x="674" y="536"/>
                  </a:lnTo>
                  <a:lnTo>
                    <a:pt x="688" y="510"/>
                  </a:lnTo>
                  <a:lnTo>
                    <a:pt x="700" y="480"/>
                  </a:lnTo>
                  <a:lnTo>
                    <a:pt x="710" y="450"/>
                  </a:lnTo>
                  <a:lnTo>
                    <a:pt x="716" y="418"/>
                  </a:lnTo>
                  <a:lnTo>
                    <a:pt x="720" y="384"/>
                  </a:lnTo>
                  <a:lnTo>
                    <a:pt x="722" y="350"/>
                  </a:lnTo>
                  <a:lnTo>
                    <a:pt x="722" y="350"/>
                  </a:lnTo>
                  <a:lnTo>
                    <a:pt x="720" y="312"/>
                  </a:lnTo>
                  <a:lnTo>
                    <a:pt x="716" y="276"/>
                  </a:lnTo>
                  <a:lnTo>
                    <a:pt x="708" y="242"/>
                  </a:lnTo>
                  <a:lnTo>
                    <a:pt x="700" y="208"/>
                  </a:lnTo>
                  <a:lnTo>
                    <a:pt x="686" y="178"/>
                  </a:lnTo>
                  <a:lnTo>
                    <a:pt x="672" y="150"/>
                  </a:lnTo>
                  <a:lnTo>
                    <a:pt x="656" y="122"/>
                  </a:lnTo>
                  <a:lnTo>
                    <a:pt x="636" y="98"/>
                  </a:lnTo>
                  <a:lnTo>
                    <a:pt x="614" y="76"/>
                  </a:lnTo>
                  <a:lnTo>
                    <a:pt x="592" y="56"/>
                  </a:lnTo>
                  <a:lnTo>
                    <a:pt x="566" y="40"/>
                  </a:lnTo>
                  <a:lnTo>
                    <a:pt x="538" y="26"/>
                  </a:lnTo>
                  <a:lnTo>
                    <a:pt x="510" y="14"/>
                  </a:lnTo>
                  <a:lnTo>
                    <a:pt x="478" y="6"/>
                  </a:lnTo>
                  <a:lnTo>
                    <a:pt x="446" y="2"/>
                  </a:lnTo>
                  <a:lnTo>
                    <a:pt x="412" y="0"/>
                  </a:lnTo>
                  <a:lnTo>
                    <a:pt x="412" y="0"/>
                  </a:lnTo>
                  <a:lnTo>
                    <a:pt x="390" y="0"/>
                  </a:lnTo>
                  <a:lnTo>
                    <a:pt x="368" y="2"/>
                  </a:lnTo>
                  <a:lnTo>
                    <a:pt x="348" y="6"/>
                  </a:lnTo>
                  <a:lnTo>
                    <a:pt x="330" y="10"/>
                  </a:lnTo>
                  <a:lnTo>
                    <a:pt x="314" y="14"/>
                  </a:lnTo>
                  <a:lnTo>
                    <a:pt x="298" y="22"/>
                  </a:lnTo>
                  <a:lnTo>
                    <a:pt x="270" y="36"/>
                  </a:lnTo>
                  <a:lnTo>
                    <a:pt x="246" y="52"/>
                  </a:lnTo>
                  <a:lnTo>
                    <a:pt x="226" y="70"/>
                  </a:lnTo>
                  <a:lnTo>
                    <a:pt x="208" y="88"/>
                  </a:lnTo>
                  <a:lnTo>
                    <a:pt x="190" y="106"/>
                  </a:lnTo>
                  <a:lnTo>
                    <a:pt x="190" y="106"/>
                  </a:lnTo>
                  <a:lnTo>
                    <a:pt x="180" y="60"/>
                  </a:lnTo>
                  <a:lnTo>
                    <a:pt x="174" y="38"/>
                  </a:lnTo>
                  <a:lnTo>
                    <a:pt x="168" y="16"/>
                  </a:lnTo>
                  <a:lnTo>
                    <a:pt x="0" y="28"/>
                  </a:lnTo>
                  <a:lnTo>
                    <a:pt x="0" y="28"/>
                  </a:lnTo>
                  <a:lnTo>
                    <a:pt x="16" y="110"/>
                  </a:lnTo>
                  <a:lnTo>
                    <a:pt x="28" y="190"/>
                  </a:lnTo>
                  <a:lnTo>
                    <a:pt x="34" y="230"/>
                  </a:lnTo>
                  <a:lnTo>
                    <a:pt x="38" y="270"/>
                  </a:lnTo>
                  <a:lnTo>
                    <a:pt x="40" y="310"/>
                  </a:lnTo>
                  <a:lnTo>
                    <a:pt x="40" y="352"/>
                  </a:lnTo>
                  <a:lnTo>
                    <a:pt x="40" y="614"/>
                  </a:lnTo>
                  <a:lnTo>
                    <a:pt x="40" y="614"/>
                  </a:lnTo>
                  <a:lnTo>
                    <a:pt x="40" y="652"/>
                  </a:lnTo>
                  <a:lnTo>
                    <a:pt x="38" y="694"/>
                  </a:lnTo>
                  <a:lnTo>
                    <a:pt x="30" y="788"/>
                  </a:lnTo>
                  <a:lnTo>
                    <a:pt x="14" y="938"/>
                  </a:lnTo>
                  <a:lnTo>
                    <a:pt x="230" y="92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57" name="Freeform 56"/>
            <p:cNvSpPr>
              <a:spLocks/>
            </p:cNvSpPr>
            <p:nvPr userDrawn="1"/>
          </p:nvSpPr>
          <p:spPr bwMode="gray">
            <a:xfrm>
              <a:off x="2711" y="2813"/>
              <a:ext cx="488" cy="682"/>
            </a:xfrm>
            <a:custGeom>
              <a:avLst/>
              <a:gdLst/>
              <a:ahLst/>
              <a:cxnLst>
                <a:cxn ang="0">
                  <a:pos x="396" y="136"/>
                </a:cxn>
                <a:cxn ang="0">
                  <a:pos x="322" y="124"/>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6"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44" y="4"/>
                </a:cxn>
                <a:cxn ang="0">
                  <a:pos x="396" y="136"/>
                </a:cxn>
              </a:cxnLst>
              <a:rect l="0" t="0" r="r" b="b"/>
              <a:pathLst>
                <a:path w="480" h="676">
                  <a:moveTo>
                    <a:pt x="396" y="136"/>
                  </a:moveTo>
                  <a:lnTo>
                    <a:pt x="396" y="136"/>
                  </a:lnTo>
                  <a:lnTo>
                    <a:pt x="346" y="128"/>
                  </a:lnTo>
                  <a:lnTo>
                    <a:pt x="322" y="124"/>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2"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6" y="380"/>
                  </a:lnTo>
                  <a:lnTo>
                    <a:pt x="166"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4" y="0"/>
                  </a:lnTo>
                  <a:lnTo>
                    <a:pt x="344" y="4"/>
                  </a:lnTo>
                  <a:lnTo>
                    <a:pt x="422" y="12"/>
                  </a:lnTo>
                  <a:lnTo>
                    <a:pt x="396" y="13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grpSp>
      <p:pic>
        <p:nvPicPr>
          <p:cNvPr id="58" name="Picture 57" descr="Ipsos SRI Logo - BLACK.png"/>
          <p:cNvPicPr>
            <a:picLocks noChangeAspect="1"/>
          </p:cNvPicPr>
          <p:nvPr userDrawn="1"/>
        </p:nvPicPr>
        <p:blipFill>
          <a:blip r:embed="rId2" cstate="print"/>
          <a:stretch>
            <a:fillRect/>
          </a:stretch>
        </p:blipFill>
        <p:spPr>
          <a:xfrm>
            <a:off x="243677" y="6435132"/>
            <a:ext cx="1166788" cy="226800"/>
          </a:xfrm>
          <a:prstGeom prst="rect">
            <a:avLst/>
          </a:prstGeom>
        </p:spPr>
      </p:pic>
      <p:cxnSp>
        <p:nvCxnSpPr>
          <p:cNvPr id="39" name="Straight Connector 38"/>
          <p:cNvCxnSpPr/>
          <p:nvPr userDrawn="1"/>
        </p:nvCxnSpPr>
        <p:spPr bwMode="auto">
          <a:xfrm>
            <a:off x="241943" y="6382558"/>
            <a:ext cx="9413875" cy="1588"/>
          </a:xfrm>
          <a:prstGeom prst="line">
            <a:avLst/>
          </a:prstGeom>
          <a:solidFill>
            <a:schemeClr val="accent2"/>
          </a:solidFill>
          <a:ln w="3175" cap="flat" cmpd="sng" algn="ctr">
            <a:solidFill>
              <a:schemeClr val="bg1">
                <a:lumMod val="75000"/>
              </a:schemeClr>
            </a:solidFill>
            <a:prstDash val="solid"/>
            <a:round/>
            <a:headEnd type="none" w="med" len="med"/>
            <a:tailEnd type="none" w="med" len="med"/>
          </a:ln>
          <a:effectLst/>
        </p:spPr>
      </p:cxnSp>
      <p:sp>
        <p:nvSpPr>
          <p:cNvPr id="28" name="TextBox 30"/>
          <p:cNvSpPr txBox="1"/>
          <p:nvPr userDrawn="1"/>
        </p:nvSpPr>
        <p:spPr>
          <a:xfrm>
            <a:off x="8957444" y="6488754"/>
            <a:ext cx="251672" cy="246221"/>
          </a:xfrm>
          <a:prstGeom prst="rect">
            <a:avLst/>
          </a:prstGeom>
          <a:noFill/>
        </p:spPr>
        <p:txBody>
          <a:bodyPr wrap="none" lIns="0" tIns="0" rIns="0" bIns="0" rtlCol="0">
            <a:spAutoFit/>
          </a:bodyPr>
          <a:lstStyle>
            <a:defPPr>
              <a:defRPr lang="en-GB"/>
            </a:defPPr>
            <a:lvl1pPr algn="r" rtl="0" eaLnBrk="0" fontAlgn="base" hangingPunct="0">
              <a:spcBef>
                <a:spcPct val="20000"/>
              </a:spcBef>
              <a:spcAft>
                <a:spcPct val="0"/>
              </a:spcAft>
              <a:defRPr sz="1200" kern="1200">
                <a:solidFill>
                  <a:schemeClr val="tx1"/>
                </a:solidFill>
                <a:latin typeface="Arial" charset="0"/>
                <a:ea typeface="+mn-ea"/>
                <a:cs typeface="+mn-cs"/>
              </a:defRPr>
            </a:lvl1pPr>
            <a:lvl2pPr marL="457200" algn="r" rtl="0" eaLnBrk="0" fontAlgn="base" hangingPunct="0">
              <a:spcBef>
                <a:spcPct val="20000"/>
              </a:spcBef>
              <a:spcAft>
                <a:spcPct val="0"/>
              </a:spcAft>
              <a:defRPr sz="1200" kern="1200">
                <a:solidFill>
                  <a:schemeClr val="tx1"/>
                </a:solidFill>
                <a:latin typeface="Arial" charset="0"/>
                <a:ea typeface="+mn-ea"/>
                <a:cs typeface="+mn-cs"/>
              </a:defRPr>
            </a:lvl2pPr>
            <a:lvl3pPr marL="914400" algn="r" rtl="0" eaLnBrk="0" fontAlgn="base" hangingPunct="0">
              <a:spcBef>
                <a:spcPct val="20000"/>
              </a:spcBef>
              <a:spcAft>
                <a:spcPct val="0"/>
              </a:spcAft>
              <a:defRPr sz="1200" kern="1200">
                <a:solidFill>
                  <a:schemeClr val="tx1"/>
                </a:solidFill>
                <a:latin typeface="Arial" charset="0"/>
                <a:ea typeface="+mn-ea"/>
                <a:cs typeface="+mn-cs"/>
              </a:defRPr>
            </a:lvl3pPr>
            <a:lvl4pPr marL="1371600" algn="r" rtl="0" eaLnBrk="0" fontAlgn="base" hangingPunct="0">
              <a:spcBef>
                <a:spcPct val="20000"/>
              </a:spcBef>
              <a:spcAft>
                <a:spcPct val="0"/>
              </a:spcAft>
              <a:defRPr sz="1200" kern="1200">
                <a:solidFill>
                  <a:schemeClr val="tx1"/>
                </a:solidFill>
                <a:latin typeface="Arial" charset="0"/>
                <a:ea typeface="+mn-ea"/>
                <a:cs typeface="+mn-cs"/>
              </a:defRPr>
            </a:lvl4pPr>
            <a:lvl5pPr marL="1828800" algn="r" rtl="0" eaLnBrk="0" fontAlgn="base" hangingPunct="0">
              <a:spcBef>
                <a:spcPct val="2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pPr algn="l"/>
            <a:fld id="{2B5C0119-A79E-4519-AC81-846F0D8B06F9}" type="slidenum">
              <a:rPr lang="en-GB" sz="1600" smtClean="0"/>
              <a:pPr algn="l"/>
              <a:t>‹#›</a:t>
            </a:fld>
            <a:endParaRPr lang="en-GB" sz="1600" dirty="0" smtClean="0"/>
          </a:p>
        </p:txBody>
      </p:sp>
    </p:spTree>
    <p:extLst>
      <p:ext uri="{BB962C8B-B14F-4D97-AF65-F5344CB8AC3E}">
        <p14:creationId xmlns:p14="http://schemas.microsoft.com/office/powerpoint/2010/main" val="14354391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and Layout with Base/Sourc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slide title Arial Bold size 24</a:t>
            </a:r>
            <a:endParaRPr lang="en-US" dirty="0"/>
          </a:p>
        </p:txBody>
      </p:sp>
      <p:sp>
        <p:nvSpPr>
          <p:cNvPr id="9" name="Text Placeholder 8"/>
          <p:cNvSpPr>
            <a:spLocks noGrp="1"/>
          </p:cNvSpPr>
          <p:nvPr>
            <p:ph type="body" sz="quarter" idx="12" hasCustomPrompt="1"/>
          </p:nvPr>
        </p:nvSpPr>
        <p:spPr>
          <a:xfrm>
            <a:off x="246063" y="6032499"/>
            <a:ext cx="6200775" cy="349251"/>
          </a:xfrm>
          <a:prstGeom prst="rect">
            <a:avLst/>
          </a:prstGeom>
        </p:spPr>
        <p:txBody>
          <a:bodyPr anchor="ctr" anchorCtr="0"/>
          <a:lstStyle>
            <a:lvl1pPr marL="0" indent="0" algn="l">
              <a:buNone/>
              <a:defRPr sz="800">
                <a:solidFill>
                  <a:srgbClr val="424242"/>
                </a:solidFill>
              </a:defRPr>
            </a:lvl1pPr>
          </a:lstStyle>
          <a:p>
            <a:pPr lvl="0"/>
            <a:r>
              <a:rPr lang="en-US" dirty="0" smtClean="0"/>
              <a:t>Click to edit Base</a:t>
            </a:r>
          </a:p>
        </p:txBody>
      </p:sp>
      <p:sp>
        <p:nvSpPr>
          <p:cNvPr id="10" name="Text Placeholder 8"/>
          <p:cNvSpPr>
            <a:spLocks noGrp="1"/>
          </p:cNvSpPr>
          <p:nvPr>
            <p:ph type="body" sz="quarter" idx="13" hasCustomPrompt="1"/>
          </p:nvPr>
        </p:nvSpPr>
        <p:spPr>
          <a:xfrm>
            <a:off x="6686550" y="6039172"/>
            <a:ext cx="2973388" cy="346129"/>
          </a:xfrm>
          <a:prstGeom prst="rect">
            <a:avLst/>
          </a:prstGeom>
        </p:spPr>
        <p:txBody>
          <a:bodyPr anchor="ctr" anchorCtr="0"/>
          <a:lstStyle>
            <a:lvl1pPr marL="0" indent="0" algn="r">
              <a:buNone/>
              <a:defRPr sz="800">
                <a:solidFill>
                  <a:srgbClr val="424242"/>
                </a:solidFill>
              </a:defRPr>
            </a:lvl1pPr>
          </a:lstStyle>
          <a:p>
            <a:pPr lvl="0"/>
            <a:r>
              <a:rPr lang="en-US" dirty="0" smtClean="0"/>
              <a:t>Click to edit Source</a:t>
            </a:r>
          </a:p>
        </p:txBody>
      </p:sp>
      <p:cxnSp>
        <p:nvCxnSpPr>
          <p:cNvPr id="11" name="Straight Connector 10"/>
          <p:cNvCxnSpPr/>
          <p:nvPr/>
        </p:nvCxnSpPr>
        <p:spPr bwMode="auto">
          <a:xfrm>
            <a:off x="246063" y="6032500"/>
            <a:ext cx="9413875" cy="1588"/>
          </a:xfrm>
          <a:prstGeom prst="line">
            <a:avLst/>
          </a:prstGeom>
          <a:solidFill>
            <a:schemeClr val="accent2"/>
          </a:solidFill>
          <a:ln w="3175" cap="flat" cmpd="sng" algn="ctr">
            <a:solidFill>
              <a:schemeClr val="bg1">
                <a:lumMod val="75000"/>
              </a:schemeClr>
            </a:solidFill>
            <a:prstDash val="solid"/>
            <a:round/>
            <a:headEnd type="none" w="med" len="med"/>
            <a:tailEnd type="none" w="med" len="med"/>
          </a:ln>
          <a:effectLst/>
        </p:spPr>
      </p:cxnSp>
      <p:sp>
        <p:nvSpPr>
          <p:cNvPr id="12" name="Content Placeholder 12"/>
          <p:cNvSpPr>
            <a:spLocks noGrp="1"/>
          </p:cNvSpPr>
          <p:nvPr>
            <p:ph sz="quarter" idx="10" hasCustomPrompt="1"/>
          </p:nvPr>
        </p:nvSpPr>
        <p:spPr>
          <a:xfrm>
            <a:off x="246063" y="1135063"/>
            <a:ext cx="6200775" cy="4741862"/>
          </a:xfrm>
        </p:spPr>
        <p:txBody>
          <a:bodyPr/>
          <a:lstStyle>
            <a:lvl1pPr>
              <a:buClr>
                <a:schemeClr val="tx1"/>
              </a:buClr>
              <a:defRPr>
                <a:solidFill>
                  <a:srgbClr val="424242"/>
                </a:solidFill>
              </a:defRPr>
            </a:lvl1pPr>
            <a:lvl2pPr>
              <a:buClr>
                <a:schemeClr val="tx1"/>
              </a:buClr>
              <a:defRPr baseline="0">
                <a:solidFill>
                  <a:srgbClr val="424242"/>
                </a:solidFill>
              </a:defRPr>
            </a:lvl2pPr>
            <a:lvl3pPr>
              <a:buClr>
                <a:schemeClr val="tx1"/>
              </a:buClr>
              <a:defRPr baseline="0">
                <a:solidFill>
                  <a:srgbClr val="424242"/>
                </a:solidFill>
              </a:defRPr>
            </a:lvl3pPr>
          </a:lstStyle>
          <a:p>
            <a:pPr lvl="0"/>
            <a:r>
              <a:rPr lang="en-US" dirty="0" smtClean="0"/>
              <a:t>Click to edit text Arial size 18</a:t>
            </a:r>
          </a:p>
          <a:p>
            <a:pPr lvl="1"/>
            <a:r>
              <a:rPr lang="en-US" dirty="0" smtClean="0"/>
              <a:t>First level bullet Arial size 18</a:t>
            </a:r>
          </a:p>
          <a:p>
            <a:pPr lvl="2"/>
            <a:r>
              <a:rPr lang="en-GB" dirty="0" smtClean="0"/>
              <a:t>Second level bullet Arial size 16</a:t>
            </a:r>
            <a:endParaRPr lang="en-US" dirty="0" smtClean="0"/>
          </a:p>
        </p:txBody>
      </p:sp>
      <p:sp>
        <p:nvSpPr>
          <p:cNvPr id="15" name="Content Placeholder 14"/>
          <p:cNvSpPr>
            <a:spLocks noGrp="1"/>
          </p:cNvSpPr>
          <p:nvPr>
            <p:ph sz="quarter" idx="11" hasCustomPrompt="1"/>
          </p:nvPr>
        </p:nvSpPr>
        <p:spPr>
          <a:xfrm>
            <a:off x="6686550" y="1135063"/>
            <a:ext cx="2973388" cy="4741862"/>
          </a:xfrm>
        </p:spPr>
        <p:txBody>
          <a:bodyPr/>
          <a:lstStyle>
            <a:lvl1pPr>
              <a:buClr>
                <a:schemeClr val="tx1"/>
              </a:buClr>
              <a:defRPr baseline="0">
                <a:solidFill>
                  <a:srgbClr val="424242"/>
                </a:solidFill>
              </a:defRPr>
            </a:lvl1pPr>
            <a:lvl2pPr>
              <a:buClr>
                <a:schemeClr val="tx1"/>
              </a:buClr>
              <a:defRPr>
                <a:solidFill>
                  <a:srgbClr val="424242"/>
                </a:solidFill>
              </a:defRPr>
            </a:lvl2pPr>
            <a:lvl3pPr>
              <a:buClr>
                <a:schemeClr val="tx1"/>
              </a:buClr>
              <a:defRPr>
                <a:solidFill>
                  <a:srgbClr val="424242"/>
                </a:solidFill>
              </a:defRPr>
            </a:lvl3pPr>
          </a:lstStyle>
          <a:p>
            <a:pPr lvl="0"/>
            <a:r>
              <a:rPr lang="en-US" dirty="0" smtClean="0"/>
              <a:t>Click to edit text Arial size 18</a:t>
            </a:r>
          </a:p>
          <a:p>
            <a:pPr lvl="1"/>
            <a:r>
              <a:rPr lang="en-US" dirty="0" smtClean="0"/>
              <a:t>First level bullet Arial </a:t>
            </a:r>
            <a:br>
              <a:rPr lang="en-US" dirty="0" smtClean="0"/>
            </a:br>
            <a:r>
              <a:rPr lang="en-US" dirty="0" smtClean="0"/>
              <a:t>size 18</a:t>
            </a:r>
          </a:p>
          <a:p>
            <a:pPr lvl="2"/>
            <a:r>
              <a:rPr lang="en-GB" dirty="0" smtClean="0"/>
              <a:t>Second level bullet </a:t>
            </a:r>
            <a:br>
              <a:rPr lang="en-GB" dirty="0" smtClean="0"/>
            </a:br>
            <a:r>
              <a:rPr lang="en-GB" dirty="0" smtClean="0"/>
              <a:t>Arial size 16</a:t>
            </a:r>
            <a:endParaRPr lang="en-US" dirty="0" smtClean="0"/>
          </a:p>
        </p:txBody>
      </p:sp>
      <p:cxnSp>
        <p:nvCxnSpPr>
          <p:cNvPr id="13" name="Straight Connector 12"/>
          <p:cNvCxnSpPr/>
          <p:nvPr userDrawn="1"/>
        </p:nvCxnSpPr>
        <p:spPr bwMode="auto">
          <a:xfrm>
            <a:off x="246063" y="6032500"/>
            <a:ext cx="9413875" cy="1588"/>
          </a:xfrm>
          <a:prstGeom prst="line">
            <a:avLst/>
          </a:prstGeom>
          <a:solidFill>
            <a:schemeClr val="accent2"/>
          </a:solidFill>
          <a:ln w="3175" cap="flat" cmpd="sng" algn="ctr">
            <a:solidFill>
              <a:schemeClr val="bg1">
                <a:lumMod val="75000"/>
              </a:schemeClr>
            </a:solidFill>
            <a:prstDash val="solid"/>
            <a:round/>
            <a:headEnd type="none" w="med" len="med"/>
            <a:tailEnd type="none" w="med" len="med"/>
          </a:ln>
          <a:effectLst/>
        </p:spPr>
      </p:cxnSp>
      <p:cxnSp>
        <p:nvCxnSpPr>
          <p:cNvPr id="14" name="Straight Connector 13"/>
          <p:cNvCxnSpPr/>
          <p:nvPr/>
        </p:nvCxnSpPr>
        <p:spPr bwMode="auto">
          <a:xfrm>
            <a:off x="0" y="764704"/>
            <a:ext cx="9906000" cy="1588"/>
          </a:xfrm>
          <a:prstGeom prst="line">
            <a:avLst/>
          </a:prstGeom>
          <a:solidFill>
            <a:schemeClr val="accent2"/>
          </a:solidFill>
          <a:ln w="6350" cap="flat" cmpd="sng" algn="ctr">
            <a:solidFill>
              <a:schemeClr val="accent2">
                <a:lumMod val="60000"/>
                <a:lumOff val="40000"/>
              </a:schemeClr>
            </a:solidFill>
            <a:prstDash val="sysDot"/>
            <a:round/>
            <a:headEnd type="none" w="med" len="med"/>
            <a:tailEnd type="none" w="med" len="med"/>
          </a:ln>
          <a:effectLst/>
        </p:spPr>
      </p:cxnSp>
    </p:spTree>
    <p:extLst>
      <p:ext uri="{BB962C8B-B14F-4D97-AF65-F5344CB8AC3E}">
        <p14:creationId xmlns:p14="http://schemas.microsoft.com/office/powerpoint/2010/main" val="23037451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Question and Content">
    <p:spTree>
      <p:nvGrpSpPr>
        <p:cNvPr id="1" name=""/>
        <p:cNvGrpSpPr/>
        <p:nvPr/>
      </p:nvGrpSpPr>
      <p:grpSpPr>
        <a:xfrm>
          <a:off x="0" y="0"/>
          <a:ext cx="0" cy="0"/>
          <a:chOff x="0" y="0"/>
          <a:chExt cx="0" cy="0"/>
        </a:xfrm>
      </p:grpSpPr>
      <p:sp>
        <p:nvSpPr>
          <p:cNvPr id="5" name="Text Placeholder 6"/>
          <p:cNvSpPr>
            <a:spLocks noGrp="1"/>
          </p:cNvSpPr>
          <p:nvPr>
            <p:ph type="body" sz="quarter" idx="11" hasCustomPrompt="1"/>
          </p:nvPr>
        </p:nvSpPr>
        <p:spPr>
          <a:xfrm>
            <a:off x="0" y="829957"/>
            <a:ext cx="9906000" cy="453183"/>
          </a:xfrm>
          <a:prstGeom prst="rect">
            <a:avLst/>
          </a:prstGeom>
          <a:solidFill>
            <a:schemeClr val="accent2">
              <a:lumMod val="60000"/>
              <a:lumOff val="40000"/>
            </a:schemeClr>
          </a:solidFill>
        </p:spPr>
        <p:txBody>
          <a:bodyPr lIns="216000" tIns="72000" rIns="216000" bIns="72000" anchor="t" anchorCtr="0">
            <a:spAutoFit/>
          </a:bodyPr>
          <a:lstStyle>
            <a:lvl1pPr marL="0" indent="0">
              <a:buNone/>
              <a:defRPr sz="2000" b="0" i="0" baseline="0">
                <a:solidFill>
                  <a:schemeClr val="bg1"/>
                </a:solidFill>
              </a:defRPr>
            </a:lvl1pPr>
            <a:lvl2pPr>
              <a:buNone/>
              <a:defRPr/>
            </a:lvl2pPr>
            <a:lvl3pPr>
              <a:buNone/>
              <a:defRPr/>
            </a:lvl3pPr>
            <a:lvl4pPr>
              <a:buNone/>
              <a:defRPr/>
            </a:lvl4pPr>
            <a:lvl5pPr>
              <a:buNone/>
              <a:defRPr/>
            </a:lvl5pPr>
          </a:lstStyle>
          <a:p>
            <a:pPr lvl="0"/>
            <a:r>
              <a:rPr lang="en-US" dirty="0" smtClean="0"/>
              <a:t>Click to edit slide question Arial Bold Italic size 20</a:t>
            </a:r>
          </a:p>
        </p:txBody>
      </p:sp>
      <p:sp>
        <p:nvSpPr>
          <p:cNvPr id="2" name="Title 1"/>
          <p:cNvSpPr>
            <a:spLocks noGrp="1"/>
          </p:cNvSpPr>
          <p:nvPr>
            <p:ph type="title" hasCustomPrompt="1"/>
          </p:nvPr>
        </p:nvSpPr>
        <p:spPr/>
        <p:txBody>
          <a:bodyPr/>
          <a:lstStyle>
            <a:lvl1pPr>
              <a:defRPr/>
            </a:lvl1pPr>
          </a:lstStyle>
          <a:p>
            <a:r>
              <a:rPr lang="en-US" dirty="0" smtClean="0"/>
              <a:t>Click to edit slide title Arial Bold size 24</a:t>
            </a:r>
            <a:endParaRPr lang="en-GB" dirty="0"/>
          </a:p>
        </p:txBody>
      </p:sp>
      <p:cxnSp>
        <p:nvCxnSpPr>
          <p:cNvPr id="12" name="Straight Connector 11"/>
          <p:cNvCxnSpPr/>
          <p:nvPr/>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sp>
        <p:nvSpPr>
          <p:cNvPr id="7" name="Content Placeholder 12"/>
          <p:cNvSpPr>
            <a:spLocks noGrp="1"/>
          </p:cNvSpPr>
          <p:nvPr>
            <p:ph sz="quarter" idx="10" hasCustomPrompt="1"/>
          </p:nvPr>
        </p:nvSpPr>
        <p:spPr>
          <a:xfrm>
            <a:off x="246063" y="1514475"/>
            <a:ext cx="6200775" cy="4697413"/>
          </a:xfrm>
        </p:spPr>
        <p:txBody>
          <a:bodyPr/>
          <a:lstStyle>
            <a:lvl1pPr>
              <a:buClr>
                <a:schemeClr val="tx1"/>
              </a:buClr>
              <a:defRPr>
                <a:solidFill>
                  <a:srgbClr val="424242"/>
                </a:solidFill>
              </a:defRPr>
            </a:lvl1pPr>
            <a:lvl2pPr>
              <a:buClr>
                <a:schemeClr val="tx1"/>
              </a:buClr>
              <a:defRPr baseline="0">
                <a:solidFill>
                  <a:srgbClr val="424242"/>
                </a:solidFill>
              </a:defRPr>
            </a:lvl2pPr>
            <a:lvl3pPr>
              <a:buClr>
                <a:schemeClr val="tx1"/>
              </a:buClr>
              <a:defRPr baseline="0">
                <a:solidFill>
                  <a:srgbClr val="424242"/>
                </a:solidFill>
              </a:defRPr>
            </a:lvl3pPr>
          </a:lstStyle>
          <a:p>
            <a:pPr lvl="0"/>
            <a:r>
              <a:rPr lang="en-US" dirty="0" smtClean="0"/>
              <a:t>Click to edit text Arial size 18</a:t>
            </a:r>
          </a:p>
          <a:p>
            <a:pPr lvl="1"/>
            <a:r>
              <a:rPr lang="en-US" dirty="0" smtClean="0"/>
              <a:t>First level bullet Arial size 18</a:t>
            </a:r>
          </a:p>
          <a:p>
            <a:pPr lvl="2"/>
            <a:r>
              <a:rPr lang="en-GB" dirty="0" smtClean="0"/>
              <a:t>Second level bullet Arial size 16</a:t>
            </a:r>
            <a:endParaRPr lang="en-US" dirty="0" smtClean="0"/>
          </a:p>
        </p:txBody>
      </p:sp>
      <p:sp>
        <p:nvSpPr>
          <p:cNvPr id="8" name="Content Placeholder 14"/>
          <p:cNvSpPr>
            <a:spLocks noGrp="1"/>
          </p:cNvSpPr>
          <p:nvPr>
            <p:ph sz="quarter" idx="12" hasCustomPrompt="1"/>
          </p:nvPr>
        </p:nvSpPr>
        <p:spPr>
          <a:xfrm>
            <a:off x="6686550" y="1514475"/>
            <a:ext cx="2973388" cy="4697413"/>
          </a:xfrm>
        </p:spPr>
        <p:txBody>
          <a:bodyPr/>
          <a:lstStyle>
            <a:lvl1pPr>
              <a:buClr>
                <a:schemeClr val="tx1"/>
              </a:buClr>
              <a:defRPr baseline="0">
                <a:solidFill>
                  <a:srgbClr val="424242"/>
                </a:solidFill>
              </a:defRPr>
            </a:lvl1pPr>
            <a:lvl2pPr>
              <a:buClr>
                <a:schemeClr val="tx1"/>
              </a:buClr>
              <a:defRPr>
                <a:solidFill>
                  <a:srgbClr val="424242"/>
                </a:solidFill>
              </a:defRPr>
            </a:lvl2pPr>
            <a:lvl3pPr>
              <a:buClr>
                <a:schemeClr val="tx1"/>
              </a:buClr>
              <a:defRPr>
                <a:solidFill>
                  <a:srgbClr val="424242"/>
                </a:solidFill>
              </a:defRPr>
            </a:lvl3pPr>
          </a:lstStyle>
          <a:p>
            <a:pPr lvl="0"/>
            <a:r>
              <a:rPr lang="en-US" dirty="0" smtClean="0"/>
              <a:t>Click to edit text Arial size 18</a:t>
            </a:r>
          </a:p>
          <a:p>
            <a:pPr lvl="1"/>
            <a:r>
              <a:rPr lang="en-US" dirty="0" smtClean="0"/>
              <a:t>First level bullet Arial </a:t>
            </a:r>
            <a:br>
              <a:rPr lang="en-US" dirty="0" smtClean="0"/>
            </a:br>
            <a:r>
              <a:rPr lang="en-US" dirty="0" smtClean="0"/>
              <a:t>size 18</a:t>
            </a:r>
          </a:p>
          <a:p>
            <a:pPr lvl="2"/>
            <a:r>
              <a:rPr lang="en-GB" dirty="0" smtClean="0"/>
              <a:t>Second level bullet </a:t>
            </a:r>
            <a:br>
              <a:rPr lang="en-GB" dirty="0" smtClean="0"/>
            </a:br>
            <a:r>
              <a:rPr lang="en-GB" dirty="0" smtClean="0"/>
              <a:t>Arial size 16</a:t>
            </a:r>
            <a:endParaRPr lang="en-US" dirty="0" smtClean="0"/>
          </a:p>
        </p:txBody>
      </p:sp>
      <p:cxnSp>
        <p:nvCxnSpPr>
          <p:cNvPr id="9" name="Straight Connector 8"/>
          <p:cNvCxnSpPr/>
          <p:nvPr userDrawn="1"/>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Question and Content with Base/Source">
    <p:spTree>
      <p:nvGrpSpPr>
        <p:cNvPr id="1" name=""/>
        <p:cNvGrpSpPr/>
        <p:nvPr/>
      </p:nvGrpSpPr>
      <p:grpSpPr>
        <a:xfrm>
          <a:off x="0" y="0"/>
          <a:ext cx="0" cy="0"/>
          <a:chOff x="0" y="0"/>
          <a:chExt cx="0" cy="0"/>
        </a:xfrm>
      </p:grpSpPr>
      <p:sp>
        <p:nvSpPr>
          <p:cNvPr id="13" name="Text Placeholder 6"/>
          <p:cNvSpPr>
            <a:spLocks noGrp="1"/>
          </p:cNvSpPr>
          <p:nvPr>
            <p:ph type="body" sz="quarter" idx="11" hasCustomPrompt="1"/>
          </p:nvPr>
        </p:nvSpPr>
        <p:spPr>
          <a:xfrm>
            <a:off x="0" y="829813"/>
            <a:ext cx="9906000" cy="453183"/>
          </a:xfrm>
          <a:prstGeom prst="rect">
            <a:avLst/>
          </a:prstGeom>
          <a:solidFill>
            <a:schemeClr val="accent2">
              <a:lumMod val="60000"/>
              <a:lumOff val="40000"/>
            </a:schemeClr>
          </a:solidFill>
        </p:spPr>
        <p:txBody>
          <a:bodyPr lIns="216000" tIns="72000" rIns="216000" bIns="72000" anchor="t" anchorCtr="0">
            <a:spAutoFit/>
          </a:bodyPr>
          <a:lstStyle>
            <a:lvl1pPr marL="0" indent="0">
              <a:buNone/>
              <a:defRPr sz="2000" b="0" i="0" baseline="0">
                <a:solidFill>
                  <a:schemeClr val="bg1"/>
                </a:solidFill>
              </a:defRPr>
            </a:lvl1pPr>
            <a:lvl2pPr>
              <a:buNone/>
              <a:defRPr/>
            </a:lvl2pPr>
            <a:lvl3pPr>
              <a:buNone/>
              <a:defRPr/>
            </a:lvl3pPr>
            <a:lvl4pPr>
              <a:buNone/>
              <a:defRPr/>
            </a:lvl4pPr>
            <a:lvl5pPr>
              <a:buNone/>
              <a:defRPr/>
            </a:lvl5pPr>
          </a:lstStyle>
          <a:p>
            <a:pPr lvl="0"/>
            <a:r>
              <a:rPr lang="en-US" dirty="0" smtClean="0"/>
              <a:t>Click to edit slide question Arial Bold Italic size 20</a:t>
            </a:r>
          </a:p>
        </p:txBody>
      </p:sp>
      <p:sp>
        <p:nvSpPr>
          <p:cNvPr id="2" name="Title 1"/>
          <p:cNvSpPr>
            <a:spLocks noGrp="1"/>
          </p:cNvSpPr>
          <p:nvPr>
            <p:ph type="title" hasCustomPrompt="1"/>
          </p:nvPr>
        </p:nvSpPr>
        <p:spPr/>
        <p:txBody>
          <a:bodyPr/>
          <a:lstStyle>
            <a:lvl1pPr>
              <a:defRPr baseline="0"/>
            </a:lvl1pPr>
          </a:lstStyle>
          <a:p>
            <a:r>
              <a:rPr lang="en-US" dirty="0" smtClean="0"/>
              <a:t>Click to edit slide title Arial Bold size 24</a:t>
            </a:r>
            <a:endParaRPr lang="en-GB" dirty="0"/>
          </a:p>
        </p:txBody>
      </p:sp>
      <p:sp>
        <p:nvSpPr>
          <p:cNvPr id="10" name="Text Placeholder 8"/>
          <p:cNvSpPr>
            <a:spLocks noGrp="1"/>
          </p:cNvSpPr>
          <p:nvPr>
            <p:ph type="body" sz="quarter" idx="12" hasCustomPrompt="1"/>
          </p:nvPr>
        </p:nvSpPr>
        <p:spPr>
          <a:xfrm>
            <a:off x="246063" y="6032499"/>
            <a:ext cx="6200775" cy="349251"/>
          </a:xfrm>
          <a:prstGeom prst="rect">
            <a:avLst/>
          </a:prstGeom>
        </p:spPr>
        <p:txBody>
          <a:bodyPr anchor="ctr" anchorCtr="0"/>
          <a:lstStyle>
            <a:lvl1pPr marL="0" marR="0" indent="0" algn="l" defTabSz="914400" rtl="0" eaLnBrk="0" fontAlgn="base" latinLnBrk="0" hangingPunct="0">
              <a:lnSpc>
                <a:spcPct val="100000"/>
              </a:lnSpc>
              <a:spcBef>
                <a:spcPts val="600"/>
              </a:spcBef>
              <a:spcAft>
                <a:spcPct val="0"/>
              </a:spcAft>
              <a:buClrTx/>
              <a:buSzTx/>
              <a:buFont typeface="Wingdings" pitchFamily="2" charset="2"/>
              <a:buNone/>
              <a:tabLst/>
              <a:defRPr sz="800">
                <a:solidFill>
                  <a:srgbClr val="424242"/>
                </a:solidFill>
              </a:defRPr>
            </a:lvl1pPr>
          </a:lstStyle>
          <a:p>
            <a:pPr marL="0" marR="0" lvl="0" indent="0" algn="l" defTabSz="914400" rtl="0" eaLnBrk="0" fontAlgn="base" latinLnBrk="0" hangingPunct="0">
              <a:lnSpc>
                <a:spcPct val="100000"/>
              </a:lnSpc>
              <a:spcBef>
                <a:spcPts val="600"/>
              </a:spcBef>
              <a:spcAft>
                <a:spcPct val="0"/>
              </a:spcAft>
              <a:buClrTx/>
              <a:buSzTx/>
              <a:buFont typeface="Wingdings" pitchFamily="2" charset="2"/>
              <a:buNone/>
              <a:tabLst/>
              <a:defRPr/>
            </a:pPr>
            <a:r>
              <a:rPr lang="en-US" dirty="0" smtClean="0"/>
              <a:t>Click to edit Base</a:t>
            </a:r>
          </a:p>
        </p:txBody>
      </p:sp>
      <p:sp>
        <p:nvSpPr>
          <p:cNvPr id="11" name="Text Placeholder 8"/>
          <p:cNvSpPr>
            <a:spLocks noGrp="1"/>
          </p:cNvSpPr>
          <p:nvPr>
            <p:ph type="body" sz="quarter" idx="13" hasCustomPrompt="1"/>
          </p:nvPr>
        </p:nvSpPr>
        <p:spPr>
          <a:xfrm>
            <a:off x="6689035" y="6039172"/>
            <a:ext cx="2970903" cy="346129"/>
          </a:xfrm>
          <a:prstGeom prst="rect">
            <a:avLst/>
          </a:prstGeom>
        </p:spPr>
        <p:txBody>
          <a:bodyPr anchor="ctr" anchorCtr="0"/>
          <a:lstStyle>
            <a:lvl1pPr marL="0" marR="0" indent="0" algn="r" defTabSz="914400" rtl="0" eaLnBrk="0" fontAlgn="base" latinLnBrk="0" hangingPunct="0">
              <a:lnSpc>
                <a:spcPct val="100000"/>
              </a:lnSpc>
              <a:spcBef>
                <a:spcPts val="600"/>
              </a:spcBef>
              <a:spcAft>
                <a:spcPct val="0"/>
              </a:spcAft>
              <a:buClrTx/>
              <a:buSzTx/>
              <a:buFont typeface="Wingdings" pitchFamily="2" charset="2"/>
              <a:buNone/>
              <a:tabLst/>
              <a:defRPr sz="800">
                <a:solidFill>
                  <a:srgbClr val="424242"/>
                </a:solidFill>
              </a:defRPr>
            </a:lvl1pPr>
          </a:lstStyle>
          <a:p>
            <a:pPr marL="0" marR="0" lvl="0" indent="0" algn="r" defTabSz="914400" rtl="0" eaLnBrk="0" fontAlgn="base" latinLnBrk="0" hangingPunct="0">
              <a:lnSpc>
                <a:spcPct val="100000"/>
              </a:lnSpc>
              <a:spcBef>
                <a:spcPts val="600"/>
              </a:spcBef>
              <a:spcAft>
                <a:spcPct val="0"/>
              </a:spcAft>
              <a:buClrTx/>
              <a:buSzTx/>
              <a:buFont typeface="Wingdings" pitchFamily="2" charset="2"/>
              <a:buNone/>
              <a:tabLst/>
              <a:defRPr/>
            </a:pPr>
            <a:r>
              <a:rPr lang="en-US" dirty="0" smtClean="0"/>
              <a:t>Click to edit Source</a:t>
            </a:r>
          </a:p>
        </p:txBody>
      </p:sp>
      <p:cxnSp>
        <p:nvCxnSpPr>
          <p:cNvPr id="8" name="Straight Connector 7"/>
          <p:cNvCxnSpPr/>
          <p:nvPr/>
        </p:nvCxnSpPr>
        <p:spPr bwMode="auto">
          <a:xfrm>
            <a:off x="246063" y="6032500"/>
            <a:ext cx="9413875" cy="1588"/>
          </a:xfrm>
          <a:prstGeom prst="line">
            <a:avLst/>
          </a:prstGeom>
          <a:solidFill>
            <a:schemeClr val="accent2"/>
          </a:solidFill>
          <a:ln w="3175" cap="flat" cmpd="sng" algn="ctr">
            <a:solidFill>
              <a:schemeClr val="bg1">
                <a:lumMod val="75000"/>
              </a:schemeClr>
            </a:solidFill>
            <a:prstDash val="solid"/>
            <a:round/>
            <a:headEnd type="none" w="med" len="med"/>
            <a:tailEnd type="none" w="med" len="med"/>
          </a:ln>
          <a:effectLst/>
        </p:spPr>
      </p:cxnSp>
      <p:cxnSp>
        <p:nvCxnSpPr>
          <p:cNvPr id="12" name="Straight Connector 11"/>
          <p:cNvCxnSpPr/>
          <p:nvPr/>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sp>
        <p:nvSpPr>
          <p:cNvPr id="14" name="Content Placeholder 12"/>
          <p:cNvSpPr>
            <a:spLocks noGrp="1"/>
          </p:cNvSpPr>
          <p:nvPr>
            <p:ph sz="quarter" idx="10" hasCustomPrompt="1"/>
          </p:nvPr>
        </p:nvSpPr>
        <p:spPr>
          <a:xfrm>
            <a:off x="246063" y="1514475"/>
            <a:ext cx="6200775" cy="4362450"/>
          </a:xfrm>
        </p:spPr>
        <p:txBody>
          <a:bodyPr/>
          <a:lstStyle>
            <a:lvl1pPr>
              <a:buClr>
                <a:schemeClr val="tx1"/>
              </a:buClr>
              <a:defRPr>
                <a:solidFill>
                  <a:srgbClr val="424242"/>
                </a:solidFill>
              </a:defRPr>
            </a:lvl1pPr>
            <a:lvl2pPr>
              <a:buClr>
                <a:schemeClr val="tx1"/>
              </a:buClr>
              <a:defRPr baseline="0">
                <a:solidFill>
                  <a:srgbClr val="424242"/>
                </a:solidFill>
              </a:defRPr>
            </a:lvl2pPr>
            <a:lvl3pPr>
              <a:buClr>
                <a:schemeClr val="tx1"/>
              </a:buClr>
              <a:defRPr baseline="0">
                <a:solidFill>
                  <a:srgbClr val="424242"/>
                </a:solidFill>
              </a:defRPr>
            </a:lvl3pPr>
          </a:lstStyle>
          <a:p>
            <a:pPr lvl="0"/>
            <a:r>
              <a:rPr lang="en-US" dirty="0" smtClean="0"/>
              <a:t>Click to edit text Arial size 18</a:t>
            </a:r>
          </a:p>
          <a:p>
            <a:pPr lvl="1"/>
            <a:r>
              <a:rPr lang="en-US" dirty="0" smtClean="0"/>
              <a:t>First level bullet Arial size 18</a:t>
            </a:r>
          </a:p>
          <a:p>
            <a:pPr lvl="2"/>
            <a:r>
              <a:rPr lang="en-GB" dirty="0" smtClean="0"/>
              <a:t>Second level bullet Arial size 16</a:t>
            </a:r>
            <a:endParaRPr lang="en-US" dirty="0" smtClean="0"/>
          </a:p>
        </p:txBody>
      </p:sp>
      <p:sp>
        <p:nvSpPr>
          <p:cNvPr id="15" name="Content Placeholder 14"/>
          <p:cNvSpPr>
            <a:spLocks noGrp="1"/>
          </p:cNvSpPr>
          <p:nvPr>
            <p:ph sz="quarter" idx="14" hasCustomPrompt="1"/>
          </p:nvPr>
        </p:nvSpPr>
        <p:spPr>
          <a:xfrm>
            <a:off x="6686550" y="1514475"/>
            <a:ext cx="2973388" cy="4362450"/>
          </a:xfrm>
        </p:spPr>
        <p:txBody>
          <a:bodyPr/>
          <a:lstStyle>
            <a:lvl1pPr>
              <a:buClr>
                <a:schemeClr val="tx1"/>
              </a:buClr>
              <a:defRPr baseline="0">
                <a:solidFill>
                  <a:srgbClr val="424242"/>
                </a:solidFill>
              </a:defRPr>
            </a:lvl1pPr>
            <a:lvl2pPr>
              <a:buClr>
                <a:schemeClr val="tx1"/>
              </a:buClr>
              <a:defRPr>
                <a:solidFill>
                  <a:srgbClr val="424242"/>
                </a:solidFill>
              </a:defRPr>
            </a:lvl2pPr>
            <a:lvl3pPr>
              <a:buClr>
                <a:schemeClr val="tx1"/>
              </a:buClr>
              <a:defRPr>
                <a:solidFill>
                  <a:srgbClr val="424242"/>
                </a:solidFill>
              </a:defRPr>
            </a:lvl3pPr>
          </a:lstStyle>
          <a:p>
            <a:pPr lvl="0"/>
            <a:r>
              <a:rPr lang="en-US" dirty="0" smtClean="0"/>
              <a:t>Click to edit text Arial size 18</a:t>
            </a:r>
          </a:p>
          <a:p>
            <a:pPr lvl="1"/>
            <a:r>
              <a:rPr lang="en-US" dirty="0" smtClean="0"/>
              <a:t>First level bullet Arial </a:t>
            </a:r>
            <a:br>
              <a:rPr lang="en-US" dirty="0" smtClean="0"/>
            </a:br>
            <a:r>
              <a:rPr lang="en-US" dirty="0" smtClean="0"/>
              <a:t>size 18</a:t>
            </a:r>
          </a:p>
          <a:p>
            <a:pPr lvl="2"/>
            <a:r>
              <a:rPr lang="en-GB" dirty="0" smtClean="0"/>
              <a:t>Second level bullet </a:t>
            </a:r>
            <a:br>
              <a:rPr lang="en-GB" dirty="0" smtClean="0"/>
            </a:br>
            <a:r>
              <a:rPr lang="en-GB" dirty="0" smtClean="0"/>
              <a:t>Arial size 16</a:t>
            </a:r>
            <a:endParaRPr lang="en-US" dirty="0" smtClean="0"/>
          </a:p>
        </p:txBody>
      </p:sp>
      <p:cxnSp>
        <p:nvCxnSpPr>
          <p:cNvPr id="16" name="Straight Connector 15"/>
          <p:cNvCxnSpPr/>
          <p:nvPr userDrawn="1"/>
        </p:nvCxnSpPr>
        <p:spPr bwMode="auto">
          <a:xfrm>
            <a:off x="246063" y="6032500"/>
            <a:ext cx="9413875" cy="1588"/>
          </a:xfrm>
          <a:prstGeom prst="line">
            <a:avLst/>
          </a:prstGeom>
          <a:solidFill>
            <a:schemeClr val="accent2"/>
          </a:solidFill>
          <a:ln w="3175" cap="flat" cmpd="sng" algn="ctr">
            <a:solidFill>
              <a:schemeClr val="bg1">
                <a:lumMod val="75000"/>
              </a:schemeClr>
            </a:solidFill>
            <a:prstDash val="solid"/>
            <a:round/>
            <a:headEnd type="none" w="med" len="med"/>
            <a:tailEnd type="none" w="med" len="med"/>
          </a:ln>
          <a:effectLst/>
        </p:spPr>
      </p:cxnSp>
      <p:cxnSp>
        <p:nvCxnSpPr>
          <p:cNvPr id="17" name="Straight Connector 16"/>
          <p:cNvCxnSpPr/>
          <p:nvPr userDrawn="1"/>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Full Pag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rIns="0" bIns="0"/>
          <a:lstStyle>
            <a:lvl1pPr>
              <a:defRPr baseline="0"/>
            </a:lvl1pPr>
          </a:lstStyle>
          <a:p>
            <a:r>
              <a:rPr lang="en-US" dirty="0" smtClean="0"/>
              <a:t>Click to edit slide title Arial Bold size 24</a:t>
            </a:r>
            <a:endParaRPr lang="en-GB" dirty="0"/>
          </a:p>
        </p:txBody>
      </p:sp>
      <p:sp>
        <p:nvSpPr>
          <p:cNvPr id="13" name="Content Placeholder 12"/>
          <p:cNvSpPr>
            <a:spLocks noGrp="1"/>
          </p:cNvSpPr>
          <p:nvPr>
            <p:ph sz="quarter" idx="10" hasCustomPrompt="1"/>
          </p:nvPr>
        </p:nvSpPr>
        <p:spPr>
          <a:xfrm>
            <a:off x="246063" y="1135063"/>
            <a:ext cx="9417050" cy="5076825"/>
          </a:xfrm>
        </p:spPr>
        <p:txBody>
          <a:bodyPr/>
          <a:lstStyle>
            <a:lvl1pPr>
              <a:buClr>
                <a:schemeClr val="tx1"/>
              </a:buClr>
              <a:defRPr>
                <a:solidFill>
                  <a:srgbClr val="424242"/>
                </a:solidFill>
              </a:defRPr>
            </a:lvl1pPr>
            <a:lvl2pPr>
              <a:buClr>
                <a:schemeClr val="tx1"/>
              </a:buClr>
              <a:defRPr baseline="0">
                <a:solidFill>
                  <a:srgbClr val="424242"/>
                </a:solidFill>
              </a:defRPr>
            </a:lvl2pPr>
            <a:lvl3pPr>
              <a:buClr>
                <a:schemeClr val="tx1"/>
              </a:buClr>
              <a:defRPr baseline="0">
                <a:solidFill>
                  <a:srgbClr val="424242"/>
                </a:solidFill>
              </a:defRPr>
            </a:lvl3pPr>
          </a:lstStyle>
          <a:p>
            <a:pPr lvl="0"/>
            <a:r>
              <a:rPr lang="en-US" dirty="0" smtClean="0"/>
              <a:t>Click to edit text Arial size 18</a:t>
            </a:r>
          </a:p>
          <a:p>
            <a:pPr lvl="1"/>
            <a:r>
              <a:rPr lang="en-US" dirty="0" smtClean="0"/>
              <a:t>First level bullet Arial size 18</a:t>
            </a:r>
          </a:p>
          <a:p>
            <a:pPr lvl="2"/>
            <a:r>
              <a:rPr lang="en-GB" dirty="0" smtClean="0"/>
              <a:t>Second level bullet Arial size 16</a:t>
            </a:r>
            <a:endParaRPr lang="en-US" dirty="0" smtClean="0"/>
          </a:p>
        </p:txBody>
      </p:sp>
      <p:cxnSp>
        <p:nvCxnSpPr>
          <p:cNvPr id="8" name="Straight Connector 7"/>
          <p:cNvCxnSpPr/>
          <p:nvPr/>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cxnSp>
        <p:nvCxnSpPr>
          <p:cNvPr id="5" name="Straight Connector 4"/>
          <p:cNvCxnSpPr/>
          <p:nvPr userDrawn="1"/>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Full Page Layout with Base/Sourc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slide title Arial Bold size 24</a:t>
            </a:r>
            <a:endParaRPr lang="en-US" dirty="0"/>
          </a:p>
        </p:txBody>
      </p:sp>
      <p:sp>
        <p:nvSpPr>
          <p:cNvPr id="9" name="Text Placeholder 8"/>
          <p:cNvSpPr>
            <a:spLocks noGrp="1"/>
          </p:cNvSpPr>
          <p:nvPr>
            <p:ph type="body" sz="quarter" idx="12" hasCustomPrompt="1"/>
          </p:nvPr>
        </p:nvSpPr>
        <p:spPr>
          <a:xfrm>
            <a:off x="246063" y="6032499"/>
            <a:ext cx="6200775" cy="349251"/>
          </a:xfrm>
          <a:prstGeom prst="rect">
            <a:avLst/>
          </a:prstGeom>
        </p:spPr>
        <p:txBody>
          <a:bodyPr anchor="ctr" anchorCtr="0"/>
          <a:lstStyle>
            <a:lvl1pPr marL="0" indent="0" algn="l">
              <a:buNone/>
              <a:defRPr sz="800">
                <a:solidFill>
                  <a:srgbClr val="424242"/>
                </a:solidFill>
              </a:defRPr>
            </a:lvl1pPr>
          </a:lstStyle>
          <a:p>
            <a:pPr lvl="0"/>
            <a:r>
              <a:rPr lang="en-US" dirty="0" smtClean="0"/>
              <a:t>Click to edit Base</a:t>
            </a:r>
          </a:p>
        </p:txBody>
      </p:sp>
      <p:sp>
        <p:nvSpPr>
          <p:cNvPr id="10" name="Text Placeholder 8"/>
          <p:cNvSpPr>
            <a:spLocks noGrp="1"/>
          </p:cNvSpPr>
          <p:nvPr>
            <p:ph type="body" sz="quarter" idx="13" hasCustomPrompt="1"/>
          </p:nvPr>
        </p:nvSpPr>
        <p:spPr>
          <a:xfrm>
            <a:off x="6686550" y="6039172"/>
            <a:ext cx="2973388" cy="346129"/>
          </a:xfrm>
          <a:prstGeom prst="rect">
            <a:avLst/>
          </a:prstGeom>
        </p:spPr>
        <p:txBody>
          <a:bodyPr anchor="ctr" anchorCtr="0"/>
          <a:lstStyle>
            <a:lvl1pPr marL="0" indent="0" algn="r">
              <a:buNone/>
              <a:defRPr sz="800">
                <a:solidFill>
                  <a:srgbClr val="424242"/>
                </a:solidFill>
              </a:defRPr>
            </a:lvl1pPr>
          </a:lstStyle>
          <a:p>
            <a:pPr lvl="0"/>
            <a:r>
              <a:rPr lang="en-US" dirty="0" smtClean="0"/>
              <a:t>Click to edit Source</a:t>
            </a:r>
          </a:p>
        </p:txBody>
      </p:sp>
      <p:cxnSp>
        <p:nvCxnSpPr>
          <p:cNvPr id="11" name="Straight Connector 10"/>
          <p:cNvCxnSpPr/>
          <p:nvPr/>
        </p:nvCxnSpPr>
        <p:spPr bwMode="auto">
          <a:xfrm>
            <a:off x="246063" y="6032500"/>
            <a:ext cx="9413875" cy="1588"/>
          </a:xfrm>
          <a:prstGeom prst="line">
            <a:avLst/>
          </a:prstGeom>
          <a:solidFill>
            <a:schemeClr val="accent2"/>
          </a:solidFill>
          <a:ln w="3175" cap="flat" cmpd="sng" algn="ctr">
            <a:solidFill>
              <a:schemeClr val="bg1">
                <a:lumMod val="75000"/>
              </a:schemeClr>
            </a:solidFill>
            <a:prstDash val="solid"/>
            <a:round/>
            <a:headEnd type="none" w="med" len="med"/>
            <a:tailEnd type="none" w="med" len="med"/>
          </a:ln>
          <a:effectLst/>
        </p:spPr>
      </p:cxnSp>
      <p:cxnSp>
        <p:nvCxnSpPr>
          <p:cNvPr id="14" name="Straight Connector 13"/>
          <p:cNvCxnSpPr/>
          <p:nvPr/>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sp>
        <p:nvSpPr>
          <p:cNvPr id="12" name="Content Placeholder 12"/>
          <p:cNvSpPr>
            <a:spLocks noGrp="1"/>
          </p:cNvSpPr>
          <p:nvPr>
            <p:ph sz="quarter" idx="10" hasCustomPrompt="1"/>
          </p:nvPr>
        </p:nvSpPr>
        <p:spPr>
          <a:xfrm>
            <a:off x="246063" y="1135063"/>
            <a:ext cx="9417050" cy="4741862"/>
          </a:xfrm>
        </p:spPr>
        <p:txBody>
          <a:bodyPr/>
          <a:lstStyle>
            <a:lvl1pPr>
              <a:buClr>
                <a:schemeClr val="tx1"/>
              </a:buClr>
              <a:defRPr>
                <a:solidFill>
                  <a:srgbClr val="424242"/>
                </a:solidFill>
              </a:defRPr>
            </a:lvl1pPr>
            <a:lvl2pPr>
              <a:buClr>
                <a:schemeClr val="tx1"/>
              </a:buClr>
              <a:defRPr baseline="0">
                <a:solidFill>
                  <a:srgbClr val="424242"/>
                </a:solidFill>
              </a:defRPr>
            </a:lvl2pPr>
            <a:lvl3pPr>
              <a:buClr>
                <a:schemeClr val="tx1"/>
              </a:buClr>
              <a:defRPr baseline="0">
                <a:solidFill>
                  <a:srgbClr val="424242"/>
                </a:solidFill>
              </a:defRPr>
            </a:lvl3pPr>
          </a:lstStyle>
          <a:p>
            <a:pPr lvl="0"/>
            <a:r>
              <a:rPr lang="en-US" dirty="0" smtClean="0"/>
              <a:t>Click to edit text Arial size 18</a:t>
            </a:r>
          </a:p>
          <a:p>
            <a:pPr lvl="1"/>
            <a:r>
              <a:rPr lang="en-US" dirty="0" smtClean="0"/>
              <a:t>First level bullet Arial size 18</a:t>
            </a:r>
          </a:p>
          <a:p>
            <a:pPr lvl="2"/>
            <a:r>
              <a:rPr lang="en-GB" dirty="0" smtClean="0"/>
              <a:t>Second level bullet Arial size 16</a:t>
            </a:r>
            <a:endParaRPr lang="en-US" dirty="0" smtClean="0"/>
          </a:p>
        </p:txBody>
      </p:sp>
      <p:cxnSp>
        <p:nvCxnSpPr>
          <p:cNvPr id="8" name="Straight Connector 7"/>
          <p:cNvCxnSpPr/>
          <p:nvPr userDrawn="1"/>
        </p:nvCxnSpPr>
        <p:spPr bwMode="auto">
          <a:xfrm>
            <a:off x="246063" y="6032500"/>
            <a:ext cx="9413875" cy="1588"/>
          </a:xfrm>
          <a:prstGeom prst="line">
            <a:avLst/>
          </a:prstGeom>
          <a:solidFill>
            <a:schemeClr val="accent2"/>
          </a:solidFill>
          <a:ln w="3175" cap="flat" cmpd="sng" algn="ctr">
            <a:solidFill>
              <a:schemeClr val="bg1">
                <a:lumMod val="75000"/>
              </a:schemeClr>
            </a:solidFill>
            <a:prstDash val="solid"/>
            <a:round/>
            <a:headEnd type="none" w="med" len="med"/>
            <a:tailEnd type="none" w="med" len="med"/>
          </a:ln>
          <a:effectLst/>
        </p:spPr>
      </p:cxnSp>
      <p:cxnSp>
        <p:nvCxnSpPr>
          <p:cNvPr id="13" name="Straight Connector 12"/>
          <p:cNvCxnSpPr/>
          <p:nvPr userDrawn="1"/>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00AA9E"/>
        </a:solidFill>
        <a:effectLst/>
      </p:bgPr>
    </p:bg>
    <p:spTree>
      <p:nvGrpSpPr>
        <p:cNvPr id="1" name=""/>
        <p:cNvGrpSpPr/>
        <p:nvPr/>
      </p:nvGrpSpPr>
      <p:grpSpPr>
        <a:xfrm>
          <a:off x="0" y="0"/>
          <a:ext cx="0" cy="0"/>
          <a:chOff x="0" y="0"/>
          <a:chExt cx="0" cy="0"/>
        </a:xfrm>
      </p:grpSpPr>
      <p:sp>
        <p:nvSpPr>
          <p:cNvPr id="1135" name="Rectangle 111"/>
          <p:cNvSpPr>
            <a:spLocks noChangeArrowheads="1"/>
          </p:cNvSpPr>
          <p:nvPr/>
        </p:nvSpPr>
        <p:spPr bwMode="auto">
          <a:xfrm flipV="1">
            <a:off x="-1" y="819150"/>
            <a:ext cx="9906001" cy="6038850"/>
          </a:xfrm>
          <a:prstGeom prst="rect">
            <a:avLst/>
          </a:prstGeom>
          <a:solidFill>
            <a:schemeClr val="bg1"/>
          </a:solidFill>
          <a:ln w="9525">
            <a:noFill/>
            <a:miter lim="800000"/>
            <a:headEnd/>
            <a:tailEnd/>
          </a:ln>
          <a:effectLst/>
        </p:spPr>
        <p:txBody>
          <a:bodyPr wrap="none" lIns="90000" tIns="46800" rIns="90000" bIns="46800" anchor="ctr"/>
          <a:lstStyle/>
          <a:p>
            <a:pPr algn="l" eaLnBrk="1" hangingPunct="1">
              <a:spcBef>
                <a:spcPct val="0"/>
              </a:spcBef>
              <a:defRPr/>
            </a:pPr>
            <a:endParaRPr lang="en-GB" sz="2400"/>
          </a:p>
        </p:txBody>
      </p:sp>
      <p:sp>
        <p:nvSpPr>
          <p:cNvPr id="22533" name="Rectangle 2"/>
          <p:cNvSpPr>
            <a:spLocks noGrp="1" noChangeArrowheads="1"/>
          </p:cNvSpPr>
          <p:nvPr>
            <p:ph type="title"/>
          </p:nvPr>
        </p:nvSpPr>
        <p:spPr bwMode="gray">
          <a:xfrm>
            <a:off x="246063" y="0"/>
            <a:ext cx="8064523" cy="764704"/>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dirty="0" smtClean="0"/>
              <a:t>Click to edit slide title Arial Bold size 24</a:t>
            </a:r>
          </a:p>
        </p:txBody>
      </p:sp>
      <p:cxnSp>
        <p:nvCxnSpPr>
          <p:cNvPr id="22" name="Straight Connector 21"/>
          <p:cNvCxnSpPr/>
          <p:nvPr/>
        </p:nvCxnSpPr>
        <p:spPr bwMode="auto">
          <a:xfrm>
            <a:off x="246063" y="6369937"/>
            <a:ext cx="9413875" cy="1588"/>
          </a:xfrm>
          <a:prstGeom prst="line">
            <a:avLst/>
          </a:prstGeom>
          <a:solidFill>
            <a:schemeClr val="accent2"/>
          </a:solidFill>
          <a:ln w="3175" cap="flat" cmpd="sng" algn="ctr">
            <a:solidFill>
              <a:schemeClr val="bg1">
                <a:lumMod val="75000"/>
              </a:schemeClr>
            </a:solidFill>
            <a:prstDash val="solid"/>
            <a:round/>
            <a:headEnd type="none" w="med" len="med"/>
            <a:tailEnd type="none" w="med" len="med"/>
          </a:ln>
          <a:effectLst/>
        </p:spPr>
      </p:cxnSp>
      <p:sp>
        <p:nvSpPr>
          <p:cNvPr id="24" name="TextBox 23"/>
          <p:cNvSpPr txBox="1"/>
          <p:nvPr/>
        </p:nvSpPr>
        <p:spPr>
          <a:xfrm>
            <a:off x="912356" y="6715148"/>
            <a:ext cx="5715040" cy="142852"/>
          </a:xfrm>
          <a:prstGeom prst="rect">
            <a:avLst/>
          </a:prstGeom>
          <a:noFill/>
        </p:spPr>
        <p:txBody>
          <a:bodyPr wrap="square" lIns="0" tIns="0" rIns="0" bIns="0" rtlCol="0" anchor="t" anchorCtr="0">
            <a:noAutofit/>
          </a:bodyPr>
          <a:lstStyle/>
          <a:p>
            <a:pPr algn="l">
              <a:spcBef>
                <a:spcPct val="20000"/>
              </a:spcBef>
            </a:pPr>
            <a:r>
              <a:rPr lang="en-US" sz="700" dirty="0" smtClean="0">
                <a:solidFill>
                  <a:schemeClr val="bg1">
                    <a:lumMod val="75000"/>
                  </a:schemeClr>
                </a:solidFill>
              </a:rPr>
              <a:t>13-098464-01</a:t>
            </a:r>
            <a:r>
              <a:rPr lang="en-US" sz="700" baseline="0" dirty="0" smtClean="0">
                <a:solidFill>
                  <a:schemeClr val="bg1">
                    <a:lumMod val="75000"/>
                  </a:schemeClr>
                </a:solidFill>
              </a:rPr>
              <a:t> </a:t>
            </a:r>
            <a:r>
              <a:rPr lang="en-US" sz="700" dirty="0" smtClean="0">
                <a:solidFill>
                  <a:schemeClr val="bg1">
                    <a:lumMod val="75000"/>
                  </a:schemeClr>
                </a:solidFill>
              </a:rPr>
              <a:t>Version 1 | Internal Use Only</a:t>
            </a:r>
            <a:endParaRPr lang="en-US" sz="700" dirty="0">
              <a:solidFill>
                <a:schemeClr val="bg1">
                  <a:lumMod val="75000"/>
                </a:schemeClr>
              </a:solidFill>
            </a:endParaRPr>
          </a:p>
        </p:txBody>
      </p:sp>
      <p:sp>
        <p:nvSpPr>
          <p:cNvPr id="12" name="Text Placeholder 11"/>
          <p:cNvSpPr>
            <a:spLocks noGrp="1"/>
          </p:cNvSpPr>
          <p:nvPr>
            <p:ph type="body" idx="1"/>
          </p:nvPr>
        </p:nvSpPr>
        <p:spPr>
          <a:xfrm>
            <a:off x="246063" y="1125538"/>
            <a:ext cx="9413875" cy="5086350"/>
          </a:xfrm>
          <a:prstGeom prst="rect">
            <a:avLst/>
          </a:prstGeom>
        </p:spPr>
        <p:txBody>
          <a:bodyPr vert="horz" lIns="0" tIns="0" rIns="0" bIns="0" rtlCol="0">
            <a:noAutofit/>
          </a:bodyPr>
          <a:lstStyle/>
          <a:p>
            <a:pPr lvl="0"/>
            <a:r>
              <a:rPr lang="en-US" dirty="0" smtClean="0"/>
              <a:t>Click to add text Arial size 18</a:t>
            </a:r>
          </a:p>
          <a:p>
            <a:pPr lvl="1"/>
            <a:r>
              <a:rPr lang="en-US" dirty="0" smtClean="0"/>
              <a:t>Second level Arial size 18</a:t>
            </a:r>
          </a:p>
          <a:p>
            <a:pPr lvl="2"/>
            <a:r>
              <a:rPr lang="en-US" dirty="0" smtClean="0"/>
              <a:t>Third level Arial size 16</a:t>
            </a:r>
          </a:p>
          <a:p>
            <a:pPr lvl="3"/>
            <a:r>
              <a:rPr lang="en-US" dirty="0" smtClean="0"/>
              <a:t>Fourth level size 16</a:t>
            </a:r>
          </a:p>
          <a:p>
            <a:pPr lvl="4"/>
            <a:r>
              <a:rPr lang="en-US" dirty="0" smtClean="0"/>
              <a:t>Fifth level size 16</a:t>
            </a:r>
            <a:endParaRPr lang="en-US" dirty="0"/>
          </a:p>
        </p:txBody>
      </p:sp>
      <p:sp>
        <p:nvSpPr>
          <p:cNvPr id="10" name="TextBox 9"/>
          <p:cNvSpPr txBox="1"/>
          <p:nvPr/>
        </p:nvSpPr>
        <p:spPr>
          <a:xfrm>
            <a:off x="234184" y="6715148"/>
            <a:ext cx="610642" cy="142852"/>
          </a:xfrm>
          <a:prstGeom prst="rect">
            <a:avLst/>
          </a:prstGeom>
          <a:noFill/>
        </p:spPr>
        <p:txBody>
          <a:bodyPr wrap="square" lIns="0" tIns="0" rIns="0" bIns="0" rtlCol="0" anchor="t" anchorCtr="0">
            <a:noAutofit/>
          </a:bodyPr>
          <a:lstStyle/>
          <a:p>
            <a:pPr algn="l">
              <a:spcBef>
                <a:spcPct val="20000"/>
              </a:spcBef>
            </a:pPr>
            <a:r>
              <a:rPr lang="en-US" sz="700" dirty="0" smtClean="0">
                <a:solidFill>
                  <a:schemeClr val="bg1">
                    <a:lumMod val="75000"/>
                  </a:schemeClr>
                </a:solidFill>
              </a:rPr>
              <a:t>© Ipsos MORI</a:t>
            </a:r>
            <a:endParaRPr lang="en-US" sz="700" dirty="0">
              <a:solidFill>
                <a:schemeClr val="bg1">
                  <a:lumMod val="75000"/>
                </a:schemeClr>
              </a:solidFill>
            </a:endParaRPr>
          </a:p>
        </p:txBody>
      </p:sp>
      <p:grpSp>
        <p:nvGrpSpPr>
          <p:cNvPr id="61" name="Group 60"/>
          <p:cNvGrpSpPr>
            <a:grpSpLocks noChangeAspect="1"/>
          </p:cNvGrpSpPr>
          <p:nvPr/>
        </p:nvGrpSpPr>
        <p:grpSpPr bwMode="gray">
          <a:xfrm>
            <a:off x="9320170" y="6454998"/>
            <a:ext cx="341830" cy="313735"/>
            <a:chOff x="1020" y="346"/>
            <a:chExt cx="4114" cy="3756"/>
          </a:xfrm>
        </p:grpSpPr>
        <p:sp>
          <p:nvSpPr>
            <p:cNvPr id="62" name="Freeform 61"/>
            <p:cNvSpPr>
              <a:spLocks/>
            </p:cNvSpPr>
            <p:nvPr userDrawn="1"/>
          </p:nvSpPr>
          <p:spPr bwMode="gray">
            <a:xfrm>
              <a:off x="1020" y="346"/>
              <a:ext cx="4114" cy="3756"/>
            </a:xfrm>
            <a:custGeom>
              <a:avLst/>
              <a:gdLst/>
              <a:ahLst/>
              <a:cxnLst>
                <a:cxn ang="0">
                  <a:pos x="0" y="3756"/>
                </a:cxn>
                <a:cxn ang="0">
                  <a:pos x="0" y="0"/>
                </a:cxn>
                <a:cxn ang="0">
                  <a:pos x="4022" y="0"/>
                </a:cxn>
                <a:cxn ang="0">
                  <a:pos x="4022" y="0"/>
                </a:cxn>
                <a:cxn ang="0">
                  <a:pos x="4040" y="118"/>
                </a:cxn>
                <a:cxn ang="0">
                  <a:pos x="4054" y="234"/>
                </a:cxn>
                <a:cxn ang="0">
                  <a:pos x="4068" y="350"/>
                </a:cxn>
                <a:cxn ang="0">
                  <a:pos x="4078" y="468"/>
                </a:cxn>
                <a:cxn ang="0">
                  <a:pos x="4088" y="584"/>
                </a:cxn>
                <a:cxn ang="0">
                  <a:pos x="4096" y="700"/>
                </a:cxn>
                <a:cxn ang="0">
                  <a:pos x="4104" y="814"/>
                </a:cxn>
                <a:cxn ang="0">
                  <a:pos x="4108" y="930"/>
                </a:cxn>
                <a:cxn ang="0">
                  <a:pos x="4112" y="1046"/>
                </a:cxn>
                <a:cxn ang="0">
                  <a:pos x="4114" y="1162"/>
                </a:cxn>
                <a:cxn ang="0">
                  <a:pos x="4112" y="1276"/>
                </a:cxn>
                <a:cxn ang="0">
                  <a:pos x="4110" y="1392"/>
                </a:cxn>
                <a:cxn ang="0">
                  <a:pos x="4106" y="1508"/>
                </a:cxn>
                <a:cxn ang="0">
                  <a:pos x="4100" y="1622"/>
                </a:cxn>
                <a:cxn ang="0">
                  <a:pos x="4092" y="1738"/>
                </a:cxn>
                <a:cxn ang="0">
                  <a:pos x="4082" y="1854"/>
                </a:cxn>
                <a:cxn ang="0">
                  <a:pos x="4070" y="1970"/>
                </a:cxn>
                <a:cxn ang="0">
                  <a:pos x="4056" y="2086"/>
                </a:cxn>
                <a:cxn ang="0">
                  <a:pos x="4040" y="2202"/>
                </a:cxn>
                <a:cxn ang="0">
                  <a:pos x="4020" y="2320"/>
                </a:cxn>
                <a:cxn ang="0">
                  <a:pos x="4000" y="2436"/>
                </a:cxn>
                <a:cxn ang="0">
                  <a:pos x="3978" y="2554"/>
                </a:cxn>
                <a:cxn ang="0">
                  <a:pos x="3952" y="2672"/>
                </a:cxn>
                <a:cxn ang="0">
                  <a:pos x="3926" y="2790"/>
                </a:cxn>
                <a:cxn ang="0">
                  <a:pos x="3896" y="2908"/>
                </a:cxn>
                <a:cxn ang="0">
                  <a:pos x="3864" y="3028"/>
                </a:cxn>
                <a:cxn ang="0">
                  <a:pos x="3830" y="3148"/>
                </a:cxn>
                <a:cxn ang="0">
                  <a:pos x="3792" y="3268"/>
                </a:cxn>
                <a:cxn ang="0">
                  <a:pos x="3754" y="3388"/>
                </a:cxn>
                <a:cxn ang="0">
                  <a:pos x="3712" y="3510"/>
                </a:cxn>
                <a:cxn ang="0">
                  <a:pos x="3668" y="3632"/>
                </a:cxn>
                <a:cxn ang="0">
                  <a:pos x="3620" y="3756"/>
                </a:cxn>
                <a:cxn ang="0">
                  <a:pos x="0" y="3756"/>
                </a:cxn>
              </a:cxnLst>
              <a:rect l="0" t="0" r="r" b="b"/>
              <a:pathLst>
                <a:path w="4114" h="3756">
                  <a:moveTo>
                    <a:pt x="0" y="3756"/>
                  </a:moveTo>
                  <a:lnTo>
                    <a:pt x="0" y="0"/>
                  </a:lnTo>
                  <a:lnTo>
                    <a:pt x="4022" y="0"/>
                  </a:lnTo>
                  <a:lnTo>
                    <a:pt x="4022" y="0"/>
                  </a:lnTo>
                  <a:lnTo>
                    <a:pt x="4040" y="118"/>
                  </a:lnTo>
                  <a:lnTo>
                    <a:pt x="4054" y="234"/>
                  </a:lnTo>
                  <a:lnTo>
                    <a:pt x="4068" y="350"/>
                  </a:lnTo>
                  <a:lnTo>
                    <a:pt x="4078" y="468"/>
                  </a:lnTo>
                  <a:lnTo>
                    <a:pt x="4088" y="584"/>
                  </a:lnTo>
                  <a:lnTo>
                    <a:pt x="4096" y="700"/>
                  </a:lnTo>
                  <a:lnTo>
                    <a:pt x="4104" y="814"/>
                  </a:lnTo>
                  <a:lnTo>
                    <a:pt x="4108" y="930"/>
                  </a:lnTo>
                  <a:lnTo>
                    <a:pt x="4112" y="1046"/>
                  </a:lnTo>
                  <a:lnTo>
                    <a:pt x="4114" y="1162"/>
                  </a:lnTo>
                  <a:lnTo>
                    <a:pt x="4112" y="1276"/>
                  </a:lnTo>
                  <a:lnTo>
                    <a:pt x="4110" y="1392"/>
                  </a:lnTo>
                  <a:lnTo>
                    <a:pt x="4106" y="1508"/>
                  </a:lnTo>
                  <a:lnTo>
                    <a:pt x="4100" y="1622"/>
                  </a:lnTo>
                  <a:lnTo>
                    <a:pt x="4092" y="1738"/>
                  </a:lnTo>
                  <a:lnTo>
                    <a:pt x="4082" y="1854"/>
                  </a:lnTo>
                  <a:lnTo>
                    <a:pt x="4070" y="1970"/>
                  </a:lnTo>
                  <a:lnTo>
                    <a:pt x="4056" y="2086"/>
                  </a:lnTo>
                  <a:lnTo>
                    <a:pt x="4040" y="2202"/>
                  </a:lnTo>
                  <a:lnTo>
                    <a:pt x="4020" y="2320"/>
                  </a:lnTo>
                  <a:lnTo>
                    <a:pt x="4000" y="2436"/>
                  </a:lnTo>
                  <a:lnTo>
                    <a:pt x="3978" y="2554"/>
                  </a:lnTo>
                  <a:lnTo>
                    <a:pt x="3952" y="2672"/>
                  </a:lnTo>
                  <a:lnTo>
                    <a:pt x="3926" y="2790"/>
                  </a:lnTo>
                  <a:lnTo>
                    <a:pt x="3896" y="2908"/>
                  </a:lnTo>
                  <a:lnTo>
                    <a:pt x="3864" y="3028"/>
                  </a:lnTo>
                  <a:lnTo>
                    <a:pt x="3830" y="3148"/>
                  </a:lnTo>
                  <a:lnTo>
                    <a:pt x="3792" y="3268"/>
                  </a:lnTo>
                  <a:lnTo>
                    <a:pt x="3754" y="3388"/>
                  </a:lnTo>
                  <a:lnTo>
                    <a:pt x="3712" y="3510"/>
                  </a:lnTo>
                  <a:lnTo>
                    <a:pt x="3668" y="3632"/>
                  </a:lnTo>
                  <a:lnTo>
                    <a:pt x="3620" y="3756"/>
                  </a:lnTo>
                  <a:lnTo>
                    <a:pt x="0" y="3756"/>
                  </a:lnTo>
                  <a:close/>
                </a:path>
              </a:pathLst>
            </a:custGeom>
            <a:solidFill>
              <a:srgbClr val="009D9C"/>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63" name="Freeform 62"/>
            <p:cNvSpPr>
              <a:spLocks/>
            </p:cNvSpPr>
            <p:nvPr userDrawn="1"/>
          </p:nvSpPr>
          <p:spPr bwMode="gray">
            <a:xfrm>
              <a:off x="2636" y="1719"/>
              <a:ext cx="85" cy="65"/>
            </a:xfrm>
            <a:custGeom>
              <a:avLst/>
              <a:gdLst/>
              <a:ahLst/>
              <a:cxnLst>
                <a:cxn ang="0">
                  <a:pos x="18" y="44"/>
                </a:cxn>
                <a:cxn ang="0">
                  <a:pos x="0" y="58"/>
                </a:cxn>
                <a:cxn ang="0">
                  <a:pos x="0" y="58"/>
                </a:cxn>
                <a:cxn ang="0">
                  <a:pos x="14" y="60"/>
                </a:cxn>
                <a:cxn ang="0">
                  <a:pos x="28" y="62"/>
                </a:cxn>
                <a:cxn ang="0">
                  <a:pos x="42" y="58"/>
                </a:cxn>
                <a:cxn ang="0">
                  <a:pos x="54" y="54"/>
                </a:cxn>
                <a:cxn ang="0">
                  <a:pos x="66" y="48"/>
                </a:cxn>
                <a:cxn ang="0">
                  <a:pos x="76" y="40"/>
                </a:cxn>
                <a:cxn ang="0">
                  <a:pos x="82" y="32"/>
                </a:cxn>
                <a:cxn ang="0">
                  <a:pos x="88" y="24"/>
                </a:cxn>
                <a:cxn ang="0">
                  <a:pos x="88" y="0"/>
                </a:cxn>
                <a:cxn ang="0">
                  <a:pos x="88" y="0"/>
                </a:cxn>
                <a:cxn ang="0">
                  <a:pos x="66" y="6"/>
                </a:cxn>
                <a:cxn ang="0">
                  <a:pos x="46" y="16"/>
                </a:cxn>
                <a:cxn ang="0">
                  <a:pos x="38" y="22"/>
                </a:cxn>
                <a:cxn ang="0">
                  <a:pos x="30" y="28"/>
                </a:cxn>
                <a:cxn ang="0">
                  <a:pos x="24" y="36"/>
                </a:cxn>
                <a:cxn ang="0">
                  <a:pos x="18" y="44"/>
                </a:cxn>
                <a:cxn ang="0">
                  <a:pos x="18" y="44"/>
                </a:cxn>
              </a:cxnLst>
              <a:rect l="0" t="0" r="r" b="b"/>
              <a:pathLst>
                <a:path w="88" h="62">
                  <a:moveTo>
                    <a:pt x="18" y="44"/>
                  </a:moveTo>
                  <a:lnTo>
                    <a:pt x="0" y="58"/>
                  </a:lnTo>
                  <a:lnTo>
                    <a:pt x="0" y="58"/>
                  </a:lnTo>
                  <a:lnTo>
                    <a:pt x="14" y="60"/>
                  </a:lnTo>
                  <a:lnTo>
                    <a:pt x="28" y="62"/>
                  </a:lnTo>
                  <a:lnTo>
                    <a:pt x="42" y="58"/>
                  </a:lnTo>
                  <a:lnTo>
                    <a:pt x="54" y="54"/>
                  </a:lnTo>
                  <a:lnTo>
                    <a:pt x="66" y="48"/>
                  </a:lnTo>
                  <a:lnTo>
                    <a:pt x="76" y="40"/>
                  </a:lnTo>
                  <a:lnTo>
                    <a:pt x="82" y="32"/>
                  </a:lnTo>
                  <a:lnTo>
                    <a:pt x="88" y="24"/>
                  </a:lnTo>
                  <a:lnTo>
                    <a:pt x="88" y="0"/>
                  </a:lnTo>
                  <a:lnTo>
                    <a:pt x="88" y="0"/>
                  </a:lnTo>
                  <a:lnTo>
                    <a:pt x="66" y="6"/>
                  </a:lnTo>
                  <a:lnTo>
                    <a:pt x="46" y="16"/>
                  </a:lnTo>
                  <a:lnTo>
                    <a:pt x="38" y="22"/>
                  </a:lnTo>
                  <a:lnTo>
                    <a:pt x="30" y="28"/>
                  </a:lnTo>
                  <a:lnTo>
                    <a:pt x="24" y="36"/>
                  </a:lnTo>
                  <a:lnTo>
                    <a:pt x="18" y="44"/>
                  </a:lnTo>
                  <a:lnTo>
                    <a:pt x="18" y="4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64" name="Freeform 63"/>
            <p:cNvSpPr>
              <a:spLocks/>
            </p:cNvSpPr>
            <p:nvPr userDrawn="1"/>
          </p:nvSpPr>
          <p:spPr bwMode="gray">
            <a:xfrm>
              <a:off x="2823" y="1878"/>
              <a:ext cx="66" cy="75"/>
            </a:xfrm>
            <a:custGeom>
              <a:avLst/>
              <a:gdLst/>
              <a:ahLst/>
              <a:cxnLst>
                <a:cxn ang="0">
                  <a:pos x="28" y="2"/>
                </a:cxn>
                <a:cxn ang="0">
                  <a:pos x="0" y="0"/>
                </a:cxn>
                <a:cxn ang="0">
                  <a:pos x="0" y="0"/>
                </a:cxn>
                <a:cxn ang="0">
                  <a:pos x="2" y="18"/>
                </a:cxn>
                <a:cxn ang="0">
                  <a:pos x="4" y="28"/>
                </a:cxn>
                <a:cxn ang="0">
                  <a:pos x="6" y="36"/>
                </a:cxn>
                <a:cxn ang="0">
                  <a:pos x="12" y="44"/>
                </a:cxn>
                <a:cxn ang="0">
                  <a:pos x="18" y="50"/>
                </a:cxn>
                <a:cxn ang="0">
                  <a:pos x="26" y="58"/>
                </a:cxn>
                <a:cxn ang="0">
                  <a:pos x="36" y="64"/>
                </a:cxn>
                <a:cxn ang="0">
                  <a:pos x="58" y="68"/>
                </a:cxn>
                <a:cxn ang="0">
                  <a:pos x="58" y="68"/>
                </a:cxn>
                <a:cxn ang="0">
                  <a:pos x="66" y="60"/>
                </a:cxn>
                <a:cxn ang="0">
                  <a:pos x="68" y="54"/>
                </a:cxn>
                <a:cxn ang="0">
                  <a:pos x="68" y="50"/>
                </a:cxn>
                <a:cxn ang="0">
                  <a:pos x="66" y="40"/>
                </a:cxn>
                <a:cxn ang="0">
                  <a:pos x="62" y="32"/>
                </a:cxn>
                <a:cxn ang="0">
                  <a:pos x="54" y="22"/>
                </a:cxn>
                <a:cxn ang="0">
                  <a:pos x="46" y="14"/>
                </a:cxn>
                <a:cxn ang="0">
                  <a:pos x="28" y="2"/>
                </a:cxn>
                <a:cxn ang="0">
                  <a:pos x="28" y="2"/>
                </a:cxn>
              </a:cxnLst>
              <a:rect l="0" t="0" r="r" b="b"/>
              <a:pathLst>
                <a:path w="68" h="68">
                  <a:moveTo>
                    <a:pt x="28" y="2"/>
                  </a:moveTo>
                  <a:lnTo>
                    <a:pt x="0" y="0"/>
                  </a:lnTo>
                  <a:lnTo>
                    <a:pt x="0" y="0"/>
                  </a:lnTo>
                  <a:lnTo>
                    <a:pt x="2" y="18"/>
                  </a:lnTo>
                  <a:lnTo>
                    <a:pt x="4" y="28"/>
                  </a:lnTo>
                  <a:lnTo>
                    <a:pt x="6" y="36"/>
                  </a:lnTo>
                  <a:lnTo>
                    <a:pt x="12" y="44"/>
                  </a:lnTo>
                  <a:lnTo>
                    <a:pt x="18" y="50"/>
                  </a:lnTo>
                  <a:lnTo>
                    <a:pt x="26" y="58"/>
                  </a:lnTo>
                  <a:lnTo>
                    <a:pt x="36" y="64"/>
                  </a:lnTo>
                  <a:lnTo>
                    <a:pt x="58" y="68"/>
                  </a:lnTo>
                  <a:lnTo>
                    <a:pt x="58" y="68"/>
                  </a:lnTo>
                  <a:lnTo>
                    <a:pt x="66" y="60"/>
                  </a:lnTo>
                  <a:lnTo>
                    <a:pt x="68" y="54"/>
                  </a:lnTo>
                  <a:lnTo>
                    <a:pt x="68" y="50"/>
                  </a:lnTo>
                  <a:lnTo>
                    <a:pt x="66" y="40"/>
                  </a:lnTo>
                  <a:lnTo>
                    <a:pt x="62" y="32"/>
                  </a:lnTo>
                  <a:lnTo>
                    <a:pt x="54" y="22"/>
                  </a:lnTo>
                  <a:lnTo>
                    <a:pt x="46" y="14"/>
                  </a:lnTo>
                  <a:lnTo>
                    <a:pt x="28" y="2"/>
                  </a:lnTo>
                  <a:lnTo>
                    <a:pt x="28" y="2"/>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65" name="Freeform 64"/>
            <p:cNvSpPr>
              <a:spLocks/>
            </p:cNvSpPr>
            <p:nvPr userDrawn="1"/>
          </p:nvSpPr>
          <p:spPr bwMode="gray">
            <a:xfrm>
              <a:off x="2532" y="1215"/>
              <a:ext cx="103" cy="75"/>
            </a:xfrm>
            <a:custGeom>
              <a:avLst/>
              <a:gdLst/>
              <a:ahLst/>
              <a:cxnLst>
                <a:cxn ang="0">
                  <a:pos x="22" y="54"/>
                </a:cxn>
                <a:cxn ang="0">
                  <a:pos x="0" y="70"/>
                </a:cxn>
                <a:cxn ang="0">
                  <a:pos x="0" y="70"/>
                </a:cxn>
                <a:cxn ang="0">
                  <a:pos x="16" y="74"/>
                </a:cxn>
                <a:cxn ang="0">
                  <a:pos x="32" y="76"/>
                </a:cxn>
                <a:cxn ang="0">
                  <a:pos x="46" y="74"/>
                </a:cxn>
                <a:cxn ang="0">
                  <a:pos x="60" y="68"/>
                </a:cxn>
                <a:cxn ang="0">
                  <a:pos x="72" y="62"/>
                </a:cxn>
                <a:cxn ang="0">
                  <a:pos x="82" y="52"/>
                </a:cxn>
                <a:cxn ang="0">
                  <a:pos x="90" y="42"/>
                </a:cxn>
                <a:cxn ang="0">
                  <a:pos x="98" y="30"/>
                </a:cxn>
                <a:cxn ang="0">
                  <a:pos x="106" y="0"/>
                </a:cxn>
                <a:cxn ang="0">
                  <a:pos x="106" y="0"/>
                </a:cxn>
                <a:cxn ang="0">
                  <a:pos x="80" y="6"/>
                </a:cxn>
                <a:cxn ang="0">
                  <a:pos x="68" y="10"/>
                </a:cxn>
                <a:cxn ang="0">
                  <a:pos x="58" y="14"/>
                </a:cxn>
                <a:cxn ang="0">
                  <a:pos x="48" y="20"/>
                </a:cxn>
                <a:cxn ang="0">
                  <a:pos x="38" y="28"/>
                </a:cxn>
                <a:cxn ang="0">
                  <a:pos x="30" y="40"/>
                </a:cxn>
                <a:cxn ang="0">
                  <a:pos x="22" y="54"/>
                </a:cxn>
                <a:cxn ang="0">
                  <a:pos x="22" y="54"/>
                </a:cxn>
              </a:cxnLst>
              <a:rect l="0" t="0" r="r" b="b"/>
              <a:pathLst>
                <a:path w="106" h="76">
                  <a:moveTo>
                    <a:pt x="22" y="54"/>
                  </a:moveTo>
                  <a:lnTo>
                    <a:pt x="0" y="70"/>
                  </a:lnTo>
                  <a:lnTo>
                    <a:pt x="0" y="70"/>
                  </a:lnTo>
                  <a:lnTo>
                    <a:pt x="16" y="74"/>
                  </a:lnTo>
                  <a:lnTo>
                    <a:pt x="32" y="76"/>
                  </a:lnTo>
                  <a:lnTo>
                    <a:pt x="46" y="74"/>
                  </a:lnTo>
                  <a:lnTo>
                    <a:pt x="60" y="68"/>
                  </a:lnTo>
                  <a:lnTo>
                    <a:pt x="72" y="62"/>
                  </a:lnTo>
                  <a:lnTo>
                    <a:pt x="82" y="52"/>
                  </a:lnTo>
                  <a:lnTo>
                    <a:pt x="90" y="42"/>
                  </a:lnTo>
                  <a:lnTo>
                    <a:pt x="98" y="30"/>
                  </a:lnTo>
                  <a:lnTo>
                    <a:pt x="106" y="0"/>
                  </a:lnTo>
                  <a:lnTo>
                    <a:pt x="106" y="0"/>
                  </a:lnTo>
                  <a:lnTo>
                    <a:pt x="80" y="6"/>
                  </a:lnTo>
                  <a:lnTo>
                    <a:pt x="68" y="10"/>
                  </a:lnTo>
                  <a:lnTo>
                    <a:pt x="58" y="14"/>
                  </a:lnTo>
                  <a:lnTo>
                    <a:pt x="48" y="20"/>
                  </a:lnTo>
                  <a:lnTo>
                    <a:pt x="38" y="28"/>
                  </a:lnTo>
                  <a:lnTo>
                    <a:pt x="30" y="40"/>
                  </a:lnTo>
                  <a:lnTo>
                    <a:pt x="22" y="54"/>
                  </a:lnTo>
                  <a:lnTo>
                    <a:pt x="22" y="5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66" name="Freeform 65"/>
            <p:cNvSpPr>
              <a:spLocks/>
            </p:cNvSpPr>
            <p:nvPr userDrawn="1"/>
          </p:nvSpPr>
          <p:spPr bwMode="gray">
            <a:xfrm>
              <a:off x="2476" y="1392"/>
              <a:ext cx="85" cy="75"/>
            </a:xfrm>
            <a:custGeom>
              <a:avLst/>
              <a:gdLst/>
              <a:ahLst/>
              <a:cxnLst>
                <a:cxn ang="0">
                  <a:pos x="82" y="24"/>
                </a:cxn>
                <a:cxn ang="0">
                  <a:pos x="76" y="0"/>
                </a:cxn>
                <a:cxn ang="0">
                  <a:pos x="76" y="0"/>
                </a:cxn>
                <a:cxn ang="0">
                  <a:pos x="50" y="8"/>
                </a:cxn>
                <a:cxn ang="0">
                  <a:pos x="30" y="18"/>
                </a:cxn>
                <a:cxn ang="0">
                  <a:pos x="20" y="24"/>
                </a:cxn>
                <a:cxn ang="0">
                  <a:pos x="12" y="30"/>
                </a:cxn>
                <a:cxn ang="0">
                  <a:pos x="6" y="40"/>
                </a:cxn>
                <a:cxn ang="0">
                  <a:pos x="0" y="48"/>
                </a:cxn>
                <a:cxn ang="0">
                  <a:pos x="0" y="68"/>
                </a:cxn>
                <a:cxn ang="0">
                  <a:pos x="0" y="68"/>
                </a:cxn>
                <a:cxn ang="0">
                  <a:pos x="16" y="72"/>
                </a:cxn>
                <a:cxn ang="0">
                  <a:pos x="30" y="70"/>
                </a:cxn>
                <a:cxn ang="0">
                  <a:pos x="42" y="66"/>
                </a:cxn>
                <a:cxn ang="0">
                  <a:pos x="52" y="60"/>
                </a:cxn>
                <a:cxn ang="0">
                  <a:pos x="62" y="52"/>
                </a:cxn>
                <a:cxn ang="0">
                  <a:pos x="70" y="42"/>
                </a:cxn>
                <a:cxn ang="0">
                  <a:pos x="82" y="24"/>
                </a:cxn>
                <a:cxn ang="0">
                  <a:pos x="82" y="24"/>
                </a:cxn>
              </a:cxnLst>
              <a:rect l="0" t="0" r="r" b="b"/>
              <a:pathLst>
                <a:path w="82" h="72">
                  <a:moveTo>
                    <a:pt x="82" y="24"/>
                  </a:moveTo>
                  <a:lnTo>
                    <a:pt x="76" y="0"/>
                  </a:lnTo>
                  <a:lnTo>
                    <a:pt x="76" y="0"/>
                  </a:lnTo>
                  <a:lnTo>
                    <a:pt x="50" y="8"/>
                  </a:lnTo>
                  <a:lnTo>
                    <a:pt x="30" y="18"/>
                  </a:lnTo>
                  <a:lnTo>
                    <a:pt x="20" y="24"/>
                  </a:lnTo>
                  <a:lnTo>
                    <a:pt x="12" y="30"/>
                  </a:lnTo>
                  <a:lnTo>
                    <a:pt x="6" y="40"/>
                  </a:lnTo>
                  <a:lnTo>
                    <a:pt x="0" y="48"/>
                  </a:lnTo>
                  <a:lnTo>
                    <a:pt x="0" y="68"/>
                  </a:lnTo>
                  <a:lnTo>
                    <a:pt x="0" y="68"/>
                  </a:lnTo>
                  <a:lnTo>
                    <a:pt x="16" y="72"/>
                  </a:lnTo>
                  <a:lnTo>
                    <a:pt x="30" y="70"/>
                  </a:lnTo>
                  <a:lnTo>
                    <a:pt x="42" y="66"/>
                  </a:lnTo>
                  <a:lnTo>
                    <a:pt x="52" y="60"/>
                  </a:lnTo>
                  <a:lnTo>
                    <a:pt x="62" y="52"/>
                  </a:lnTo>
                  <a:lnTo>
                    <a:pt x="70" y="42"/>
                  </a:lnTo>
                  <a:lnTo>
                    <a:pt x="82" y="24"/>
                  </a:lnTo>
                  <a:lnTo>
                    <a:pt x="82" y="24"/>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67" name="Freeform 66"/>
            <p:cNvSpPr>
              <a:spLocks/>
            </p:cNvSpPr>
            <p:nvPr userDrawn="1"/>
          </p:nvSpPr>
          <p:spPr bwMode="gray">
            <a:xfrm>
              <a:off x="2448" y="1589"/>
              <a:ext cx="103" cy="65"/>
            </a:xfrm>
            <a:custGeom>
              <a:avLst/>
              <a:gdLst/>
              <a:ahLst/>
              <a:cxnLst>
                <a:cxn ang="0">
                  <a:pos x="0" y="50"/>
                </a:cxn>
                <a:cxn ang="0">
                  <a:pos x="14" y="58"/>
                </a:cxn>
                <a:cxn ang="0">
                  <a:pos x="14" y="58"/>
                </a:cxn>
                <a:cxn ang="0">
                  <a:pos x="30" y="62"/>
                </a:cxn>
                <a:cxn ang="0">
                  <a:pos x="44" y="60"/>
                </a:cxn>
                <a:cxn ang="0">
                  <a:pos x="54" y="56"/>
                </a:cxn>
                <a:cxn ang="0">
                  <a:pos x="60" y="50"/>
                </a:cxn>
                <a:cxn ang="0">
                  <a:pos x="66" y="42"/>
                </a:cxn>
                <a:cxn ang="0">
                  <a:pos x="70" y="34"/>
                </a:cxn>
                <a:cxn ang="0">
                  <a:pos x="78" y="18"/>
                </a:cxn>
                <a:cxn ang="0">
                  <a:pos x="98" y="2"/>
                </a:cxn>
                <a:cxn ang="0">
                  <a:pos x="98" y="2"/>
                </a:cxn>
                <a:cxn ang="0">
                  <a:pos x="80" y="0"/>
                </a:cxn>
                <a:cxn ang="0">
                  <a:pos x="64" y="2"/>
                </a:cxn>
                <a:cxn ang="0">
                  <a:pos x="50" y="6"/>
                </a:cxn>
                <a:cxn ang="0">
                  <a:pos x="36" y="14"/>
                </a:cxn>
                <a:cxn ang="0">
                  <a:pos x="24" y="22"/>
                </a:cxn>
                <a:cxn ang="0">
                  <a:pos x="14" y="30"/>
                </a:cxn>
                <a:cxn ang="0">
                  <a:pos x="6" y="40"/>
                </a:cxn>
                <a:cxn ang="0">
                  <a:pos x="0" y="50"/>
                </a:cxn>
                <a:cxn ang="0">
                  <a:pos x="0" y="50"/>
                </a:cxn>
              </a:cxnLst>
              <a:rect l="0" t="0" r="r" b="b"/>
              <a:pathLst>
                <a:path w="98" h="62">
                  <a:moveTo>
                    <a:pt x="0" y="50"/>
                  </a:moveTo>
                  <a:lnTo>
                    <a:pt x="14" y="58"/>
                  </a:lnTo>
                  <a:lnTo>
                    <a:pt x="14" y="58"/>
                  </a:lnTo>
                  <a:lnTo>
                    <a:pt x="30" y="62"/>
                  </a:lnTo>
                  <a:lnTo>
                    <a:pt x="44" y="60"/>
                  </a:lnTo>
                  <a:lnTo>
                    <a:pt x="54" y="56"/>
                  </a:lnTo>
                  <a:lnTo>
                    <a:pt x="60" y="50"/>
                  </a:lnTo>
                  <a:lnTo>
                    <a:pt x="66" y="42"/>
                  </a:lnTo>
                  <a:lnTo>
                    <a:pt x="70" y="34"/>
                  </a:lnTo>
                  <a:lnTo>
                    <a:pt x="78" y="18"/>
                  </a:lnTo>
                  <a:lnTo>
                    <a:pt x="98" y="2"/>
                  </a:lnTo>
                  <a:lnTo>
                    <a:pt x="98" y="2"/>
                  </a:lnTo>
                  <a:lnTo>
                    <a:pt x="80" y="0"/>
                  </a:lnTo>
                  <a:lnTo>
                    <a:pt x="64" y="2"/>
                  </a:lnTo>
                  <a:lnTo>
                    <a:pt x="50" y="6"/>
                  </a:lnTo>
                  <a:lnTo>
                    <a:pt x="36" y="14"/>
                  </a:lnTo>
                  <a:lnTo>
                    <a:pt x="24" y="22"/>
                  </a:lnTo>
                  <a:lnTo>
                    <a:pt x="14" y="30"/>
                  </a:lnTo>
                  <a:lnTo>
                    <a:pt x="6" y="40"/>
                  </a:lnTo>
                  <a:lnTo>
                    <a:pt x="0" y="50"/>
                  </a:lnTo>
                  <a:lnTo>
                    <a:pt x="0" y="5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68" name="Freeform 67"/>
            <p:cNvSpPr>
              <a:spLocks/>
            </p:cNvSpPr>
            <p:nvPr userDrawn="1"/>
          </p:nvSpPr>
          <p:spPr bwMode="gray">
            <a:xfrm>
              <a:off x="2720" y="944"/>
              <a:ext cx="103" cy="47"/>
            </a:xfrm>
            <a:custGeom>
              <a:avLst/>
              <a:gdLst/>
              <a:ahLst/>
              <a:cxnLst>
                <a:cxn ang="0">
                  <a:pos x="18" y="0"/>
                </a:cxn>
                <a:cxn ang="0">
                  <a:pos x="0" y="8"/>
                </a:cxn>
                <a:cxn ang="0">
                  <a:pos x="0" y="8"/>
                </a:cxn>
                <a:cxn ang="0">
                  <a:pos x="2" y="14"/>
                </a:cxn>
                <a:cxn ang="0">
                  <a:pos x="4" y="20"/>
                </a:cxn>
                <a:cxn ang="0">
                  <a:pos x="14" y="32"/>
                </a:cxn>
                <a:cxn ang="0">
                  <a:pos x="26" y="42"/>
                </a:cxn>
                <a:cxn ang="0">
                  <a:pos x="42" y="50"/>
                </a:cxn>
                <a:cxn ang="0">
                  <a:pos x="58" y="56"/>
                </a:cxn>
                <a:cxn ang="0">
                  <a:pos x="72" y="58"/>
                </a:cxn>
                <a:cxn ang="0">
                  <a:pos x="78" y="58"/>
                </a:cxn>
                <a:cxn ang="0">
                  <a:pos x="84" y="56"/>
                </a:cxn>
                <a:cxn ang="0">
                  <a:pos x="90" y="54"/>
                </a:cxn>
                <a:cxn ang="0">
                  <a:pos x="94" y="50"/>
                </a:cxn>
                <a:cxn ang="0">
                  <a:pos x="96" y="20"/>
                </a:cxn>
                <a:cxn ang="0">
                  <a:pos x="96" y="20"/>
                </a:cxn>
                <a:cxn ang="0">
                  <a:pos x="78" y="10"/>
                </a:cxn>
                <a:cxn ang="0">
                  <a:pos x="60" y="4"/>
                </a:cxn>
                <a:cxn ang="0">
                  <a:pos x="40" y="0"/>
                </a:cxn>
                <a:cxn ang="0">
                  <a:pos x="18" y="0"/>
                </a:cxn>
                <a:cxn ang="0">
                  <a:pos x="18" y="0"/>
                </a:cxn>
              </a:cxnLst>
              <a:rect l="0" t="0" r="r" b="b"/>
              <a:pathLst>
                <a:path w="96" h="58">
                  <a:moveTo>
                    <a:pt x="18" y="0"/>
                  </a:moveTo>
                  <a:lnTo>
                    <a:pt x="0" y="8"/>
                  </a:lnTo>
                  <a:lnTo>
                    <a:pt x="0" y="8"/>
                  </a:lnTo>
                  <a:lnTo>
                    <a:pt x="2" y="14"/>
                  </a:lnTo>
                  <a:lnTo>
                    <a:pt x="4" y="20"/>
                  </a:lnTo>
                  <a:lnTo>
                    <a:pt x="14" y="32"/>
                  </a:lnTo>
                  <a:lnTo>
                    <a:pt x="26" y="42"/>
                  </a:lnTo>
                  <a:lnTo>
                    <a:pt x="42" y="50"/>
                  </a:lnTo>
                  <a:lnTo>
                    <a:pt x="58" y="56"/>
                  </a:lnTo>
                  <a:lnTo>
                    <a:pt x="72" y="58"/>
                  </a:lnTo>
                  <a:lnTo>
                    <a:pt x="78" y="58"/>
                  </a:lnTo>
                  <a:lnTo>
                    <a:pt x="84" y="56"/>
                  </a:lnTo>
                  <a:lnTo>
                    <a:pt x="90" y="54"/>
                  </a:lnTo>
                  <a:lnTo>
                    <a:pt x="94" y="50"/>
                  </a:lnTo>
                  <a:lnTo>
                    <a:pt x="96" y="20"/>
                  </a:lnTo>
                  <a:lnTo>
                    <a:pt x="96" y="20"/>
                  </a:lnTo>
                  <a:lnTo>
                    <a:pt x="78" y="10"/>
                  </a:lnTo>
                  <a:lnTo>
                    <a:pt x="60" y="4"/>
                  </a:lnTo>
                  <a:lnTo>
                    <a:pt x="40" y="0"/>
                  </a:lnTo>
                  <a:lnTo>
                    <a:pt x="18" y="0"/>
                  </a:lnTo>
                  <a:lnTo>
                    <a:pt x="18" y="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69" name="Freeform 68"/>
            <p:cNvSpPr>
              <a:spLocks/>
            </p:cNvSpPr>
            <p:nvPr userDrawn="1"/>
          </p:nvSpPr>
          <p:spPr bwMode="gray">
            <a:xfrm>
              <a:off x="2946" y="851"/>
              <a:ext cx="66" cy="103"/>
            </a:xfrm>
            <a:custGeom>
              <a:avLst/>
              <a:gdLst/>
              <a:ahLst/>
              <a:cxnLst>
                <a:cxn ang="0">
                  <a:pos x="42" y="8"/>
                </a:cxn>
                <a:cxn ang="0">
                  <a:pos x="14" y="0"/>
                </a:cxn>
                <a:cxn ang="0">
                  <a:pos x="14" y="0"/>
                </a:cxn>
                <a:cxn ang="0">
                  <a:pos x="6" y="16"/>
                </a:cxn>
                <a:cxn ang="0">
                  <a:pos x="2" y="22"/>
                </a:cxn>
                <a:cxn ang="0">
                  <a:pos x="0" y="30"/>
                </a:cxn>
                <a:cxn ang="0">
                  <a:pos x="0" y="40"/>
                </a:cxn>
                <a:cxn ang="0">
                  <a:pos x="0" y="50"/>
                </a:cxn>
                <a:cxn ang="0">
                  <a:pos x="4" y="60"/>
                </a:cxn>
                <a:cxn ang="0">
                  <a:pos x="8" y="72"/>
                </a:cxn>
                <a:cxn ang="0">
                  <a:pos x="22" y="102"/>
                </a:cxn>
                <a:cxn ang="0">
                  <a:pos x="22" y="102"/>
                </a:cxn>
                <a:cxn ang="0">
                  <a:pos x="44" y="78"/>
                </a:cxn>
                <a:cxn ang="0">
                  <a:pos x="54" y="66"/>
                </a:cxn>
                <a:cxn ang="0">
                  <a:pos x="60" y="54"/>
                </a:cxn>
                <a:cxn ang="0">
                  <a:pos x="64" y="44"/>
                </a:cxn>
                <a:cxn ang="0">
                  <a:pos x="64" y="38"/>
                </a:cxn>
                <a:cxn ang="0">
                  <a:pos x="62" y="32"/>
                </a:cxn>
                <a:cxn ang="0">
                  <a:pos x="60" y="26"/>
                </a:cxn>
                <a:cxn ang="0">
                  <a:pos x="56" y="20"/>
                </a:cxn>
                <a:cxn ang="0">
                  <a:pos x="42" y="8"/>
                </a:cxn>
                <a:cxn ang="0">
                  <a:pos x="42" y="8"/>
                </a:cxn>
              </a:cxnLst>
              <a:rect l="0" t="0" r="r" b="b"/>
              <a:pathLst>
                <a:path w="64" h="102">
                  <a:moveTo>
                    <a:pt x="42" y="8"/>
                  </a:moveTo>
                  <a:lnTo>
                    <a:pt x="14" y="0"/>
                  </a:lnTo>
                  <a:lnTo>
                    <a:pt x="14" y="0"/>
                  </a:lnTo>
                  <a:lnTo>
                    <a:pt x="6" y="16"/>
                  </a:lnTo>
                  <a:lnTo>
                    <a:pt x="2" y="22"/>
                  </a:lnTo>
                  <a:lnTo>
                    <a:pt x="0" y="30"/>
                  </a:lnTo>
                  <a:lnTo>
                    <a:pt x="0" y="40"/>
                  </a:lnTo>
                  <a:lnTo>
                    <a:pt x="0" y="50"/>
                  </a:lnTo>
                  <a:lnTo>
                    <a:pt x="4" y="60"/>
                  </a:lnTo>
                  <a:lnTo>
                    <a:pt x="8" y="72"/>
                  </a:lnTo>
                  <a:lnTo>
                    <a:pt x="22" y="102"/>
                  </a:lnTo>
                  <a:lnTo>
                    <a:pt x="22" y="102"/>
                  </a:lnTo>
                  <a:lnTo>
                    <a:pt x="44" y="78"/>
                  </a:lnTo>
                  <a:lnTo>
                    <a:pt x="54" y="66"/>
                  </a:lnTo>
                  <a:lnTo>
                    <a:pt x="60" y="54"/>
                  </a:lnTo>
                  <a:lnTo>
                    <a:pt x="64" y="44"/>
                  </a:lnTo>
                  <a:lnTo>
                    <a:pt x="64" y="38"/>
                  </a:lnTo>
                  <a:lnTo>
                    <a:pt x="62" y="32"/>
                  </a:lnTo>
                  <a:lnTo>
                    <a:pt x="60" y="26"/>
                  </a:lnTo>
                  <a:lnTo>
                    <a:pt x="56" y="20"/>
                  </a:lnTo>
                  <a:lnTo>
                    <a:pt x="42" y="8"/>
                  </a:lnTo>
                  <a:lnTo>
                    <a:pt x="42" y="8"/>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70" name="Freeform 69"/>
            <p:cNvSpPr>
              <a:spLocks noEditPoints="1"/>
            </p:cNvSpPr>
            <p:nvPr userDrawn="1"/>
          </p:nvSpPr>
          <p:spPr bwMode="gray">
            <a:xfrm>
              <a:off x="3171" y="664"/>
              <a:ext cx="770" cy="1981"/>
            </a:xfrm>
            <a:custGeom>
              <a:avLst/>
              <a:gdLst/>
              <a:ahLst/>
              <a:cxnLst>
                <a:cxn ang="0">
                  <a:pos x="636" y="774"/>
                </a:cxn>
                <a:cxn ang="0">
                  <a:pos x="688" y="690"/>
                </a:cxn>
                <a:cxn ang="0">
                  <a:pos x="686" y="488"/>
                </a:cxn>
                <a:cxn ang="0">
                  <a:pos x="694" y="430"/>
                </a:cxn>
                <a:cxn ang="0">
                  <a:pos x="694" y="376"/>
                </a:cxn>
                <a:cxn ang="0">
                  <a:pos x="676" y="320"/>
                </a:cxn>
                <a:cxn ang="0">
                  <a:pos x="646" y="280"/>
                </a:cxn>
                <a:cxn ang="0">
                  <a:pos x="648" y="238"/>
                </a:cxn>
                <a:cxn ang="0">
                  <a:pos x="610" y="226"/>
                </a:cxn>
                <a:cxn ang="0">
                  <a:pos x="580" y="190"/>
                </a:cxn>
                <a:cxn ang="0">
                  <a:pos x="568" y="180"/>
                </a:cxn>
                <a:cxn ang="0">
                  <a:pos x="526" y="182"/>
                </a:cxn>
                <a:cxn ang="0">
                  <a:pos x="518" y="138"/>
                </a:cxn>
                <a:cxn ang="0">
                  <a:pos x="472" y="156"/>
                </a:cxn>
                <a:cxn ang="0">
                  <a:pos x="474" y="116"/>
                </a:cxn>
                <a:cxn ang="0">
                  <a:pos x="432" y="120"/>
                </a:cxn>
                <a:cxn ang="0">
                  <a:pos x="388" y="132"/>
                </a:cxn>
                <a:cxn ang="0">
                  <a:pos x="388" y="80"/>
                </a:cxn>
                <a:cxn ang="0">
                  <a:pos x="376" y="68"/>
                </a:cxn>
                <a:cxn ang="0">
                  <a:pos x="346" y="44"/>
                </a:cxn>
                <a:cxn ang="0">
                  <a:pos x="314" y="88"/>
                </a:cxn>
                <a:cxn ang="0">
                  <a:pos x="306" y="64"/>
                </a:cxn>
                <a:cxn ang="0">
                  <a:pos x="330" y="46"/>
                </a:cxn>
                <a:cxn ang="0">
                  <a:pos x="256" y="122"/>
                </a:cxn>
                <a:cxn ang="0">
                  <a:pos x="236" y="92"/>
                </a:cxn>
                <a:cxn ang="0">
                  <a:pos x="290" y="18"/>
                </a:cxn>
                <a:cxn ang="0">
                  <a:pos x="218" y="62"/>
                </a:cxn>
                <a:cxn ang="0">
                  <a:pos x="214" y="90"/>
                </a:cxn>
                <a:cxn ang="0">
                  <a:pos x="208" y="60"/>
                </a:cxn>
                <a:cxn ang="0">
                  <a:pos x="212" y="8"/>
                </a:cxn>
                <a:cxn ang="0">
                  <a:pos x="184" y="40"/>
                </a:cxn>
                <a:cxn ang="0">
                  <a:pos x="162" y="0"/>
                </a:cxn>
                <a:cxn ang="0">
                  <a:pos x="156" y="94"/>
                </a:cxn>
                <a:cxn ang="0">
                  <a:pos x="138" y="12"/>
                </a:cxn>
                <a:cxn ang="0">
                  <a:pos x="84" y="74"/>
                </a:cxn>
                <a:cxn ang="0">
                  <a:pos x="62" y="98"/>
                </a:cxn>
                <a:cxn ang="0">
                  <a:pos x="54" y="20"/>
                </a:cxn>
                <a:cxn ang="0">
                  <a:pos x="86" y="738"/>
                </a:cxn>
                <a:cxn ang="0">
                  <a:pos x="38" y="1700"/>
                </a:cxn>
                <a:cxn ang="0">
                  <a:pos x="176" y="1954"/>
                </a:cxn>
                <a:cxn ang="0">
                  <a:pos x="576" y="1976"/>
                </a:cxn>
                <a:cxn ang="0">
                  <a:pos x="656" y="1938"/>
                </a:cxn>
                <a:cxn ang="0">
                  <a:pos x="472" y="1910"/>
                </a:cxn>
                <a:cxn ang="0">
                  <a:pos x="368" y="1874"/>
                </a:cxn>
                <a:cxn ang="0">
                  <a:pos x="266" y="1722"/>
                </a:cxn>
                <a:cxn ang="0">
                  <a:pos x="260" y="1568"/>
                </a:cxn>
                <a:cxn ang="0">
                  <a:pos x="304" y="1496"/>
                </a:cxn>
                <a:cxn ang="0">
                  <a:pos x="552" y="1494"/>
                </a:cxn>
                <a:cxn ang="0">
                  <a:pos x="682" y="1452"/>
                </a:cxn>
                <a:cxn ang="0">
                  <a:pos x="654" y="1352"/>
                </a:cxn>
                <a:cxn ang="0">
                  <a:pos x="692" y="1264"/>
                </a:cxn>
                <a:cxn ang="0">
                  <a:pos x="610" y="1220"/>
                </a:cxn>
                <a:cxn ang="0">
                  <a:pos x="694" y="1188"/>
                </a:cxn>
                <a:cxn ang="0">
                  <a:pos x="698" y="1124"/>
                </a:cxn>
                <a:cxn ang="0">
                  <a:pos x="714" y="1052"/>
                </a:cxn>
                <a:cxn ang="0">
                  <a:pos x="772" y="1002"/>
                </a:cxn>
                <a:cxn ang="0">
                  <a:pos x="492" y="850"/>
                </a:cxn>
                <a:cxn ang="0">
                  <a:pos x="362" y="826"/>
                </a:cxn>
                <a:cxn ang="0">
                  <a:pos x="424" y="782"/>
                </a:cxn>
                <a:cxn ang="0">
                  <a:pos x="532" y="794"/>
                </a:cxn>
                <a:cxn ang="0">
                  <a:pos x="516" y="846"/>
                </a:cxn>
              </a:cxnLst>
              <a:rect l="0" t="0" r="r" b="b"/>
              <a:pathLst>
                <a:path w="772" h="1976">
                  <a:moveTo>
                    <a:pt x="696" y="886"/>
                  </a:moveTo>
                  <a:lnTo>
                    <a:pt x="696" y="886"/>
                  </a:lnTo>
                  <a:lnTo>
                    <a:pt x="670" y="852"/>
                  </a:lnTo>
                  <a:lnTo>
                    <a:pt x="656" y="834"/>
                  </a:lnTo>
                  <a:lnTo>
                    <a:pt x="646" y="814"/>
                  </a:lnTo>
                  <a:lnTo>
                    <a:pt x="638" y="794"/>
                  </a:lnTo>
                  <a:lnTo>
                    <a:pt x="636" y="784"/>
                  </a:lnTo>
                  <a:lnTo>
                    <a:pt x="636" y="774"/>
                  </a:lnTo>
                  <a:lnTo>
                    <a:pt x="638" y="764"/>
                  </a:lnTo>
                  <a:lnTo>
                    <a:pt x="642" y="754"/>
                  </a:lnTo>
                  <a:lnTo>
                    <a:pt x="646" y="744"/>
                  </a:lnTo>
                  <a:lnTo>
                    <a:pt x="654" y="734"/>
                  </a:lnTo>
                  <a:lnTo>
                    <a:pt x="654" y="734"/>
                  </a:lnTo>
                  <a:lnTo>
                    <a:pt x="670" y="720"/>
                  </a:lnTo>
                  <a:lnTo>
                    <a:pt x="680" y="706"/>
                  </a:lnTo>
                  <a:lnTo>
                    <a:pt x="688" y="690"/>
                  </a:lnTo>
                  <a:lnTo>
                    <a:pt x="690" y="672"/>
                  </a:lnTo>
                  <a:lnTo>
                    <a:pt x="690" y="672"/>
                  </a:lnTo>
                  <a:lnTo>
                    <a:pt x="696" y="612"/>
                  </a:lnTo>
                  <a:lnTo>
                    <a:pt x="696" y="566"/>
                  </a:lnTo>
                  <a:lnTo>
                    <a:pt x="692" y="526"/>
                  </a:lnTo>
                  <a:lnTo>
                    <a:pt x="684" y="490"/>
                  </a:lnTo>
                  <a:lnTo>
                    <a:pt x="684" y="490"/>
                  </a:lnTo>
                  <a:lnTo>
                    <a:pt x="686" y="488"/>
                  </a:lnTo>
                  <a:lnTo>
                    <a:pt x="690" y="486"/>
                  </a:lnTo>
                  <a:lnTo>
                    <a:pt x="694" y="482"/>
                  </a:lnTo>
                  <a:lnTo>
                    <a:pt x="698" y="474"/>
                  </a:lnTo>
                  <a:lnTo>
                    <a:pt x="698" y="474"/>
                  </a:lnTo>
                  <a:lnTo>
                    <a:pt x="700" y="458"/>
                  </a:lnTo>
                  <a:lnTo>
                    <a:pt x="700" y="446"/>
                  </a:lnTo>
                  <a:lnTo>
                    <a:pt x="698" y="438"/>
                  </a:lnTo>
                  <a:lnTo>
                    <a:pt x="694" y="430"/>
                  </a:lnTo>
                  <a:lnTo>
                    <a:pt x="690" y="426"/>
                  </a:lnTo>
                  <a:lnTo>
                    <a:pt x="686" y="422"/>
                  </a:lnTo>
                  <a:lnTo>
                    <a:pt x="684" y="420"/>
                  </a:lnTo>
                  <a:lnTo>
                    <a:pt x="684" y="420"/>
                  </a:lnTo>
                  <a:lnTo>
                    <a:pt x="690" y="412"/>
                  </a:lnTo>
                  <a:lnTo>
                    <a:pt x="694" y="402"/>
                  </a:lnTo>
                  <a:lnTo>
                    <a:pt x="696" y="388"/>
                  </a:lnTo>
                  <a:lnTo>
                    <a:pt x="694" y="376"/>
                  </a:lnTo>
                  <a:lnTo>
                    <a:pt x="692" y="362"/>
                  </a:lnTo>
                  <a:lnTo>
                    <a:pt x="688" y="352"/>
                  </a:lnTo>
                  <a:lnTo>
                    <a:pt x="680" y="344"/>
                  </a:lnTo>
                  <a:lnTo>
                    <a:pt x="676" y="342"/>
                  </a:lnTo>
                  <a:lnTo>
                    <a:pt x="670" y="342"/>
                  </a:lnTo>
                  <a:lnTo>
                    <a:pt x="670" y="342"/>
                  </a:lnTo>
                  <a:lnTo>
                    <a:pt x="674" y="332"/>
                  </a:lnTo>
                  <a:lnTo>
                    <a:pt x="676" y="320"/>
                  </a:lnTo>
                  <a:lnTo>
                    <a:pt x="676" y="308"/>
                  </a:lnTo>
                  <a:lnTo>
                    <a:pt x="674" y="298"/>
                  </a:lnTo>
                  <a:lnTo>
                    <a:pt x="668" y="290"/>
                  </a:lnTo>
                  <a:lnTo>
                    <a:pt x="662" y="282"/>
                  </a:lnTo>
                  <a:lnTo>
                    <a:pt x="654" y="280"/>
                  </a:lnTo>
                  <a:lnTo>
                    <a:pt x="642" y="280"/>
                  </a:lnTo>
                  <a:lnTo>
                    <a:pt x="642" y="280"/>
                  </a:lnTo>
                  <a:lnTo>
                    <a:pt x="646" y="280"/>
                  </a:lnTo>
                  <a:lnTo>
                    <a:pt x="650" y="274"/>
                  </a:lnTo>
                  <a:lnTo>
                    <a:pt x="654" y="266"/>
                  </a:lnTo>
                  <a:lnTo>
                    <a:pt x="656" y="260"/>
                  </a:lnTo>
                  <a:lnTo>
                    <a:pt x="656" y="254"/>
                  </a:lnTo>
                  <a:lnTo>
                    <a:pt x="656" y="254"/>
                  </a:lnTo>
                  <a:lnTo>
                    <a:pt x="654" y="246"/>
                  </a:lnTo>
                  <a:lnTo>
                    <a:pt x="652" y="242"/>
                  </a:lnTo>
                  <a:lnTo>
                    <a:pt x="648" y="238"/>
                  </a:lnTo>
                  <a:lnTo>
                    <a:pt x="644" y="236"/>
                  </a:lnTo>
                  <a:lnTo>
                    <a:pt x="636" y="234"/>
                  </a:lnTo>
                  <a:lnTo>
                    <a:pt x="626" y="234"/>
                  </a:lnTo>
                  <a:lnTo>
                    <a:pt x="618" y="236"/>
                  </a:lnTo>
                  <a:lnTo>
                    <a:pt x="610" y="236"/>
                  </a:lnTo>
                  <a:lnTo>
                    <a:pt x="608" y="236"/>
                  </a:lnTo>
                  <a:lnTo>
                    <a:pt x="608" y="234"/>
                  </a:lnTo>
                  <a:lnTo>
                    <a:pt x="610" y="226"/>
                  </a:lnTo>
                  <a:lnTo>
                    <a:pt x="610" y="226"/>
                  </a:lnTo>
                  <a:lnTo>
                    <a:pt x="612" y="220"/>
                  </a:lnTo>
                  <a:lnTo>
                    <a:pt x="610" y="212"/>
                  </a:lnTo>
                  <a:lnTo>
                    <a:pt x="604" y="204"/>
                  </a:lnTo>
                  <a:lnTo>
                    <a:pt x="598" y="196"/>
                  </a:lnTo>
                  <a:lnTo>
                    <a:pt x="592" y="190"/>
                  </a:lnTo>
                  <a:lnTo>
                    <a:pt x="584" y="188"/>
                  </a:lnTo>
                  <a:lnTo>
                    <a:pt x="580" y="190"/>
                  </a:lnTo>
                  <a:lnTo>
                    <a:pt x="576" y="192"/>
                  </a:lnTo>
                  <a:lnTo>
                    <a:pt x="574" y="196"/>
                  </a:lnTo>
                  <a:lnTo>
                    <a:pt x="570" y="202"/>
                  </a:lnTo>
                  <a:lnTo>
                    <a:pt x="570" y="202"/>
                  </a:lnTo>
                  <a:lnTo>
                    <a:pt x="568" y="200"/>
                  </a:lnTo>
                  <a:lnTo>
                    <a:pt x="566" y="194"/>
                  </a:lnTo>
                  <a:lnTo>
                    <a:pt x="568" y="184"/>
                  </a:lnTo>
                  <a:lnTo>
                    <a:pt x="568" y="180"/>
                  </a:lnTo>
                  <a:lnTo>
                    <a:pt x="566" y="174"/>
                  </a:lnTo>
                  <a:lnTo>
                    <a:pt x="564" y="170"/>
                  </a:lnTo>
                  <a:lnTo>
                    <a:pt x="560" y="166"/>
                  </a:lnTo>
                  <a:lnTo>
                    <a:pt x="560" y="166"/>
                  </a:lnTo>
                  <a:lnTo>
                    <a:pt x="552" y="168"/>
                  </a:lnTo>
                  <a:lnTo>
                    <a:pt x="544" y="172"/>
                  </a:lnTo>
                  <a:lnTo>
                    <a:pt x="526" y="182"/>
                  </a:lnTo>
                  <a:lnTo>
                    <a:pt x="526" y="182"/>
                  </a:lnTo>
                  <a:lnTo>
                    <a:pt x="526" y="176"/>
                  </a:lnTo>
                  <a:lnTo>
                    <a:pt x="526" y="172"/>
                  </a:lnTo>
                  <a:lnTo>
                    <a:pt x="528" y="162"/>
                  </a:lnTo>
                  <a:lnTo>
                    <a:pt x="528" y="158"/>
                  </a:lnTo>
                  <a:lnTo>
                    <a:pt x="528" y="152"/>
                  </a:lnTo>
                  <a:lnTo>
                    <a:pt x="524" y="146"/>
                  </a:lnTo>
                  <a:lnTo>
                    <a:pt x="518" y="138"/>
                  </a:lnTo>
                  <a:lnTo>
                    <a:pt x="518" y="138"/>
                  </a:lnTo>
                  <a:lnTo>
                    <a:pt x="510" y="134"/>
                  </a:lnTo>
                  <a:lnTo>
                    <a:pt x="502" y="132"/>
                  </a:lnTo>
                  <a:lnTo>
                    <a:pt x="498" y="134"/>
                  </a:lnTo>
                  <a:lnTo>
                    <a:pt x="492" y="136"/>
                  </a:lnTo>
                  <a:lnTo>
                    <a:pt x="484" y="146"/>
                  </a:lnTo>
                  <a:lnTo>
                    <a:pt x="478" y="152"/>
                  </a:lnTo>
                  <a:lnTo>
                    <a:pt x="472" y="156"/>
                  </a:lnTo>
                  <a:lnTo>
                    <a:pt x="472" y="156"/>
                  </a:lnTo>
                  <a:lnTo>
                    <a:pt x="466" y="154"/>
                  </a:lnTo>
                  <a:lnTo>
                    <a:pt x="464" y="150"/>
                  </a:lnTo>
                  <a:lnTo>
                    <a:pt x="464" y="148"/>
                  </a:lnTo>
                  <a:lnTo>
                    <a:pt x="474" y="136"/>
                  </a:lnTo>
                  <a:lnTo>
                    <a:pt x="478" y="128"/>
                  </a:lnTo>
                  <a:lnTo>
                    <a:pt x="478" y="124"/>
                  </a:lnTo>
                  <a:lnTo>
                    <a:pt x="476" y="120"/>
                  </a:lnTo>
                  <a:lnTo>
                    <a:pt x="474" y="116"/>
                  </a:lnTo>
                  <a:lnTo>
                    <a:pt x="468" y="110"/>
                  </a:lnTo>
                  <a:lnTo>
                    <a:pt x="460" y="106"/>
                  </a:lnTo>
                  <a:lnTo>
                    <a:pt x="448" y="100"/>
                  </a:lnTo>
                  <a:lnTo>
                    <a:pt x="448" y="100"/>
                  </a:lnTo>
                  <a:lnTo>
                    <a:pt x="442" y="112"/>
                  </a:lnTo>
                  <a:lnTo>
                    <a:pt x="438" y="120"/>
                  </a:lnTo>
                  <a:lnTo>
                    <a:pt x="434" y="122"/>
                  </a:lnTo>
                  <a:lnTo>
                    <a:pt x="432" y="120"/>
                  </a:lnTo>
                  <a:lnTo>
                    <a:pt x="428" y="112"/>
                  </a:lnTo>
                  <a:lnTo>
                    <a:pt x="426" y="108"/>
                  </a:lnTo>
                  <a:lnTo>
                    <a:pt x="424" y="106"/>
                  </a:lnTo>
                  <a:lnTo>
                    <a:pt x="424" y="106"/>
                  </a:lnTo>
                  <a:lnTo>
                    <a:pt x="422" y="104"/>
                  </a:lnTo>
                  <a:lnTo>
                    <a:pt x="418" y="106"/>
                  </a:lnTo>
                  <a:lnTo>
                    <a:pt x="412" y="110"/>
                  </a:lnTo>
                  <a:lnTo>
                    <a:pt x="388" y="132"/>
                  </a:lnTo>
                  <a:lnTo>
                    <a:pt x="388" y="132"/>
                  </a:lnTo>
                  <a:lnTo>
                    <a:pt x="398" y="112"/>
                  </a:lnTo>
                  <a:lnTo>
                    <a:pt x="404" y="92"/>
                  </a:lnTo>
                  <a:lnTo>
                    <a:pt x="406" y="84"/>
                  </a:lnTo>
                  <a:lnTo>
                    <a:pt x="404" y="80"/>
                  </a:lnTo>
                  <a:lnTo>
                    <a:pt x="398" y="78"/>
                  </a:lnTo>
                  <a:lnTo>
                    <a:pt x="388" y="80"/>
                  </a:lnTo>
                  <a:lnTo>
                    <a:pt x="388" y="80"/>
                  </a:lnTo>
                  <a:lnTo>
                    <a:pt x="376" y="84"/>
                  </a:lnTo>
                  <a:lnTo>
                    <a:pt x="368" y="86"/>
                  </a:lnTo>
                  <a:lnTo>
                    <a:pt x="366" y="86"/>
                  </a:lnTo>
                  <a:lnTo>
                    <a:pt x="364" y="84"/>
                  </a:lnTo>
                  <a:lnTo>
                    <a:pt x="368" y="76"/>
                  </a:lnTo>
                  <a:lnTo>
                    <a:pt x="370" y="72"/>
                  </a:lnTo>
                  <a:lnTo>
                    <a:pt x="370" y="72"/>
                  </a:lnTo>
                  <a:lnTo>
                    <a:pt x="376" y="68"/>
                  </a:lnTo>
                  <a:lnTo>
                    <a:pt x="380" y="64"/>
                  </a:lnTo>
                  <a:lnTo>
                    <a:pt x="380" y="62"/>
                  </a:lnTo>
                  <a:lnTo>
                    <a:pt x="380" y="58"/>
                  </a:lnTo>
                  <a:lnTo>
                    <a:pt x="376" y="50"/>
                  </a:lnTo>
                  <a:lnTo>
                    <a:pt x="368" y="44"/>
                  </a:lnTo>
                  <a:lnTo>
                    <a:pt x="358" y="42"/>
                  </a:lnTo>
                  <a:lnTo>
                    <a:pt x="350" y="42"/>
                  </a:lnTo>
                  <a:lnTo>
                    <a:pt x="346" y="44"/>
                  </a:lnTo>
                  <a:lnTo>
                    <a:pt x="344" y="46"/>
                  </a:lnTo>
                  <a:lnTo>
                    <a:pt x="342" y="52"/>
                  </a:lnTo>
                  <a:lnTo>
                    <a:pt x="342" y="58"/>
                  </a:lnTo>
                  <a:lnTo>
                    <a:pt x="342" y="58"/>
                  </a:lnTo>
                  <a:lnTo>
                    <a:pt x="340" y="68"/>
                  </a:lnTo>
                  <a:lnTo>
                    <a:pt x="332" y="76"/>
                  </a:lnTo>
                  <a:lnTo>
                    <a:pt x="324" y="84"/>
                  </a:lnTo>
                  <a:lnTo>
                    <a:pt x="314" y="88"/>
                  </a:lnTo>
                  <a:lnTo>
                    <a:pt x="306" y="90"/>
                  </a:lnTo>
                  <a:lnTo>
                    <a:pt x="300" y="90"/>
                  </a:lnTo>
                  <a:lnTo>
                    <a:pt x="298" y="88"/>
                  </a:lnTo>
                  <a:lnTo>
                    <a:pt x="298" y="84"/>
                  </a:lnTo>
                  <a:lnTo>
                    <a:pt x="300" y="76"/>
                  </a:lnTo>
                  <a:lnTo>
                    <a:pt x="300" y="76"/>
                  </a:lnTo>
                  <a:lnTo>
                    <a:pt x="302" y="68"/>
                  </a:lnTo>
                  <a:lnTo>
                    <a:pt x="306" y="64"/>
                  </a:lnTo>
                  <a:lnTo>
                    <a:pt x="310" y="62"/>
                  </a:lnTo>
                  <a:lnTo>
                    <a:pt x="314" y="60"/>
                  </a:lnTo>
                  <a:lnTo>
                    <a:pt x="322" y="60"/>
                  </a:lnTo>
                  <a:lnTo>
                    <a:pt x="328" y="62"/>
                  </a:lnTo>
                  <a:lnTo>
                    <a:pt x="334" y="62"/>
                  </a:lnTo>
                  <a:lnTo>
                    <a:pt x="334" y="60"/>
                  </a:lnTo>
                  <a:lnTo>
                    <a:pt x="334" y="58"/>
                  </a:lnTo>
                  <a:lnTo>
                    <a:pt x="330" y="46"/>
                  </a:lnTo>
                  <a:lnTo>
                    <a:pt x="318" y="26"/>
                  </a:lnTo>
                  <a:lnTo>
                    <a:pt x="318" y="26"/>
                  </a:lnTo>
                  <a:lnTo>
                    <a:pt x="284" y="62"/>
                  </a:lnTo>
                  <a:lnTo>
                    <a:pt x="272" y="76"/>
                  </a:lnTo>
                  <a:lnTo>
                    <a:pt x="266" y="86"/>
                  </a:lnTo>
                  <a:lnTo>
                    <a:pt x="266" y="86"/>
                  </a:lnTo>
                  <a:lnTo>
                    <a:pt x="260" y="110"/>
                  </a:lnTo>
                  <a:lnTo>
                    <a:pt x="256" y="122"/>
                  </a:lnTo>
                  <a:lnTo>
                    <a:pt x="254" y="124"/>
                  </a:lnTo>
                  <a:lnTo>
                    <a:pt x="252" y="124"/>
                  </a:lnTo>
                  <a:lnTo>
                    <a:pt x="250" y="120"/>
                  </a:lnTo>
                  <a:lnTo>
                    <a:pt x="246" y="102"/>
                  </a:lnTo>
                  <a:lnTo>
                    <a:pt x="242" y="96"/>
                  </a:lnTo>
                  <a:lnTo>
                    <a:pt x="238" y="92"/>
                  </a:lnTo>
                  <a:lnTo>
                    <a:pt x="236" y="92"/>
                  </a:lnTo>
                  <a:lnTo>
                    <a:pt x="236" y="92"/>
                  </a:lnTo>
                  <a:lnTo>
                    <a:pt x="258" y="76"/>
                  </a:lnTo>
                  <a:lnTo>
                    <a:pt x="268" y="66"/>
                  </a:lnTo>
                  <a:lnTo>
                    <a:pt x="276" y="56"/>
                  </a:lnTo>
                  <a:lnTo>
                    <a:pt x="284" y="46"/>
                  </a:lnTo>
                  <a:lnTo>
                    <a:pt x="290" y="36"/>
                  </a:lnTo>
                  <a:lnTo>
                    <a:pt x="292" y="26"/>
                  </a:lnTo>
                  <a:lnTo>
                    <a:pt x="290" y="18"/>
                  </a:lnTo>
                  <a:lnTo>
                    <a:pt x="290" y="18"/>
                  </a:lnTo>
                  <a:lnTo>
                    <a:pt x="276" y="18"/>
                  </a:lnTo>
                  <a:lnTo>
                    <a:pt x="262" y="24"/>
                  </a:lnTo>
                  <a:lnTo>
                    <a:pt x="246" y="32"/>
                  </a:lnTo>
                  <a:lnTo>
                    <a:pt x="232" y="40"/>
                  </a:lnTo>
                  <a:lnTo>
                    <a:pt x="222" y="50"/>
                  </a:lnTo>
                  <a:lnTo>
                    <a:pt x="220" y="54"/>
                  </a:lnTo>
                  <a:lnTo>
                    <a:pt x="218" y="58"/>
                  </a:lnTo>
                  <a:lnTo>
                    <a:pt x="218" y="62"/>
                  </a:lnTo>
                  <a:lnTo>
                    <a:pt x="220" y="66"/>
                  </a:lnTo>
                  <a:lnTo>
                    <a:pt x="226" y="68"/>
                  </a:lnTo>
                  <a:lnTo>
                    <a:pt x="232" y="70"/>
                  </a:lnTo>
                  <a:lnTo>
                    <a:pt x="232" y="70"/>
                  </a:lnTo>
                  <a:lnTo>
                    <a:pt x="230" y="76"/>
                  </a:lnTo>
                  <a:lnTo>
                    <a:pt x="226" y="80"/>
                  </a:lnTo>
                  <a:lnTo>
                    <a:pt x="222" y="86"/>
                  </a:lnTo>
                  <a:lnTo>
                    <a:pt x="214" y="90"/>
                  </a:lnTo>
                  <a:lnTo>
                    <a:pt x="208" y="90"/>
                  </a:lnTo>
                  <a:lnTo>
                    <a:pt x="202" y="90"/>
                  </a:lnTo>
                  <a:lnTo>
                    <a:pt x="194" y="84"/>
                  </a:lnTo>
                  <a:lnTo>
                    <a:pt x="188" y="76"/>
                  </a:lnTo>
                  <a:lnTo>
                    <a:pt x="188" y="76"/>
                  </a:lnTo>
                  <a:lnTo>
                    <a:pt x="194" y="74"/>
                  </a:lnTo>
                  <a:lnTo>
                    <a:pt x="198" y="70"/>
                  </a:lnTo>
                  <a:lnTo>
                    <a:pt x="208" y="60"/>
                  </a:lnTo>
                  <a:lnTo>
                    <a:pt x="218" y="46"/>
                  </a:lnTo>
                  <a:lnTo>
                    <a:pt x="224" y="32"/>
                  </a:lnTo>
                  <a:lnTo>
                    <a:pt x="228" y="20"/>
                  </a:lnTo>
                  <a:lnTo>
                    <a:pt x="228" y="14"/>
                  </a:lnTo>
                  <a:lnTo>
                    <a:pt x="226" y="10"/>
                  </a:lnTo>
                  <a:lnTo>
                    <a:pt x="224" y="8"/>
                  </a:lnTo>
                  <a:lnTo>
                    <a:pt x="218" y="6"/>
                  </a:lnTo>
                  <a:lnTo>
                    <a:pt x="212" y="8"/>
                  </a:lnTo>
                  <a:lnTo>
                    <a:pt x="202" y="12"/>
                  </a:lnTo>
                  <a:lnTo>
                    <a:pt x="202" y="12"/>
                  </a:lnTo>
                  <a:lnTo>
                    <a:pt x="200" y="16"/>
                  </a:lnTo>
                  <a:lnTo>
                    <a:pt x="198" y="24"/>
                  </a:lnTo>
                  <a:lnTo>
                    <a:pt x="194" y="34"/>
                  </a:lnTo>
                  <a:lnTo>
                    <a:pt x="188" y="44"/>
                  </a:lnTo>
                  <a:lnTo>
                    <a:pt x="188" y="44"/>
                  </a:lnTo>
                  <a:lnTo>
                    <a:pt x="184" y="40"/>
                  </a:lnTo>
                  <a:lnTo>
                    <a:pt x="182" y="36"/>
                  </a:lnTo>
                  <a:lnTo>
                    <a:pt x="182" y="26"/>
                  </a:lnTo>
                  <a:lnTo>
                    <a:pt x="182" y="16"/>
                  </a:lnTo>
                  <a:lnTo>
                    <a:pt x="182" y="8"/>
                  </a:lnTo>
                  <a:lnTo>
                    <a:pt x="182" y="8"/>
                  </a:lnTo>
                  <a:lnTo>
                    <a:pt x="174" y="4"/>
                  </a:lnTo>
                  <a:lnTo>
                    <a:pt x="168" y="0"/>
                  </a:lnTo>
                  <a:lnTo>
                    <a:pt x="162" y="0"/>
                  </a:lnTo>
                  <a:lnTo>
                    <a:pt x="160" y="2"/>
                  </a:lnTo>
                  <a:lnTo>
                    <a:pt x="156" y="6"/>
                  </a:lnTo>
                  <a:lnTo>
                    <a:pt x="154" y="12"/>
                  </a:lnTo>
                  <a:lnTo>
                    <a:pt x="152" y="28"/>
                  </a:lnTo>
                  <a:lnTo>
                    <a:pt x="152" y="46"/>
                  </a:lnTo>
                  <a:lnTo>
                    <a:pt x="152" y="66"/>
                  </a:lnTo>
                  <a:lnTo>
                    <a:pt x="156" y="94"/>
                  </a:lnTo>
                  <a:lnTo>
                    <a:pt x="156" y="94"/>
                  </a:lnTo>
                  <a:lnTo>
                    <a:pt x="140" y="82"/>
                  </a:lnTo>
                  <a:lnTo>
                    <a:pt x="132" y="74"/>
                  </a:lnTo>
                  <a:lnTo>
                    <a:pt x="130" y="68"/>
                  </a:lnTo>
                  <a:lnTo>
                    <a:pt x="130" y="62"/>
                  </a:lnTo>
                  <a:lnTo>
                    <a:pt x="134" y="54"/>
                  </a:lnTo>
                  <a:lnTo>
                    <a:pt x="138" y="44"/>
                  </a:lnTo>
                  <a:lnTo>
                    <a:pt x="140" y="30"/>
                  </a:lnTo>
                  <a:lnTo>
                    <a:pt x="138" y="12"/>
                  </a:lnTo>
                  <a:lnTo>
                    <a:pt x="138" y="12"/>
                  </a:lnTo>
                  <a:lnTo>
                    <a:pt x="122" y="16"/>
                  </a:lnTo>
                  <a:lnTo>
                    <a:pt x="110" y="20"/>
                  </a:lnTo>
                  <a:lnTo>
                    <a:pt x="100" y="28"/>
                  </a:lnTo>
                  <a:lnTo>
                    <a:pt x="92" y="36"/>
                  </a:lnTo>
                  <a:lnTo>
                    <a:pt x="88" y="46"/>
                  </a:lnTo>
                  <a:lnTo>
                    <a:pt x="84" y="58"/>
                  </a:lnTo>
                  <a:lnTo>
                    <a:pt x="84" y="74"/>
                  </a:lnTo>
                  <a:lnTo>
                    <a:pt x="86" y="92"/>
                  </a:lnTo>
                  <a:lnTo>
                    <a:pt x="86" y="92"/>
                  </a:lnTo>
                  <a:lnTo>
                    <a:pt x="82" y="102"/>
                  </a:lnTo>
                  <a:lnTo>
                    <a:pt x="74" y="112"/>
                  </a:lnTo>
                  <a:lnTo>
                    <a:pt x="72" y="114"/>
                  </a:lnTo>
                  <a:lnTo>
                    <a:pt x="68" y="114"/>
                  </a:lnTo>
                  <a:lnTo>
                    <a:pt x="64" y="108"/>
                  </a:lnTo>
                  <a:lnTo>
                    <a:pt x="62" y="98"/>
                  </a:lnTo>
                  <a:lnTo>
                    <a:pt x="62" y="98"/>
                  </a:lnTo>
                  <a:lnTo>
                    <a:pt x="70" y="84"/>
                  </a:lnTo>
                  <a:lnTo>
                    <a:pt x="74" y="72"/>
                  </a:lnTo>
                  <a:lnTo>
                    <a:pt x="78" y="58"/>
                  </a:lnTo>
                  <a:lnTo>
                    <a:pt x="76" y="46"/>
                  </a:lnTo>
                  <a:lnTo>
                    <a:pt x="72" y="34"/>
                  </a:lnTo>
                  <a:lnTo>
                    <a:pt x="66" y="26"/>
                  </a:lnTo>
                  <a:lnTo>
                    <a:pt x="54" y="20"/>
                  </a:lnTo>
                  <a:lnTo>
                    <a:pt x="40" y="16"/>
                  </a:lnTo>
                  <a:lnTo>
                    <a:pt x="40" y="16"/>
                  </a:lnTo>
                  <a:lnTo>
                    <a:pt x="52" y="136"/>
                  </a:lnTo>
                  <a:lnTo>
                    <a:pt x="64" y="258"/>
                  </a:lnTo>
                  <a:lnTo>
                    <a:pt x="72" y="378"/>
                  </a:lnTo>
                  <a:lnTo>
                    <a:pt x="78" y="498"/>
                  </a:lnTo>
                  <a:lnTo>
                    <a:pt x="84" y="618"/>
                  </a:lnTo>
                  <a:lnTo>
                    <a:pt x="86" y="738"/>
                  </a:lnTo>
                  <a:lnTo>
                    <a:pt x="88" y="860"/>
                  </a:lnTo>
                  <a:lnTo>
                    <a:pt x="86" y="980"/>
                  </a:lnTo>
                  <a:lnTo>
                    <a:pt x="84" y="1100"/>
                  </a:lnTo>
                  <a:lnTo>
                    <a:pt x="78" y="1220"/>
                  </a:lnTo>
                  <a:lnTo>
                    <a:pt x="72" y="1340"/>
                  </a:lnTo>
                  <a:lnTo>
                    <a:pt x="62" y="1460"/>
                  </a:lnTo>
                  <a:lnTo>
                    <a:pt x="52" y="1580"/>
                  </a:lnTo>
                  <a:lnTo>
                    <a:pt x="38" y="1700"/>
                  </a:lnTo>
                  <a:lnTo>
                    <a:pt x="24" y="1820"/>
                  </a:lnTo>
                  <a:lnTo>
                    <a:pt x="6" y="1938"/>
                  </a:lnTo>
                  <a:lnTo>
                    <a:pt x="0" y="1972"/>
                  </a:lnTo>
                  <a:lnTo>
                    <a:pt x="0" y="1972"/>
                  </a:lnTo>
                  <a:lnTo>
                    <a:pt x="42" y="1970"/>
                  </a:lnTo>
                  <a:lnTo>
                    <a:pt x="88" y="1964"/>
                  </a:lnTo>
                  <a:lnTo>
                    <a:pt x="134" y="1958"/>
                  </a:lnTo>
                  <a:lnTo>
                    <a:pt x="176" y="1954"/>
                  </a:lnTo>
                  <a:lnTo>
                    <a:pt x="176" y="1954"/>
                  </a:lnTo>
                  <a:lnTo>
                    <a:pt x="226" y="1956"/>
                  </a:lnTo>
                  <a:lnTo>
                    <a:pt x="268" y="1960"/>
                  </a:lnTo>
                  <a:lnTo>
                    <a:pt x="338" y="1968"/>
                  </a:lnTo>
                  <a:lnTo>
                    <a:pt x="378" y="1972"/>
                  </a:lnTo>
                  <a:lnTo>
                    <a:pt x="428" y="1974"/>
                  </a:lnTo>
                  <a:lnTo>
                    <a:pt x="492" y="1976"/>
                  </a:lnTo>
                  <a:lnTo>
                    <a:pt x="576" y="1976"/>
                  </a:lnTo>
                  <a:lnTo>
                    <a:pt x="576" y="1976"/>
                  </a:lnTo>
                  <a:lnTo>
                    <a:pt x="612" y="1972"/>
                  </a:lnTo>
                  <a:lnTo>
                    <a:pt x="636" y="1966"/>
                  </a:lnTo>
                  <a:lnTo>
                    <a:pt x="654" y="1962"/>
                  </a:lnTo>
                  <a:lnTo>
                    <a:pt x="668" y="1962"/>
                  </a:lnTo>
                  <a:lnTo>
                    <a:pt x="668" y="1962"/>
                  </a:lnTo>
                  <a:lnTo>
                    <a:pt x="664" y="1948"/>
                  </a:lnTo>
                  <a:lnTo>
                    <a:pt x="656" y="1938"/>
                  </a:lnTo>
                  <a:lnTo>
                    <a:pt x="648" y="1930"/>
                  </a:lnTo>
                  <a:lnTo>
                    <a:pt x="638" y="1924"/>
                  </a:lnTo>
                  <a:lnTo>
                    <a:pt x="624" y="1918"/>
                  </a:lnTo>
                  <a:lnTo>
                    <a:pt x="612" y="1916"/>
                  </a:lnTo>
                  <a:lnTo>
                    <a:pt x="582" y="1912"/>
                  </a:lnTo>
                  <a:lnTo>
                    <a:pt x="516" y="1912"/>
                  </a:lnTo>
                  <a:lnTo>
                    <a:pt x="486" y="1912"/>
                  </a:lnTo>
                  <a:lnTo>
                    <a:pt x="472" y="1910"/>
                  </a:lnTo>
                  <a:lnTo>
                    <a:pt x="458" y="1906"/>
                  </a:lnTo>
                  <a:lnTo>
                    <a:pt x="458" y="1906"/>
                  </a:lnTo>
                  <a:lnTo>
                    <a:pt x="440" y="1904"/>
                  </a:lnTo>
                  <a:lnTo>
                    <a:pt x="422" y="1900"/>
                  </a:lnTo>
                  <a:lnTo>
                    <a:pt x="406" y="1894"/>
                  </a:lnTo>
                  <a:lnTo>
                    <a:pt x="392" y="1888"/>
                  </a:lnTo>
                  <a:lnTo>
                    <a:pt x="380" y="1882"/>
                  </a:lnTo>
                  <a:lnTo>
                    <a:pt x="368" y="1874"/>
                  </a:lnTo>
                  <a:lnTo>
                    <a:pt x="350" y="1858"/>
                  </a:lnTo>
                  <a:lnTo>
                    <a:pt x="334" y="1840"/>
                  </a:lnTo>
                  <a:lnTo>
                    <a:pt x="322" y="1820"/>
                  </a:lnTo>
                  <a:lnTo>
                    <a:pt x="296" y="1782"/>
                  </a:lnTo>
                  <a:lnTo>
                    <a:pt x="296" y="1782"/>
                  </a:lnTo>
                  <a:lnTo>
                    <a:pt x="284" y="1760"/>
                  </a:lnTo>
                  <a:lnTo>
                    <a:pt x="272" y="1734"/>
                  </a:lnTo>
                  <a:lnTo>
                    <a:pt x="266" y="1722"/>
                  </a:lnTo>
                  <a:lnTo>
                    <a:pt x="262" y="1706"/>
                  </a:lnTo>
                  <a:lnTo>
                    <a:pt x="260" y="1692"/>
                  </a:lnTo>
                  <a:lnTo>
                    <a:pt x="258" y="1676"/>
                  </a:lnTo>
                  <a:lnTo>
                    <a:pt x="258" y="1676"/>
                  </a:lnTo>
                  <a:lnTo>
                    <a:pt x="256" y="1654"/>
                  </a:lnTo>
                  <a:lnTo>
                    <a:pt x="256" y="1636"/>
                  </a:lnTo>
                  <a:lnTo>
                    <a:pt x="256" y="1602"/>
                  </a:lnTo>
                  <a:lnTo>
                    <a:pt x="260" y="1568"/>
                  </a:lnTo>
                  <a:lnTo>
                    <a:pt x="260" y="1528"/>
                  </a:lnTo>
                  <a:lnTo>
                    <a:pt x="260" y="1528"/>
                  </a:lnTo>
                  <a:lnTo>
                    <a:pt x="262" y="1522"/>
                  </a:lnTo>
                  <a:lnTo>
                    <a:pt x="264" y="1516"/>
                  </a:lnTo>
                  <a:lnTo>
                    <a:pt x="272" y="1506"/>
                  </a:lnTo>
                  <a:lnTo>
                    <a:pt x="280" y="1500"/>
                  </a:lnTo>
                  <a:lnTo>
                    <a:pt x="292" y="1496"/>
                  </a:lnTo>
                  <a:lnTo>
                    <a:pt x="304" y="1496"/>
                  </a:lnTo>
                  <a:lnTo>
                    <a:pt x="318" y="1496"/>
                  </a:lnTo>
                  <a:lnTo>
                    <a:pt x="342" y="1498"/>
                  </a:lnTo>
                  <a:lnTo>
                    <a:pt x="342" y="1498"/>
                  </a:lnTo>
                  <a:lnTo>
                    <a:pt x="380" y="1502"/>
                  </a:lnTo>
                  <a:lnTo>
                    <a:pt x="422" y="1502"/>
                  </a:lnTo>
                  <a:lnTo>
                    <a:pt x="466" y="1500"/>
                  </a:lnTo>
                  <a:lnTo>
                    <a:pt x="510" y="1498"/>
                  </a:lnTo>
                  <a:lnTo>
                    <a:pt x="552" y="1494"/>
                  </a:lnTo>
                  <a:lnTo>
                    <a:pt x="588" y="1490"/>
                  </a:lnTo>
                  <a:lnTo>
                    <a:pt x="618" y="1486"/>
                  </a:lnTo>
                  <a:lnTo>
                    <a:pt x="638" y="1480"/>
                  </a:lnTo>
                  <a:lnTo>
                    <a:pt x="638" y="1480"/>
                  </a:lnTo>
                  <a:lnTo>
                    <a:pt x="658" y="1472"/>
                  </a:lnTo>
                  <a:lnTo>
                    <a:pt x="672" y="1464"/>
                  </a:lnTo>
                  <a:lnTo>
                    <a:pt x="678" y="1458"/>
                  </a:lnTo>
                  <a:lnTo>
                    <a:pt x="682" y="1452"/>
                  </a:lnTo>
                  <a:lnTo>
                    <a:pt x="684" y="1446"/>
                  </a:lnTo>
                  <a:lnTo>
                    <a:pt x="686" y="1440"/>
                  </a:lnTo>
                  <a:lnTo>
                    <a:pt x="686" y="1424"/>
                  </a:lnTo>
                  <a:lnTo>
                    <a:pt x="680" y="1408"/>
                  </a:lnTo>
                  <a:lnTo>
                    <a:pt x="672" y="1390"/>
                  </a:lnTo>
                  <a:lnTo>
                    <a:pt x="658" y="1370"/>
                  </a:lnTo>
                  <a:lnTo>
                    <a:pt x="658" y="1370"/>
                  </a:lnTo>
                  <a:lnTo>
                    <a:pt x="654" y="1352"/>
                  </a:lnTo>
                  <a:lnTo>
                    <a:pt x="654" y="1334"/>
                  </a:lnTo>
                  <a:lnTo>
                    <a:pt x="656" y="1318"/>
                  </a:lnTo>
                  <a:lnTo>
                    <a:pt x="664" y="1302"/>
                  </a:lnTo>
                  <a:lnTo>
                    <a:pt x="664" y="1302"/>
                  </a:lnTo>
                  <a:lnTo>
                    <a:pt x="676" y="1288"/>
                  </a:lnTo>
                  <a:lnTo>
                    <a:pt x="686" y="1276"/>
                  </a:lnTo>
                  <a:lnTo>
                    <a:pt x="690" y="1270"/>
                  </a:lnTo>
                  <a:lnTo>
                    <a:pt x="692" y="1264"/>
                  </a:lnTo>
                  <a:lnTo>
                    <a:pt x="690" y="1256"/>
                  </a:lnTo>
                  <a:lnTo>
                    <a:pt x="686" y="1248"/>
                  </a:lnTo>
                  <a:lnTo>
                    <a:pt x="686" y="1248"/>
                  </a:lnTo>
                  <a:lnTo>
                    <a:pt x="666" y="1244"/>
                  </a:lnTo>
                  <a:lnTo>
                    <a:pt x="648" y="1238"/>
                  </a:lnTo>
                  <a:lnTo>
                    <a:pt x="628" y="1232"/>
                  </a:lnTo>
                  <a:lnTo>
                    <a:pt x="614" y="1224"/>
                  </a:lnTo>
                  <a:lnTo>
                    <a:pt x="610" y="1220"/>
                  </a:lnTo>
                  <a:lnTo>
                    <a:pt x="610" y="1216"/>
                  </a:lnTo>
                  <a:lnTo>
                    <a:pt x="612" y="1214"/>
                  </a:lnTo>
                  <a:lnTo>
                    <a:pt x="618" y="1210"/>
                  </a:lnTo>
                  <a:lnTo>
                    <a:pt x="628" y="1206"/>
                  </a:lnTo>
                  <a:lnTo>
                    <a:pt x="642" y="1204"/>
                  </a:lnTo>
                  <a:lnTo>
                    <a:pt x="642" y="1204"/>
                  </a:lnTo>
                  <a:lnTo>
                    <a:pt x="674" y="1196"/>
                  </a:lnTo>
                  <a:lnTo>
                    <a:pt x="694" y="1188"/>
                  </a:lnTo>
                  <a:lnTo>
                    <a:pt x="700" y="1184"/>
                  </a:lnTo>
                  <a:lnTo>
                    <a:pt x="706" y="1178"/>
                  </a:lnTo>
                  <a:lnTo>
                    <a:pt x="712" y="1170"/>
                  </a:lnTo>
                  <a:lnTo>
                    <a:pt x="712" y="1160"/>
                  </a:lnTo>
                  <a:lnTo>
                    <a:pt x="710" y="1154"/>
                  </a:lnTo>
                  <a:lnTo>
                    <a:pt x="708" y="1148"/>
                  </a:lnTo>
                  <a:lnTo>
                    <a:pt x="708" y="1148"/>
                  </a:lnTo>
                  <a:lnTo>
                    <a:pt x="698" y="1124"/>
                  </a:lnTo>
                  <a:lnTo>
                    <a:pt x="676" y="1078"/>
                  </a:lnTo>
                  <a:lnTo>
                    <a:pt x="676" y="1078"/>
                  </a:lnTo>
                  <a:lnTo>
                    <a:pt x="676" y="1074"/>
                  </a:lnTo>
                  <a:lnTo>
                    <a:pt x="676" y="1070"/>
                  </a:lnTo>
                  <a:lnTo>
                    <a:pt x="680" y="1068"/>
                  </a:lnTo>
                  <a:lnTo>
                    <a:pt x="684" y="1064"/>
                  </a:lnTo>
                  <a:lnTo>
                    <a:pt x="698" y="1058"/>
                  </a:lnTo>
                  <a:lnTo>
                    <a:pt x="714" y="1052"/>
                  </a:lnTo>
                  <a:lnTo>
                    <a:pt x="732" y="1044"/>
                  </a:lnTo>
                  <a:lnTo>
                    <a:pt x="748" y="1036"/>
                  </a:lnTo>
                  <a:lnTo>
                    <a:pt x="760" y="1026"/>
                  </a:lnTo>
                  <a:lnTo>
                    <a:pt x="764" y="1020"/>
                  </a:lnTo>
                  <a:lnTo>
                    <a:pt x="768" y="1014"/>
                  </a:lnTo>
                  <a:lnTo>
                    <a:pt x="768" y="1014"/>
                  </a:lnTo>
                  <a:lnTo>
                    <a:pt x="770" y="1008"/>
                  </a:lnTo>
                  <a:lnTo>
                    <a:pt x="772" y="1002"/>
                  </a:lnTo>
                  <a:lnTo>
                    <a:pt x="770" y="994"/>
                  </a:lnTo>
                  <a:lnTo>
                    <a:pt x="768" y="986"/>
                  </a:lnTo>
                  <a:lnTo>
                    <a:pt x="760" y="970"/>
                  </a:lnTo>
                  <a:lnTo>
                    <a:pt x="748" y="952"/>
                  </a:lnTo>
                  <a:lnTo>
                    <a:pt x="720" y="916"/>
                  </a:lnTo>
                  <a:lnTo>
                    <a:pt x="696" y="886"/>
                  </a:lnTo>
                  <a:lnTo>
                    <a:pt x="696" y="886"/>
                  </a:lnTo>
                  <a:close/>
                  <a:moveTo>
                    <a:pt x="492" y="850"/>
                  </a:moveTo>
                  <a:lnTo>
                    <a:pt x="492" y="850"/>
                  </a:lnTo>
                  <a:lnTo>
                    <a:pt x="480" y="852"/>
                  </a:lnTo>
                  <a:lnTo>
                    <a:pt x="468" y="852"/>
                  </a:lnTo>
                  <a:lnTo>
                    <a:pt x="444" y="850"/>
                  </a:lnTo>
                  <a:lnTo>
                    <a:pt x="420" y="846"/>
                  </a:lnTo>
                  <a:lnTo>
                    <a:pt x="396" y="840"/>
                  </a:lnTo>
                  <a:lnTo>
                    <a:pt x="378" y="832"/>
                  </a:lnTo>
                  <a:lnTo>
                    <a:pt x="362" y="826"/>
                  </a:lnTo>
                  <a:lnTo>
                    <a:pt x="354" y="818"/>
                  </a:lnTo>
                  <a:lnTo>
                    <a:pt x="354" y="816"/>
                  </a:lnTo>
                  <a:lnTo>
                    <a:pt x="354" y="814"/>
                  </a:lnTo>
                  <a:lnTo>
                    <a:pt x="354" y="814"/>
                  </a:lnTo>
                  <a:lnTo>
                    <a:pt x="368" y="806"/>
                  </a:lnTo>
                  <a:lnTo>
                    <a:pt x="384" y="798"/>
                  </a:lnTo>
                  <a:lnTo>
                    <a:pt x="402" y="790"/>
                  </a:lnTo>
                  <a:lnTo>
                    <a:pt x="424" y="782"/>
                  </a:lnTo>
                  <a:lnTo>
                    <a:pt x="446" y="776"/>
                  </a:lnTo>
                  <a:lnTo>
                    <a:pt x="470" y="774"/>
                  </a:lnTo>
                  <a:lnTo>
                    <a:pt x="494" y="776"/>
                  </a:lnTo>
                  <a:lnTo>
                    <a:pt x="508" y="778"/>
                  </a:lnTo>
                  <a:lnTo>
                    <a:pt x="520" y="782"/>
                  </a:lnTo>
                  <a:lnTo>
                    <a:pt x="520" y="782"/>
                  </a:lnTo>
                  <a:lnTo>
                    <a:pt x="528" y="786"/>
                  </a:lnTo>
                  <a:lnTo>
                    <a:pt x="532" y="794"/>
                  </a:lnTo>
                  <a:lnTo>
                    <a:pt x="536" y="802"/>
                  </a:lnTo>
                  <a:lnTo>
                    <a:pt x="536" y="812"/>
                  </a:lnTo>
                  <a:lnTo>
                    <a:pt x="536" y="812"/>
                  </a:lnTo>
                  <a:lnTo>
                    <a:pt x="536" y="824"/>
                  </a:lnTo>
                  <a:lnTo>
                    <a:pt x="534" y="832"/>
                  </a:lnTo>
                  <a:lnTo>
                    <a:pt x="530" y="838"/>
                  </a:lnTo>
                  <a:lnTo>
                    <a:pt x="524" y="842"/>
                  </a:lnTo>
                  <a:lnTo>
                    <a:pt x="516" y="846"/>
                  </a:lnTo>
                  <a:lnTo>
                    <a:pt x="508" y="848"/>
                  </a:lnTo>
                  <a:lnTo>
                    <a:pt x="492" y="850"/>
                  </a:lnTo>
                  <a:lnTo>
                    <a:pt x="492" y="850"/>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71" name="Freeform 70"/>
            <p:cNvSpPr>
              <a:spLocks/>
            </p:cNvSpPr>
            <p:nvPr userDrawn="1"/>
          </p:nvSpPr>
          <p:spPr bwMode="gray">
            <a:xfrm>
              <a:off x="1020" y="346"/>
              <a:ext cx="2189" cy="3756"/>
            </a:xfrm>
            <a:custGeom>
              <a:avLst/>
              <a:gdLst/>
              <a:ahLst/>
              <a:cxnLst>
                <a:cxn ang="0">
                  <a:pos x="1908" y="3290"/>
                </a:cxn>
                <a:cxn ang="0">
                  <a:pos x="2188" y="336"/>
                </a:cxn>
                <a:cxn ang="0">
                  <a:pos x="2158" y="426"/>
                </a:cxn>
                <a:cxn ang="0">
                  <a:pos x="2088" y="368"/>
                </a:cxn>
                <a:cxn ang="0">
                  <a:pos x="2080" y="432"/>
                </a:cxn>
                <a:cxn ang="0">
                  <a:pos x="2032" y="374"/>
                </a:cxn>
                <a:cxn ang="0">
                  <a:pos x="1992" y="446"/>
                </a:cxn>
                <a:cxn ang="0">
                  <a:pos x="1962" y="396"/>
                </a:cxn>
                <a:cxn ang="0">
                  <a:pos x="1916" y="472"/>
                </a:cxn>
                <a:cxn ang="0">
                  <a:pos x="1882" y="416"/>
                </a:cxn>
                <a:cxn ang="0">
                  <a:pos x="1852" y="538"/>
                </a:cxn>
                <a:cxn ang="0">
                  <a:pos x="1828" y="458"/>
                </a:cxn>
                <a:cxn ang="0">
                  <a:pos x="1772" y="502"/>
                </a:cxn>
                <a:cxn ang="0">
                  <a:pos x="1750" y="544"/>
                </a:cxn>
                <a:cxn ang="0">
                  <a:pos x="1664" y="534"/>
                </a:cxn>
                <a:cxn ang="0">
                  <a:pos x="1670" y="594"/>
                </a:cxn>
                <a:cxn ang="0">
                  <a:pos x="1558" y="570"/>
                </a:cxn>
                <a:cxn ang="0">
                  <a:pos x="1620" y="638"/>
                </a:cxn>
                <a:cxn ang="0">
                  <a:pos x="1632" y="668"/>
                </a:cxn>
                <a:cxn ang="0">
                  <a:pos x="1540" y="638"/>
                </a:cxn>
                <a:cxn ang="0">
                  <a:pos x="1546" y="702"/>
                </a:cxn>
                <a:cxn ang="0">
                  <a:pos x="1594" y="762"/>
                </a:cxn>
                <a:cxn ang="0">
                  <a:pos x="1422" y="704"/>
                </a:cxn>
                <a:cxn ang="0">
                  <a:pos x="1514" y="784"/>
                </a:cxn>
                <a:cxn ang="0">
                  <a:pos x="1534" y="848"/>
                </a:cxn>
                <a:cxn ang="0">
                  <a:pos x="1504" y="890"/>
                </a:cxn>
                <a:cxn ang="0">
                  <a:pos x="1426" y="844"/>
                </a:cxn>
                <a:cxn ang="0">
                  <a:pos x="1362" y="830"/>
                </a:cxn>
                <a:cxn ang="0">
                  <a:pos x="1310" y="904"/>
                </a:cxn>
                <a:cxn ang="0">
                  <a:pos x="1472" y="920"/>
                </a:cxn>
                <a:cxn ang="0">
                  <a:pos x="1386" y="982"/>
                </a:cxn>
                <a:cxn ang="0">
                  <a:pos x="1422" y="1038"/>
                </a:cxn>
                <a:cxn ang="0">
                  <a:pos x="1454" y="1058"/>
                </a:cxn>
                <a:cxn ang="0">
                  <a:pos x="1436" y="1156"/>
                </a:cxn>
                <a:cxn ang="0">
                  <a:pos x="1368" y="1182"/>
                </a:cxn>
                <a:cxn ang="0">
                  <a:pos x="1374" y="1242"/>
                </a:cxn>
                <a:cxn ang="0">
                  <a:pos x="1396" y="1290"/>
                </a:cxn>
                <a:cxn ang="0">
                  <a:pos x="1392" y="1342"/>
                </a:cxn>
                <a:cxn ang="0">
                  <a:pos x="1410" y="1384"/>
                </a:cxn>
                <a:cxn ang="0">
                  <a:pos x="1438" y="1404"/>
                </a:cxn>
                <a:cxn ang="0">
                  <a:pos x="1484" y="1472"/>
                </a:cxn>
                <a:cxn ang="0">
                  <a:pos x="1540" y="1486"/>
                </a:cxn>
                <a:cxn ang="0">
                  <a:pos x="1576" y="1588"/>
                </a:cxn>
                <a:cxn ang="0">
                  <a:pos x="1632" y="1496"/>
                </a:cxn>
                <a:cxn ang="0">
                  <a:pos x="1644" y="1570"/>
                </a:cxn>
                <a:cxn ang="0">
                  <a:pos x="1732" y="1560"/>
                </a:cxn>
                <a:cxn ang="0">
                  <a:pos x="1720" y="1614"/>
                </a:cxn>
                <a:cxn ang="0">
                  <a:pos x="1724" y="1660"/>
                </a:cxn>
                <a:cxn ang="0">
                  <a:pos x="1760" y="1698"/>
                </a:cxn>
                <a:cxn ang="0">
                  <a:pos x="1796" y="1742"/>
                </a:cxn>
                <a:cxn ang="0">
                  <a:pos x="1852" y="1692"/>
                </a:cxn>
                <a:cxn ang="0">
                  <a:pos x="1886" y="1682"/>
                </a:cxn>
                <a:cxn ang="0">
                  <a:pos x="1916" y="1748"/>
                </a:cxn>
                <a:cxn ang="0">
                  <a:pos x="1936" y="1794"/>
                </a:cxn>
                <a:cxn ang="0">
                  <a:pos x="1966" y="1864"/>
                </a:cxn>
                <a:cxn ang="0">
                  <a:pos x="2032" y="1936"/>
                </a:cxn>
                <a:cxn ang="0">
                  <a:pos x="1960" y="2136"/>
                </a:cxn>
                <a:cxn ang="0">
                  <a:pos x="1752" y="2224"/>
                </a:cxn>
                <a:cxn ang="0">
                  <a:pos x="1624" y="2286"/>
                </a:cxn>
                <a:cxn ang="0">
                  <a:pos x="1820" y="2290"/>
                </a:cxn>
              </a:cxnLst>
              <a:rect l="0" t="0" r="r" b="b"/>
              <a:pathLst>
                <a:path w="2188" h="3756">
                  <a:moveTo>
                    <a:pt x="2148" y="2292"/>
                  </a:moveTo>
                  <a:lnTo>
                    <a:pt x="2148" y="2292"/>
                  </a:lnTo>
                  <a:lnTo>
                    <a:pt x="2132" y="2382"/>
                  </a:lnTo>
                  <a:lnTo>
                    <a:pt x="2116" y="2472"/>
                  </a:lnTo>
                  <a:lnTo>
                    <a:pt x="2098" y="2562"/>
                  </a:lnTo>
                  <a:lnTo>
                    <a:pt x="2080" y="2652"/>
                  </a:lnTo>
                  <a:lnTo>
                    <a:pt x="2060" y="2742"/>
                  </a:lnTo>
                  <a:lnTo>
                    <a:pt x="2038" y="2832"/>
                  </a:lnTo>
                  <a:lnTo>
                    <a:pt x="2014" y="2922"/>
                  </a:lnTo>
                  <a:lnTo>
                    <a:pt x="1990" y="3014"/>
                  </a:lnTo>
                  <a:lnTo>
                    <a:pt x="1964" y="3106"/>
                  </a:lnTo>
                  <a:lnTo>
                    <a:pt x="1936" y="3198"/>
                  </a:lnTo>
                  <a:lnTo>
                    <a:pt x="1908" y="3290"/>
                  </a:lnTo>
                  <a:lnTo>
                    <a:pt x="1878" y="3382"/>
                  </a:lnTo>
                  <a:lnTo>
                    <a:pt x="1846" y="3474"/>
                  </a:lnTo>
                  <a:lnTo>
                    <a:pt x="1814" y="3568"/>
                  </a:lnTo>
                  <a:lnTo>
                    <a:pt x="1780" y="3662"/>
                  </a:lnTo>
                  <a:lnTo>
                    <a:pt x="1744" y="3756"/>
                  </a:lnTo>
                  <a:lnTo>
                    <a:pt x="1744" y="3756"/>
                  </a:lnTo>
                  <a:lnTo>
                    <a:pt x="0" y="3756"/>
                  </a:lnTo>
                  <a:lnTo>
                    <a:pt x="0" y="0"/>
                  </a:lnTo>
                  <a:lnTo>
                    <a:pt x="2146" y="0"/>
                  </a:lnTo>
                  <a:lnTo>
                    <a:pt x="2146" y="0"/>
                  </a:lnTo>
                  <a:lnTo>
                    <a:pt x="2168" y="170"/>
                  </a:lnTo>
                  <a:lnTo>
                    <a:pt x="2188" y="336"/>
                  </a:lnTo>
                  <a:lnTo>
                    <a:pt x="2188" y="336"/>
                  </a:lnTo>
                  <a:lnTo>
                    <a:pt x="2182" y="340"/>
                  </a:lnTo>
                  <a:lnTo>
                    <a:pt x="2170" y="346"/>
                  </a:lnTo>
                  <a:lnTo>
                    <a:pt x="2164" y="352"/>
                  </a:lnTo>
                  <a:lnTo>
                    <a:pt x="2158" y="360"/>
                  </a:lnTo>
                  <a:lnTo>
                    <a:pt x="2156" y="368"/>
                  </a:lnTo>
                  <a:lnTo>
                    <a:pt x="2154" y="378"/>
                  </a:lnTo>
                  <a:lnTo>
                    <a:pt x="2154" y="378"/>
                  </a:lnTo>
                  <a:lnTo>
                    <a:pt x="2156" y="390"/>
                  </a:lnTo>
                  <a:lnTo>
                    <a:pt x="2160" y="398"/>
                  </a:lnTo>
                  <a:lnTo>
                    <a:pt x="2166" y="412"/>
                  </a:lnTo>
                  <a:lnTo>
                    <a:pt x="2170" y="418"/>
                  </a:lnTo>
                  <a:lnTo>
                    <a:pt x="2174" y="420"/>
                  </a:lnTo>
                  <a:lnTo>
                    <a:pt x="2158" y="426"/>
                  </a:lnTo>
                  <a:lnTo>
                    <a:pt x="2158" y="426"/>
                  </a:lnTo>
                  <a:lnTo>
                    <a:pt x="2140" y="402"/>
                  </a:lnTo>
                  <a:lnTo>
                    <a:pt x="2140" y="402"/>
                  </a:lnTo>
                  <a:lnTo>
                    <a:pt x="2140" y="382"/>
                  </a:lnTo>
                  <a:lnTo>
                    <a:pt x="2140" y="372"/>
                  </a:lnTo>
                  <a:lnTo>
                    <a:pt x="2138" y="362"/>
                  </a:lnTo>
                  <a:lnTo>
                    <a:pt x="2132" y="356"/>
                  </a:lnTo>
                  <a:lnTo>
                    <a:pt x="2124" y="352"/>
                  </a:lnTo>
                  <a:lnTo>
                    <a:pt x="2110" y="350"/>
                  </a:lnTo>
                  <a:lnTo>
                    <a:pt x="2092" y="354"/>
                  </a:lnTo>
                  <a:lnTo>
                    <a:pt x="2092" y="354"/>
                  </a:lnTo>
                  <a:lnTo>
                    <a:pt x="2090" y="360"/>
                  </a:lnTo>
                  <a:lnTo>
                    <a:pt x="2088" y="368"/>
                  </a:lnTo>
                  <a:lnTo>
                    <a:pt x="2088" y="380"/>
                  </a:lnTo>
                  <a:lnTo>
                    <a:pt x="2092" y="392"/>
                  </a:lnTo>
                  <a:lnTo>
                    <a:pt x="2098" y="400"/>
                  </a:lnTo>
                  <a:lnTo>
                    <a:pt x="2106" y="408"/>
                  </a:lnTo>
                  <a:lnTo>
                    <a:pt x="2110" y="418"/>
                  </a:lnTo>
                  <a:lnTo>
                    <a:pt x="2112" y="426"/>
                  </a:lnTo>
                  <a:lnTo>
                    <a:pt x="2112" y="432"/>
                  </a:lnTo>
                  <a:lnTo>
                    <a:pt x="2110" y="438"/>
                  </a:lnTo>
                  <a:lnTo>
                    <a:pt x="2110" y="438"/>
                  </a:lnTo>
                  <a:lnTo>
                    <a:pt x="2100" y="438"/>
                  </a:lnTo>
                  <a:lnTo>
                    <a:pt x="2092" y="436"/>
                  </a:lnTo>
                  <a:lnTo>
                    <a:pt x="2086" y="434"/>
                  </a:lnTo>
                  <a:lnTo>
                    <a:pt x="2080" y="432"/>
                  </a:lnTo>
                  <a:lnTo>
                    <a:pt x="2076" y="426"/>
                  </a:lnTo>
                  <a:lnTo>
                    <a:pt x="2072" y="418"/>
                  </a:lnTo>
                  <a:lnTo>
                    <a:pt x="2070" y="414"/>
                  </a:lnTo>
                  <a:lnTo>
                    <a:pt x="2068" y="412"/>
                  </a:lnTo>
                  <a:lnTo>
                    <a:pt x="2066" y="410"/>
                  </a:lnTo>
                  <a:lnTo>
                    <a:pt x="2058" y="412"/>
                  </a:lnTo>
                  <a:lnTo>
                    <a:pt x="2044" y="418"/>
                  </a:lnTo>
                  <a:lnTo>
                    <a:pt x="2044" y="418"/>
                  </a:lnTo>
                  <a:lnTo>
                    <a:pt x="2044" y="412"/>
                  </a:lnTo>
                  <a:lnTo>
                    <a:pt x="2044" y="404"/>
                  </a:lnTo>
                  <a:lnTo>
                    <a:pt x="2038" y="388"/>
                  </a:lnTo>
                  <a:lnTo>
                    <a:pt x="2036" y="380"/>
                  </a:lnTo>
                  <a:lnTo>
                    <a:pt x="2032" y="374"/>
                  </a:lnTo>
                  <a:lnTo>
                    <a:pt x="2026" y="370"/>
                  </a:lnTo>
                  <a:lnTo>
                    <a:pt x="2020" y="368"/>
                  </a:lnTo>
                  <a:lnTo>
                    <a:pt x="2020" y="368"/>
                  </a:lnTo>
                  <a:lnTo>
                    <a:pt x="2014" y="388"/>
                  </a:lnTo>
                  <a:lnTo>
                    <a:pt x="2010" y="408"/>
                  </a:lnTo>
                  <a:lnTo>
                    <a:pt x="2010" y="420"/>
                  </a:lnTo>
                  <a:lnTo>
                    <a:pt x="2010" y="430"/>
                  </a:lnTo>
                  <a:lnTo>
                    <a:pt x="2014" y="440"/>
                  </a:lnTo>
                  <a:lnTo>
                    <a:pt x="2022" y="448"/>
                  </a:lnTo>
                  <a:lnTo>
                    <a:pt x="2022" y="448"/>
                  </a:lnTo>
                  <a:lnTo>
                    <a:pt x="2014" y="450"/>
                  </a:lnTo>
                  <a:lnTo>
                    <a:pt x="2004" y="450"/>
                  </a:lnTo>
                  <a:lnTo>
                    <a:pt x="1992" y="446"/>
                  </a:lnTo>
                  <a:lnTo>
                    <a:pt x="1986" y="442"/>
                  </a:lnTo>
                  <a:lnTo>
                    <a:pt x="1986" y="442"/>
                  </a:lnTo>
                  <a:lnTo>
                    <a:pt x="1984" y="438"/>
                  </a:lnTo>
                  <a:lnTo>
                    <a:pt x="1986" y="432"/>
                  </a:lnTo>
                  <a:lnTo>
                    <a:pt x="1990" y="420"/>
                  </a:lnTo>
                  <a:lnTo>
                    <a:pt x="1990" y="412"/>
                  </a:lnTo>
                  <a:lnTo>
                    <a:pt x="1990" y="402"/>
                  </a:lnTo>
                  <a:lnTo>
                    <a:pt x="1988" y="392"/>
                  </a:lnTo>
                  <a:lnTo>
                    <a:pt x="1984" y="380"/>
                  </a:lnTo>
                  <a:lnTo>
                    <a:pt x="1984" y="380"/>
                  </a:lnTo>
                  <a:lnTo>
                    <a:pt x="1974" y="384"/>
                  </a:lnTo>
                  <a:lnTo>
                    <a:pt x="1968" y="390"/>
                  </a:lnTo>
                  <a:lnTo>
                    <a:pt x="1962" y="396"/>
                  </a:lnTo>
                  <a:lnTo>
                    <a:pt x="1958" y="402"/>
                  </a:lnTo>
                  <a:lnTo>
                    <a:pt x="1954" y="416"/>
                  </a:lnTo>
                  <a:lnTo>
                    <a:pt x="1954" y="432"/>
                  </a:lnTo>
                  <a:lnTo>
                    <a:pt x="1954" y="446"/>
                  </a:lnTo>
                  <a:lnTo>
                    <a:pt x="1952" y="458"/>
                  </a:lnTo>
                  <a:lnTo>
                    <a:pt x="1950" y="464"/>
                  </a:lnTo>
                  <a:lnTo>
                    <a:pt x="1946" y="470"/>
                  </a:lnTo>
                  <a:lnTo>
                    <a:pt x="1940" y="476"/>
                  </a:lnTo>
                  <a:lnTo>
                    <a:pt x="1932" y="480"/>
                  </a:lnTo>
                  <a:lnTo>
                    <a:pt x="1932" y="480"/>
                  </a:lnTo>
                  <a:lnTo>
                    <a:pt x="1924" y="478"/>
                  </a:lnTo>
                  <a:lnTo>
                    <a:pt x="1918" y="476"/>
                  </a:lnTo>
                  <a:lnTo>
                    <a:pt x="1916" y="472"/>
                  </a:lnTo>
                  <a:lnTo>
                    <a:pt x="1914" y="468"/>
                  </a:lnTo>
                  <a:lnTo>
                    <a:pt x="1918" y="458"/>
                  </a:lnTo>
                  <a:lnTo>
                    <a:pt x="1922" y="448"/>
                  </a:lnTo>
                  <a:lnTo>
                    <a:pt x="1930" y="434"/>
                  </a:lnTo>
                  <a:lnTo>
                    <a:pt x="1934" y="420"/>
                  </a:lnTo>
                  <a:lnTo>
                    <a:pt x="1934" y="414"/>
                  </a:lnTo>
                  <a:lnTo>
                    <a:pt x="1932" y="406"/>
                  </a:lnTo>
                  <a:lnTo>
                    <a:pt x="1928" y="398"/>
                  </a:lnTo>
                  <a:lnTo>
                    <a:pt x="1922" y="392"/>
                  </a:lnTo>
                  <a:lnTo>
                    <a:pt x="1922" y="392"/>
                  </a:lnTo>
                  <a:lnTo>
                    <a:pt x="1906" y="398"/>
                  </a:lnTo>
                  <a:lnTo>
                    <a:pt x="1892" y="406"/>
                  </a:lnTo>
                  <a:lnTo>
                    <a:pt x="1882" y="416"/>
                  </a:lnTo>
                  <a:lnTo>
                    <a:pt x="1874" y="428"/>
                  </a:lnTo>
                  <a:lnTo>
                    <a:pt x="1870" y="442"/>
                  </a:lnTo>
                  <a:lnTo>
                    <a:pt x="1868" y="454"/>
                  </a:lnTo>
                  <a:lnTo>
                    <a:pt x="1870" y="468"/>
                  </a:lnTo>
                  <a:lnTo>
                    <a:pt x="1876" y="478"/>
                  </a:lnTo>
                  <a:lnTo>
                    <a:pt x="1876" y="478"/>
                  </a:lnTo>
                  <a:lnTo>
                    <a:pt x="1874" y="488"/>
                  </a:lnTo>
                  <a:lnTo>
                    <a:pt x="1872" y="496"/>
                  </a:lnTo>
                  <a:lnTo>
                    <a:pt x="1864" y="510"/>
                  </a:lnTo>
                  <a:lnTo>
                    <a:pt x="1858" y="524"/>
                  </a:lnTo>
                  <a:lnTo>
                    <a:pt x="1854" y="530"/>
                  </a:lnTo>
                  <a:lnTo>
                    <a:pt x="1852" y="538"/>
                  </a:lnTo>
                  <a:lnTo>
                    <a:pt x="1852" y="538"/>
                  </a:lnTo>
                  <a:lnTo>
                    <a:pt x="1838" y="534"/>
                  </a:lnTo>
                  <a:lnTo>
                    <a:pt x="1826" y="530"/>
                  </a:lnTo>
                  <a:lnTo>
                    <a:pt x="1820" y="524"/>
                  </a:lnTo>
                  <a:lnTo>
                    <a:pt x="1816" y="518"/>
                  </a:lnTo>
                  <a:lnTo>
                    <a:pt x="1816" y="518"/>
                  </a:lnTo>
                  <a:lnTo>
                    <a:pt x="1818" y="512"/>
                  </a:lnTo>
                  <a:lnTo>
                    <a:pt x="1822" y="506"/>
                  </a:lnTo>
                  <a:lnTo>
                    <a:pt x="1832" y="494"/>
                  </a:lnTo>
                  <a:lnTo>
                    <a:pt x="1838" y="488"/>
                  </a:lnTo>
                  <a:lnTo>
                    <a:pt x="1838" y="480"/>
                  </a:lnTo>
                  <a:lnTo>
                    <a:pt x="1836" y="470"/>
                  </a:lnTo>
                  <a:lnTo>
                    <a:pt x="1828" y="458"/>
                  </a:lnTo>
                  <a:lnTo>
                    <a:pt x="1828" y="458"/>
                  </a:lnTo>
                  <a:lnTo>
                    <a:pt x="1820" y="460"/>
                  </a:lnTo>
                  <a:lnTo>
                    <a:pt x="1814" y="464"/>
                  </a:lnTo>
                  <a:lnTo>
                    <a:pt x="1808" y="468"/>
                  </a:lnTo>
                  <a:lnTo>
                    <a:pt x="1804" y="474"/>
                  </a:lnTo>
                  <a:lnTo>
                    <a:pt x="1800" y="486"/>
                  </a:lnTo>
                  <a:lnTo>
                    <a:pt x="1796" y="498"/>
                  </a:lnTo>
                  <a:lnTo>
                    <a:pt x="1794" y="508"/>
                  </a:lnTo>
                  <a:lnTo>
                    <a:pt x="1794" y="512"/>
                  </a:lnTo>
                  <a:lnTo>
                    <a:pt x="1792" y="514"/>
                  </a:lnTo>
                  <a:lnTo>
                    <a:pt x="1788" y="514"/>
                  </a:lnTo>
                  <a:lnTo>
                    <a:pt x="1784" y="512"/>
                  </a:lnTo>
                  <a:lnTo>
                    <a:pt x="1772" y="502"/>
                  </a:lnTo>
                  <a:lnTo>
                    <a:pt x="1772" y="502"/>
                  </a:lnTo>
                  <a:lnTo>
                    <a:pt x="1768" y="488"/>
                  </a:lnTo>
                  <a:lnTo>
                    <a:pt x="1762" y="478"/>
                  </a:lnTo>
                  <a:lnTo>
                    <a:pt x="1754" y="470"/>
                  </a:lnTo>
                  <a:lnTo>
                    <a:pt x="1746" y="466"/>
                  </a:lnTo>
                  <a:lnTo>
                    <a:pt x="1746" y="466"/>
                  </a:lnTo>
                  <a:lnTo>
                    <a:pt x="1734" y="476"/>
                  </a:lnTo>
                  <a:lnTo>
                    <a:pt x="1730" y="484"/>
                  </a:lnTo>
                  <a:lnTo>
                    <a:pt x="1728" y="490"/>
                  </a:lnTo>
                  <a:lnTo>
                    <a:pt x="1726" y="496"/>
                  </a:lnTo>
                  <a:lnTo>
                    <a:pt x="1726" y="504"/>
                  </a:lnTo>
                  <a:lnTo>
                    <a:pt x="1728" y="512"/>
                  </a:lnTo>
                  <a:lnTo>
                    <a:pt x="1732" y="518"/>
                  </a:lnTo>
                  <a:lnTo>
                    <a:pt x="1750" y="544"/>
                  </a:lnTo>
                  <a:lnTo>
                    <a:pt x="1750" y="544"/>
                  </a:lnTo>
                  <a:lnTo>
                    <a:pt x="1752" y="546"/>
                  </a:lnTo>
                  <a:lnTo>
                    <a:pt x="1754" y="550"/>
                  </a:lnTo>
                  <a:lnTo>
                    <a:pt x="1756" y="556"/>
                  </a:lnTo>
                  <a:lnTo>
                    <a:pt x="1756" y="558"/>
                  </a:lnTo>
                  <a:lnTo>
                    <a:pt x="1756" y="558"/>
                  </a:lnTo>
                  <a:lnTo>
                    <a:pt x="1744" y="548"/>
                  </a:lnTo>
                  <a:lnTo>
                    <a:pt x="1730" y="540"/>
                  </a:lnTo>
                  <a:lnTo>
                    <a:pt x="1718" y="534"/>
                  </a:lnTo>
                  <a:lnTo>
                    <a:pt x="1704" y="530"/>
                  </a:lnTo>
                  <a:lnTo>
                    <a:pt x="1690" y="528"/>
                  </a:lnTo>
                  <a:lnTo>
                    <a:pt x="1676" y="530"/>
                  </a:lnTo>
                  <a:lnTo>
                    <a:pt x="1664" y="534"/>
                  </a:lnTo>
                  <a:lnTo>
                    <a:pt x="1654" y="542"/>
                  </a:lnTo>
                  <a:lnTo>
                    <a:pt x="1654" y="542"/>
                  </a:lnTo>
                  <a:lnTo>
                    <a:pt x="1656" y="552"/>
                  </a:lnTo>
                  <a:lnTo>
                    <a:pt x="1660" y="560"/>
                  </a:lnTo>
                  <a:lnTo>
                    <a:pt x="1666" y="564"/>
                  </a:lnTo>
                  <a:lnTo>
                    <a:pt x="1672" y="568"/>
                  </a:lnTo>
                  <a:lnTo>
                    <a:pt x="1692" y="574"/>
                  </a:lnTo>
                  <a:lnTo>
                    <a:pt x="1718" y="580"/>
                  </a:lnTo>
                  <a:lnTo>
                    <a:pt x="1718" y="580"/>
                  </a:lnTo>
                  <a:lnTo>
                    <a:pt x="1702" y="582"/>
                  </a:lnTo>
                  <a:lnTo>
                    <a:pt x="1688" y="586"/>
                  </a:lnTo>
                  <a:lnTo>
                    <a:pt x="1678" y="590"/>
                  </a:lnTo>
                  <a:lnTo>
                    <a:pt x="1670" y="594"/>
                  </a:lnTo>
                  <a:lnTo>
                    <a:pt x="1658" y="602"/>
                  </a:lnTo>
                  <a:lnTo>
                    <a:pt x="1646" y="610"/>
                  </a:lnTo>
                  <a:lnTo>
                    <a:pt x="1646" y="610"/>
                  </a:lnTo>
                  <a:lnTo>
                    <a:pt x="1644" y="600"/>
                  </a:lnTo>
                  <a:lnTo>
                    <a:pt x="1638" y="592"/>
                  </a:lnTo>
                  <a:lnTo>
                    <a:pt x="1630" y="586"/>
                  </a:lnTo>
                  <a:lnTo>
                    <a:pt x="1620" y="580"/>
                  </a:lnTo>
                  <a:lnTo>
                    <a:pt x="1608" y="576"/>
                  </a:lnTo>
                  <a:lnTo>
                    <a:pt x="1596" y="574"/>
                  </a:lnTo>
                  <a:lnTo>
                    <a:pt x="1570" y="570"/>
                  </a:lnTo>
                  <a:lnTo>
                    <a:pt x="1570" y="570"/>
                  </a:lnTo>
                  <a:lnTo>
                    <a:pt x="1564" y="570"/>
                  </a:lnTo>
                  <a:lnTo>
                    <a:pt x="1558" y="570"/>
                  </a:lnTo>
                  <a:lnTo>
                    <a:pt x="1546" y="568"/>
                  </a:lnTo>
                  <a:lnTo>
                    <a:pt x="1538" y="566"/>
                  </a:lnTo>
                  <a:lnTo>
                    <a:pt x="1534" y="566"/>
                  </a:lnTo>
                  <a:lnTo>
                    <a:pt x="1530" y="568"/>
                  </a:lnTo>
                  <a:lnTo>
                    <a:pt x="1530" y="568"/>
                  </a:lnTo>
                  <a:lnTo>
                    <a:pt x="1536" y="580"/>
                  </a:lnTo>
                  <a:lnTo>
                    <a:pt x="1544" y="592"/>
                  </a:lnTo>
                  <a:lnTo>
                    <a:pt x="1554" y="604"/>
                  </a:lnTo>
                  <a:lnTo>
                    <a:pt x="1566" y="612"/>
                  </a:lnTo>
                  <a:lnTo>
                    <a:pt x="1578" y="622"/>
                  </a:lnTo>
                  <a:lnTo>
                    <a:pt x="1592" y="628"/>
                  </a:lnTo>
                  <a:lnTo>
                    <a:pt x="1606" y="634"/>
                  </a:lnTo>
                  <a:lnTo>
                    <a:pt x="1620" y="638"/>
                  </a:lnTo>
                  <a:lnTo>
                    <a:pt x="1620" y="638"/>
                  </a:lnTo>
                  <a:lnTo>
                    <a:pt x="1640" y="636"/>
                  </a:lnTo>
                  <a:lnTo>
                    <a:pt x="1656" y="630"/>
                  </a:lnTo>
                  <a:lnTo>
                    <a:pt x="1656" y="630"/>
                  </a:lnTo>
                  <a:lnTo>
                    <a:pt x="1670" y="636"/>
                  </a:lnTo>
                  <a:lnTo>
                    <a:pt x="1676" y="644"/>
                  </a:lnTo>
                  <a:lnTo>
                    <a:pt x="1680" y="652"/>
                  </a:lnTo>
                  <a:lnTo>
                    <a:pt x="1684" y="662"/>
                  </a:lnTo>
                  <a:lnTo>
                    <a:pt x="1684" y="662"/>
                  </a:lnTo>
                  <a:lnTo>
                    <a:pt x="1670" y="666"/>
                  </a:lnTo>
                  <a:lnTo>
                    <a:pt x="1658" y="668"/>
                  </a:lnTo>
                  <a:lnTo>
                    <a:pt x="1644" y="668"/>
                  </a:lnTo>
                  <a:lnTo>
                    <a:pt x="1632" y="668"/>
                  </a:lnTo>
                  <a:lnTo>
                    <a:pt x="1608" y="664"/>
                  </a:lnTo>
                  <a:lnTo>
                    <a:pt x="1594" y="664"/>
                  </a:lnTo>
                  <a:lnTo>
                    <a:pt x="1582" y="668"/>
                  </a:lnTo>
                  <a:lnTo>
                    <a:pt x="1582" y="668"/>
                  </a:lnTo>
                  <a:lnTo>
                    <a:pt x="1576" y="668"/>
                  </a:lnTo>
                  <a:lnTo>
                    <a:pt x="1572" y="668"/>
                  </a:lnTo>
                  <a:lnTo>
                    <a:pt x="1572" y="666"/>
                  </a:lnTo>
                  <a:lnTo>
                    <a:pt x="1572" y="666"/>
                  </a:lnTo>
                  <a:lnTo>
                    <a:pt x="1568" y="656"/>
                  </a:lnTo>
                  <a:lnTo>
                    <a:pt x="1568" y="656"/>
                  </a:lnTo>
                  <a:lnTo>
                    <a:pt x="1560" y="648"/>
                  </a:lnTo>
                  <a:lnTo>
                    <a:pt x="1552" y="642"/>
                  </a:lnTo>
                  <a:lnTo>
                    <a:pt x="1540" y="638"/>
                  </a:lnTo>
                  <a:lnTo>
                    <a:pt x="1530" y="636"/>
                  </a:lnTo>
                  <a:lnTo>
                    <a:pt x="1518" y="638"/>
                  </a:lnTo>
                  <a:lnTo>
                    <a:pt x="1506" y="640"/>
                  </a:lnTo>
                  <a:lnTo>
                    <a:pt x="1486" y="644"/>
                  </a:lnTo>
                  <a:lnTo>
                    <a:pt x="1486" y="644"/>
                  </a:lnTo>
                  <a:lnTo>
                    <a:pt x="1486" y="654"/>
                  </a:lnTo>
                  <a:lnTo>
                    <a:pt x="1488" y="662"/>
                  </a:lnTo>
                  <a:lnTo>
                    <a:pt x="1492" y="670"/>
                  </a:lnTo>
                  <a:lnTo>
                    <a:pt x="1498" y="676"/>
                  </a:lnTo>
                  <a:lnTo>
                    <a:pt x="1512" y="688"/>
                  </a:lnTo>
                  <a:lnTo>
                    <a:pt x="1528" y="696"/>
                  </a:lnTo>
                  <a:lnTo>
                    <a:pt x="1528" y="696"/>
                  </a:lnTo>
                  <a:lnTo>
                    <a:pt x="1546" y="702"/>
                  </a:lnTo>
                  <a:lnTo>
                    <a:pt x="1556" y="702"/>
                  </a:lnTo>
                  <a:lnTo>
                    <a:pt x="1562" y="700"/>
                  </a:lnTo>
                  <a:lnTo>
                    <a:pt x="1564" y="698"/>
                  </a:lnTo>
                  <a:lnTo>
                    <a:pt x="1576" y="688"/>
                  </a:lnTo>
                  <a:lnTo>
                    <a:pt x="1576" y="688"/>
                  </a:lnTo>
                  <a:lnTo>
                    <a:pt x="1580" y="702"/>
                  </a:lnTo>
                  <a:lnTo>
                    <a:pt x="1584" y="714"/>
                  </a:lnTo>
                  <a:lnTo>
                    <a:pt x="1590" y="722"/>
                  </a:lnTo>
                  <a:lnTo>
                    <a:pt x="1596" y="730"/>
                  </a:lnTo>
                  <a:lnTo>
                    <a:pt x="1610" y="740"/>
                  </a:lnTo>
                  <a:lnTo>
                    <a:pt x="1626" y="752"/>
                  </a:lnTo>
                  <a:lnTo>
                    <a:pt x="1626" y="752"/>
                  </a:lnTo>
                  <a:lnTo>
                    <a:pt x="1594" y="762"/>
                  </a:lnTo>
                  <a:lnTo>
                    <a:pt x="1580" y="766"/>
                  </a:lnTo>
                  <a:lnTo>
                    <a:pt x="1560" y="766"/>
                  </a:lnTo>
                  <a:lnTo>
                    <a:pt x="1560" y="766"/>
                  </a:lnTo>
                  <a:lnTo>
                    <a:pt x="1552" y="756"/>
                  </a:lnTo>
                  <a:lnTo>
                    <a:pt x="1542" y="746"/>
                  </a:lnTo>
                  <a:lnTo>
                    <a:pt x="1532" y="738"/>
                  </a:lnTo>
                  <a:lnTo>
                    <a:pt x="1522" y="730"/>
                  </a:lnTo>
                  <a:lnTo>
                    <a:pt x="1498" y="718"/>
                  </a:lnTo>
                  <a:lnTo>
                    <a:pt x="1474" y="708"/>
                  </a:lnTo>
                  <a:lnTo>
                    <a:pt x="1452" y="704"/>
                  </a:lnTo>
                  <a:lnTo>
                    <a:pt x="1434" y="702"/>
                  </a:lnTo>
                  <a:lnTo>
                    <a:pt x="1428" y="702"/>
                  </a:lnTo>
                  <a:lnTo>
                    <a:pt x="1422" y="704"/>
                  </a:lnTo>
                  <a:lnTo>
                    <a:pt x="1420" y="708"/>
                  </a:lnTo>
                  <a:lnTo>
                    <a:pt x="1420" y="712"/>
                  </a:lnTo>
                  <a:lnTo>
                    <a:pt x="1420" y="712"/>
                  </a:lnTo>
                  <a:lnTo>
                    <a:pt x="1424" y="722"/>
                  </a:lnTo>
                  <a:lnTo>
                    <a:pt x="1428" y="732"/>
                  </a:lnTo>
                  <a:lnTo>
                    <a:pt x="1434" y="740"/>
                  </a:lnTo>
                  <a:lnTo>
                    <a:pt x="1440" y="748"/>
                  </a:lnTo>
                  <a:lnTo>
                    <a:pt x="1456" y="760"/>
                  </a:lnTo>
                  <a:lnTo>
                    <a:pt x="1472" y="770"/>
                  </a:lnTo>
                  <a:lnTo>
                    <a:pt x="1488" y="776"/>
                  </a:lnTo>
                  <a:lnTo>
                    <a:pt x="1502" y="780"/>
                  </a:lnTo>
                  <a:lnTo>
                    <a:pt x="1514" y="784"/>
                  </a:lnTo>
                  <a:lnTo>
                    <a:pt x="1514" y="784"/>
                  </a:lnTo>
                  <a:lnTo>
                    <a:pt x="1508" y="786"/>
                  </a:lnTo>
                  <a:lnTo>
                    <a:pt x="1494" y="792"/>
                  </a:lnTo>
                  <a:lnTo>
                    <a:pt x="1488" y="798"/>
                  </a:lnTo>
                  <a:lnTo>
                    <a:pt x="1482" y="802"/>
                  </a:lnTo>
                  <a:lnTo>
                    <a:pt x="1480" y="806"/>
                  </a:lnTo>
                  <a:lnTo>
                    <a:pt x="1480" y="812"/>
                  </a:lnTo>
                  <a:lnTo>
                    <a:pt x="1480" y="812"/>
                  </a:lnTo>
                  <a:lnTo>
                    <a:pt x="1484" y="816"/>
                  </a:lnTo>
                  <a:lnTo>
                    <a:pt x="1492" y="822"/>
                  </a:lnTo>
                  <a:lnTo>
                    <a:pt x="1512" y="830"/>
                  </a:lnTo>
                  <a:lnTo>
                    <a:pt x="1522" y="836"/>
                  </a:lnTo>
                  <a:lnTo>
                    <a:pt x="1530" y="842"/>
                  </a:lnTo>
                  <a:lnTo>
                    <a:pt x="1534" y="848"/>
                  </a:lnTo>
                  <a:lnTo>
                    <a:pt x="1534" y="852"/>
                  </a:lnTo>
                  <a:lnTo>
                    <a:pt x="1534" y="854"/>
                  </a:lnTo>
                  <a:lnTo>
                    <a:pt x="1534" y="854"/>
                  </a:lnTo>
                  <a:lnTo>
                    <a:pt x="1514" y="848"/>
                  </a:lnTo>
                  <a:lnTo>
                    <a:pt x="1500" y="842"/>
                  </a:lnTo>
                  <a:lnTo>
                    <a:pt x="1490" y="842"/>
                  </a:lnTo>
                  <a:lnTo>
                    <a:pt x="1486" y="842"/>
                  </a:lnTo>
                  <a:lnTo>
                    <a:pt x="1484" y="844"/>
                  </a:lnTo>
                  <a:lnTo>
                    <a:pt x="1482" y="846"/>
                  </a:lnTo>
                  <a:lnTo>
                    <a:pt x="1482" y="850"/>
                  </a:lnTo>
                  <a:lnTo>
                    <a:pt x="1484" y="860"/>
                  </a:lnTo>
                  <a:lnTo>
                    <a:pt x="1492" y="872"/>
                  </a:lnTo>
                  <a:lnTo>
                    <a:pt x="1504" y="890"/>
                  </a:lnTo>
                  <a:lnTo>
                    <a:pt x="1504" y="890"/>
                  </a:lnTo>
                  <a:lnTo>
                    <a:pt x="1496" y="890"/>
                  </a:lnTo>
                  <a:lnTo>
                    <a:pt x="1490" y="888"/>
                  </a:lnTo>
                  <a:lnTo>
                    <a:pt x="1484" y="886"/>
                  </a:lnTo>
                  <a:lnTo>
                    <a:pt x="1478" y="882"/>
                  </a:lnTo>
                  <a:lnTo>
                    <a:pt x="1470" y="874"/>
                  </a:lnTo>
                  <a:lnTo>
                    <a:pt x="1464" y="864"/>
                  </a:lnTo>
                  <a:lnTo>
                    <a:pt x="1454" y="844"/>
                  </a:lnTo>
                  <a:lnTo>
                    <a:pt x="1446" y="834"/>
                  </a:lnTo>
                  <a:lnTo>
                    <a:pt x="1438" y="828"/>
                  </a:lnTo>
                  <a:lnTo>
                    <a:pt x="1438" y="828"/>
                  </a:lnTo>
                  <a:lnTo>
                    <a:pt x="1430" y="836"/>
                  </a:lnTo>
                  <a:lnTo>
                    <a:pt x="1426" y="844"/>
                  </a:lnTo>
                  <a:lnTo>
                    <a:pt x="1424" y="852"/>
                  </a:lnTo>
                  <a:lnTo>
                    <a:pt x="1424" y="860"/>
                  </a:lnTo>
                  <a:lnTo>
                    <a:pt x="1426" y="872"/>
                  </a:lnTo>
                  <a:lnTo>
                    <a:pt x="1428" y="878"/>
                  </a:lnTo>
                  <a:lnTo>
                    <a:pt x="1428" y="878"/>
                  </a:lnTo>
                  <a:lnTo>
                    <a:pt x="1418" y="866"/>
                  </a:lnTo>
                  <a:lnTo>
                    <a:pt x="1402" y="848"/>
                  </a:lnTo>
                  <a:lnTo>
                    <a:pt x="1392" y="838"/>
                  </a:lnTo>
                  <a:lnTo>
                    <a:pt x="1384" y="832"/>
                  </a:lnTo>
                  <a:lnTo>
                    <a:pt x="1374" y="828"/>
                  </a:lnTo>
                  <a:lnTo>
                    <a:pt x="1366" y="828"/>
                  </a:lnTo>
                  <a:lnTo>
                    <a:pt x="1366" y="828"/>
                  </a:lnTo>
                  <a:lnTo>
                    <a:pt x="1362" y="830"/>
                  </a:lnTo>
                  <a:lnTo>
                    <a:pt x="1362" y="836"/>
                  </a:lnTo>
                  <a:lnTo>
                    <a:pt x="1360" y="848"/>
                  </a:lnTo>
                  <a:lnTo>
                    <a:pt x="1362" y="856"/>
                  </a:lnTo>
                  <a:lnTo>
                    <a:pt x="1366" y="862"/>
                  </a:lnTo>
                  <a:lnTo>
                    <a:pt x="1370" y="870"/>
                  </a:lnTo>
                  <a:lnTo>
                    <a:pt x="1376" y="876"/>
                  </a:lnTo>
                  <a:lnTo>
                    <a:pt x="1376" y="876"/>
                  </a:lnTo>
                  <a:lnTo>
                    <a:pt x="1358" y="880"/>
                  </a:lnTo>
                  <a:lnTo>
                    <a:pt x="1338" y="882"/>
                  </a:lnTo>
                  <a:lnTo>
                    <a:pt x="1328" y="886"/>
                  </a:lnTo>
                  <a:lnTo>
                    <a:pt x="1320" y="890"/>
                  </a:lnTo>
                  <a:lnTo>
                    <a:pt x="1314" y="896"/>
                  </a:lnTo>
                  <a:lnTo>
                    <a:pt x="1310" y="904"/>
                  </a:lnTo>
                  <a:lnTo>
                    <a:pt x="1310" y="904"/>
                  </a:lnTo>
                  <a:lnTo>
                    <a:pt x="1324" y="912"/>
                  </a:lnTo>
                  <a:lnTo>
                    <a:pt x="1340" y="920"/>
                  </a:lnTo>
                  <a:lnTo>
                    <a:pt x="1354" y="924"/>
                  </a:lnTo>
                  <a:lnTo>
                    <a:pt x="1370" y="928"/>
                  </a:lnTo>
                  <a:lnTo>
                    <a:pt x="1388" y="928"/>
                  </a:lnTo>
                  <a:lnTo>
                    <a:pt x="1406" y="928"/>
                  </a:lnTo>
                  <a:lnTo>
                    <a:pt x="1446" y="924"/>
                  </a:lnTo>
                  <a:lnTo>
                    <a:pt x="1446" y="924"/>
                  </a:lnTo>
                  <a:lnTo>
                    <a:pt x="1454" y="924"/>
                  </a:lnTo>
                  <a:lnTo>
                    <a:pt x="1468" y="920"/>
                  </a:lnTo>
                  <a:lnTo>
                    <a:pt x="1468" y="920"/>
                  </a:lnTo>
                  <a:lnTo>
                    <a:pt x="1472" y="920"/>
                  </a:lnTo>
                  <a:lnTo>
                    <a:pt x="1478" y="920"/>
                  </a:lnTo>
                  <a:lnTo>
                    <a:pt x="1486" y="924"/>
                  </a:lnTo>
                  <a:lnTo>
                    <a:pt x="1496" y="932"/>
                  </a:lnTo>
                  <a:lnTo>
                    <a:pt x="1496" y="932"/>
                  </a:lnTo>
                  <a:lnTo>
                    <a:pt x="1486" y="934"/>
                  </a:lnTo>
                  <a:lnTo>
                    <a:pt x="1480" y="938"/>
                  </a:lnTo>
                  <a:lnTo>
                    <a:pt x="1470" y="944"/>
                  </a:lnTo>
                  <a:lnTo>
                    <a:pt x="1454" y="952"/>
                  </a:lnTo>
                  <a:lnTo>
                    <a:pt x="1440" y="956"/>
                  </a:lnTo>
                  <a:lnTo>
                    <a:pt x="1422" y="960"/>
                  </a:lnTo>
                  <a:lnTo>
                    <a:pt x="1422" y="960"/>
                  </a:lnTo>
                  <a:lnTo>
                    <a:pt x="1396" y="974"/>
                  </a:lnTo>
                  <a:lnTo>
                    <a:pt x="1386" y="982"/>
                  </a:lnTo>
                  <a:lnTo>
                    <a:pt x="1376" y="992"/>
                  </a:lnTo>
                  <a:lnTo>
                    <a:pt x="1368" y="1002"/>
                  </a:lnTo>
                  <a:lnTo>
                    <a:pt x="1362" y="1012"/>
                  </a:lnTo>
                  <a:lnTo>
                    <a:pt x="1358" y="1024"/>
                  </a:lnTo>
                  <a:lnTo>
                    <a:pt x="1356" y="1038"/>
                  </a:lnTo>
                  <a:lnTo>
                    <a:pt x="1356" y="1038"/>
                  </a:lnTo>
                  <a:lnTo>
                    <a:pt x="1374" y="1046"/>
                  </a:lnTo>
                  <a:lnTo>
                    <a:pt x="1384" y="1048"/>
                  </a:lnTo>
                  <a:lnTo>
                    <a:pt x="1392" y="1050"/>
                  </a:lnTo>
                  <a:lnTo>
                    <a:pt x="1400" y="1050"/>
                  </a:lnTo>
                  <a:lnTo>
                    <a:pt x="1410" y="1048"/>
                  </a:lnTo>
                  <a:lnTo>
                    <a:pt x="1416" y="1044"/>
                  </a:lnTo>
                  <a:lnTo>
                    <a:pt x="1422" y="1038"/>
                  </a:lnTo>
                  <a:lnTo>
                    <a:pt x="1422" y="1038"/>
                  </a:lnTo>
                  <a:lnTo>
                    <a:pt x="1430" y="1028"/>
                  </a:lnTo>
                  <a:lnTo>
                    <a:pt x="1436" y="1022"/>
                  </a:lnTo>
                  <a:lnTo>
                    <a:pt x="1440" y="1020"/>
                  </a:lnTo>
                  <a:lnTo>
                    <a:pt x="1444" y="1020"/>
                  </a:lnTo>
                  <a:lnTo>
                    <a:pt x="1448" y="1026"/>
                  </a:lnTo>
                  <a:lnTo>
                    <a:pt x="1452" y="1028"/>
                  </a:lnTo>
                  <a:lnTo>
                    <a:pt x="1458" y="1030"/>
                  </a:lnTo>
                  <a:lnTo>
                    <a:pt x="1478" y="1036"/>
                  </a:lnTo>
                  <a:lnTo>
                    <a:pt x="1478" y="1036"/>
                  </a:lnTo>
                  <a:lnTo>
                    <a:pt x="1474" y="1042"/>
                  </a:lnTo>
                  <a:lnTo>
                    <a:pt x="1468" y="1048"/>
                  </a:lnTo>
                  <a:lnTo>
                    <a:pt x="1454" y="1058"/>
                  </a:lnTo>
                  <a:lnTo>
                    <a:pt x="1438" y="1066"/>
                  </a:lnTo>
                  <a:lnTo>
                    <a:pt x="1422" y="1072"/>
                  </a:lnTo>
                  <a:lnTo>
                    <a:pt x="1408" y="1078"/>
                  </a:lnTo>
                  <a:lnTo>
                    <a:pt x="1396" y="1084"/>
                  </a:lnTo>
                  <a:lnTo>
                    <a:pt x="1392" y="1088"/>
                  </a:lnTo>
                  <a:lnTo>
                    <a:pt x="1390" y="1092"/>
                  </a:lnTo>
                  <a:lnTo>
                    <a:pt x="1390" y="1096"/>
                  </a:lnTo>
                  <a:lnTo>
                    <a:pt x="1392" y="1100"/>
                  </a:lnTo>
                  <a:lnTo>
                    <a:pt x="1392" y="1100"/>
                  </a:lnTo>
                  <a:lnTo>
                    <a:pt x="1406" y="1120"/>
                  </a:lnTo>
                  <a:lnTo>
                    <a:pt x="1420" y="1138"/>
                  </a:lnTo>
                  <a:lnTo>
                    <a:pt x="1436" y="1156"/>
                  </a:lnTo>
                  <a:lnTo>
                    <a:pt x="1436" y="1156"/>
                  </a:lnTo>
                  <a:lnTo>
                    <a:pt x="1426" y="1150"/>
                  </a:lnTo>
                  <a:lnTo>
                    <a:pt x="1402" y="1142"/>
                  </a:lnTo>
                  <a:lnTo>
                    <a:pt x="1388" y="1140"/>
                  </a:lnTo>
                  <a:lnTo>
                    <a:pt x="1376" y="1138"/>
                  </a:lnTo>
                  <a:lnTo>
                    <a:pt x="1364" y="1140"/>
                  </a:lnTo>
                  <a:lnTo>
                    <a:pt x="1360" y="1142"/>
                  </a:lnTo>
                  <a:lnTo>
                    <a:pt x="1356" y="1146"/>
                  </a:lnTo>
                  <a:lnTo>
                    <a:pt x="1356" y="1146"/>
                  </a:lnTo>
                  <a:lnTo>
                    <a:pt x="1354" y="1150"/>
                  </a:lnTo>
                  <a:lnTo>
                    <a:pt x="1352" y="1154"/>
                  </a:lnTo>
                  <a:lnTo>
                    <a:pt x="1354" y="1164"/>
                  </a:lnTo>
                  <a:lnTo>
                    <a:pt x="1358" y="1174"/>
                  </a:lnTo>
                  <a:lnTo>
                    <a:pt x="1368" y="1182"/>
                  </a:lnTo>
                  <a:lnTo>
                    <a:pt x="1382" y="1192"/>
                  </a:lnTo>
                  <a:lnTo>
                    <a:pt x="1398" y="1200"/>
                  </a:lnTo>
                  <a:lnTo>
                    <a:pt x="1418" y="1208"/>
                  </a:lnTo>
                  <a:lnTo>
                    <a:pt x="1440" y="1214"/>
                  </a:lnTo>
                  <a:lnTo>
                    <a:pt x="1440" y="1214"/>
                  </a:lnTo>
                  <a:lnTo>
                    <a:pt x="1430" y="1218"/>
                  </a:lnTo>
                  <a:lnTo>
                    <a:pt x="1416" y="1220"/>
                  </a:lnTo>
                  <a:lnTo>
                    <a:pt x="1402" y="1222"/>
                  </a:lnTo>
                  <a:lnTo>
                    <a:pt x="1388" y="1226"/>
                  </a:lnTo>
                  <a:lnTo>
                    <a:pt x="1378" y="1230"/>
                  </a:lnTo>
                  <a:lnTo>
                    <a:pt x="1376" y="1232"/>
                  </a:lnTo>
                  <a:lnTo>
                    <a:pt x="1374" y="1236"/>
                  </a:lnTo>
                  <a:lnTo>
                    <a:pt x="1374" y="1242"/>
                  </a:lnTo>
                  <a:lnTo>
                    <a:pt x="1376" y="1248"/>
                  </a:lnTo>
                  <a:lnTo>
                    <a:pt x="1380" y="1254"/>
                  </a:lnTo>
                  <a:lnTo>
                    <a:pt x="1388" y="1262"/>
                  </a:lnTo>
                  <a:lnTo>
                    <a:pt x="1388" y="1262"/>
                  </a:lnTo>
                  <a:lnTo>
                    <a:pt x="1370" y="1272"/>
                  </a:lnTo>
                  <a:lnTo>
                    <a:pt x="1360" y="1278"/>
                  </a:lnTo>
                  <a:lnTo>
                    <a:pt x="1354" y="1286"/>
                  </a:lnTo>
                  <a:lnTo>
                    <a:pt x="1354" y="1288"/>
                  </a:lnTo>
                  <a:lnTo>
                    <a:pt x="1354" y="1290"/>
                  </a:lnTo>
                  <a:lnTo>
                    <a:pt x="1360" y="1294"/>
                  </a:lnTo>
                  <a:lnTo>
                    <a:pt x="1368" y="1294"/>
                  </a:lnTo>
                  <a:lnTo>
                    <a:pt x="1380" y="1294"/>
                  </a:lnTo>
                  <a:lnTo>
                    <a:pt x="1396" y="1290"/>
                  </a:lnTo>
                  <a:lnTo>
                    <a:pt x="1418" y="1294"/>
                  </a:lnTo>
                  <a:lnTo>
                    <a:pt x="1418" y="1294"/>
                  </a:lnTo>
                  <a:lnTo>
                    <a:pt x="1386" y="1312"/>
                  </a:lnTo>
                  <a:lnTo>
                    <a:pt x="1378" y="1318"/>
                  </a:lnTo>
                  <a:lnTo>
                    <a:pt x="1372" y="1324"/>
                  </a:lnTo>
                  <a:lnTo>
                    <a:pt x="1368" y="1330"/>
                  </a:lnTo>
                  <a:lnTo>
                    <a:pt x="1368" y="1336"/>
                  </a:lnTo>
                  <a:lnTo>
                    <a:pt x="1368" y="1336"/>
                  </a:lnTo>
                  <a:lnTo>
                    <a:pt x="1368" y="1338"/>
                  </a:lnTo>
                  <a:lnTo>
                    <a:pt x="1370" y="1340"/>
                  </a:lnTo>
                  <a:lnTo>
                    <a:pt x="1376" y="1342"/>
                  </a:lnTo>
                  <a:lnTo>
                    <a:pt x="1384" y="1342"/>
                  </a:lnTo>
                  <a:lnTo>
                    <a:pt x="1392" y="1342"/>
                  </a:lnTo>
                  <a:lnTo>
                    <a:pt x="1410" y="1340"/>
                  </a:lnTo>
                  <a:lnTo>
                    <a:pt x="1418" y="1340"/>
                  </a:lnTo>
                  <a:lnTo>
                    <a:pt x="1422" y="1344"/>
                  </a:lnTo>
                  <a:lnTo>
                    <a:pt x="1422" y="1344"/>
                  </a:lnTo>
                  <a:lnTo>
                    <a:pt x="1422" y="1352"/>
                  </a:lnTo>
                  <a:lnTo>
                    <a:pt x="1420" y="1358"/>
                  </a:lnTo>
                  <a:lnTo>
                    <a:pt x="1416" y="1364"/>
                  </a:lnTo>
                  <a:lnTo>
                    <a:pt x="1412" y="1368"/>
                  </a:lnTo>
                  <a:lnTo>
                    <a:pt x="1404" y="1374"/>
                  </a:lnTo>
                  <a:lnTo>
                    <a:pt x="1398" y="1380"/>
                  </a:lnTo>
                  <a:lnTo>
                    <a:pt x="1398" y="1380"/>
                  </a:lnTo>
                  <a:lnTo>
                    <a:pt x="1404" y="1382"/>
                  </a:lnTo>
                  <a:lnTo>
                    <a:pt x="1410" y="1384"/>
                  </a:lnTo>
                  <a:lnTo>
                    <a:pt x="1420" y="1384"/>
                  </a:lnTo>
                  <a:lnTo>
                    <a:pt x="1430" y="1382"/>
                  </a:lnTo>
                  <a:lnTo>
                    <a:pt x="1438" y="1376"/>
                  </a:lnTo>
                  <a:lnTo>
                    <a:pt x="1448" y="1372"/>
                  </a:lnTo>
                  <a:lnTo>
                    <a:pt x="1458" y="1370"/>
                  </a:lnTo>
                  <a:lnTo>
                    <a:pt x="1466" y="1372"/>
                  </a:lnTo>
                  <a:lnTo>
                    <a:pt x="1472" y="1376"/>
                  </a:lnTo>
                  <a:lnTo>
                    <a:pt x="1478" y="1380"/>
                  </a:lnTo>
                  <a:lnTo>
                    <a:pt x="1478" y="1380"/>
                  </a:lnTo>
                  <a:lnTo>
                    <a:pt x="1472" y="1386"/>
                  </a:lnTo>
                  <a:lnTo>
                    <a:pt x="1464" y="1392"/>
                  </a:lnTo>
                  <a:lnTo>
                    <a:pt x="1446" y="1400"/>
                  </a:lnTo>
                  <a:lnTo>
                    <a:pt x="1438" y="1404"/>
                  </a:lnTo>
                  <a:lnTo>
                    <a:pt x="1432" y="1410"/>
                  </a:lnTo>
                  <a:lnTo>
                    <a:pt x="1428" y="1418"/>
                  </a:lnTo>
                  <a:lnTo>
                    <a:pt x="1430" y="1428"/>
                  </a:lnTo>
                  <a:lnTo>
                    <a:pt x="1430" y="1428"/>
                  </a:lnTo>
                  <a:lnTo>
                    <a:pt x="1436" y="1432"/>
                  </a:lnTo>
                  <a:lnTo>
                    <a:pt x="1444" y="1434"/>
                  </a:lnTo>
                  <a:lnTo>
                    <a:pt x="1462" y="1438"/>
                  </a:lnTo>
                  <a:lnTo>
                    <a:pt x="1478" y="1442"/>
                  </a:lnTo>
                  <a:lnTo>
                    <a:pt x="1486" y="1444"/>
                  </a:lnTo>
                  <a:lnTo>
                    <a:pt x="1494" y="1448"/>
                  </a:lnTo>
                  <a:lnTo>
                    <a:pt x="1494" y="1448"/>
                  </a:lnTo>
                  <a:lnTo>
                    <a:pt x="1490" y="1454"/>
                  </a:lnTo>
                  <a:lnTo>
                    <a:pt x="1484" y="1472"/>
                  </a:lnTo>
                  <a:lnTo>
                    <a:pt x="1478" y="1488"/>
                  </a:lnTo>
                  <a:lnTo>
                    <a:pt x="1480" y="1494"/>
                  </a:lnTo>
                  <a:lnTo>
                    <a:pt x="1482" y="1498"/>
                  </a:lnTo>
                  <a:lnTo>
                    <a:pt x="1482" y="1498"/>
                  </a:lnTo>
                  <a:lnTo>
                    <a:pt x="1492" y="1502"/>
                  </a:lnTo>
                  <a:lnTo>
                    <a:pt x="1500" y="1500"/>
                  </a:lnTo>
                  <a:lnTo>
                    <a:pt x="1510" y="1496"/>
                  </a:lnTo>
                  <a:lnTo>
                    <a:pt x="1518" y="1490"/>
                  </a:lnTo>
                  <a:lnTo>
                    <a:pt x="1532" y="1476"/>
                  </a:lnTo>
                  <a:lnTo>
                    <a:pt x="1536" y="1472"/>
                  </a:lnTo>
                  <a:lnTo>
                    <a:pt x="1540" y="1468"/>
                  </a:lnTo>
                  <a:lnTo>
                    <a:pt x="1540" y="1468"/>
                  </a:lnTo>
                  <a:lnTo>
                    <a:pt x="1540" y="1486"/>
                  </a:lnTo>
                  <a:lnTo>
                    <a:pt x="1544" y="1496"/>
                  </a:lnTo>
                  <a:lnTo>
                    <a:pt x="1548" y="1504"/>
                  </a:lnTo>
                  <a:lnTo>
                    <a:pt x="1554" y="1510"/>
                  </a:lnTo>
                  <a:lnTo>
                    <a:pt x="1560" y="1514"/>
                  </a:lnTo>
                  <a:lnTo>
                    <a:pt x="1566" y="1520"/>
                  </a:lnTo>
                  <a:lnTo>
                    <a:pt x="1568" y="1528"/>
                  </a:lnTo>
                  <a:lnTo>
                    <a:pt x="1564" y="1538"/>
                  </a:lnTo>
                  <a:lnTo>
                    <a:pt x="1564" y="1538"/>
                  </a:lnTo>
                  <a:lnTo>
                    <a:pt x="1564" y="1554"/>
                  </a:lnTo>
                  <a:lnTo>
                    <a:pt x="1566" y="1570"/>
                  </a:lnTo>
                  <a:lnTo>
                    <a:pt x="1568" y="1576"/>
                  </a:lnTo>
                  <a:lnTo>
                    <a:pt x="1572" y="1584"/>
                  </a:lnTo>
                  <a:lnTo>
                    <a:pt x="1576" y="1588"/>
                  </a:lnTo>
                  <a:lnTo>
                    <a:pt x="1582" y="1594"/>
                  </a:lnTo>
                  <a:lnTo>
                    <a:pt x="1582" y="1594"/>
                  </a:lnTo>
                  <a:lnTo>
                    <a:pt x="1596" y="1588"/>
                  </a:lnTo>
                  <a:lnTo>
                    <a:pt x="1606" y="1580"/>
                  </a:lnTo>
                  <a:lnTo>
                    <a:pt x="1614" y="1572"/>
                  </a:lnTo>
                  <a:lnTo>
                    <a:pt x="1620" y="1560"/>
                  </a:lnTo>
                  <a:lnTo>
                    <a:pt x="1622" y="1548"/>
                  </a:lnTo>
                  <a:lnTo>
                    <a:pt x="1624" y="1534"/>
                  </a:lnTo>
                  <a:lnTo>
                    <a:pt x="1626" y="1502"/>
                  </a:lnTo>
                  <a:lnTo>
                    <a:pt x="1626" y="1502"/>
                  </a:lnTo>
                  <a:lnTo>
                    <a:pt x="1626" y="1500"/>
                  </a:lnTo>
                  <a:lnTo>
                    <a:pt x="1628" y="1498"/>
                  </a:lnTo>
                  <a:lnTo>
                    <a:pt x="1632" y="1496"/>
                  </a:lnTo>
                  <a:lnTo>
                    <a:pt x="1640" y="1498"/>
                  </a:lnTo>
                  <a:lnTo>
                    <a:pt x="1648" y="1500"/>
                  </a:lnTo>
                  <a:lnTo>
                    <a:pt x="1664" y="1508"/>
                  </a:lnTo>
                  <a:lnTo>
                    <a:pt x="1672" y="1512"/>
                  </a:lnTo>
                  <a:lnTo>
                    <a:pt x="1672" y="1512"/>
                  </a:lnTo>
                  <a:lnTo>
                    <a:pt x="1676" y="1516"/>
                  </a:lnTo>
                  <a:lnTo>
                    <a:pt x="1678" y="1520"/>
                  </a:lnTo>
                  <a:lnTo>
                    <a:pt x="1678" y="1526"/>
                  </a:lnTo>
                  <a:lnTo>
                    <a:pt x="1676" y="1530"/>
                  </a:lnTo>
                  <a:lnTo>
                    <a:pt x="1670" y="1538"/>
                  </a:lnTo>
                  <a:lnTo>
                    <a:pt x="1662" y="1548"/>
                  </a:lnTo>
                  <a:lnTo>
                    <a:pt x="1652" y="1558"/>
                  </a:lnTo>
                  <a:lnTo>
                    <a:pt x="1644" y="1570"/>
                  </a:lnTo>
                  <a:lnTo>
                    <a:pt x="1642" y="1578"/>
                  </a:lnTo>
                  <a:lnTo>
                    <a:pt x="1642" y="1584"/>
                  </a:lnTo>
                  <a:lnTo>
                    <a:pt x="1644" y="1592"/>
                  </a:lnTo>
                  <a:lnTo>
                    <a:pt x="1646" y="1602"/>
                  </a:lnTo>
                  <a:lnTo>
                    <a:pt x="1646" y="1602"/>
                  </a:lnTo>
                  <a:lnTo>
                    <a:pt x="1658" y="1602"/>
                  </a:lnTo>
                  <a:lnTo>
                    <a:pt x="1668" y="1602"/>
                  </a:lnTo>
                  <a:lnTo>
                    <a:pt x="1676" y="1600"/>
                  </a:lnTo>
                  <a:lnTo>
                    <a:pt x="1684" y="1598"/>
                  </a:lnTo>
                  <a:lnTo>
                    <a:pt x="1698" y="1590"/>
                  </a:lnTo>
                  <a:lnTo>
                    <a:pt x="1710" y="1580"/>
                  </a:lnTo>
                  <a:lnTo>
                    <a:pt x="1720" y="1570"/>
                  </a:lnTo>
                  <a:lnTo>
                    <a:pt x="1732" y="1560"/>
                  </a:lnTo>
                  <a:lnTo>
                    <a:pt x="1746" y="1550"/>
                  </a:lnTo>
                  <a:lnTo>
                    <a:pt x="1754" y="1548"/>
                  </a:lnTo>
                  <a:lnTo>
                    <a:pt x="1764" y="1544"/>
                  </a:lnTo>
                  <a:lnTo>
                    <a:pt x="1764" y="1544"/>
                  </a:lnTo>
                  <a:lnTo>
                    <a:pt x="1770" y="1552"/>
                  </a:lnTo>
                  <a:lnTo>
                    <a:pt x="1772" y="1558"/>
                  </a:lnTo>
                  <a:lnTo>
                    <a:pt x="1770" y="1566"/>
                  </a:lnTo>
                  <a:lnTo>
                    <a:pt x="1766" y="1574"/>
                  </a:lnTo>
                  <a:lnTo>
                    <a:pt x="1756" y="1590"/>
                  </a:lnTo>
                  <a:lnTo>
                    <a:pt x="1746" y="1606"/>
                  </a:lnTo>
                  <a:lnTo>
                    <a:pt x="1746" y="1606"/>
                  </a:lnTo>
                  <a:lnTo>
                    <a:pt x="1734" y="1610"/>
                  </a:lnTo>
                  <a:lnTo>
                    <a:pt x="1720" y="1614"/>
                  </a:lnTo>
                  <a:lnTo>
                    <a:pt x="1694" y="1618"/>
                  </a:lnTo>
                  <a:lnTo>
                    <a:pt x="1680" y="1624"/>
                  </a:lnTo>
                  <a:lnTo>
                    <a:pt x="1666" y="1632"/>
                  </a:lnTo>
                  <a:lnTo>
                    <a:pt x="1654" y="1646"/>
                  </a:lnTo>
                  <a:lnTo>
                    <a:pt x="1642" y="1666"/>
                  </a:lnTo>
                  <a:lnTo>
                    <a:pt x="1642" y="1666"/>
                  </a:lnTo>
                  <a:lnTo>
                    <a:pt x="1658" y="1670"/>
                  </a:lnTo>
                  <a:lnTo>
                    <a:pt x="1672" y="1674"/>
                  </a:lnTo>
                  <a:lnTo>
                    <a:pt x="1684" y="1674"/>
                  </a:lnTo>
                  <a:lnTo>
                    <a:pt x="1694" y="1674"/>
                  </a:lnTo>
                  <a:lnTo>
                    <a:pt x="1704" y="1670"/>
                  </a:lnTo>
                  <a:lnTo>
                    <a:pt x="1710" y="1668"/>
                  </a:lnTo>
                  <a:lnTo>
                    <a:pt x="1724" y="1660"/>
                  </a:lnTo>
                  <a:lnTo>
                    <a:pt x="1724" y="1660"/>
                  </a:lnTo>
                  <a:lnTo>
                    <a:pt x="1732" y="1654"/>
                  </a:lnTo>
                  <a:lnTo>
                    <a:pt x="1736" y="1648"/>
                  </a:lnTo>
                  <a:lnTo>
                    <a:pt x="1742" y="1644"/>
                  </a:lnTo>
                  <a:lnTo>
                    <a:pt x="1748" y="1642"/>
                  </a:lnTo>
                  <a:lnTo>
                    <a:pt x="1748" y="1642"/>
                  </a:lnTo>
                  <a:lnTo>
                    <a:pt x="1748" y="1656"/>
                  </a:lnTo>
                  <a:lnTo>
                    <a:pt x="1748" y="1674"/>
                  </a:lnTo>
                  <a:lnTo>
                    <a:pt x="1750" y="1682"/>
                  </a:lnTo>
                  <a:lnTo>
                    <a:pt x="1752" y="1688"/>
                  </a:lnTo>
                  <a:lnTo>
                    <a:pt x="1756" y="1694"/>
                  </a:lnTo>
                  <a:lnTo>
                    <a:pt x="1760" y="1698"/>
                  </a:lnTo>
                  <a:lnTo>
                    <a:pt x="1760" y="1698"/>
                  </a:lnTo>
                  <a:lnTo>
                    <a:pt x="1770" y="1696"/>
                  </a:lnTo>
                  <a:lnTo>
                    <a:pt x="1776" y="1694"/>
                  </a:lnTo>
                  <a:lnTo>
                    <a:pt x="1790" y="1684"/>
                  </a:lnTo>
                  <a:lnTo>
                    <a:pt x="1790" y="1684"/>
                  </a:lnTo>
                  <a:lnTo>
                    <a:pt x="1792" y="1690"/>
                  </a:lnTo>
                  <a:lnTo>
                    <a:pt x="1792" y="1696"/>
                  </a:lnTo>
                  <a:lnTo>
                    <a:pt x="1786" y="1714"/>
                  </a:lnTo>
                  <a:lnTo>
                    <a:pt x="1784" y="1722"/>
                  </a:lnTo>
                  <a:lnTo>
                    <a:pt x="1782" y="1730"/>
                  </a:lnTo>
                  <a:lnTo>
                    <a:pt x="1784" y="1738"/>
                  </a:lnTo>
                  <a:lnTo>
                    <a:pt x="1788" y="1744"/>
                  </a:lnTo>
                  <a:lnTo>
                    <a:pt x="1788" y="1744"/>
                  </a:lnTo>
                  <a:lnTo>
                    <a:pt x="1796" y="1742"/>
                  </a:lnTo>
                  <a:lnTo>
                    <a:pt x="1800" y="1740"/>
                  </a:lnTo>
                  <a:lnTo>
                    <a:pt x="1808" y="1732"/>
                  </a:lnTo>
                  <a:lnTo>
                    <a:pt x="1812" y="1726"/>
                  </a:lnTo>
                  <a:lnTo>
                    <a:pt x="1814" y="1724"/>
                  </a:lnTo>
                  <a:lnTo>
                    <a:pt x="1814" y="1724"/>
                  </a:lnTo>
                  <a:lnTo>
                    <a:pt x="1822" y="1732"/>
                  </a:lnTo>
                  <a:lnTo>
                    <a:pt x="1832" y="1738"/>
                  </a:lnTo>
                  <a:lnTo>
                    <a:pt x="1840" y="1738"/>
                  </a:lnTo>
                  <a:lnTo>
                    <a:pt x="1850" y="1736"/>
                  </a:lnTo>
                  <a:lnTo>
                    <a:pt x="1850" y="1736"/>
                  </a:lnTo>
                  <a:lnTo>
                    <a:pt x="1854" y="1720"/>
                  </a:lnTo>
                  <a:lnTo>
                    <a:pt x="1854" y="1702"/>
                  </a:lnTo>
                  <a:lnTo>
                    <a:pt x="1852" y="1692"/>
                  </a:lnTo>
                  <a:lnTo>
                    <a:pt x="1848" y="1682"/>
                  </a:lnTo>
                  <a:lnTo>
                    <a:pt x="1844" y="1676"/>
                  </a:lnTo>
                  <a:lnTo>
                    <a:pt x="1836" y="1670"/>
                  </a:lnTo>
                  <a:lnTo>
                    <a:pt x="1836" y="1670"/>
                  </a:lnTo>
                  <a:lnTo>
                    <a:pt x="1842" y="1666"/>
                  </a:lnTo>
                  <a:lnTo>
                    <a:pt x="1846" y="1666"/>
                  </a:lnTo>
                  <a:lnTo>
                    <a:pt x="1858" y="1670"/>
                  </a:lnTo>
                  <a:lnTo>
                    <a:pt x="1872" y="1674"/>
                  </a:lnTo>
                  <a:lnTo>
                    <a:pt x="1878" y="1674"/>
                  </a:lnTo>
                  <a:lnTo>
                    <a:pt x="1882" y="1672"/>
                  </a:lnTo>
                  <a:lnTo>
                    <a:pt x="1882" y="1672"/>
                  </a:lnTo>
                  <a:lnTo>
                    <a:pt x="1884" y="1676"/>
                  </a:lnTo>
                  <a:lnTo>
                    <a:pt x="1886" y="1682"/>
                  </a:lnTo>
                  <a:lnTo>
                    <a:pt x="1886" y="1694"/>
                  </a:lnTo>
                  <a:lnTo>
                    <a:pt x="1884" y="1706"/>
                  </a:lnTo>
                  <a:lnTo>
                    <a:pt x="1880" y="1718"/>
                  </a:lnTo>
                  <a:lnTo>
                    <a:pt x="1878" y="1732"/>
                  </a:lnTo>
                  <a:lnTo>
                    <a:pt x="1878" y="1744"/>
                  </a:lnTo>
                  <a:lnTo>
                    <a:pt x="1878" y="1748"/>
                  </a:lnTo>
                  <a:lnTo>
                    <a:pt x="1880" y="1754"/>
                  </a:lnTo>
                  <a:lnTo>
                    <a:pt x="1884" y="1758"/>
                  </a:lnTo>
                  <a:lnTo>
                    <a:pt x="1890" y="1762"/>
                  </a:lnTo>
                  <a:lnTo>
                    <a:pt x="1890" y="1762"/>
                  </a:lnTo>
                  <a:lnTo>
                    <a:pt x="1900" y="1760"/>
                  </a:lnTo>
                  <a:lnTo>
                    <a:pt x="1908" y="1756"/>
                  </a:lnTo>
                  <a:lnTo>
                    <a:pt x="1916" y="1748"/>
                  </a:lnTo>
                  <a:lnTo>
                    <a:pt x="1922" y="1742"/>
                  </a:lnTo>
                  <a:lnTo>
                    <a:pt x="1934" y="1726"/>
                  </a:lnTo>
                  <a:lnTo>
                    <a:pt x="1942" y="1720"/>
                  </a:lnTo>
                  <a:lnTo>
                    <a:pt x="1952" y="1714"/>
                  </a:lnTo>
                  <a:lnTo>
                    <a:pt x="1952" y="1714"/>
                  </a:lnTo>
                  <a:lnTo>
                    <a:pt x="1952" y="1726"/>
                  </a:lnTo>
                  <a:lnTo>
                    <a:pt x="1954" y="1736"/>
                  </a:lnTo>
                  <a:lnTo>
                    <a:pt x="1960" y="1758"/>
                  </a:lnTo>
                  <a:lnTo>
                    <a:pt x="1962" y="1766"/>
                  </a:lnTo>
                  <a:lnTo>
                    <a:pt x="1958" y="1776"/>
                  </a:lnTo>
                  <a:lnTo>
                    <a:pt x="1950" y="1786"/>
                  </a:lnTo>
                  <a:lnTo>
                    <a:pt x="1936" y="1794"/>
                  </a:lnTo>
                  <a:lnTo>
                    <a:pt x="1936" y="1794"/>
                  </a:lnTo>
                  <a:lnTo>
                    <a:pt x="1936" y="1800"/>
                  </a:lnTo>
                  <a:lnTo>
                    <a:pt x="1938" y="1804"/>
                  </a:lnTo>
                  <a:lnTo>
                    <a:pt x="1944" y="1812"/>
                  </a:lnTo>
                  <a:lnTo>
                    <a:pt x="1954" y="1818"/>
                  </a:lnTo>
                  <a:lnTo>
                    <a:pt x="1962" y="1824"/>
                  </a:lnTo>
                  <a:lnTo>
                    <a:pt x="1970" y="1830"/>
                  </a:lnTo>
                  <a:lnTo>
                    <a:pt x="1972" y="1834"/>
                  </a:lnTo>
                  <a:lnTo>
                    <a:pt x="1974" y="1838"/>
                  </a:lnTo>
                  <a:lnTo>
                    <a:pt x="1974" y="1842"/>
                  </a:lnTo>
                  <a:lnTo>
                    <a:pt x="1974" y="1848"/>
                  </a:lnTo>
                  <a:lnTo>
                    <a:pt x="1972" y="1856"/>
                  </a:lnTo>
                  <a:lnTo>
                    <a:pt x="1966" y="1864"/>
                  </a:lnTo>
                  <a:lnTo>
                    <a:pt x="1966" y="1864"/>
                  </a:lnTo>
                  <a:lnTo>
                    <a:pt x="1972" y="1868"/>
                  </a:lnTo>
                  <a:lnTo>
                    <a:pt x="1976" y="1872"/>
                  </a:lnTo>
                  <a:lnTo>
                    <a:pt x="1980" y="1874"/>
                  </a:lnTo>
                  <a:lnTo>
                    <a:pt x="1986" y="1874"/>
                  </a:lnTo>
                  <a:lnTo>
                    <a:pt x="1996" y="1874"/>
                  </a:lnTo>
                  <a:lnTo>
                    <a:pt x="2006" y="1870"/>
                  </a:lnTo>
                  <a:lnTo>
                    <a:pt x="2034" y="1838"/>
                  </a:lnTo>
                  <a:lnTo>
                    <a:pt x="2034" y="1838"/>
                  </a:lnTo>
                  <a:lnTo>
                    <a:pt x="2030" y="1860"/>
                  </a:lnTo>
                  <a:lnTo>
                    <a:pt x="2028" y="1886"/>
                  </a:lnTo>
                  <a:lnTo>
                    <a:pt x="2028" y="1912"/>
                  </a:lnTo>
                  <a:lnTo>
                    <a:pt x="2032" y="1936"/>
                  </a:lnTo>
                  <a:lnTo>
                    <a:pt x="2032" y="1936"/>
                  </a:lnTo>
                  <a:lnTo>
                    <a:pt x="2030" y="1944"/>
                  </a:lnTo>
                  <a:lnTo>
                    <a:pt x="2028" y="1954"/>
                  </a:lnTo>
                  <a:lnTo>
                    <a:pt x="2030" y="1974"/>
                  </a:lnTo>
                  <a:lnTo>
                    <a:pt x="2028" y="1982"/>
                  </a:lnTo>
                  <a:lnTo>
                    <a:pt x="2022" y="1992"/>
                  </a:lnTo>
                  <a:lnTo>
                    <a:pt x="2014" y="2000"/>
                  </a:lnTo>
                  <a:lnTo>
                    <a:pt x="2000" y="2008"/>
                  </a:lnTo>
                  <a:lnTo>
                    <a:pt x="2000" y="2008"/>
                  </a:lnTo>
                  <a:lnTo>
                    <a:pt x="1992" y="2054"/>
                  </a:lnTo>
                  <a:lnTo>
                    <a:pt x="1988" y="2076"/>
                  </a:lnTo>
                  <a:lnTo>
                    <a:pt x="1982" y="2096"/>
                  </a:lnTo>
                  <a:lnTo>
                    <a:pt x="1972" y="2116"/>
                  </a:lnTo>
                  <a:lnTo>
                    <a:pt x="1960" y="2136"/>
                  </a:lnTo>
                  <a:lnTo>
                    <a:pt x="1950" y="2144"/>
                  </a:lnTo>
                  <a:lnTo>
                    <a:pt x="1942" y="2154"/>
                  </a:lnTo>
                  <a:lnTo>
                    <a:pt x="1930" y="2162"/>
                  </a:lnTo>
                  <a:lnTo>
                    <a:pt x="1918" y="2168"/>
                  </a:lnTo>
                  <a:lnTo>
                    <a:pt x="1918" y="2168"/>
                  </a:lnTo>
                  <a:lnTo>
                    <a:pt x="1914" y="2176"/>
                  </a:lnTo>
                  <a:lnTo>
                    <a:pt x="1908" y="2182"/>
                  </a:lnTo>
                  <a:lnTo>
                    <a:pt x="1894" y="2192"/>
                  </a:lnTo>
                  <a:lnTo>
                    <a:pt x="1876" y="2200"/>
                  </a:lnTo>
                  <a:lnTo>
                    <a:pt x="1856" y="2206"/>
                  </a:lnTo>
                  <a:lnTo>
                    <a:pt x="1832" y="2212"/>
                  </a:lnTo>
                  <a:lnTo>
                    <a:pt x="1806" y="2216"/>
                  </a:lnTo>
                  <a:lnTo>
                    <a:pt x="1752" y="2224"/>
                  </a:lnTo>
                  <a:lnTo>
                    <a:pt x="1696" y="2230"/>
                  </a:lnTo>
                  <a:lnTo>
                    <a:pt x="1670" y="2234"/>
                  </a:lnTo>
                  <a:lnTo>
                    <a:pt x="1646" y="2240"/>
                  </a:lnTo>
                  <a:lnTo>
                    <a:pt x="1622" y="2246"/>
                  </a:lnTo>
                  <a:lnTo>
                    <a:pt x="1602" y="2254"/>
                  </a:lnTo>
                  <a:lnTo>
                    <a:pt x="1586" y="2266"/>
                  </a:lnTo>
                  <a:lnTo>
                    <a:pt x="1580" y="2272"/>
                  </a:lnTo>
                  <a:lnTo>
                    <a:pt x="1574" y="2278"/>
                  </a:lnTo>
                  <a:lnTo>
                    <a:pt x="1574" y="2278"/>
                  </a:lnTo>
                  <a:lnTo>
                    <a:pt x="1578" y="2280"/>
                  </a:lnTo>
                  <a:lnTo>
                    <a:pt x="1584" y="2282"/>
                  </a:lnTo>
                  <a:lnTo>
                    <a:pt x="1602" y="2284"/>
                  </a:lnTo>
                  <a:lnTo>
                    <a:pt x="1624" y="2286"/>
                  </a:lnTo>
                  <a:lnTo>
                    <a:pt x="1652" y="2286"/>
                  </a:lnTo>
                  <a:lnTo>
                    <a:pt x="1702" y="2286"/>
                  </a:lnTo>
                  <a:lnTo>
                    <a:pt x="1732" y="2282"/>
                  </a:lnTo>
                  <a:lnTo>
                    <a:pt x="1732" y="2282"/>
                  </a:lnTo>
                  <a:lnTo>
                    <a:pt x="1740" y="2278"/>
                  </a:lnTo>
                  <a:lnTo>
                    <a:pt x="1748" y="2278"/>
                  </a:lnTo>
                  <a:lnTo>
                    <a:pt x="1756" y="2280"/>
                  </a:lnTo>
                  <a:lnTo>
                    <a:pt x="1764" y="2282"/>
                  </a:lnTo>
                  <a:lnTo>
                    <a:pt x="1782" y="2288"/>
                  </a:lnTo>
                  <a:lnTo>
                    <a:pt x="1790" y="2290"/>
                  </a:lnTo>
                  <a:lnTo>
                    <a:pt x="1800" y="2290"/>
                  </a:lnTo>
                  <a:lnTo>
                    <a:pt x="1800" y="2290"/>
                  </a:lnTo>
                  <a:lnTo>
                    <a:pt x="1820" y="2290"/>
                  </a:lnTo>
                  <a:lnTo>
                    <a:pt x="1844" y="2288"/>
                  </a:lnTo>
                  <a:lnTo>
                    <a:pt x="1888" y="2284"/>
                  </a:lnTo>
                  <a:lnTo>
                    <a:pt x="1910" y="2282"/>
                  </a:lnTo>
                  <a:lnTo>
                    <a:pt x="1930" y="2282"/>
                  </a:lnTo>
                  <a:lnTo>
                    <a:pt x="1950" y="2284"/>
                  </a:lnTo>
                  <a:lnTo>
                    <a:pt x="1968" y="2290"/>
                  </a:lnTo>
                  <a:lnTo>
                    <a:pt x="1968" y="2290"/>
                  </a:lnTo>
                  <a:lnTo>
                    <a:pt x="2060" y="2290"/>
                  </a:lnTo>
                  <a:lnTo>
                    <a:pt x="2148" y="2292"/>
                  </a:lnTo>
                  <a:lnTo>
                    <a:pt x="2148" y="2292"/>
                  </a:lnTo>
                  <a:close/>
                </a:path>
              </a:pathLst>
            </a:custGeom>
            <a:solidFill>
              <a:srgbClr val="2F4594"/>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72" name="Freeform 71"/>
            <p:cNvSpPr>
              <a:spLocks noEditPoints="1"/>
            </p:cNvSpPr>
            <p:nvPr userDrawn="1"/>
          </p:nvSpPr>
          <p:spPr bwMode="gray">
            <a:xfrm>
              <a:off x="3265" y="2813"/>
              <a:ext cx="695" cy="682"/>
            </a:xfrm>
            <a:custGeom>
              <a:avLst/>
              <a:gdLst/>
              <a:ahLst/>
              <a:cxnLst>
                <a:cxn ang="0">
                  <a:pos x="176" y="312"/>
                </a:cxn>
                <a:cxn ang="0">
                  <a:pos x="186" y="252"/>
                </a:cxn>
                <a:cxn ang="0">
                  <a:pos x="208" y="204"/>
                </a:cxn>
                <a:cxn ang="0">
                  <a:pos x="242" y="168"/>
                </a:cxn>
                <a:cxn ang="0">
                  <a:pos x="290" y="144"/>
                </a:cxn>
                <a:cxn ang="0">
                  <a:pos x="348" y="136"/>
                </a:cxn>
                <a:cxn ang="0">
                  <a:pos x="388" y="140"/>
                </a:cxn>
                <a:cxn ang="0">
                  <a:pos x="438" y="158"/>
                </a:cxn>
                <a:cxn ang="0">
                  <a:pos x="476" y="188"/>
                </a:cxn>
                <a:cxn ang="0">
                  <a:pos x="502" y="232"/>
                </a:cxn>
                <a:cxn ang="0">
                  <a:pos x="516" y="290"/>
                </a:cxn>
                <a:cxn ang="0">
                  <a:pos x="518" y="334"/>
                </a:cxn>
                <a:cxn ang="0">
                  <a:pos x="512" y="396"/>
                </a:cxn>
                <a:cxn ang="0">
                  <a:pos x="494" y="450"/>
                </a:cxn>
                <a:cxn ang="0">
                  <a:pos x="466" y="492"/>
                </a:cxn>
                <a:cxn ang="0">
                  <a:pos x="424" y="522"/>
                </a:cxn>
                <a:cxn ang="0">
                  <a:pos x="370" y="538"/>
                </a:cxn>
                <a:cxn ang="0">
                  <a:pos x="328" y="538"/>
                </a:cxn>
                <a:cxn ang="0">
                  <a:pos x="276" y="524"/>
                </a:cxn>
                <a:cxn ang="0">
                  <a:pos x="232" y="494"/>
                </a:cxn>
                <a:cxn ang="0">
                  <a:pos x="202" y="450"/>
                </a:cxn>
                <a:cxn ang="0">
                  <a:pos x="182" y="396"/>
                </a:cxn>
                <a:cxn ang="0">
                  <a:pos x="176" y="334"/>
                </a:cxn>
                <a:cxn ang="0">
                  <a:pos x="348" y="676"/>
                </a:cxn>
                <a:cxn ang="0">
                  <a:pos x="458" y="660"/>
                </a:cxn>
                <a:cxn ang="0">
                  <a:pos x="550" y="618"/>
                </a:cxn>
                <a:cxn ang="0">
                  <a:pos x="622" y="552"/>
                </a:cxn>
                <a:cxn ang="0">
                  <a:pos x="670" y="466"/>
                </a:cxn>
                <a:cxn ang="0">
                  <a:pos x="694" y="368"/>
                </a:cxn>
                <a:cxn ang="0">
                  <a:pos x="694" y="298"/>
                </a:cxn>
                <a:cxn ang="0">
                  <a:pos x="670" y="198"/>
                </a:cxn>
                <a:cxn ang="0">
                  <a:pos x="620" y="116"/>
                </a:cxn>
                <a:cxn ang="0">
                  <a:pos x="548" y="52"/>
                </a:cxn>
                <a:cxn ang="0">
                  <a:pos x="458" y="14"/>
                </a:cxn>
                <a:cxn ang="0">
                  <a:pos x="348" y="0"/>
                </a:cxn>
                <a:cxn ang="0">
                  <a:pos x="274" y="6"/>
                </a:cxn>
                <a:cxn ang="0">
                  <a:pos x="176" y="36"/>
                </a:cxn>
                <a:cxn ang="0">
                  <a:pos x="96" y="90"/>
                </a:cxn>
                <a:cxn ang="0">
                  <a:pos x="38" y="166"/>
                </a:cxn>
                <a:cxn ang="0">
                  <a:pos x="6" y="262"/>
                </a:cxn>
                <a:cxn ang="0">
                  <a:pos x="0" y="334"/>
                </a:cxn>
                <a:cxn ang="0">
                  <a:pos x="14" y="438"/>
                </a:cxn>
                <a:cxn ang="0">
                  <a:pos x="56" y="530"/>
                </a:cxn>
                <a:cxn ang="0">
                  <a:pos x="122" y="600"/>
                </a:cxn>
                <a:cxn ang="0">
                  <a:pos x="208" y="650"/>
                </a:cxn>
                <a:cxn ang="0">
                  <a:pos x="310" y="674"/>
                </a:cxn>
              </a:cxnLst>
              <a:rect l="0" t="0" r="r" b="b"/>
              <a:pathLst>
                <a:path w="696" h="676">
                  <a:moveTo>
                    <a:pt x="176" y="334"/>
                  </a:moveTo>
                  <a:lnTo>
                    <a:pt x="176" y="334"/>
                  </a:lnTo>
                  <a:lnTo>
                    <a:pt x="176" y="312"/>
                  </a:lnTo>
                  <a:lnTo>
                    <a:pt x="178" y="292"/>
                  </a:lnTo>
                  <a:lnTo>
                    <a:pt x="182" y="272"/>
                  </a:lnTo>
                  <a:lnTo>
                    <a:pt x="186" y="252"/>
                  </a:lnTo>
                  <a:lnTo>
                    <a:pt x="192" y="236"/>
                  </a:lnTo>
                  <a:lnTo>
                    <a:pt x="200" y="220"/>
                  </a:lnTo>
                  <a:lnTo>
                    <a:pt x="208" y="204"/>
                  </a:lnTo>
                  <a:lnTo>
                    <a:pt x="218" y="190"/>
                  </a:lnTo>
                  <a:lnTo>
                    <a:pt x="230" y="178"/>
                  </a:lnTo>
                  <a:lnTo>
                    <a:pt x="242" y="168"/>
                  </a:lnTo>
                  <a:lnTo>
                    <a:pt x="256" y="158"/>
                  </a:lnTo>
                  <a:lnTo>
                    <a:pt x="272" y="150"/>
                  </a:lnTo>
                  <a:lnTo>
                    <a:pt x="290" y="144"/>
                  </a:lnTo>
                  <a:lnTo>
                    <a:pt x="308" y="140"/>
                  </a:lnTo>
                  <a:lnTo>
                    <a:pt x="328" y="138"/>
                  </a:lnTo>
                  <a:lnTo>
                    <a:pt x="348" y="136"/>
                  </a:lnTo>
                  <a:lnTo>
                    <a:pt x="348" y="136"/>
                  </a:lnTo>
                  <a:lnTo>
                    <a:pt x="370" y="138"/>
                  </a:lnTo>
                  <a:lnTo>
                    <a:pt x="388" y="140"/>
                  </a:lnTo>
                  <a:lnTo>
                    <a:pt x="406" y="144"/>
                  </a:lnTo>
                  <a:lnTo>
                    <a:pt x="422" y="150"/>
                  </a:lnTo>
                  <a:lnTo>
                    <a:pt x="438" y="158"/>
                  </a:lnTo>
                  <a:lnTo>
                    <a:pt x="452" y="166"/>
                  </a:lnTo>
                  <a:lnTo>
                    <a:pt x="464" y="176"/>
                  </a:lnTo>
                  <a:lnTo>
                    <a:pt x="476" y="188"/>
                  </a:lnTo>
                  <a:lnTo>
                    <a:pt x="486" y="202"/>
                  </a:lnTo>
                  <a:lnTo>
                    <a:pt x="494" y="216"/>
                  </a:lnTo>
                  <a:lnTo>
                    <a:pt x="502" y="232"/>
                  </a:lnTo>
                  <a:lnTo>
                    <a:pt x="508" y="250"/>
                  </a:lnTo>
                  <a:lnTo>
                    <a:pt x="512" y="270"/>
                  </a:lnTo>
                  <a:lnTo>
                    <a:pt x="516" y="290"/>
                  </a:lnTo>
                  <a:lnTo>
                    <a:pt x="518" y="310"/>
                  </a:lnTo>
                  <a:lnTo>
                    <a:pt x="518" y="334"/>
                  </a:lnTo>
                  <a:lnTo>
                    <a:pt x="518" y="334"/>
                  </a:lnTo>
                  <a:lnTo>
                    <a:pt x="518" y="356"/>
                  </a:lnTo>
                  <a:lnTo>
                    <a:pt x="516" y="376"/>
                  </a:lnTo>
                  <a:lnTo>
                    <a:pt x="512" y="396"/>
                  </a:lnTo>
                  <a:lnTo>
                    <a:pt x="508" y="414"/>
                  </a:lnTo>
                  <a:lnTo>
                    <a:pt x="502" y="432"/>
                  </a:lnTo>
                  <a:lnTo>
                    <a:pt x="494" y="450"/>
                  </a:lnTo>
                  <a:lnTo>
                    <a:pt x="486" y="466"/>
                  </a:lnTo>
                  <a:lnTo>
                    <a:pt x="476" y="480"/>
                  </a:lnTo>
                  <a:lnTo>
                    <a:pt x="466" y="492"/>
                  </a:lnTo>
                  <a:lnTo>
                    <a:pt x="452" y="504"/>
                  </a:lnTo>
                  <a:lnTo>
                    <a:pt x="438" y="514"/>
                  </a:lnTo>
                  <a:lnTo>
                    <a:pt x="424" y="522"/>
                  </a:lnTo>
                  <a:lnTo>
                    <a:pt x="406" y="530"/>
                  </a:lnTo>
                  <a:lnTo>
                    <a:pt x="388" y="534"/>
                  </a:lnTo>
                  <a:lnTo>
                    <a:pt x="370" y="538"/>
                  </a:lnTo>
                  <a:lnTo>
                    <a:pt x="348" y="538"/>
                  </a:lnTo>
                  <a:lnTo>
                    <a:pt x="348" y="538"/>
                  </a:lnTo>
                  <a:lnTo>
                    <a:pt x="328" y="538"/>
                  </a:lnTo>
                  <a:lnTo>
                    <a:pt x="310" y="534"/>
                  </a:lnTo>
                  <a:lnTo>
                    <a:pt x="292" y="530"/>
                  </a:lnTo>
                  <a:lnTo>
                    <a:pt x="276" y="524"/>
                  </a:lnTo>
                  <a:lnTo>
                    <a:pt x="260" y="514"/>
                  </a:lnTo>
                  <a:lnTo>
                    <a:pt x="246" y="504"/>
                  </a:lnTo>
                  <a:lnTo>
                    <a:pt x="232" y="494"/>
                  </a:lnTo>
                  <a:lnTo>
                    <a:pt x="220" y="480"/>
                  </a:lnTo>
                  <a:lnTo>
                    <a:pt x="210" y="466"/>
                  </a:lnTo>
                  <a:lnTo>
                    <a:pt x="202" y="450"/>
                  </a:lnTo>
                  <a:lnTo>
                    <a:pt x="194" y="434"/>
                  </a:lnTo>
                  <a:lnTo>
                    <a:pt x="188" y="416"/>
                  </a:lnTo>
                  <a:lnTo>
                    <a:pt x="182" y="396"/>
                  </a:lnTo>
                  <a:lnTo>
                    <a:pt x="178" y="376"/>
                  </a:lnTo>
                  <a:lnTo>
                    <a:pt x="176" y="356"/>
                  </a:lnTo>
                  <a:lnTo>
                    <a:pt x="176" y="334"/>
                  </a:lnTo>
                  <a:lnTo>
                    <a:pt x="176" y="334"/>
                  </a:lnTo>
                  <a:close/>
                  <a:moveTo>
                    <a:pt x="348" y="676"/>
                  </a:moveTo>
                  <a:lnTo>
                    <a:pt x="348" y="676"/>
                  </a:lnTo>
                  <a:lnTo>
                    <a:pt x="386" y="674"/>
                  </a:lnTo>
                  <a:lnTo>
                    <a:pt x="424" y="668"/>
                  </a:lnTo>
                  <a:lnTo>
                    <a:pt x="458" y="660"/>
                  </a:lnTo>
                  <a:lnTo>
                    <a:pt x="490" y="648"/>
                  </a:lnTo>
                  <a:lnTo>
                    <a:pt x="520" y="634"/>
                  </a:lnTo>
                  <a:lnTo>
                    <a:pt x="550" y="618"/>
                  </a:lnTo>
                  <a:lnTo>
                    <a:pt x="576" y="598"/>
                  </a:lnTo>
                  <a:lnTo>
                    <a:pt x="600" y="576"/>
                  </a:lnTo>
                  <a:lnTo>
                    <a:pt x="622" y="552"/>
                  </a:lnTo>
                  <a:lnTo>
                    <a:pt x="640" y="524"/>
                  </a:lnTo>
                  <a:lnTo>
                    <a:pt x="656" y="496"/>
                  </a:lnTo>
                  <a:lnTo>
                    <a:pt x="670" y="466"/>
                  </a:lnTo>
                  <a:lnTo>
                    <a:pt x="680" y="436"/>
                  </a:lnTo>
                  <a:lnTo>
                    <a:pt x="688" y="402"/>
                  </a:lnTo>
                  <a:lnTo>
                    <a:pt x="694" y="368"/>
                  </a:lnTo>
                  <a:lnTo>
                    <a:pt x="696" y="334"/>
                  </a:lnTo>
                  <a:lnTo>
                    <a:pt x="696" y="334"/>
                  </a:lnTo>
                  <a:lnTo>
                    <a:pt x="694" y="298"/>
                  </a:lnTo>
                  <a:lnTo>
                    <a:pt x="688" y="262"/>
                  </a:lnTo>
                  <a:lnTo>
                    <a:pt x="680" y="230"/>
                  </a:lnTo>
                  <a:lnTo>
                    <a:pt x="670" y="198"/>
                  </a:lnTo>
                  <a:lnTo>
                    <a:pt x="656" y="168"/>
                  </a:lnTo>
                  <a:lnTo>
                    <a:pt x="640" y="140"/>
                  </a:lnTo>
                  <a:lnTo>
                    <a:pt x="620" y="116"/>
                  </a:lnTo>
                  <a:lnTo>
                    <a:pt x="600" y="92"/>
                  </a:lnTo>
                  <a:lnTo>
                    <a:pt x="576" y="72"/>
                  </a:lnTo>
                  <a:lnTo>
                    <a:pt x="548" y="52"/>
                  </a:lnTo>
                  <a:lnTo>
                    <a:pt x="520" y="36"/>
                  </a:lnTo>
                  <a:lnTo>
                    <a:pt x="490" y="24"/>
                  </a:lnTo>
                  <a:lnTo>
                    <a:pt x="458" y="14"/>
                  </a:lnTo>
                  <a:lnTo>
                    <a:pt x="422" y="6"/>
                  </a:lnTo>
                  <a:lnTo>
                    <a:pt x="386" y="0"/>
                  </a:lnTo>
                  <a:lnTo>
                    <a:pt x="348" y="0"/>
                  </a:lnTo>
                  <a:lnTo>
                    <a:pt x="348" y="0"/>
                  </a:lnTo>
                  <a:lnTo>
                    <a:pt x="310" y="0"/>
                  </a:lnTo>
                  <a:lnTo>
                    <a:pt x="274" y="6"/>
                  </a:lnTo>
                  <a:lnTo>
                    <a:pt x="238" y="12"/>
                  </a:lnTo>
                  <a:lnTo>
                    <a:pt x="206" y="24"/>
                  </a:lnTo>
                  <a:lnTo>
                    <a:pt x="176" y="36"/>
                  </a:lnTo>
                  <a:lnTo>
                    <a:pt x="146" y="52"/>
                  </a:lnTo>
                  <a:lnTo>
                    <a:pt x="120" y="70"/>
                  </a:lnTo>
                  <a:lnTo>
                    <a:pt x="96" y="90"/>
                  </a:lnTo>
                  <a:lnTo>
                    <a:pt x="74" y="114"/>
                  </a:lnTo>
                  <a:lnTo>
                    <a:pt x="54" y="140"/>
                  </a:lnTo>
                  <a:lnTo>
                    <a:pt x="38" y="166"/>
                  </a:lnTo>
                  <a:lnTo>
                    <a:pt x="24" y="196"/>
                  </a:lnTo>
                  <a:lnTo>
                    <a:pt x="14" y="228"/>
                  </a:lnTo>
                  <a:lnTo>
                    <a:pt x="6" y="262"/>
                  </a:lnTo>
                  <a:lnTo>
                    <a:pt x="0" y="296"/>
                  </a:lnTo>
                  <a:lnTo>
                    <a:pt x="0" y="334"/>
                  </a:lnTo>
                  <a:lnTo>
                    <a:pt x="0" y="334"/>
                  </a:lnTo>
                  <a:lnTo>
                    <a:pt x="0" y="370"/>
                  </a:lnTo>
                  <a:lnTo>
                    <a:pt x="6" y="406"/>
                  </a:lnTo>
                  <a:lnTo>
                    <a:pt x="14" y="438"/>
                  </a:lnTo>
                  <a:lnTo>
                    <a:pt x="24" y="470"/>
                  </a:lnTo>
                  <a:lnTo>
                    <a:pt x="38" y="500"/>
                  </a:lnTo>
                  <a:lnTo>
                    <a:pt x="56" y="530"/>
                  </a:lnTo>
                  <a:lnTo>
                    <a:pt x="74" y="556"/>
                  </a:lnTo>
                  <a:lnTo>
                    <a:pt x="96" y="580"/>
                  </a:lnTo>
                  <a:lnTo>
                    <a:pt x="122" y="600"/>
                  </a:lnTo>
                  <a:lnTo>
                    <a:pt x="148" y="620"/>
                  </a:lnTo>
                  <a:lnTo>
                    <a:pt x="176" y="636"/>
                  </a:lnTo>
                  <a:lnTo>
                    <a:pt x="208" y="650"/>
                  </a:lnTo>
                  <a:lnTo>
                    <a:pt x="240" y="662"/>
                  </a:lnTo>
                  <a:lnTo>
                    <a:pt x="274" y="670"/>
                  </a:lnTo>
                  <a:lnTo>
                    <a:pt x="310" y="674"/>
                  </a:lnTo>
                  <a:lnTo>
                    <a:pt x="348" y="676"/>
                  </a:lnTo>
                  <a:lnTo>
                    <a:pt x="348" y="67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73" name="Freeform 72"/>
            <p:cNvSpPr>
              <a:spLocks/>
            </p:cNvSpPr>
            <p:nvPr userDrawn="1"/>
          </p:nvSpPr>
          <p:spPr bwMode="gray">
            <a:xfrm>
              <a:off x="4054" y="2813"/>
              <a:ext cx="479" cy="682"/>
            </a:xfrm>
            <a:custGeom>
              <a:avLst/>
              <a:gdLst/>
              <a:ahLst/>
              <a:cxnLst>
                <a:cxn ang="0">
                  <a:pos x="412" y="138"/>
                </a:cxn>
                <a:cxn ang="0">
                  <a:pos x="324" y="126"/>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8"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38" y="2"/>
                </a:cxn>
                <a:cxn ang="0">
                  <a:pos x="412" y="138"/>
                </a:cxn>
              </a:cxnLst>
              <a:rect l="0" t="0" r="r" b="b"/>
              <a:pathLst>
                <a:path w="480" h="676">
                  <a:moveTo>
                    <a:pt x="412" y="138"/>
                  </a:moveTo>
                  <a:lnTo>
                    <a:pt x="412" y="138"/>
                  </a:lnTo>
                  <a:lnTo>
                    <a:pt x="352" y="128"/>
                  </a:lnTo>
                  <a:lnTo>
                    <a:pt x="324" y="126"/>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4"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8" y="380"/>
                  </a:lnTo>
                  <a:lnTo>
                    <a:pt x="168"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2" y="0"/>
                  </a:lnTo>
                  <a:lnTo>
                    <a:pt x="338" y="2"/>
                  </a:lnTo>
                  <a:lnTo>
                    <a:pt x="412" y="10"/>
                  </a:lnTo>
                  <a:lnTo>
                    <a:pt x="412" y="138"/>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74" name="Freeform 73"/>
            <p:cNvSpPr>
              <a:spLocks/>
            </p:cNvSpPr>
            <p:nvPr userDrawn="1"/>
          </p:nvSpPr>
          <p:spPr bwMode="gray">
            <a:xfrm>
              <a:off x="1527" y="2579"/>
              <a:ext cx="244" cy="888"/>
            </a:xfrm>
            <a:custGeom>
              <a:avLst/>
              <a:gdLst/>
              <a:ahLst/>
              <a:cxnLst>
                <a:cxn ang="0">
                  <a:pos x="20" y="890"/>
                </a:cxn>
                <a:cxn ang="0">
                  <a:pos x="20" y="890"/>
                </a:cxn>
                <a:cxn ang="0">
                  <a:pos x="26" y="786"/>
                </a:cxn>
                <a:cxn ang="0">
                  <a:pos x="28" y="660"/>
                </a:cxn>
                <a:cxn ang="0">
                  <a:pos x="28" y="314"/>
                </a:cxn>
                <a:cxn ang="0">
                  <a:pos x="28" y="314"/>
                </a:cxn>
                <a:cxn ang="0">
                  <a:pos x="26" y="224"/>
                </a:cxn>
                <a:cxn ang="0">
                  <a:pos x="20" y="144"/>
                </a:cxn>
                <a:cxn ang="0">
                  <a:pos x="12" y="72"/>
                </a:cxn>
                <a:cxn ang="0">
                  <a:pos x="0" y="0"/>
                </a:cxn>
                <a:cxn ang="0">
                  <a:pos x="230" y="0"/>
                </a:cxn>
                <a:cxn ang="0">
                  <a:pos x="230" y="0"/>
                </a:cxn>
                <a:cxn ang="0">
                  <a:pos x="230" y="54"/>
                </a:cxn>
                <a:cxn ang="0">
                  <a:pos x="226" y="114"/>
                </a:cxn>
                <a:cxn ang="0">
                  <a:pos x="224" y="180"/>
                </a:cxn>
                <a:cxn ang="0">
                  <a:pos x="224" y="254"/>
                </a:cxn>
                <a:cxn ang="0">
                  <a:pos x="224" y="578"/>
                </a:cxn>
                <a:cxn ang="0">
                  <a:pos x="224" y="578"/>
                </a:cxn>
                <a:cxn ang="0">
                  <a:pos x="226" y="654"/>
                </a:cxn>
                <a:cxn ang="0">
                  <a:pos x="232" y="736"/>
                </a:cxn>
                <a:cxn ang="0">
                  <a:pos x="240" y="818"/>
                </a:cxn>
                <a:cxn ang="0">
                  <a:pos x="250" y="890"/>
                </a:cxn>
                <a:cxn ang="0">
                  <a:pos x="20" y="890"/>
                </a:cxn>
              </a:cxnLst>
              <a:rect l="0" t="0" r="r" b="b"/>
              <a:pathLst>
                <a:path w="250" h="890">
                  <a:moveTo>
                    <a:pt x="20" y="890"/>
                  </a:moveTo>
                  <a:lnTo>
                    <a:pt x="20" y="890"/>
                  </a:lnTo>
                  <a:lnTo>
                    <a:pt x="26" y="786"/>
                  </a:lnTo>
                  <a:lnTo>
                    <a:pt x="28" y="660"/>
                  </a:lnTo>
                  <a:lnTo>
                    <a:pt x="28" y="314"/>
                  </a:lnTo>
                  <a:lnTo>
                    <a:pt x="28" y="314"/>
                  </a:lnTo>
                  <a:lnTo>
                    <a:pt x="26" y="224"/>
                  </a:lnTo>
                  <a:lnTo>
                    <a:pt x="20" y="144"/>
                  </a:lnTo>
                  <a:lnTo>
                    <a:pt x="12" y="72"/>
                  </a:lnTo>
                  <a:lnTo>
                    <a:pt x="0" y="0"/>
                  </a:lnTo>
                  <a:lnTo>
                    <a:pt x="230" y="0"/>
                  </a:lnTo>
                  <a:lnTo>
                    <a:pt x="230" y="0"/>
                  </a:lnTo>
                  <a:lnTo>
                    <a:pt x="230" y="54"/>
                  </a:lnTo>
                  <a:lnTo>
                    <a:pt x="226" y="114"/>
                  </a:lnTo>
                  <a:lnTo>
                    <a:pt x="224" y="180"/>
                  </a:lnTo>
                  <a:lnTo>
                    <a:pt x="224" y="254"/>
                  </a:lnTo>
                  <a:lnTo>
                    <a:pt x="224" y="578"/>
                  </a:lnTo>
                  <a:lnTo>
                    <a:pt x="224" y="578"/>
                  </a:lnTo>
                  <a:lnTo>
                    <a:pt x="226" y="654"/>
                  </a:lnTo>
                  <a:lnTo>
                    <a:pt x="232" y="736"/>
                  </a:lnTo>
                  <a:lnTo>
                    <a:pt x="240" y="818"/>
                  </a:lnTo>
                  <a:lnTo>
                    <a:pt x="250" y="890"/>
                  </a:lnTo>
                  <a:lnTo>
                    <a:pt x="20" y="890"/>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75" name="Freeform 74"/>
            <p:cNvSpPr>
              <a:spLocks noEditPoints="1"/>
            </p:cNvSpPr>
            <p:nvPr userDrawn="1"/>
          </p:nvSpPr>
          <p:spPr bwMode="gray">
            <a:xfrm>
              <a:off x="1903" y="2813"/>
              <a:ext cx="723" cy="944"/>
            </a:xfrm>
            <a:custGeom>
              <a:avLst/>
              <a:gdLst/>
              <a:ahLst/>
              <a:cxnLst>
                <a:cxn ang="0">
                  <a:pos x="204" y="328"/>
                </a:cxn>
                <a:cxn ang="0">
                  <a:pos x="214" y="264"/>
                </a:cxn>
                <a:cxn ang="0">
                  <a:pos x="236" y="212"/>
                </a:cxn>
                <a:cxn ang="0">
                  <a:pos x="268" y="170"/>
                </a:cxn>
                <a:cxn ang="0">
                  <a:pos x="312" y="146"/>
                </a:cxn>
                <a:cxn ang="0">
                  <a:pos x="370" y="136"/>
                </a:cxn>
                <a:cxn ang="0">
                  <a:pos x="406" y="140"/>
                </a:cxn>
                <a:cxn ang="0">
                  <a:pos x="456" y="160"/>
                </a:cxn>
                <a:cxn ang="0">
                  <a:pos x="496" y="196"/>
                </a:cxn>
                <a:cxn ang="0">
                  <a:pos x="526" y="246"/>
                </a:cxn>
                <a:cxn ang="0">
                  <a:pos x="542" y="306"/>
                </a:cxn>
                <a:cxn ang="0">
                  <a:pos x="546" y="352"/>
                </a:cxn>
                <a:cxn ang="0">
                  <a:pos x="540" y="410"/>
                </a:cxn>
                <a:cxn ang="0">
                  <a:pos x="522" y="460"/>
                </a:cxn>
                <a:cxn ang="0">
                  <a:pos x="492" y="498"/>
                </a:cxn>
                <a:cxn ang="0">
                  <a:pos x="450" y="526"/>
                </a:cxn>
                <a:cxn ang="0">
                  <a:pos x="398" y="538"/>
                </a:cxn>
                <a:cxn ang="0">
                  <a:pos x="358" y="538"/>
                </a:cxn>
                <a:cxn ang="0">
                  <a:pos x="304" y="526"/>
                </a:cxn>
                <a:cxn ang="0">
                  <a:pos x="260" y="502"/>
                </a:cxn>
                <a:cxn ang="0">
                  <a:pos x="230" y="466"/>
                </a:cxn>
                <a:cxn ang="0">
                  <a:pos x="210" y="414"/>
                </a:cxn>
                <a:cxn ang="0">
                  <a:pos x="204" y="352"/>
                </a:cxn>
                <a:cxn ang="0">
                  <a:pos x="230" y="926"/>
                </a:cxn>
                <a:cxn ang="0">
                  <a:pos x="218" y="726"/>
                </a:cxn>
                <a:cxn ang="0">
                  <a:pos x="218" y="614"/>
                </a:cxn>
                <a:cxn ang="0">
                  <a:pos x="296" y="654"/>
                </a:cxn>
                <a:cxn ang="0">
                  <a:pos x="384" y="674"/>
                </a:cxn>
                <a:cxn ang="0">
                  <a:pos x="454" y="674"/>
                </a:cxn>
                <a:cxn ang="0">
                  <a:pos x="544" y="652"/>
                </a:cxn>
                <a:cxn ang="0">
                  <a:pos x="618" y="604"/>
                </a:cxn>
                <a:cxn ang="0">
                  <a:pos x="674" y="536"/>
                </a:cxn>
                <a:cxn ang="0">
                  <a:pos x="710" y="450"/>
                </a:cxn>
                <a:cxn ang="0">
                  <a:pos x="722" y="350"/>
                </a:cxn>
                <a:cxn ang="0">
                  <a:pos x="716" y="276"/>
                </a:cxn>
                <a:cxn ang="0">
                  <a:pos x="686" y="178"/>
                </a:cxn>
                <a:cxn ang="0">
                  <a:pos x="636" y="98"/>
                </a:cxn>
                <a:cxn ang="0">
                  <a:pos x="566" y="40"/>
                </a:cxn>
                <a:cxn ang="0">
                  <a:pos x="478" y="6"/>
                </a:cxn>
                <a:cxn ang="0">
                  <a:pos x="412" y="0"/>
                </a:cxn>
                <a:cxn ang="0">
                  <a:pos x="348" y="6"/>
                </a:cxn>
                <a:cxn ang="0">
                  <a:pos x="298" y="22"/>
                </a:cxn>
                <a:cxn ang="0">
                  <a:pos x="226" y="70"/>
                </a:cxn>
                <a:cxn ang="0">
                  <a:pos x="190" y="106"/>
                </a:cxn>
                <a:cxn ang="0">
                  <a:pos x="168" y="16"/>
                </a:cxn>
                <a:cxn ang="0">
                  <a:pos x="16" y="110"/>
                </a:cxn>
                <a:cxn ang="0">
                  <a:pos x="38" y="270"/>
                </a:cxn>
                <a:cxn ang="0">
                  <a:pos x="40" y="614"/>
                </a:cxn>
                <a:cxn ang="0">
                  <a:pos x="38" y="694"/>
                </a:cxn>
                <a:cxn ang="0">
                  <a:pos x="230" y="926"/>
                </a:cxn>
              </a:cxnLst>
              <a:rect l="0" t="0" r="r" b="b"/>
              <a:pathLst>
                <a:path w="722" h="938">
                  <a:moveTo>
                    <a:pt x="204" y="352"/>
                  </a:moveTo>
                  <a:lnTo>
                    <a:pt x="204" y="352"/>
                  </a:lnTo>
                  <a:lnTo>
                    <a:pt x="204" y="328"/>
                  </a:lnTo>
                  <a:lnTo>
                    <a:pt x="206" y="306"/>
                  </a:lnTo>
                  <a:lnTo>
                    <a:pt x="210" y="284"/>
                  </a:lnTo>
                  <a:lnTo>
                    <a:pt x="214" y="264"/>
                  </a:lnTo>
                  <a:lnTo>
                    <a:pt x="220" y="246"/>
                  </a:lnTo>
                  <a:lnTo>
                    <a:pt x="226" y="228"/>
                  </a:lnTo>
                  <a:lnTo>
                    <a:pt x="236" y="212"/>
                  </a:lnTo>
                  <a:lnTo>
                    <a:pt x="244" y="196"/>
                  </a:lnTo>
                  <a:lnTo>
                    <a:pt x="256" y="182"/>
                  </a:lnTo>
                  <a:lnTo>
                    <a:pt x="268" y="170"/>
                  </a:lnTo>
                  <a:lnTo>
                    <a:pt x="282" y="160"/>
                  </a:lnTo>
                  <a:lnTo>
                    <a:pt x="296" y="152"/>
                  </a:lnTo>
                  <a:lnTo>
                    <a:pt x="312" y="146"/>
                  </a:lnTo>
                  <a:lnTo>
                    <a:pt x="330" y="140"/>
                  </a:lnTo>
                  <a:lnTo>
                    <a:pt x="350" y="138"/>
                  </a:lnTo>
                  <a:lnTo>
                    <a:pt x="370" y="136"/>
                  </a:lnTo>
                  <a:lnTo>
                    <a:pt x="370" y="136"/>
                  </a:lnTo>
                  <a:lnTo>
                    <a:pt x="388" y="138"/>
                  </a:lnTo>
                  <a:lnTo>
                    <a:pt x="406" y="140"/>
                  </a:lnTo>
                  <a:lnTo>
                    <a:pt x="424" y="146"/>
                  </a:lnTo>
                  <a:lnTo>
                    <a:pt x="440" y="152"/>
                  </a:lnTo>
                  <a:lnTo>
                    <a:pt x="456" y="160"/>
                  </a:lnTo>
                  <a:lnTo>
                    <a:pt x="470" y="172"/>
                  </a:lnTo>
                  <a:lnTo>
                    <a:pt x="484" y="184"/>
                  </a:lnTo>
                  <a:lnTo>
                    <a:pt x="496" y="196"/>
                  </a:lnTo>
                  <a:lnTo>
                    <a:pt x="506" y="212"/>
                  </a:lnTo>
                  <a:lnTo>
                    <a:pt x="516" y="228"/>
                  </a:lnTo>
                  <a:lnTo>
                    <a:pt x="526" y="246"/>
                  </a:lnTo>
                  <a:lnTo>
                    <a:pt x="532" y="264"/>
                  </a:lnTo>
                  <a:lnTo>
                    <a:pt x="538" y="284"/>
                  </a:lnTo>
                  <a:lnTo>
                    <a:pt x="542" y="306"/>
                  </a:lnTo>
                  <a:lnTo>
                    <a:pt x="544" y="328"/>
                  </a:lnTo>
                  <a:lnTo>
                    <a:pt x="546" y="352"/>
                  </a:lnTo>
                  <a:lnTo>
                    <a:pt x="546" y="352"/>
                  </a:lnTo>
                  <a:lnTo>
                    <a:pt x="544" y="372"/>
                  </a:lnTo>
                  <a:lnTo>
                    <a:pt x="542" y="392"/>
                  </a:lnTo>
                  <a:lnTo>
                    <a:pt x="540" y="410"/>
                  </a:lnTo>
                  <a:lnTo>
                    <a:pt x="534" y="428"/>
                  </a:lnTo>
                  <a:lnTo>
                    <a:pt x="528" y="444"/>
                  </a:lnTo>
                  <a:lnTo>
                    <a:pt x="522" y="460"/>
                  </a:lnTo>
                  <a:lnTo>
                    <a:pt x="512" y="474"/>
                  </a:lnTo>
                  <a:lnTo>
                    <a:pt x="502" y="488"/>
                  </a:lnTo>
                  <a:lnTo>
                    <a:pt x="492" y="498"/>
                  </a:lnTo>
                  <a:lnTo>
                    <a:pt x="480" y="508"/>
                  </a:lnTo>
                  <a:lnTo>
                    <a:pt x="466" y="518"/>
                  </a:lnTo>
                  <a:lnTo>
                    <a:pt x="450" y="526"/>
                  </a:lnTo>
                  <a:lnTo>
                    <a:pt x="434" y="530"/>
                  </a:lnTo>
                  <a:lnTo>
                    <a:pt x="416" y="536"/>
                  </a:lnTo>
                  <a:lnTo>
                    <a:pt x="398" y="538"/>
                  </a:lnTo>
                  <a:lnTo>
                    <a:pt x="378" y="538"/>
                  </a:lnTo>
                  <a:lnTo>
                    <a:pt x="378" y="538"/>
                  </a:lnTo>
                  <a:lnTo>
                    <a:pt x="358" y="538"/>
                  </a:lnTo>
                  <a:lnTo>
                    <a:pt x="338" y="536"/>
                  </a:lnTo>
                  <a:lnTo>
                    <a:pt x="320" y="532"/>
                  </a:lnTo>
                  <a:lnTo>
                    <a:pt x="304" y="526"/>
                  </a:lnTo>
                  <a:lnTo>
                    <a:pt x="288" y="520"/>
                  </a:lnTo>
                  <a:lnTo>
                    <a:pt x="274" y="512"/>
                  </a:lnTo>
                  <a:lnTo>
                    <a:pt x="260" y="502"/>
                  </a:lnTo>
                  <a:lnTo>
                    <a:pt x="250" y="492"/>
                  </a:lnTo>
                  <a:lnTo>
                    <a:pt x="238" y="478"/>
                  </a:lnTo>
                  <a:lnTo>
                    <a:pt x="230" y="466"/>
                  </a:lnTo>
                  <a:lnTo>
                    <a:pt x="222" y="450"/>
                  </a:lnTo>
                  <a:lnTo>
                    <a:pt x="216" y="432"/>
                  </a:lnTo>
                  <a:lnTo>
                    <a:pt x="210" y="414"/>
                  </a:lnTo>
                  <a:lnTo>
                    <a:pt x="206" y="396"/>
                  </a:lnTo>
                  <a:lnTo>
                    <a:pt x="204" y="374"/>
                  </a:lnTo>
                  <a:lnTo>
                    <a:pt x="204" y="352"/>
                  </a:lnTo>
                  <a:lnTo>
                    <a:pt x="204" y="352"/>
                  </a:lnTo>
                  <a:close/>
                  <a:moveTo>
                    <a:pt x="230" y="926"/>
                  </a:moveTo>
                  <a:lnTo>
                    <a:pt x="230" y="926"/>
                  </a:lnTo>
                  <a:lnTo>
                    <a:pt x="222" y="854"/>
                  </a:lnTo>
                  <a:lnTo>
                    <a:pt x="218" y="784"/>
                  </a:lnTo>
                  <a:lnTo>
                    <a:pt x="218" y="726"/>
                  </a:lnTo>
                  <a:lnTo>
                    <a:pt x="218" y="688"/>
                  </a:lnTo>
                  <a:lnTo>
                    <a:pt x="218" y="614"/>
                  </a:lnTo>
                  <a:lnTo>
                    <a:pt x="218" y="614"/>
                  </a:lnTo>
                  <a:lnTo>
                    <a:pt x="254" y="634"/>
                  </a:lnTo>
                  <a:lnTo>
                    <a:pt x="274" y="646"/>
                  </a:lnTo>
                  <a:lnTo>
                    <a:pt x="296" y="654"/>
                  </a:lnTo>
                  <a:lnTo>
                    <a:pt x="322" y="664"/>
                  </a:lnTo>
                  <a:lnTo>
                    <a:pt x="350" y="670"/>
                  </a:lnTo>
                  <a:lnTo>
                    <a:pt x="384" y="674"/>
                  </a:lnTo>
                  <a:lnTo>
                    <a:pt x="420" y="676"/>
                  </a:lnTo>
                  <a:lnTo>
                    <a:pt x="420" y="676"/>
                  </a:lnTo>
                  <a:lnTo>
                    <a:pt x="454" y="674"/>
                  </a:lnTo>
                  <a:lnTo>
                    <a:pt x="484" y="670"/>
                  </a:lnTo>
                  <a:lnTo>
                    <a:pt x="514" y="662"/>
                  </a:lnTo>
                  <a:lnTo>
                    <a:pt x="544" y="652"/>
                  </a:lnTo>
                  <a:lnTo>
                    <a:pt x="570" y="638"/>
                  </a:lnTo>
                  <a:lnTo>
                    <a:pt x="594" y="622"/>
                  </a:lnTo>
                  <a:lnTo>
                    <a:pt x="618" y="604"/>
                  </a:lnTo>
                  <a:lnTo>
                    <a:pt x="638" y="584"/>
                  </a:lnTo>
                  <a:lnTo>
                    <a:pt x="658" y="560"/>
                  </a:lnTo>
                  <a:lnTo>
                    <a:pt x="674" y="536"/>
                  </a:lnTo>
                  <a:lnTo>
                    <a:pt x="688" y="510"/>
                  </a:lnTo>
                  <a:lnTo>
                    <a:pt x="700" y="480"/>
                  </a:lnTo>
                  <a:lnTo>
                    <a:pt x="710" y="450"/>
                  </a:lnTo>
                  <a:lnTo>
                    <a:pt x="716" y="418"/>
                  </a:lnTo>
                  <a:lnTo>
                    <a:pt x="720" y="384"/>
                  </a:lnTo>
                  <a:lnTo>
                    <a:pt x="722" y="350"/>
                  </a:lnTo>
                  <a:lnTo>
                    <a:pt x="722" y="350"/>
                  </a:lnTo>
                  <a:lnTo>
                    <a:pt x="720" y="312"/>
                  </a:lnTo>
                  <a:lnTo>
                    <a:pt x="716" y="276"/>
                  </a:lnTo>
                  <a:lnTo>
                    <a:pt x="708" y="242"/>
                  </a:lnTo>
                  <a:lnTo>
                    <a:pt x="700" y="208"/>
                  </a:lnTo>
                  <a:lnTo>
                    <a:pt x="686" y="178"/>
                  </a:lnTo>
                  <a:lnTo>
                    <a:pt x="672" y="150"/>
                  </a:lnTo>
                  <a:lnTo>
                    <a:pt x="656" y="122"/>
                  </a:lnTo>
                  <a:lnTo>
                    <a:pt x="636" y="98"/>
                  </a:lnTo>
                  <a:lnTo>
                    <a:pt x="614" y="76"/>
                  </a:lnTo>
                  <a:lnTo>
                    <a:pt x="592" y="56"/>
                  </a:lnTo>
                  <a:lnTo>
                    <a:pt x="566" y="40"/>
                  </a:lnTo>
                  <a:lnTo>
                    <a:pt x="538" y="26"/>
                  </a:lnTo>
                  <a:lnTo>
                    <a:pt x="510" y="14"/>
                  </a:lnTo>
                  <a:lnTo>
                    <a:pt x="478" y="6"/>
                  </a:lnTo>
                  <a:lnTo>
                    <a:pt x="446" y="2"/>
                  </a:lnTo>
                  <a:lnTo>
                    <a:pt x="412" y="0"/>
                  </a:lnTo>
                  <a:lnTo>
                    <a:pt x="412" y="0"/>
                  </a:lnTo>
                  <a:lnTo>
                    <a:pt x="390" y="0"/>
                  </a:lnTo>
                  <a:lnTo>
                    <a:pt x="368" y="2"/>
                  </a:lnTo>
                  <a:lnTo>
                    <a:pt x="348" y="6"/>
                  </a:lnTo>
                  <a:lnTo>
                    <a:pt x="330" y="10"/>
                  </a:lnTo>
                  <a:lnTo>
                    <a:pt x="314" y="14"/>
                  </a:lnTo>
                  <a:lnTo>
                    <a:pt x="298" y="22"/>
                  </a:lnTo>
                  <a:lnTo>
                    <a:pt x="270" y="36"/>
                  </a:lnTo>
                  <a:lnTo>
                    <a:pt x="246" y="52"/>
                  </a:lnTo>
                  <a:lnTo>
                    <a:pt x="226" y="70"/>
                  </a:lnTo>
                  <a:lnTo>
                    <a:pt x="208" y="88"/>
                  </a:lnTo>
                  <a:lnTo>
                    <a:pt x="190" y="106"/>
                  </a:lnTo>
                  <a:lnTo>
                    <a:pt x="190" y="106"/>
                  </a:lnTo>
                  <a:lnTo>
                    <a:pt x="180" y="60"/>
                  </a:lnTo>
                  <a:lnTo>
                    <a:pt x="174" y="38"/>
                  </a:lnTo>
                  <a:lnTo>
                    <a:pt x="168" y="16"/>
                  </a:lnTo>
                  <a:lnTo>
                    <a:pt x="0" y="28"/>
                  </a:lnTo>
                  <a:lnTo>
                    <a:pt x="0" y="28"/>
                  </a:lnTo>
                  <a:lnTo>
                    <a:pt x="16" y="110"/>
                  </a:lnTo>
                  <a:lnTo>
                    <a:pt x="28" y="190"/>
                  </a:lnTo>
                  <a:lnTo>
                    <a:pt x="34" y="230"/>
                  </a:lnTo>
                  <a:lnTo>
                    <a:pt x="38" y="270"/>
                  </a:lnTo>
                  <a:lnTo>
                    <a:pt x="40" y="310"/>
                  </a:lnTo>
                  <a:lnTo>
                    <a:pt x="40" y="352"/>
                  </a:lnTo>
                  <a:lnTo>
                    <a:pt x="40" y="614"/>
                  </a:lnTo>
                  <a:lnTo>
                    <a:pt x="40" y="614"/>
                  </a:lnTo>
                  <a:lnTo>
                    <a:pt x="40" y="652"/>
                  </a:lnTo>
                  <a:lnTo>
                    <a:pt x="38" y="694"/>
                  </a:lnTo>
                  <a:lnTo>
                    <a:pt x="30" y="788"/>
                  </a:lnTo>
                  <a:lnTo>
                    <a:pt x="14" y="938"/>
                  </a:lnTo>
                  <a:lnTo>
                    <a:pt x="230" y="92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sp>
          <p:nvSpPr>
            <p:cNvPr id="76" name="Freeform 75"/>
            <p:cNvSpPr>
              <a:spLocks/>
            </p:cNvSpPr>
            <p:nvPr userDrawn="1"/>
          </p:nvSpPr>
          <p:spPr bwMode="gray">
            <a:xfrm>
              <a:off x="2711" y="2813"/>
              <a:ext cx="488" cy="682"/>
            </a:xfrm>
            <a:custGeom>
              <a:avLst/>
              <a:gdLst/>
              <a:ahLst/>
              <a:cxnLst>
                <a:cxn ang="0">
                  <a:pos x="396" y="136"/>
                </a:cxn>
                <a:cxn ang="0">
                  <a:pos x="322" y="124"/>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6"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44" y="4"/>
                </a:cxn>
                <a:cxn ang="0">
                  <a:pos x="396" y="136"/>
                </a:cxn>
              </a:cxnLst>
              <a:rect l="0" t="0" r="r" b="b"/>
              <a:pathLst>
                <a:path w="480" h="676">
                  <a:moveTo>
                    <a:pt x="396" y="136"/>
                  </a:moveTo>
                  <a:lnTo>
                    <a:pt x="396" y="136"/>
                  </a:lnTo>
                  <a:lnTo>
                    <a:pt x="346" y="128"/>
                  </a:lnTo>
                  <a:lnTo>
                    <a:pt x="322" y="124"/>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2"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6" y="380"/>
                  </a:lnTo>
                  <a:lnTo>
                    <a:pt x="166"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4" y="0"/>
                  </a:lnTo>
                  <a:lnTo>
                    <a:pt x="344" y="4"/>
                  </a:lnTo>
                  <a:lnTo>
                    <a:pt x="422" y="12"/>
                  </a:lnTo>
                  <a:lnTo>
                    <a:pt x="396" y="136"/>
                  </a:lnTo>
                  <a:close/>
                </a:path>
              </a:pathLst>
            </a:custGeom>
            <a:solidFill>
              <a:srgbClr val="FFFFFF"/>
            </a:solidFill>
            <a:ln w="9525">
              <a:noFill/>
              <a:round/>
              <a:headEnd/>
              <a:tailEnd/>
            </a:ln>
          </p:spPr>
          <p:txBody>
            <a:bodyPr/>
            <a:lstStyle/>
            <a:p>
              <a:pPr algn="l" eaLnBrk="1" hangingPunct="1">
                <a:defRPr/>
              </a:pPr>
              <a:endParaRPr lang="en-US" sz="1800" dirty="0">
                <a:solidFill>
                  <a:schemeClr val="tx1"/>
                </a:solidFill>
                <a:latin typeface="Arial" charset="0"/>
              </a:endParaRPr>
            </a:p>
          </p:txBody>
        </p:sp>
      </p:grpSp>
      <p:pic>
        <p:nvPicPr>
          <p:cNvPr id="29" name="Picture 28" descr="Ipsos SRI Logo - BLACK.png"/>
          <p:cNvPicPr>
            <a:picLocks noChangeAspect="1"/>
          </p:cNvPicPr>
          <p:nvPr/>
        </p:nvPicPr>
        <p:blipFill>
          <a:blip r:embed="rId18" cstate="print"/>
          <a:stretch>
            <a:fillRect/>
          </a:stretch>
        </p:blipFill>
        <p:spPr>
          <a:xfrm>
            <a:off x="247797" y="6453333"/>
            <a:ext cx="1166788" cy="226800"/>
          </a:xfrm>
          <a:prstGeom prst="rect">
            <a:avLst/>
          </a:prstGeom>
        </p:spPr>
      </p:pic>
      <p:cxnSp>
        <p:nvCxnSpPr>
          <p:cNvPr id="27" name="Straight Connector 26"/>
          <p:cNvCxnSpPr/>
          <p:nvPr userDrawn="1"/>
        </p:nvCxnSpPr>
        <p:spPr bwMode="auto">
          <a:xfrm>
            <a:off x="0" y="764704"/>
            <a:ext cx="9906000" cy="1588"/>
          </a:xfrm>
          <a:prstGeom prst="line">
            <a:avLst/>
          </a:prstGeom>
          <a:solidFill>
            <a:schemeClr val="accent2"/>
          </a:solidFill>
          <a:ln w="6350" cap="flat" cmpd="sng" algn="ctr">
            <a:solidFill>
              <a:schemeClr val="accent2">
                <a:lumMod val="60000"/>
                <a:lumOff val="40000"/>
              </a:schemeClr>
            </a:solidFill>
            <a:prstDash val="sysDot"/>
            <a:round/>
            <a:headEnd type="none" w="med" len="med"/>
            <a:tailEnd type="none" w="med" len="med"/>
          </a:ln>
          <a:effectLst/>
        </p:spPr>
      </p:cxnSp>
      <p:pic>
        <p:nvPicPr>
          <p:cNvPr id="28" name="Picture 27"/>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8797158" y="1"/>
            <a:ext cx="1108841" cy="802566"/>
          </a:xfrm>
          <a:prstGeom prst="rect">
            <a:avLst/>
          </a:prstGeom>
        </p:spPr>
      </p:pic>
      <p:sp>
        <p:nvSpPr>
          <p:cNvPr id="30" name="TextBox 30"/>
          <p:cNvSpPr txBox="1"/>
          <p:nvPr userDrawn="1"/>
        </p:nvSpPr>
        <p:spPr>
          <a:xfrm>
            <a:off x="8957444" y="6488754"/>
            <a:ext cx="251672" cy="246221"/>
          </a:xfrm>
          <a:prstGeom prst="rect">
            <a:avLst/>
          </a:prstGeom>
          <a:noFill/>
        </p:spPr>
        <p:txBody>
          <a:bodyPr wrap="none" lIns="0" tIns="0" rIns="0" bIns="0" rtlCol="0">
            <a:spAutoFit/>
          </a:bodyPr>
          <a:lstStyle>
            <a:defPPr>
              <a:defRPr lang="en-GB"/>
            </a:defPPr>
            <a:lvl1pPr algn="r" rtl="0" eaLnBrk="0" fontAlgn="base" hangingPunct="0">
              <a:spcBef>
                <a:spcPct val="20000"/>
              </a:spcBef>
              <a:spcAft>
                <a:spcPct val="0"/>
              </a:spcAft>
              <a:defRPr sz="1200" kern="1200">
                <a:solidFill>
                  <a:schemeClr val="tx1"/>
                </a:solidFill>
                <a:latin typeface="Arial" charset="0"/>
                <a:ea typeface="+mn-ea"/>
                <a:cs typeface="+mn-cs"/>
              </a:defRPr>
            </a:lvl1pPr>
            <a:lvl2pPr marL="457200" algn="r" rtl="0" eaLnBrk="0" fontAlgn="base" hangingPunct="0">
              <a:spcBef>
                <a:spcPct val="20000"/>
              </a:spcBef>
              <a:spcAft>
                <a:spcPct val="0"/>
              </a:spcAft>
              <a:defRPr sz="1200" kern="1200">
                <a:solidFill>
                  <a:schemeClr val="tx1"/>
                </a:solidFill>
                <a:latin typeface="Arial" charset="0"/>
                <a:ea typeface="+mn-ea"/>
                <a:cs typeface="+mn-cs"/>
              </a:defRPr>
            </a:lvl2pPr>
            <a:lvl3pPr marL="914400" algn="r" rtl="0" eaLnBrk="0" fontAlgn="base" hangingPunct="0">
              <a:spcBef>
                <a:spcPct val="20000"/>
              </a:spcBef>
              <a:spcAft>
                <a:spcPct val="0"/>
              </a:spcAft>
              <a:defRPr sz="1200" kern="1200">
                <a:solidFill>
                  <a:schemeClr val="tx1"/>
                </a:solidFill>
                <a:latin typeface="Arial" charset="0"/>
                <a:ea typeface="+mn-ea"/>
                <a:cs typeface="+mn-cs"/>
              </a:defRPr>
            </a:lvl3pPr>
            <a:lvl4pPr marL="1371600" algn="r" rtl="0" eaLnBrk="0" fontAlgn="base" hangingPunct="0">
              <a:spcBef>
                <a:spcPct val="20000"/>
              </a:spcBef>
              <a:spcAft>
                <a:spcPct val="0"/>
              </a:spcAft>
              <a:defRPr sz="1200" kern="1200">
                <a:solidFill>
                  <a:schemeClr val="tx1"/>
                </a:solidFill>
                <a:latin typeface="Arial" charset="0"/>
                <a:ea typeface="+mn-ea"/>
                <a:cs typeface="+mn-cs"/>
              </a:defRPr>
            </a:lvl4pPr>
            <a:lvl5pPr marL="1828800" algn="r" rtl="0" eaLnBrk="0" fontAlgn="base" hangingPunct="0">
              <a:spcBef>
                <a:spcPct val="2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pPr algn="l"/>
            <a:fld id="{2B5C0119-A79E-4519-AC81-846F0D8B06F9}" type="slidenum">
              <a:rPr lang="en-GB" sz="1600" smtClean="0"/>
              <a:pPr algn="l"/>
              <a:t>‹#›</a:t>
            </a:fld>
            <a:endParaRPr lang="en-GB" sz="1600" dirty="0" smtClean="0"/>
          </a:p>
        </p:txBody>
      </p:sp>
      <p:cxnSp>
        <p:nvCxnSpPr>
          <p:cNvPr id="31" name="Straight Connector 30"/>
          <p:cNvCxnSpPr/>
          <p:nvPr userDrawn="1"/>
        </p:nvCxnSpPr>
        <p:spPr bwMode="auto">
          <a:xfrm>
            <a:off x="0" y="815281"/>
            <a:ext cx="9906000" cy="1588"/>
          </a:xfrm>
          <a:prstGeom prst="line">
            <a:avLst/>
          </a:prstGeom>
          <a:solidFill>
            <a:schemeClr val="accent2"/>
          </a:solidFill>
          <a:ln w="28575" cap="flat" cmpd="sng" algn="ctr">
            <a:solidFill>
              <a:schemeClr val="tx2"/>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4138" r:id="rId1"/>
    <p:sldLayoutId id="2147484140" r:id="rId2"/>
    <p:sldLayoutId id="2147484153" r:id="rId3"/>
    <p:sldLayoutId id="2147484154" r:id="rId4"/>
    <p:sldLayoutId id="2147484152" r:id="rId5"/>
    <p:sldLayoutId id="2147484141" r:id="rId6"/>
    <p:sldLayoutId id="2147484142" r:id="rId7"/>
    <p:sldLayoutId id="2147484143" r:id="rId8"/>
    <p:sldLayoutId id="2147484144" r:id="rId9"/>
    <p:sldLayoutId id="2147484145" r:id="rId10"/>
    <p:sldLayoutId id="2147484146" r:id="rId11"/>
    <p:sldLayoutId id="2147484147" r:id="rId12"/>
    <p:sldLayoutId id="2147484148" r:id="rId13"/>
    <p:sldLayoutId id="2147484150" r:id="rId14"/>
    <p:sldLayoutId id="2147484151" r:id="rId15"/>
    <p:sldLayoutId id="2147484156" r:id="rId16"/>
  </p:sldLayoutIdLst>
  <p:timing>
    <p:tnLst>
      <p:par>
        <p:cTn id="1" dur="indefinite" restart="never" nodeType="tmRoot"/>
      </p:par>
    </p:tnLst>
  </p:timing>
  <p:hf hdr="0" ftr="0" dt="0"/>
  <p:txStyles>
    <p:titleStyle>
      <a:lvl1pPr algn="l" rtl="0" eaLnBrk="1" fontAlgn="base" hangingPunct="1">
        <a:spcBef>
          <a:spcPct val="0"/>
        </a:spcBef>
        <a:spcAft>
          <a:spcPct val="0"/>
        </a:spcAft>
        <a:defRPr sz="2400" b="1" baseline="0">
          <a:solidFill>
            <a:schemeClr val="bg1"/>
          </a:solidFill>
          <a:latin typeface="+mn-lt"/>
          <a:ea typeface="+mj-ea"/>
          <a:cs typeface="+mj-cs"/>
        </a:defRPr>
      </a:lvl1pPr>
      <a:lvl2pPr algn="l" rtl="0" eaLnBrk="1" fontAlgn="base" hangingPunct="1">
        <a:spcBef>
          <a:spcPct val="0"/>
        </a:spcBef>
        <a:spcAft>
          <a:spcPct val="0"/>
        </a:spcAft>
        <a:defRPr sz="3000">
          <a:solidFill>
            <a:schemeClr val="tx2"/>
          </a:solidFill>
          <a:latin typeface="Arial Black" pitchFamily="34" charset="0"/>
        </a:defRPr>
      </a:lvl2pPr>
      <a:lvl3pPr algn="l" rtl="0" eaLnBrk="1" fontAlgn="base" hangingPunct="1">
        <a:spcBef>
          <a:spcPct val="0"/>
        </a:spcBef>
        <a:spcAft>
          <a:spcPct val="0"/>
        </a:spcAft>
        <a:defRPr sz="3000">
          <a:solidFill>
            <a:schemeClr val="tx2"/>
          </a:solidFill>
          <a:latin typeface="Arial Black" pitchFamily="34" charset="0"/>
        </a:defRPr>
      </a:lvl3pPr>
      <a:lvl4pPr algn="l" rtl="0" eaLnBrk="1" fontAlgn="base" hangingPunct="1">
        <a:spcBef>
          <a:spcPct val="0"/>
        </a:spcBef>
        <a:spcAft>
          <a:spcPct val="0"/>
        </a:spcAft>
        <a:defRPr sz="3000">
          <a:solidFill>
            <a:schemeClr val="tx2"/>
          </a:solidFill>
          <a:latin typeface="Arial Black" pitchFamily="34" charset="0"/>
        </a:defRPr>
      </a:lvl4pPr>
      <a:lvl5pPr algn="l" rtl="0" eaLnBrk="1" fontAlgn="base" hangingPunct="1">
        <a:spcBef>
          <a:spcPct val="0"/>
        </a:spcBef>
        <a:spcAft>
          <a:spcPct val="0"/>
        </a:spcAft>
        <a:defRPr sz="3000">
          <a:solidFill>
            <a:schemeClr val="tx2"/>
          </a:solidFill>
          <a:latin typeface="Arial Black" pitchFamily="34" charset="0"/>
        </a:defRPr>
      </a:lvl5pPr>
      <a:lvl6pPr marL="457200" algn="l" rtl="0" eaLnBrk="1" fontAlgn="base" hangingPunct="1">
        <a:spcBef>
          <a:spcPct val="0"/>
        </a:spcBef>
        <a:spcAft>
          <a:spcPct val="0"/>
        </a:spcAft>
        <a:defRPr sz="3000">
          <a:solidFill>
            <a:schemeClr val="tx2"/>
          </a:solidFill>
          <a:latin typeface="Arial Black" pitchFamily="34" charset="0"/>
        </a:defRPr>
      </a:lvl6pPr>
      <a:lvl7pPr marL="914400" algn="l" rtl="0" eaLnBrk="1" fontAlgn="base" hangingPunct="1">
        <a:spcBef>
          <a:spcPct val="0"/>
        </a:spcBef>
        <a:spcAft>
          <a:spcPct val="0"/>
        </a:spcAft>
        <a:defRPr sz="3000">
          <a:solidFill>
            <a:schemeClr val="tx2"/>
          </a:solidFill>
          <a:latin typeface="Arial Black" pitchFamily="34" charset="0"/>
        </a:defRPr>
      </a:lvl7pPr>
      <a:lvl8pPr marL="1371600" algn="l" rtl="0" eaLnBrk="1" fontAlgn="base" hangingPunct="1">
        <a:spcBef>
          <a:spcPct val="0"/>
        </a:spcBef>
        <a:spcAft>
          <a:spcPct val="0"/>
        </a:spcAft>
        <a:defRPr sz="3000">
          <a:solidFill>
            <a:schemeClr val="tx2"/>
          </a:solidFill>
          <a:latin typeface="Arial Black" pitchFamily="34" charset="0"/>
        </a:defRPr>
      </a:lvl8pPr>
      <a:lvl9pPr marL="1828800" algn="l" rtl="0" eaLnBrk="1" fontAlgn="base" hangingPunct="1">
        <a:spcBef>
          <a:spcPct val="0"/>
        </a:spcBef>
        <a:spcAft>
          <a:spcPct val="0"/>
        </a:spcAft>
        <a:defRPr sz="3000">
          <a:solidFill>
            <a:schemeClr val="tx2"/>
          </a:solidFill>
          <a:latin typeface="Arial Black" pitchFamily="34" charset="0"/>
        </a:defRPr>
      </a:lvl9pPr>
    </p:titleStyle>
    <p:bodyStyle>
      <a:lvl1pPr marL="180975" indent="-180975" algn="l" rtl="0" eaLnBrk="1" fontAlgn="base" hangingPunct="1">
        <a:spcBef>
          <a:spcPts val="600"/>
        </a:spcBef>
        <a:spcAft>
          <a:spcPct val="0"/>
        </a:spcAft>
        <a:buFont typeface="Arial" pitchFamily="34" charset="0"/>
        <a:buChar char="•"/>
        <a:defRPr sz="1800" baseline="0">
          <a:solidFill>
            <a:schemeClr val="tx1">
              <a:lumMod val="90000"/>
              <a:lumOff val="10000"/>
            </a:schemeClr>
          </a:solidFill>
          <a:latin typeface="+mn-lt"/>
          <a:ea typeface="+mn-ea"/>
          <a:cs typeface="+mn-cs"/>
        </a:defRPr>
      </a:lvl1pPr>
      <a:lvl2pPr marL="452438" indent="-185738" algn="l" rtl="0" eaLnBrk="1" fontAlgn="base" hangingPunct="1">
        <a:spcBef>
          <a:spcPts val="600"/>
        </a:spcBef>
        <a:spcAft>
          <a:spcPct val="0"/>
        </a:spcAft>
        <a:buFont typeface="Arial" pitchFamily="34" charset="0"/>
        <a:buChar char="-"/>
        <a:defRPr sz="1800">
          <a:solidFill>
            <a:schemeClr val="tx1">
              <a:lumMod val="90000"/>
              <a:lumOff val="10000"/>
            </a:schemeClr>
          </a:solidFill>
          <a:latin typeface="+mn-lt"/>
        </a:defRPr>
      </a:lvl2pPr>
      <a:lvl3pPr marL="801688" indent="-228600" algn="l" rtl="0" eaLnBrk="1" fontAlgn="base" hangingPunct="1">
        <a:spcBef>
          <a:spcPts val="600"/>
        </a:spcBef>
        <a:spcAft>
          <a:spcPct val="0"/>
        </a:spcAft>
        <a:buFont typeface="Arial" pitchFamily="34" charset="0"/>
        <a:buChar char="•"/>
        <a:defRPr sz="1600">
          <a:solidFill>
            <a:schemeClr val="tx1">
              <a:lumMod val="90000"/>
              <a:lumOff val="10000"/>
            </a:schemeClr>
          </a:solidFill>
          <a:latin typeface="+mn-lt"/>
        </a:defRPr>
      </a:lvl3pPr>
      <a:lvl4pPr marL="1079500" indent="-193675" algn="l" rtl="0" eaLnBrk="1" fontAlgn="base" hangingPunct="1">
        <a:spcBef>
          <a:spcPts val="600"/>
        </a:spcBef>
        <a:spcAft>
          <a:spcPct val="0"/>
        </a:spcAft>
        <a:buFont typeface="Arial" pitchFamily="34" charset="0"/>
        <a:buChar char="-"/>
        <a:defRPr sz="1600" baseline="0">
          <a:solidFill>
            <a:schemeClr val="tx1">
              <a:lumMod val="90000"/>
              <a:lumOff val="10000"/>
            </a:schemeClr>
          </a:solidFill>
          <a:latin typeface="+mn-lt"/>
        </a:defRPr>
      </a:lvl4pPr>
      <a:lvl5pPr marL="1519238" indent="-271463" algn="l" rtl="0" eaLnBrk="1" fontAlgn="base" hangingPunct="1">
        <a:spcBef>
          <a:spcPts val="600"/>
        </a:spcBef>
        <a:spcAft>
          <a:spcPct val="0"/>
        </a:spcAft>
        <a:buFont typeface="Arial" pitchFamily="34" charset="0"/>
        <a:buChar char="•"/>
        <a:defRPr sz="1600" baseline="0">
          <a:solidFill>
            <a:schemeClr val="tx1">
              <a:lumMod val="90000"/>
              <a:lumOff val="10000"/>
            </a:schemeClr>
          </a:solidFill>
          <a:latin typeface="+mn-lt"/>
        </a:defRPr>
      </a:lvl5pPr>
      <a:lvl6pPr marL="2613025" indent="-268288" algn="l" rtl="0" eaLnBrk="1" fontAlgn="base" hangingPunct="1">
        <a:spcBef>
          <a:spcPct val="50000"/>
        </a:spcBef>
        <a:spcAft>
          <a:spcPct val="0"/>
        </a:spcAft>
        <a:buFont typeface="Arial" charset="0"/>
        <a:buChar char="–"/>
        <a:defRPr sz="2000">
          <a:solidFill>
            <a:schemeClr val="tx1"/>
          </a:solidFill>
          <a:latin typeface="+mn-lt"/>
        </a:defRPr>
      </a:lvl6pPr>
      <a:lvl7pPr marL="3070225" indent="-268288" algn="l" rtl="0" eaLnBrk="1" fontAlgn="base" hangingPunct="1">
        <a:spcBef>
          <a:spcPct val="50000"/>
        </a:spcBef>
        <a:spcAft>
          <a:spcPct val="0"/>
        </a:spcAft>
        <a:buFont typeface="Arial" charset="0"/>
        <a:buChar char="–"/>
        <a:defRPr sz="2000">
          <a:solidFill>
            <a:schemeClr val="tx1"/>
          </a:solidFill>
          <a:latin typeface="+mn-lt"/>
        </a:defRPr>
      </a:lvl7pPr>
      <a:lvl8pPr marL="3527425" indent="-268288" algn="l" rtl="0" eaLnBrk="1" fontAlgn="base" hangingPunct="1">
        <a:spcBef>
          <a:spcPct val="50000"/>
        </a:spcBef>
        <a:spcAft>
          <a:spcPct val="0"/>
        </a:spcAft>
        <a:buFont typeface="Arial" charset="0"/>
        <a:buChar char="–"/>
        <a:defRPr sz="2000">
          <a:solidFill>
            <a:schemeClr val="tx1"/>
          </a:solidFill>
          <a:latin typeface="+mn-lt"/>
        </a:defRPr>
      </a:lvl8pPr>
      <a:lvl9pPr marL="3984625" indent="-268288" algn="l" rtl="0" eaLnBrk="1" fontAlgn="base" hangingPunct="1">
        <a:spcBef>
          <a:spcPct val="5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chart" Target="../charts/chart22.xml"/><Relationship Id="rId7" Type="http://schemas.openxmlformats.org/officeDocument/2006/relationships/chart" Target="../charts/chart26.xml"/><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chart" Target="../charts/chart25.xml"/><Relationship Id="rId5" Type="http://schemas.openxmlformats.org/officeDocument/2006/relationships/chart" Target="../charts/chart24.xml"/><Relationship Id="rId4" Type="http://schemas.openxmlformats.org/officeDocument/2006/relationships/chart" Target="../charts/chart23.xml"/><Relationship Id="rId9" Type="http://schemas.openxmlformats.org/officeDocument/2006/relationships/image" Target="../media/image7.jpeg"/></Relationships>
</file>

<file path=ppt/slides/_rels/slide1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chart" Target="../charts/chart27.xml"/><Relationship Id="rId7" Type="http://schemas.openxmlformats.org/officeDocument/2006/relationships/chart" Target="../charts/chart31.xml"/><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chart" Target="../charts/chart30.xml"/><Relationship Id="rId5" Type="http://schemas.openxmlformats.org/officeDocument/2006/relationships/chart" Target="../charts/chart29.xml"/><Relationship Id="rId4" Type="http://schemas.openxmlformats.org/officeDocument/2006/relationships/chart" Target="../charts/chart28.xml"/></Relationships>
</file>

<file path=ppt/slides/_rels/slide1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chart" Target="../charts/chart32.xml"/><Relationship Id="rId7" Type="http://schemas.openxmlformats.org/officeDocument/2006/relationships/chart" Target="../charts/chart36.xml"/><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chart" Target="../charts/chart35.xml"/><Relationship Id="rId5" Type="http://schemas.openxmlformats.org/officeDocument/2006/relationships/chart" Target="../charts/chart34.xml"/><Relationship Id="rId4" Type="http://schemas.openxmlformats.org/officeDocument/2006/relationships/chart" Target="../charts/chart33.xml"/><Relationship Id="rId9" Type="http://schemas.openxmlformats.org/officeDocument/2006/relationships/image" Target="../media/image7.jpeg"/></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chart" Target="../charts/chart37.xml"/><Relationship Id="rId7" Type="http://schemas.openxmlformats.org/officeDocument/2006/relationships/chart" Target="../charts/chart41.xml"/><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chart" Target="../charts/chart40.xml"/><Relationship Id="rId5" Type="http://schemas.openxmlformats.org/officeDocument/2006/relationships/chart" Target="../charts/chart39.xml"/><Relationship Id="rId4" Type="http://schemas.openxmlformats.org/officeDocument/2006/relationships/chart" Target="../charts/chart38.xml"/><Relationship Id="rId9" Type="http://schemas.openxmlformats.org/officeDocument/2006/relationships/image" Target="../media/image7.jpeg"/></Relationships>
</file>

<file path=ppt/slides/_rels/slide1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chart" Target="../charts/chart42.xml"/><Relationship Id="rId7" Type="http://schemas.openxmlformats.org/officeDocument/2006/relationships/chart" Target="../charts/chart46.xml"/><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chart" Target="../charts/chart45.xml"/><Relationship Id="rId5" Type="http://schemas.openxmlformats.org/officeDocument/2006/relationships/chart" Target="../charts/chart44.xml"/><Relationship Id="rId4" Type="http://schemas.openxmlformats.org/officeDocument/2006/relationships/chart" Target="../charts/chart43.xml"/></Relationships>
</file>

<file path=ppt/slides/_rels/slide15.xml.rels><?xml version="1.0" encoding="UTF-8" standalone="yes"?>
<Relationships xmlns="http://schemas.openxmlformats.org/package/2006/relationships"><Relationship Id="rId3" Type="http://schemas.openxmlformats.org/officeDocument/2006/relationships/chart" Target="../charts/chart47.xml"/><Relationship Id="rId7"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8.xml"/><Relationship Id="rId6" Type="http://schemas.openxmlformats.org/officeDocument/2006/relationships/image" Target="../media/image6.jpeg"/><Relationship Id="rId5" Type="http://schemas.openxmlformats.org/officeDocument/2006/relationships/chart" Target="../charts/chart49.xml"/><Relationship Id="rId4" Type="http://schemas.openxmlformats.org/officeDocument/2006/relationships/chart" Target="../charts/chart48.xml"/></Relationships>
</file>

<file path=ppt/slides/_rels/slide16.xml.rels><?xml version="1.0" encoding="UTF-8" standalone="yes"?>
<Relationships xmlns="http://schemas.openxmlformats.org/package/2006/relationships"><Relationship Id="rId3" Type="http://schemas.openxmlformats.org/officeDocument/2006/relationships/hyperlink" Target="http://www.ipsos-mori.com/terms" TargetMode="External"/><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 Id="rId9" Type="http://schemas.openxmlformats.org/officeDocument/2006/relationships/image" Target="../media/image7.jpeg"/></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chart" Target="../charts/chart7.xml"/><Relationship Id="rId7"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 Id="rId9" Type="http://schemas.openxmlformats.org/officeDocument/2006/relationships/image" Target="../media/image7.jpeg"/></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chart" Target="../charts/chart17.xml"/><Relationship Id="rId7" Type="http://schemas.openxmlformats.org/officeDocument/2006/relationships/chart" Target="../charts/chart21.xml"/><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_5f3f2349e50b9f38"/>
          <p:cNvSpPr>
            <a:spLocks noGrp="1"/>
          </p:cNvSpPr>
          <p:nvPr>
            <p:ph type="title"/>
          </p:nvPr>
        </p:nvSpPr>
        <p:spPr/>
        <p:txBody>
          <a:bodyPr/>
          <a:lstStyle/>
          <a:p>
            <a:r>
              <a:rPr lang="en-US" dirty="0" smtClean="0"/>
              <a:t>Sheffield CCG</a:t>
            </a:r>
            <a:endParaRPr lang="en-US" dirty="0"/>
          </a:p>
        </p:txBody>
      </p:sp>
      <p:sp>
        <p:nvSpPr>
          <p:cNvPr id="9" name="Text Placeholder 8"/>
          <p:cNvSpPr>
            <a:spLocks noGrp="1"/>
          </p:cNvSpPr>
          <p:nvPr>
            <p:ph type="body" sz="quarter" idx="10"/>
          </p:nvPr>
        </p:nvSpPr>
        <p:spPr>
          <a:xfrm>
            <a:off x="0" y="3244822"/>
            <a:ext cx="9906000" cy="616226"/>
          </a:xfrm>
        </p:spPr>
        <p:txBody>
          <a:bodyPr/>
          <a:lstStyle/>
          <a:p>
            <a:r>
              <a:rPr lang="en-US" sz="2800" dirty="0" smtClean="0">
                <a:solidFill>
                  <a:srgbClr val="8CD8DC"/>
                </a:solidFill>
              </a:rPr>
              <a:t>CCG </a:t>
            </a:r>
            <a:r>
              <a:rPr lang="en-US" sz="2800" dirty="0">
                <a:solidFill>
                  <a:srgbClr val="8CD8DC"/>
                </a:solidFill>
              </a:rPr>
              <a:t>360</a:t>
            </a:r>
            <a:r>
              <a:rPr lang="en-US" sz="2800" baseline="30000" dirty="0">
                <a:solidFill>
                  <a:srgbClr val="8CD8DC"/>
                </a:solidFill>
              </a:rPr>
              <a:t>o</a:t>
            </a:r>
            <a:r>
              <a:rPr lang="en-US" sz="2800" dirty="0">
                <a:solidFill>
                  <a:srgbClr val="8CD8DC"/>
                </a:solidFill>
              </a:rPr>
              <a:t> stakeholder survey </a:t>
            </a:r>
            <a:r>
              <a:rPr lang="en-US" sz="2800" dirty="0" smtClean="0">
                <a:solidFill>
                  <a:srgbClr val="8CD8DC"/>
                </a:solidFill>
              </a:rPr>
              <a:t>2014</a:t>
            </a:r>
          </a:p>
          <a:p>
            <a:r>
              <a:rPr lang="en-US" sz="2800" dirty="0" smtClean="0">
                <a:solidFill>
                  <a:srgbClr val="8CD8DC"/>
                </a:solidFill>
              </a:rPr>
              <a:t>Summary report</a:t>
            </a:r>
            <a:endParaRPr lang="en-US" sz="2800" dirty="0">
              <a:solidFill>
                <a:srgbClr val="8CD8DC"/>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00872" y="840829"/>
            <a:ext cx="6105128" cy="5528440"/>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2" name="Rectangle 11"/>
          <p:cNvSpPr/>
          <p:nvPr/>
        </p:nvSpPr>
        <p:spPr bwMode="auto">
          <a:xfrm>
            <a:off x="0" y="830317"/>
            <a:ext cx="9906000" cy="457337"/>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8" name="Title 17"/>
          <p:cNvSpPr>
            <a:spLocks noGrp="1"/>
          </p:cNvSpPr>
          <p:nvPr>
            <p:ph type="title"/>
          </p:nvPr>
        </p:nvSpPr>
        <p:spPr/>
        <p:txBody>
          <a:bodyPr/>
          <a:lstStyle/>
          <a:p>
            <a:r>
              <a:rPr lang="en-GB" sz="2000" dirty="0" smtClean="0"/>
              <a:t>Overall leadership</a:t>
            </a:r>
            <a:endParaRPr lang="en-GB" sz="2000" dirty="0"/>
          </a:p>
        </p:txBody>
      </p:sp>
      <p:sp>
        <p:nvSpPr>
          <p:cNvPr id="37" name="Oval 63" hidden="1"/>
          <p:cNvSpPr/>
          <p:nvPr/>
        </p:nvSpPr>
        <p:spPr bwMode="auto">
          <a:xfrm>
            <a:off x="4448117" y="1629627"/>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40" name="Oval 63" hidden="1"/>
          <p:cNvSpPr/>
          <p:nvPr/>
        </p:nvSpPr>
        <p:spPr bwMode="auto">
          <a:xfrm flipV="1">
            <a:off x="6401840" y="1629626"/>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44" name="Oval 63" hidden="1"/>
          <p:cNvSpPr/>
          <p:nvPr/>
        </p:nvSpPr>
        <p:spPr bwMode="auto">
          <a:xfrm rot="16200000" flipH="1" flipV="1">
            <a:off x="8482219" y="1628800"/>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0" name="Oval 63" hidden="1"/>
          <p:cNvSpPr/>
          <p:nvPr/>
        </p:nvSpPr>
        <p:spPr bwMode="auto">
          <a:xfrm>
            <a:off x="4448117" y="5030072"/>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4" name="Oval 63" hidden="1"/>
          <p:cNvSpPr/>
          <p:nvPr/>
        </p:nvSpPr>
        <p:spPr bwMode="auto">
          <a:xfrm>
            <a:off x="6401840" y="3289502"/>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6F9D6B"/>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5" name="Oval 63" hidden="1"/>
          <p:cNvSpPr/>
          <p:nvPr/>
        </p:nvSpPr>
        <p:spPr bwMode="auto">
          <a:xfrm flipV="1">
            <a:off x="8483047" y="5030071"/>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4" name="Oval 63" hidden="1"/>
          <p:cNvSpPr/>
          <p:nvPr/>
        </p:nvSpPr>
        <p:spPr bwMode="auto">
          <a:xfrm flipV="1">
            <a:off x="8483047" y="3289501"/>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8" name="Oval 63" hidden="1"/>
          <p:cNvSpPr/>
          <p:nvPr/>
        </p:nvSpPr>
        <p:spPr bwMode="auto">
          <a:xfrm rot="16200000" flipH="1" flipV="1">
            <a:off x="4447289" y="3288675"/>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9" name="Oval 63" hidden="1"/>
          <p:cNvSpPr/>
          <p:nvPr/>
        </p:nvSpPr>
        <p:spPr bwMode="auto">
          <a:xfrm rot="16200000" flipH="1" flipV="1">
            <a:off x="6401012" y="5029245"/>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cxnSp>
        <p:nvCxnSpPr>
          <p:cNvPr id="9" name="Straight Connector 8"/>
          <p:cNvCxnSpPr/>
          <p:nvPr/>
        </p:nvCxnSpPr>
        <p:spPr bwMode="auto">
          <a:xfrm>
            <a:off x="1712640" y="840829"/>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7" name="Straight Connector 76"/>
          <p:cNvCxnSpPr/>
          <p:nvPr/>
        </p:nvCxnSpPr>
        <p:spPr bwMode="auto">
          <a:xfrm>
            <a:off x="5817096"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cxnSp>
        <p:nvCxnSpPr>
          <p:cNvPr id="78" name="Straight Connector 77"/>
          <p:cNvCxnSpPr/>
          <p:nvPr/>
        </p:nvCxnSpPr>
        <p:spPr bwMode="auto">
          <a:xfrm>
            <a:off x="7833320"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sp>
        <p:nvSpPr>
          <p:cNvPr id="26" name="Rectangle 25"/>
          <p:cNvSpPr/>
          <p:nvPr/>
        </p:nvSpPr>
        <p:spPr bwMode="auto">
          <a:xfrm>
            <a:off x="3800872" y="4612659"/>
            <a:ext cx="2016224" cy="1756610"/>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cxnSp>
        <p:nvCxnSpPr>
          <p:cNvPr id="76" name="Straight Connector 75"/>
          <p:cNvCxnSpPr/>
          <p:nvPr/>
        </p:nvCxnSpPr>
        <p:spPr bwMode="auto">
          <a:xfrm>
            <a:off x="3800872" y="840829"/>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 name="Straight Connector 6"/>
          <p:cNvCxnSpPr/>
          <p:nvPr/>
        </p:nvCxnSpPr>
        <p:spPr bwMode="auto">
          <a:xfrm>
            <a:off x="128464" y="2884467"/>
            <a:ext cx="9505056"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cxnSp>
        <p:nvCxnSpPr>
          <p:cNvPr id="75" name="Straight Connector 74"/>
          <p:cNvCxnSpPr/>
          <p:nvPr/>
        </p:nvCxnSpPr>
        <p:spPr bwMode="auto">
          <a:xfrm>
            <a:off x="200472" y="4612659"/>
            <a:ext cx="9433048"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sp>
        <p:nvSpPr>
          <p:cNvPr id="28" name="TextBox 27"/>
          <p:cNvSpPr txBox="1"/>
          <p:nvPr/>
        </p:nvSpPr>
        <p:spPr>
          <a:xfrm>
            <a:off x="4246815" y="5036497"/>
            <a:ext cx="1133504"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graphicFrame>
        <p:nvGraphicFramePr>
          <p:cNvPr id="2" name="D_466887bc520aa9d0_CalcTable"/>
          <p:cNvGraphicFramePr>
            <a:graphicFrameLocks noGrp="1" noChangeAspect="1"/>
          </p:cNvGraphicFramePr>
          <p:nvPr>
            <p:extLst>
              <p:ext uri="{D42A27DB-BD31-4B8C-83A1-F6EECF244321}">
                <p14:modId xmlns:p14="http://schemas.microsoft.com/office/powerpoint/2010/main" val="3646750241"/>
              </p:ext>
            </p:extLst>
          </p:nvPr>
        </p:nvGraphicFramePr>
        <p:xfrm>
          <a:off x="33548" y="840830"/>
          <a:ext cx="9860074" cy="5539959"/>
        </p:xfrm>
        <a:graphic>
          <a:graphicData uri="http://schemas.openxmlformats.org/drawingml/2006/table">
            <a:tbl>
              <a:tblPr firstRow="1" bandRow="1">
                <a:tableStyleId>{2D5ABB26-0587-4C30-8999-92F81FD0307C}</a:tableStyleId>
              </a:tblPr>
              <a:tblGrid>
                <a:gridCol w="1705125"/>
                <a:gridCol w="2049823"/>
                <a:gridCol w="2035042"/>
                <a:gridCol w="2035042"/>
                <a:gridCol w="2035042"/>
              </a:tblGrid>
              <a:tr h="465947">
                <a:tc>
                  <a:txBody>
                    <a:bodyPr/>
                    <a:lstStyle/>
                    <a:p>
                      <a:pPr algn="ctr"/>
                      <a:endParaRPr lang="en-GB" sz="1400" dirty="0"/>
                    </a:p>
                  </a:txBody>
                  <a:tcPr/>
                </a:tc>
                <a:tc>
                  <a:txBody>
                    <a:bodyPr/>
                    <a:lstStyle/>
                    <a:p>
                      <a:pPr algn="ctr"/>
                      <a:r>
                        <a:rPr lang="en-GB" sz="1400" b="1" u="sng" dirty="0" smtClean="0">
                          <a:solidFill>
                            <a:srgbClr val="00AA9E"/>
                          </a:solidFill>
                        </a:rPr>
                        <a:t>CCG</a:t>
                      </a:r>
                      <a:r>
                        <a:rPr lang="en-GB" sz="1400" b="1" u="sng" baseline="0" dirty="0" smtClean="0">
                          <a:solidFill>
                            <a:srgbClr val="00AA9E"/>
                          </a:solidFill>
                        </a:rPr>
                        <a:t> in 2014</a:t>
                      </a:r>
                    </a:p>
                    <a:p>
                      <a:pPr algn="ctr"/>
                      <a:r>
                        <a:rPr lang="en-GB" sz="1100" b="1" u="none" baseline="0" dirty="0" smtClean="0">
                          <a:solidFill>
                            <a:srgbClr val="00AA9E"/>
                          </a:solidFill>
                        </a:rPr>
                        <a:t>Base: 71</a:t>
                      </a:r>
                    </a:p>
                  </a:txBody>
                  <a:tcPr/>
                </a:tc>
                <a:tc>
                  <a:txBody>
                    <a:bodyPr/>
                    <a:lstStyle/>
                    <a:p>
                      <a:pPr algn="ctr"/>
                      <a:r>
                        <a:rPr lang="en-GB" sz="1400" b="1" u="sng" dirty="0" smtClean="0">
                          <a:solidFill>
                            <a:srgbClr val="00AA9E"/>
                          </a:solidFill>
                        </a:rPr>
                        <a:t>CCG in 2012</a:t>
                      </a:r>
                    </a:p>
                    <a:p>
                      <a:pPr algn="ctr"/>
                      <a:r>
                        <a:rPr lang="en-GB" sz="1100" b="1" dirty="0" smtClean="0">
                          <a:solidFill>
                            <a:srgbClr val="00AA9E"/>
                          </a:solidFill>
                        </a:rPr>
                        <a:t>Base: 97</a:t>
                      </a:r>
                      <a:endParaRPr lang="en-GB" sz="1100" b="1" dirty="0">
                        <a:solidFill>
                          <a:srgbClr val="00AA9E"/>
                        </a:solidFill>
                      </a:endParaRPr>
                    </a:p>
                  </a:txBody>
                  <a:tcPr/>
                </a:tc>
                <a:tc>
                  <a:txBody>
                    <a:bodyPr/>
                    <a:lstStyle/>
                    <a:p>
                      <a:pPr algn="ctr"/>
                      <a:r>
                        <a:rPr lang="en-GB" sz="1400" b="1" u="sng" dirty="0" smtClean="0">
                          <a:solidFill>
                            <a:srgbClr val="00AA9E"/>
                          </a:solidFill>
                        </a:rPr>
                        <a:t>Area team</a:t>
                      </a:r>
                    </a:p>
                    <a:p>
                      <a:pPr algn="ctr"/>
                      <a:r>
                        <a:rPr lang="en-GB" sz="1100" b="1" dirty="0" smtClean="0">
                          <a:solidFill>
                            <a:srgbClr val="00AA9E"/>
                          </a:solidFill>
                        </a:rPr>
                        <a:t>Base: 217</a:t>
                      </a:r>
                      <a:endParaRPr lang="en-GB" sz="1100" b="1" dirty="0">
                        <a:solidFill>
                          <a:srgbClr val="00AA9E"/>
                        </a:solidFill>
                      </a:endParaRPr>
                    </a:p>
                  </a:txBody>
                  <a:tcPr/>
                </a:tc>
                <a:tc>
                  <a:txBody>
                    <a:bodyPr/>
                    <a:lstStyle/>
                    <a:p>
                      <a:pPr algn="ctr"/>
                      <a:r>
                        <a:rPr lang="en-GB" sz="1400" b="1" u="sng" dirty="0" smtClean="0">
                          <a:solidFill>
                            <a:srgbClr val="00AA9E"/>
                          </a:solidFill>
                        </a:rPr>
                        <a:t>All</a:t>
                      </a:r>
                      <a:r>
                        <a:rPr lang="en-GB" sz="1400" b="1" u="sng" baseline="0" dirty="0" smtClean="0">
                          <a:solidFill>
                            <a:srgbClr val="00AA9E"/>
                          </a:solidFill>
                        </a:rPr>
                        <a:t> </a:t>
                      </a:r>
                      <a:r>
                        <a:rPr lang="en-GB" sz="1400" b="1" u="sng" dirty="0" smtClean="0">
                          <a:solidFill>
                            <a:srgbClr val="00AA9E"/>
                          </a:solidFill>
                        </a:rPr>
                        <a:t>CCGs</a:t>
                      </a:r>
                    </a:p>
                    <a:p>
                      <a:pPr algn="ctr"/>
                      <a:r>
                        <a:rPr lang="en-GB" sz="1100" b="1" dirty="0" smtClean="0">
                          <a:solidFill>
                            <a:srgbClr val="00AA9E"/>
                          </a:solidFill>
                        </a:rPr>
                        <a:t>Base: 9018</a:t>
                      </a:r>
                      <a:endParaRPr lang="en-GB" sz="1100" b="1" dirty="0">
                        <a:solidFill>
                          <a:srgbClr val="00AA9E"/>
                        </a:solidFill>
                      </a:endParaRPr>
                    </a:p>
                  </a:txBody>
                  <a:tcPr/>
                </a:tc>
              </a:tr>
              <a:tr h="1230416">
                <a:tc rowSpan="2">
                  <a:txBody>
                    <a:bodyPr/>
                    <a:lstStyle/>
                    <a:p>
                      <a:pPr algn="ctr"/>
                      <a:r>
                        <a:rPr lang="en-GB" sz="1100" b="1" kern="1200" dirty="0" smtClean="0">
                          <a:solidFill>
                            <a:srgbClr val="00AA9E"/>
                          </a:solidFill>
                          <a:latin typeface="+mn-lt"/>
                          <a:ea typeface="+mn-ea"/>
                          <a:cs typeface="+mn-cs"/>
                        </a:rPr>
                        <a:t>CLEAR AND VISIBLE LEADERSHIP</a:t>
                      </a:r>
                    </a:p>
                    <a:p>
                      <a:pPr algn="ctr"/>
                      <a:r>
                        <a:rPr lang="en-GB" sz="1100" b="1" kern="1200" dirty="0" smtClean="0">
                          <a:solidFill>
                            <a:schemeClr val="tx1">
                              <a:lumMod val="75000"/>
                              <a:lumOff val="25000"/>
                            </a:schemeClr>
                          </a:solidFill>
                          <a:latin typeface="+mn-lt"/>
                          <a:ea typeface="+mn-ea"/>
                          <a:cs typeface="+mn-cs"/>
                        </a:rPr>
                        <a:t>There is clear and visible leadership of the CCG</a:t>
                      </a:r>
                    </a:p>
                  </a:txBody>
                  <a:tcPr anchor="ctr"/>
                </a:tc>
                <a:tc>
                  <a:txBody>
                    <a:bodyPr/>
                    <a:lstStyle/>
                    <a:p>
                      <a:pPr algn="ctr"/>
                      <a:r>
                        <a:rPr lang="en-GB" sz="1200" b="1" smtClean="0">
                          <a:solidFill>
                            <a:srgbClr val="00AA9E"/>
                          </a:solidFill>
                        </a:rPr>
                        <a:t>82% (58)</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r>
              <a:tr h="420855">
                <a:tc vMerge="1">
                  <a:txBody>
                    <a:bodyPr/>
                    <a:lstStyle/>
                    <a:p>
                      <a:endParaRPr lang="en-GB"/>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81% (79)</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84% (182)</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78% (7042)</a:t>
                      </a:r>
                      <a:endParaRPr lang="en-GB" sz="1100" b="1" kern="1200" dirty="0" smtClean="0">
                        <a:solidFill>
                          <a:srgbClr val="00AA9E"/>
                        </a:solidFill>
                        <a:latin typeface="+mn-lt"/>
                        <a:ea typeface="+mn-ea"/>
                        <a:cs typeface="+mn-cs"/>
                      </a:endParaRPr>
                    </a:p>
                  </a:txBody>
                  <a:tcPr anchor="ctr"/>
                </a:tc>
              </a:tr>
              <a:tr h="1273577">
                <a:tc rowSpan="2">
                  <a:txBody>
                    <a:bodyPr/>
                    <a:lstStyle/>
                    <a:p>
                      <a:pPr algn="ctr"/>
                      <a:r>
                        <a:rPr lang="en-GB" sz="1100" b="1" dirty="0" smtClean="0">
                          <a:solidFill>
                            <a:srgbClr val="00AA9E"/>
                          </a:solidFill>
                        </a:rPr>
                        <a:t>DELIVERING PLANS AND PRIORITIES</a:t>
                      </a:r>
                    </a:p>
                    <a:p>
                      <a:pPr algn="ctr"/>
                      <a:r>
                        <a:rPr lang="en-GB" sz="1100" b="1" kern="1200" dirty="0" smtClean="0">
                          <a:solidFill>
                            <a:schemeClr val="tx1">
                              <a:lumMod val="75000"/>
                              <a:lumOff val="25000"/>
                            </a:schemeClr>
                          </a:solidFill>
                          <a:latin typeface="+mn-lt"/>
                          <a:ea typeface="+mn-ea"/>
                          <a:cs typeface="+mn-cs"/>
                        </a:rPr>
                        <a:t>I have confidence in the leadership to</a:t>
                      </a:r>
                      <a:r>
                        <a:rPr lang="en-GB" sz="1100" b="1" kern="1200" baseline="0" dirty="0" smtClean="0">
                          <a:solidFill>
                            <a:schemeClr val="tx1">
                              <a:lumMod val="75000"/>
                              <a:lumOff val="25000"/>
                            </a:schemeClr>
                          </a:solidFill>
                          <a:latin typeface="+mn-lt"/>
                          <a:ea typeface="+mn-ea"/>
                          <a:cs typeface="+mn-cs"/>
                        </a:rPr>
                        <a:t> deliver its plans and priorities</a:t>
                      </a:r>
                      <a:endParaRPr lang="en-GB" sz="1100" b="1" kern="1200" dirty="0" smtClean="0">
                        <a:solidFill>
                          <a:schemeClr val="tx1">
                            <a:lumMod val="75000"/>
                            <a:lumOff val="25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62% (44)</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420855">
                <a:tc vMerge="1">
                  <a:txBody>
                    <a:bodyPr/>
                    <a:lstStyle/>
                    <a:p>
                      <a:endParaRPr lang="en-GB" dirty="0"/>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76% (74)</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72% (157)</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69% (6182)</a:t>
                      </a:r>
                      <a:endParaRPr lang="en-GB" sz="1100" b="1" kern="1200" dirty="0" smtClean="0">
                        <a:solidFill>
                          <a:srgbClr val="00AA9E"/>
                        </a:solidFill>
                        <a:latin typeface="+mn-lt"/>
                        <a:ea typeface="+mn-ea"/>
                        <a:cs typeface="+mn-cs"/>
                      </a:endParaRPr>
                    </a:p>
                  </a:txBody>
                  <a:tcPr anchor="ctr"/>
                </a:tc>
              </a:tr>
              <a:tr h="1356056">
                <a:tc>
                  <a:txBody>
                    <a:bodyPr/>
                    <a:lstStyle/>
                    <a:p>
                      <a:pPr algn="ctr"/>
                      <a:r>
                        <a:rPr lang="en-GB" sz="1100" b="1" dirty="0" smtClean="0">
                          <a:solidFill>
                            <a:srgbClr val="00AA9E"/>
                          </a:solidFill>
                        </a:rPr>
                        <a:t>CONTINUOUS IMPROVEMENT IN QUALITY</a:t>
                      </a:r>
                    </a:p>
                    <a:p>
                      <a:pPr algn="ctr"/>
                      <a:r>
                        <a:rPr lang="en-GB" sz="1100" b="1" kern="1200" dirty="0" smtClean="0">
                          <a:solidFill>
                            <a:schemeClr val="tx1">
                              <a:lumMod val="75000"/>
                              <a:lumOff val="25000"/>
                            </a:schemeClr>
                          </a:solidFill>
                          <a:latin typeface="+mn-lt"/>
                          <a:ea typeface="+mn-ea"/>
                          <a:cs typeface="+mn-cs"/>
                        </a:rPr>
                        <a:t>The</a:t>
                      </a:r>
                      <a:r>
                        <a:rPr lang="en-GB" sz="1100" b="1" kern="1200" baseline="0" dirty="0" smtClean="0">
                          <a:solidFill>
                            <a:schemeClr val="tx1">
                              <a:lumMod val="75000"/>
                              <a:lumOff val="25000"/>
                            </a:schemeClr>
                          </a:solidFill>
                          <a:latin typeface="+mn-lt"/>
                          <a:ea typeface="+mn-ea"/>
                          <a:cs typeface="+mn-cs"/>
                        </a:rPr>
                        <a:t> leadership of the CCG is delivering continued quality improvements</a:t>
                      </a:r>
                      <a:endParaRPr lang="en-GB" sz="1100" b="1" kern="1200" dirty="0" smtClean="0">
                        <a:solidFill>
                          <a:schemeClr val="tx1">
                            <a:lumMod val="75000"/>
                            <a:lumOff val="25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54% (38)</a:t>
                      </a:r>
                      <a:endParaRPr lang="en-GB" sz="1200" b="1" dirty="0" smtClean="0">
                        <a:solidFill>
                          <a:srgbClr val="00AA9E"/>
                        </a:solidFill>
                      </a:endParaRPr>
                    </a:p>
                  </a:txBody>
                  <a:tcPr marT="180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360733">
                <a:tc>
                  <a:txBody>
                    <a:bodyPr/>
                    <a:lstStyle/>
                    <a:p>
                      <a:endParaRPr lang="en-GB" dirty="0"/>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65% (141)</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60% (5410)</a:t>
                      </a:r>
                      <a:endParaRPr lang="en-GB" sz="1100" b="1" kern="1200" dirty="0" smtClean="0">
                        <a:solidFill>
                          <a:srgbClr val="00AA9E"/>
                        </a:solidFill>
                        <a:latin typeface="+mn-lt"/>
                        <a:ea typeface="+mn-ea"/>
                        <a:cs typeface="+mn-cs"/>
                      </a:endParaRPr>
                    </a:p>
                  </a:txBody>
                  <a:tcPr anchor="ctr"/>
                </a:tc>
              </a:tr>
            </a:tbl>
          </a:graphicData>
        </a:graphic>
      </p:graphicFrame>
      <p:sp>
        <p:nvSpPr>
          <p:cNvPr id="29" name="D_5f3f2349e50b9f38"/>
          <p:cNvSpPr txBox="1"/>
          <p:nvPr/>
        </p:nvSpPr>
        <p:spPr>
          <a:xfrm>
            <a:off x="4448944" y="6514751"/>
            <a:ext cx="4293895" cy="153888"/>
          </a:xfrm>
          <a:prstGeom prst="rect">
            <a:avLst/>
          </a:prstGeom>
          <a:noFill/>
        </p:spPr>
        <p:txBody>
          <a:bodyPr wrap="square" lIns="0" tIns="0" rIns="0" bIns="0" rtlCol="0">
            <a:spAutoFit/>
          </a:bodyPr>
          <a:lstStyle/>
          <a:p>
            <a:r>
              <a:rPr lang="en-GB" sz="1000" dirty="0" smtClean="0"/>
              <a:t>Sheffield CCG</a:t>
            </a:r>
          </a:p>
        </p:txBody>
      </p:sp>
      <p:sp>
        <p:nvSpPr>
          <p:cNvPr id="30" name="D_a95b8af87e6d9f52"/>
          <p:cNvSpPr txBox="1"/>
          <p:nvPr/>
        </p:nvSpPr>
        <p:spPr>
          <a:xfrm>
            <a:off x="1658790" y="6514751"/>
            <a:ext cx="2646138" cy="153888"/>
          </a:xfrm>
          <a:prstGeom prst="rect">
            <a:avLst/>
          </a:prstGeom>
          <a:noFill/>
        </p:spPr>
        <p:txBody>
          <a:bodyPr wrap="square" lIns="0" tIns="0" rIns="0" bIns="0" rtlCol="0">
            <a:spAutoFit/>
          </a:bodyPr>
          <a:lstStyle/>
          <a:p>
            <a:pPr algn="l"/>
            <a:r>
              <a:rPr lang="en-GB" sz="1000" dirty="0" smtClean="0"/>
              <a:t>Fieldwork: 12 March - 8 April 2014</a:t>
            </a:r>
            <a:endParaRPr lang="en-GB" dirty="0" smtClean="0"/>
          </a:p>
        </p:txBody>
      </p:sp>
      <p:graphicFrame>
        <p:nvGraphicFramePr>
          <p:cNvPr id="32" name="Ipsos Ribbon Rules" hidden="1"/>
          <p:cNvGraphicFramePr/>
          <p:nvPr>
            <p:extLst>
              <p:ext uri="{D42A27DB-BD31-4B8C-83A1-F6EECF244321}">
                <p14:modId xmlns:p14="http://schemas.microsoft.com/office/powerpoint/2010/main" val="4183186302"/>
              </p:ext>
            </p:extLst>
          </p:nvPr>
        </p:nvGraphicFramePr>
        <p:xfrm>
          <a:off x="7874000" y="-571500"/>
          <a:ext cx="2032000" cy="50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D_e45a310a136769d0"/>
          <p:cNvGraphicFramePr/>
          <p:nvPr>
            <p:extLst>
              <p:ext uri="{D42A27DB-BD31-4B8C-83A1-F6EECF244321}">
                <p14:modId xmlns:p14="http://schemas.microsoft.com/office/powerpoint/2010/main" val="1431249145"/>
              </p:ext>
            </p:extLst>
          </p:nvPr>
        </p:nvGraphicFramePr>
        <p:xfrm>
          <a:off x="1779740" y="2541101"/>
          <a:ext cx="2015876" cy="21278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4" name="D_8dae46677142a9d0"/>
          <p:cNvGraphicFramePr/>
          <p:nvPr>
            <p:extLst>
              <p:ext uri="{D42A27DB-BD31-4B8C-83A1-F6EECF244321}">
                <p14:modId xmlns:p14="http://schemas.microsoft.com/office/powerpoint/2010/main" val="496680784"/>
              </p:ext>
            </p:extLst>
          </p:nvPr>
        </p:nvGraphicFramePr>
        <p:xfrm>
          <a:off x="1774485" y="4365104"/>
          <a:ext cx="2026387" cy="217791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5" name="D_dbd04bfdad32a9d0"/>
          <p:cNvGraphicFramePr/>
          <p:nvPr>
            <p:extLst>
              <p:ext uri="{D42A27DB-BD31-4B8C-83A1-F6EECF244321}">
                <p14:modId xmlns:p14="http://schemas.microsoft.com/office/powerpoint/2010/main" val="4270892003"/>
              </p:ext>
            </p:extLst>
          </p:nvPr>
        </p:nvGraphicFramePr>
        <p:xfrm>
          <a:off x="1813359" y="901658"/>
          <a:ext cx="1948639" cy="213180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8" name="D_466887bc520aa9d0" hidden="1"/>
          <p:cNvGraphicFramePr/>
          <p:nvPr>
            <p:extLst>
              <p:ext uri="{D42A27DB-BD31-4B8C-83A1-F6EECF244321}">
                <p14:modId xmlns:p14="http://schemas.microsoft.com/office/powerpoint/2010/main" val="3381317558"/>
              </p:ext>
            </p:extLst>
          </p:nvPr>
        </p:nvGraphicFramePr>
        <p:xfrm>
          <a:off x="0" y="0"/>
          <a:ext cx="2032000" cy="508000"/>
        </p:xfrm>
        <a:graphic>
          <a:graphicData uri="http://schemas.openxmlformats.org/drawingml/2006/chart">
            <c:chart xmlns:c="http://schemas.openxmlformats.org/drawingml/2006/chart" xmlns:r="http://schemas.openxmlformats.org/officeDocument/2006/relationships" r:id="rId7"/>
          </a:graphicData>
        </a:graphic>
      </p:graphicFrame>
      <p:pic>
        <p:nvPicPr>
          <p:cNvPr id="56" name="DOWN_Dup" descr="I:\DATA\Dispatch\CCG\Images\DOWN.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7689" y="3263002"/>
            <a:ext cx="676656" cy="676656"/>
          </a:xfrm>
          <a:prstGeom prst="rect">
            <a:avLst/>
          </a:prstGeom>
          <a:noFill/>
          <a:extLst>
            <a:ext uri="{909E8E84-426E-40DD-AFC4-6F175D3DCCD1}">
              <a14:hiddenFill xmlns:a14="http://schemas.microsoft.com/office/drawing/2010/main">
                <a:solidFill>
                  <a:srgbClr val="FFFFFF"/>
                </a:solidFill>
              </a14:hiddenFill>
            </a:ext>
          </a:extLst>
        </p:spPr>
      </p:pic>
      <p:pic>
        <p:nvPicPr>
          <p:cNvPr id="58" name="DOWN_Dup" descr="I:\DATA\Dispatch\CCG\Images\DOWN.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2731" y="4998673"/>
            <a:ext cx="676656" cy="676656"/>
          </a:xfrm>
          <a:prstGeom prst="rect">
            <a:avLst/>
          </a:prstGeom>
          <a:noFill/>
          <a:extLst>
            <a:ext uri="{909E8E84-426E-40DD-AFC4-6F175D3DCCD1}">
              <a14:hiddenFill xmlns:a14="http://schemas.microsoft.com/office/drawing/2010/main">
                <a:solidFill>
                  <a:srgbClr val="FFFFFF"/>
                </a:solidFill>
              </a14:hiddenFill>
            </a:ext>
          </a:extLst>
        </p:spPr>
      </p:pic>
      <p:pic>
        <p:nvPicPr>
          <p:cNvPr id="60"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67689" y="1587102"/>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1"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02731" y="1587102"/>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2"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1587102"/>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3"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3259953"/>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5"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02731" y="3259953"/>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7"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4995625"/>
            <a:ext cx="676656" cy="682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2369999"/>
      </p:ext>
    </p:extLst>
  </p:cSld>
  <p:clrMapOvr>
    <a:masterClrMapping/>
  </p:clrMapOvr>
  <mc:AlternateContent xmlns:mc="http://schemas.openxmlformats.org/markup-compatibility/2006" xmlns:p14="http://schemas.microsoft.com/office/powerpoint/2010/main">
    <mc:Choice Requires="p14">
      <p:transition spd="slow" p14:dur="2000"/>
    </mc:Choice>
    <mc:Fallback xmlns:c="http://schemas.openxmlformats.org/drawingml/2006/chart"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00872" y="840829"/>
            <a:ext cx="6105128" cy="5528440"/>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2" name="Rectangle 11"/>
          <p:cNvSpPr/>
          <p:nvPr/>
        </p:nvSpPr>
        <p:spPr bwMode="auto">
          <a:xfrm>
            <a:off x="0" y="830317"/>
            <a:ext cx="9906000" cy="457337"/>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8" name="Title 17"/>
          <p:cNvSpPr>
            <a:spLocks noGrp="1"/>
          </p:cNvSpPr>
          <p:nvPr>
            <p:ph type="title"/>
          </p:nvPr>
        </p:nvSpPr>
        <p:spPr/>
        <p:txBody>
          <a:bodyPr/>
          <a:lstStyle/>
          <a:p>
            <a:r>
              <a:rPr lang="en-GB" sz="2000" dirty="0" smtClean="0"/>
              <a:t>Overall leadership and clinical leadership</a:t>
            </a:r>
            <a:endParaRPr lang="en-GB" sz="2000" dirty="0"/>
          </a:p>
        </p:txBody>
      </p:sp>
      <p:sp>
        <p:nvSpPr>
          <p:cNvPr id="37" name="Oval 63" hidden="1"/>
          <p:cNvSpPr/>
          <p:nvPr/>
        </p:nvSpPr>
        <p:spPr bwMode="auto">
          <a:xfrm>
            <a:off x="4448117" y="1629627"/>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40" name="Oval 63" hidden="1"/>
          <p:cNvSpPr/>
          <p:nvPr/>
        </p:nvSpPr>
        <p:spPr bwMode="auto">
          <a:xfrm flipV="1">
            <a:off x="6401840" y="1629626"/>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44" name="Oval 63" hidden="1"/>
          <p:cNvSpPr/>
          <p:nvPr/>
        </p:nvSpPr>
        <p:spPr bwMode="auto">
          <a:xfrm rot="16200000" flipH="1" flipV="1">
            <a:off x="8482219" y="1628800"/>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0" name="Oval 63" hidden="1"/>
          <p:cNvSpPr/>
          <p:nvPr/>
        </p:nvSpPr>
        <p:spPr bwMode="auto">
          <a:xfrm>
            <a:off x="4448117" y="5030072"/>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4" name="Oval 63" hidden="1"/>
          <p:cNvSpPr/>
          <p:nvPr/>
        </p:nvSpPr>
        <p:spPr bwMode="auto">
          <a:xfrm>
            <a:off x="6401840" y="3289502"/>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6F9D6B"/>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5" name="Oval 63" hidden="1"/>
          <p:cNvSpPr/>
          <p:nvPr/>
        </p:nvSpPr>
        <p:spPr bwMode="auto">
          <a:xfrm flipV="1">
            <a:off x="8483047" y="5030071"/>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4" name="Oval 63" hidden="1"/>
          <p:cNvSpPr/>
          <p:nvPr/>
        </p:nvSpPr>
        <p:spPr bwMode="auto">
          <a:xfrm flipV="1">
            <a:off x="8483047" y="3289501"/>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8" name="Oval 63" hidden="1"/>
          <p:cNvSpPr/>
          <p:nvPr/>
        </p:nvSpPr>
        <p:spPr bwMode="auto">
          <a:xfrm rot="16200000" flipH="1" flipV="1">
            <a:off x="4447289" y="3288675"/>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9" name="Oval 63" hidden="1"/>
          <p:cNvSpPr/>
          <p:nvPr/>
        </p:nvSpPr>
        <p:spPr bwMode="auto">
          <a:xfrm rot="16200000" flipH="1" flipV="1">
            <a:off x="6401012" y="5029245"/>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cxnSp>
        <p:nvCxnSpPr>
          <p:cNvPr id="9" name="Straight Connector 8"/>
          <p:cNvCxnSpPr/>
          <p:nvPr/>
        </p:nvCxnSpPr>
        <p:spPr bwMode="auto">
          <a:xfrm>
            <a:off x="1712640" y="840829"/>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7" name="Straight Connector 76"/>
          <p:cNvCxnSpPr/>
          <p:nvPr/>
        </p:nvCxnSpPr>
        <p:spPr bwMode="auto">
          <a:xfrm>
            <a:off x="5817096"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cxnSp>
        <p:nvCxnSpPr>
          <p:cNvPr id="78" name="Straight Connector 77"/>
          <p:cNvCxnSpPr/>
          <p:nvPr/>
        </p:nvCxnSpPr>
        <p:spPr bwMode="auto">
          <a:xfrm>
            <a:off x="7833320"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sp>
        <p:nvSpPr>
          <p:cNvPr id="26" name="Rectangle 25"/>
          <p:cNvSpPr/>
          <p:nvPr/>
        </p:nvSpPr>
        <p:spPr bwMode="auto">
          <a:xfrm>
            <a:off x="3800872" y="1287654"/>
            <a:ext cx="2016224" cy="5081615"/>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27" name="TextBox 26"/>
          <p:cNvSpPr txBox="1"/>
          <p:nvPr/>
        </p:nvSpPr>
        <p:spPr>
          <a:xfrm>
            <a:off x="4246815" y="3289502"/>
            <a:ext cx="1210239"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cxnSp>
        <p:nvCxnSpPr>
          <p:cNvPr id="76" name="Straight Connector 75"/>
          <p:cNvCxnSpPr/>
          <p:nvPr/>
        </p:nvCxnSpPr>
        <p:spPr bwMode="auto">
          <a:xfrm>
            <a:off x="3800872" y="840829"/>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 name="Straight Connector 6"/>
          <p:cNvCxnSpPr/>
          <p:nvPr/>
        </p:nvCxnSpPr>
        <p:spPr bwMode="auto">
          <a:xfrm>
            <a:off x="128464" y="2884467"/>
            <a:ext cx="9505056"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cxnSp>
        <p:nvCxnSpPr>
          <p:cNvPr id="75" name="Straight Connector 74"/>
          <p:cNvCxnSpPr/>
          <p:nvPr/>
        </p:nvCxnSpPr>
        <p:spPr bwMode="auto">
          <a:xfrm>
            <a:off x="200472" y="4612659"/>
            <a:ext cx="9433048"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sp>
        <p:nvSpPr>
          <p:cNvPr id="28" name="TextBox 27"/>
          <p:cNvSpPr txBox="1"/>
          <p:nvPr/>
        </p:nvSpPr>
        <p:spPr>
          <a:xfrm>
            <a:off x="4246815" y="5036497"/>
            <a:ext cx="1133504"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sp>
        <p:nvSpPr>
          <p:cNvPr id="29" name="TextBox 28"/>
          <p:cNvSpPr txBox="1"/>
          <p:nvPr/>
        </p:nvSpPr>
        <p:spPr>
          <a:xfrm>
            <a:off x="4285182" y="1629627"/>
            <a:ext cx="1133504"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graphicFrame>
        <p:nvGraphicFramePr>
          <p:cNvPr id="2" name="D_f7ab1a82b1579ae4_CalcTable"/>
          <p:cNvGraphicFramePr>
            <a:graphicFrameLocks noGrp="1" noChangeAspect="1"/>
          </p:cNvGraphicFramePr>
          <p:nvPr>
            <p:extLst>
              <p:ext uri="{D42A27DB-BD31-4B8C-83A1-F6EECF244321}">
                <p14:modId xmlns:p14="http://schemas.microsoft.com/office/powerpoint/2010/main" val="1170860450"/>
              </p:ext>
            </p:extLst>
          </p:nvPr>
        </p:nvGraphicFramePr>
        <p:xfrm>
          <a:off x="33548" y="840829"/>
          <a:ext cx="9860074" cy="5558036"/>
        </p:xfrm>
        <a:graphic>
          <a:graphicData uri="http://schemas.openxmlformats.org/drawingml/2006/table">
            <a:tbl>
              <a:tblPr firstRow="1" bandRow="1">
                <a:tableStyleId>{2D5ABB26-0587-4C30-8999-92F81FD0307C}</a:tableStyleId>
              </a:tblPr>
              <a:tblGrid>
                <a:gridCol w="1705125"/>
                <a:gridCol w="2049823"/>
                <a:gridCol w="2035042"/>
                <a:gridCol w="2035042"/>
                <a:gridCol w="2035042"/>
              </a:tblGrid>
              <a:tr h="458325">
                <a:tc>
                  <a:txBody>
                    <a:bodyPr/>
                    <a:lstStyle/>
                    <a:p>
                      <a:pPr algn="ctr"/>
                      <a:endParaRPr lang="en-GB" sz="1400" dirty="0"/>
                    </a:p>
                  </a:txBody>
                  <a:tcPr/>
                </a:tc>
                <a:tc>
                  <a:txBody>
                    <a:bodyPr/>
                    <a:lstStyle/>
                    <a:p>
                      <a:pPr algn="ctr"/>
                      <a:r>
                        <a:rPr lang="en-GB" sz="1400" b="1" u="sng" dirty="0" smtClean="0">
                          <a:solidFill>
                            <a:srgbClr val="00AA9E"/>
                          </a:solidFill>
                        </a:rPr>
                        <a:t>CCG</a:t>
                      </a:r>
                      <a:r>
                        <a:rPr lang="en-GB" sz="1400" b="1" u="sng" baseline="0" dirty="0" smtClean="0">
                          <a:solidFill>
                            <a:srgbClr val="00AA9E"/>
                          </a:solidFill>
                        </a:rPr>
                        <a:t> in 2014</a:t>
                      </a:r>
                    </a:p>
                    <a:p>
                      <a:pPr algn="ctr"/>
                      <a:r>
                        <a:rPr lang="en-GB" sz="1100" b="1" u="none" baseline="0" dirty="0" smtClean="0">
                          <a:solidFill>
                            <a:srgbClr val="00AA9E"/>
                          </a:solidFill>
                        </a:rPr>
                        <a:t>Base: 71</a:t>
                      </a:r>
                    </a:p>
                  </a:txBody>
                  <a:tcPr/>
                </a:tc>
                <a:tc>
                  <a:txBody>
                    <a:bodyPr/>
                    <a:lstStyle/>
                    <a:p>
                      <a:pPr algn="ctr"/>
                      <a:r>
                        <a:rPr lang="en-GB" sz="1400" b="1" u="sng" dirty="0" smtClean="0">
                          <a:solidFill>
                            <a:srgbClr val="00AA9E"/>
                          </a:solidFill>
                        </a:rPr>
                        <a:t>CCG in 2012</a:t>
                      </a:r>
                    </a:p>
                  </a:txBody>
                  <a:tcPr/>
                </a:tc>
                <a:tc>
                  <a:txBody>
                    <a:bodyPr/>
                    <a:lstStyle/>
                    <a:p>
                      <a:pPr algn="ctr"/>
                      <a:r>
                        <a:rPr lang="en-GB" sz="1400" b="1" u="sng" dirty="0" smtClean="0">
                          <a:solidFill>
                            <a:srgbClr val="00AA9E"/>
                          </a:solidFill>
                        </a:rPr>
                        <a:t>Area team</a:t>
                      </a:r>
                    </a:p>
                    <a:p>
                      <a:pPr algn="ctr"/>
                      <a:r>
                        <a:rPr lang="en-GB" sz="1100" b="1" dirty="0" smtClean="0">
                          <a:solidFill>
                            <a:srgbClr val="00AA9E"/>
                          </a:solidFill>
                        </a:rPr>
                        <a:t>Base: 217</a:t>
                      </a:r>
                      <a:endParaRPr lang="en-GB" sz="1100" b="1" dirty="0">
                        <a:solidFill>
                          <a:srgbClr val="00AA9E"/>
                        </a:solidFill>
                      </a:endParaRPr>
                    </a:p>
                  </a:txBody>
                  <a:tcPr/>
                </a:tc>
                <a:tc>
                  <a:txBody>
                    <a:bodyPr/>
                    <a:lstStyle/>
                    <a:p>
                      <a:pPr algn="ctr"/>
                      <a:r>
                        <a:rPr lang="en-GB" sz="1400" b="1" u="sng" dirty="0" smtClean="0">
                          <a:solidFill>
                            <a:srgbClr val="00AA9E"/>
                          </a:solidFill>
                        </a:rPr>
                        <a:t>All</a:t>
                      </a:r>
                      <a:r>
                        <a:rPr lang="en-GB" sz="1400" b="1" u="sng" baseline="0" dirty="0" smtClean="0">
                          <a:solidFill>
                            <a:srgbClr val="00AA9E"/>
                          </a:solidFill>
                        </a:rPr>
                        <a:t> </a:t>
                      </a:r>
                      <a:r>
                        <a:rPr lang="en-GB" sz="1400" b="1" u="sng" dirty="0" smtClean="0">
                          <a:solidFill>
                            <a:srgbClr val="00AA9E"/>
                          </a:solidFill>
                        </a:rPr>
                        <a:t>CCGs</a:t>
                      </a:r>
                    </a:p>
                    <a:p>
                      <a:pPr algn="ctr"/>
                      <a:r>
                        <a:rPr lang="en-GB" sz="1100" b="1" dirty="0" smtClean="0">
                          <a:solidFill>
                            <a:srgbClr val="00AA9E"/>
                          </a:solidFill>
                        </a:rPr>
                        <a:t>Base: 9018</a:t>
                      </a:r>
                      <a:endParaRPr lang="en-GB" sz="1100" b="1" dirty="0">
                        <a:solidFill>
                          <a:srgbClr val="00AA9E"/>
                        </a:solidFill>
                      </a:endParaRPr>
                    </a:p>
                  </a:txBody>
                  <a:tcPr/>
                </a:tc>
              </a:tr>
              <a:tr h="1340178">
                <a:tc rowSpan="2">
                  <a:txBody>
                    <a:bodyPr/>
                    <a:lstStyle/>
                    <a:p>
                      <a:pPr algn="ctr"/>
                      <a:r>
                        <a:rPr lang="en-GB" sz="1100" b="1" dirty="0" smtClean="0">
                          <a:solidFill>
                            <a:srgbClr val="00AA9E"/>
                          </a:solidFill>
                        </a:rPr>
                        <a:t>IMPROVED</a:t>
                      </a:r>
                      <a:r>
                        <a:rPr lang="en-GB" sz="1100" b="1" baseline="0" dirty="0" smtClean="0">
                          <a:solidFill>
                            <a:srgbClr val="00AA9E"/>
                          </a:solidFill>
                        </a:rPr>
                        <a:t> OUTCOMES FOR PATIENTS</a:t>
                      </a:r>
                      <a:endParaRPr lang="en-GB" sz="1100" b="1" dirty="0" smtClean="0">
                        <a:solidFill>
                          <a:srgbClr val="00AA9E"/>
                        </a:solidFill>
                      </a:endParaRPr>
                    </a:p>
                    <a:p>
                      <a:pPr algn="ctr"/>
                      <a:r>
                        <a:rPr lang="en-GB" sz="1100" b="1" kern="1200" dirty="0" smtClean="0">
                          <a:solidFill>
                            <a:schemeClr val="tx1">
                              <a:lumMod val="75000"/>
                              <a:lumOff val="25000"/>
                            </a:schemeClr>
                          </a:solidFill>
                          <a:latin typeface="+mn-lt"/>
                          <a:ea typeface="+mn-ea"/>
                          <a:cs typeface="+mn-cs"/>
                        </a:rPr>
                        <a:t>I have confidence in the leadership of the</a:t>
                      </a:r>
                      <a:r>
                        <a:rPr lang="en-GB" sz="1100" b="1" kern="1200" baseline="0" dirty="0" smtClean="0">
                          <a:solidFill>
                            <a:schemeClr val="tx1">
                              <a:lumMod val="75000"/>
                              <a:lumOff val="25000"/>
                            </a:schemeClr>
                          </a:solidFill>
                          <a:latin typeface="+mn-lt"/>
                          <a:ea typeface="+mn-ea"/>
                          <a:cs typeface="+mn-cs"/>
                        </a:rPr>
                        <a:t> CCG to deliver improved outcomes for patients</a:t>
                      </a:r>
                      <a:endParaRPr lang="en-GB" sz="1100" b="1" kern="1200" dirty="0" smtClean="0">
                        <a:solidFill>
                          <a:schemeClr val="tx1">
                            <a:lumMod val="75000"/>
                            <a:lumOff val="25000"/>
                          </a:schemeClr>
                        </a:solidFill>
                        <a:latin typeface="+mn-lt"/>
                        <a:ea typeface="+mn-ea"/>
                        <a:cs typeface="+mn-cs"/>
                      </a:endParaRPr>
                    </a:p>
                  </a:txBody>
                  <a:tcPr anchor="ctr"/>
                </a:tc>
                <a:tc>
                  <a:txBody>
                    <a:bodyPr/>
                    <a:lstStyle/>
                    <a:p>
                      <a:pPr algn="ctr"/>
                      <a:r>
                        <a:rPr lang="en-GB" sz="1200" b="1" smtClean="0">
                          <a:solidFill>
                            <a:srgbClr val="00AA9E"/>
                          </a:solidFill>
                        </a:rPr>
                        <a:t>61% (43)</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r>
              <a:tr h="251339">
                <a:tc vMerge="1">
                  <a:txBody>
                    <a:bodyPr/>
                    <a:lstStyle/>
                    <a:p>
                      <a:endParaRPr lang="en-GB"/>
                    </a:p>
                  </a:txBody>
                  <a:tcPr/>
                </a:tc>
                <a:tc>
                  <a:txBody>
                    <a:bodyPr/>
                    <a:lstStyle/>
                    <a:p>
                      <a:pPr algn="ctr"/>
                      <a:r>
                        <a:rPr lang="en-GB" sz="1000" b="1" kern="1200" smtClean="0">
                          <a:solidFill>
                            <a:srgbClr val="00AA9E"/>
                          </a:solidFill>
                          <a:latin typeface="Arial Narrow" panose="020B0606020202030204" pitchFamily="34" charset="0"/>
                        </a:rPr>
                        <a:t>STRONGLY AGREE/TEND TO AGREE</a:t>
                      </a:r>
                      <a:endParaRPr lang="en-GB" sz="1000" b="1" kern="1200" dirty="0">
                        <a:solidFill>
                          <a:srgbClr val="00AA9E"/>
                        </a:solidFill>
                        <a:latin typeface="Arial Narrow" panose="020B0606020202030204" pitchFamily="34" charset="0"/>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71% (154)</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65% (5868)</a:t>
                      </a:r>
                      <a:endParaRPr lang="en-GB" sz="1100" b="1" kern="1200" dirty="0" smtClean="0">
                        <a:solidFill>
                          <a:srgbClr val="00AA9E"/>
                        </a:solidFill>
                        <a:latin typeface="+mn-lt"/>
                        <a:ea typeface="+mn-ea"/>
                        <a:cs typeface="+mn-cs"/>
                      </a:endParaRPr>
                    </a:p>
                  </a:txBody>
                  <a:tcPr anchor="ctr"/>
                </a:tc>
              </a:tr>
              <a:tr h="1387189">
                <a:tc rowSpan="2">
                  <a:txBody>
                    <a:bodyPr/>
                    <a:lstStyle/>
                    <a:p>
                      <a:pPr algn="ctr"/>
                      <a:r>
                        <a:rPr lang="en-GB" sz="1100" b="1" dirty="0" smtClean="0">
                          <a:solidFill>
                            <a:srgbClr val="00AA9E"/>
                          </a:solidFill>
                        </a:rPr>
                        <a:t>CLEAR AND VISIBLE CLINICAL LEADERSHIP</a:t>
                      </a: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lumMod val="75000"/>
                              <a:lumOff val="25000"/>
                            </a:schemeClr>
                          </a:solidFill>
                        </a:rPr>
                        <a:t>There is clear and visible </a:t>
                      </a:r>
                      <a:r>
                        <a:rPr lang="en-GB" sz="1100" b="1" u="sng" dirty="0" smtClean="0">
                          <a:solidFill>
                            <a:schemeClr val="tx1">
                              <a:lumMod val="75000"/>
                              <a:lumOff val="25000"/>
                            </a:schemeClr>
                          </a:solidFill>
                        </a:rPr>
                        <a:t>clinical </a:t>
                      </a:r>
                      <a:r>
                        <a:rPr lang="en-GB" sz="1100" b="1" dirty="0" smtClean="0">
                          <a:solidFill>
                            <a:schemeClr val="tx1">
                              <a:lumMod val="75000"/>
                              <a:lumOff val="25000"/>
                            </a:schemeClr>
                          </a:solidFill>
                        </a:rPr>
                        <a:t>leadership of the CCG</a:t>
                      </a:r>
                      <a:endParaRPr lang="en-GB" sz="1100" b="1" dirty="0">
                        <a:solidFill>
                          <a:schemeClr val="tx1">
                            <a:lumMod val="75000"/>
                            <a:lumOff val="2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77% (55)</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251339">
                <a:tc vMerge="1">
                  <a:txBody>
                    <a:bodyPr/>
                    <a:lstStyle/>
                    <a:p>
                      <a:endParaRPr lang="en-GB"/>
                    </a:p>
                  </a:txBody>
                  <a:tcPr/>
                </a:tc>
                <a:tc>
                  <a:txBody>
                    <a:bodyPr/>
                    <a:lstStyle/>
                    <a:p>
                      <a:pPr algn="ctr"/>
                      <a:r>
                        <a:rPr lang="en-GB" sz="1000" b="1" kern="1200" smtClean="0">
                          <a:solidFill>
                            <a:srgbClr val="00AA9E"/>
                          </a:solidFill>
                          <a:latin typeface="Arial Narrow" panose="020B0606020202030204" pitchFamily="34" charset="0"/>
                        </a:rPr>
                        <a:t>STRONGLY AGREE/TEND TO AGREE</a:t>
                      </a:r>
                      <a:endParaRPr lang="en-GB" sz="1000" b="1" kern="1200" dirty="0">
                        <a:solidFill>
                          <a:srgbClr val="00AA9E"/>
                        </a:solidFill>
                        <a:latin typeface="Arial Narrow" panose="020B0606020202030204" pitchFamily="34" charset="0"/>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81% (176)</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76% (6891)</a:t>
                      </a:r>
                      <a:endParaRPr lang="en-GB" sz="1100" b="1" kern="1200" dirty="0" smtClean="0">
                        <a:solidFill>
                          <a:srgbClr val="00AA9E"/>
                        </a:solidFill>
                        <a:latin typeface="+mn-lt"/>
                        <a:ea typeface="+mn-ea"/>
                        <a:cs typeface="+mn-cs"/>
                      </a:endParaRPr>
                    </a:p>
                  </a:txBody>
                  <a:tcPr anchor="ctr"/>
                </a:tc>
              </a:tr>
              <a:tr h="1477025">
                <a:tc rowSpan="2">
                  <a:txBody>
                    <a:bodyPr/>
                    <a:lstStyle/>
                    <a:p>
                      <a:pPr algn="ctr"/>
                      <a:r>
                        <a:rPr lang="en-GB" sz="1100" b="1" dirty="0" smtClean="0">
                          <a:solidFill>
                            <a:srgbClr val="00AA9E"/>
                          </a:solidFill>
                        </a:rPr>
                        <a:t>DELIVERING PLANS AND PRIORITIES</a:t>
                      </a:r>
                    </a:p>
                    <a:p>
                      <a:pPr algn="ctr"/>
                      <a:r>
                        <a:rPr lang="en-GB" sz="1100" b="1" kern="1200" dirty="0" smtClean="0">
                          <a:solidFill>
                            <a:schemeClr val="tx1">
                              <a:lumMod val="75000"/>
                              <a:lumOff val="25000"/>
                            </a:schemeClr>
                          </a:solidFill>
                          <a:latin typeface="+mn-lt"/>
                          <a:ea typeface="+mn-ea"/>
                          <a:cs typeface="+mn-cs"/>
                        </a:rPr>
                        <a:t>I have confidence</a:t>
                      </a:r>
                      <a:r>
                        <a:rPr lang="en-GB" sz="1100" b="1" kern="1200" baseline="0" dirty="0" smtClean="0">
                          <a:solidFill>
                            <a:schemeClr val="tx1">
                              <a:lumMod val="75000"/>
                              <a:lumOff val="25000"/>
                            </a:schemeClr>
                          </a:solidFill>
                          <a:latin typeface="+mn-lt"/>
                          <a:ea typeface="+mn-ea"/>
                          <a:cs typeface="+mn-cs"/>
                        </a:rPr>
                        <a:t> in the </a:t>
                      </a:r>
                      <a:r>
                        <a:rPr lang="en-GB" sz="1100" b="1" u="sng" kern="1200" baseline="0" dirty="0" smtClean="0">
                          <a:solidFill>
                            <a:schemeClr val="tx1">
                              <a:lumMod val="75000"/>
                              <a:lumOff val="25000"/>
                            </a:schemeClr>
                          </a:solidFill>
                          <a:latin typeface="+mn-lt"/>
                          <a:ea typeface="+mn-ea"/>
                          <a:cs typeface="+mn-cs"/>
                        </a:rPr>
                        <a:t>clinical</a:t>
                      </a:r>
                      <a:r>
                        <a:rPr lang="en-GB" sz="1100" b="1" kern="1200" baseline="0" dirty="0" smtClean="0">
                          <a:solidFill>
                            <a:schemeClr val="tx1">
                              <a:lumMod val="75000"/>
                              <a:lumOff val="25000"/>
                            </a:schemeClr>
                          </a:solidFill>
                          <a:latin typeface="+mn-lt"/>
                          <a:ea typeface="+mn-ea"/>
                          <a:cs typeface="+mn-cs"/>
                        </a:rPr>
                        <a:t> leadership of the CCG to deliver its plans and priorities</a:t>
                      </a:r>
                      <a:endParaRPr lang="en-GB" sz="1100" b="1" kern="1200" dirty="0" smtClean="0">
                        <a:solidFill>
                          <a:schemeClr val="tx1">
                            <a:lumMod val="75000"/>
                            <a:lumOff val="25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65% (46)</a:t>
                      </a:r>
                      <a:endParaRPr lang="en-GB" sz="1200" b="1" dirty="0" smtClean="0">
                        <a:solidFill>
                          <a:srgbClr val="00AA9E"/>
                        </a:solidFill>
                      </a:endParaRPr>
                    </a:p>
                  </a:txBody>
                  <a:tcPr marT="180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363044">
                <a:tc vMerge="1">
                  <a:txBody>
                    <a:bodyPr/>
                    <a:lstStyle/>
                    <a:p>
                      <a:endParaRPr lang="en-GB"/>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73% (158)</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68% (6112)</a:t>
                      </a:r>
                      <a:endParaRPr lang="en-GB" sz="1100" b="1" kern="1200" dirty="0" smtClean="0">
                        <a:solidFill>
                          <a:srgbClr val="00AA9E"/>
                        </a:solidFill>
                        <a:latin typeface="+mn-lt"/>
                        <a:ea typeface="+mn-ea"/>
                        <a:cs typeface="+mn-cs"/>
                      </a:endParaRPr>
                    </a:p>
                  </a:txBody>
                  <a:tcPr anchor="ctr"/>
                </a:tc>
              </a:tr>
            </a:tbl>
          </a:graphicData>
        </a:graphic>
      </p:graphicFrame>
      <p:sp>
        <p:nvSpPr>
          <p:cNvPr id="30" name="D_5f3f2349e50b9f38"/>
          <p:cNvSpPr txBox="1"/>
          <p:nvPr/>
        </p:nvSpPr>
        <p:spPr>
          <a:xfrm>
            <a:off x="4448944" y="6514751"/>
            <a:ext cx="4293895" cy="153888"/>
          </a:xfrm>
          <a:prstGeom prst="rect">
            <a:avLst/>
          </a:prstGeom>
          <a:noFill/>
        </p:spPr>
        <p:txBody>
          <a:bodyPr wrap="square" lIns="0" tIns="0" rIns="0" bIns="0" rtlCol="0">
            <a:spAutoFit/>
          </a:bodyPr>
          <a:lstStyle/>
          <a:p>
            <a:r>
              <a:rPr lang="en-GB" sz="1000" dirty="0" smtClean="0"/>
              <a:t>Sheffield CCG</a:t>
            </a:r>
          </a:p>
        </p:txBody>
      </p:sp>
      <p:sp>
        <p:nvSpPr>
          <p:cNvPr id="33" name="D_a95b8af87e6d9f52"/>
          <p:cNvSpPr txBox="1"/>
          <p:nvPr/>
        </p:nvSpPr>
        <p:spPr>
          <a:xfrm>
            <a:off x="1658790" y="6514751"/>
            <a:ext cx="2646138" cy="153888"/>
          </a:xfrm>
          <a:prstGeom prst="rect">
            <a:avLst/>
          </a:prstGeom>
          <a:noFill/>
        </p:spPr>
        <p:txBody>
          <a:bodyPr wrap="square" lIns="0" tIns="0" rIns="0" bIns="0" rtlCol="0">
            <a:spAutoFit/>
          </a:bodyPr>
          <a:lstStyle/>
          <a:p>
            <a:pPr algn="l"/>
            <a:r>
              <a:rPr lang="en-GB" sz="1000" dirty="0" smtClean="0"/>
              <a:t>Fieldwork: 12 March - 8 April 2014</a:t>
            </a:r>
            <a:endParaRPr lang="en-GB" dirty="0" smtClean="0"/>
          </a:p>
        </p:txBody>
      </p:sp>
      <p:graphicFrame>
        <p:nvGraphicFramePr>
          <p:cNvPr id="32" name="Ipsos Ribbon Rules" hidden="1"/>
          <p:cNvGraphicFramePr/>
          <p:nvPr>
            <p:extLst>
              <p:ext uri="{D42A27DB-BD31-4B8C-83A1-F6EECF244321}">
                <p14:modId xmlns:p14="http://schemas.microsoft.com/office/powerpoint/2010/main" val="1924566849"/>
              </p:ext>
            </p:extLst>
          </p:nvPr>
        </p:nvGraphicFramePr>
        <p:xfrm>
          <a:off x="7874000" y="-571500"/>
          <a:ext cx="2032000" cy="50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4" name="D_977415f9bff29ae4"/>
          <p:cNvGraphicFramePr/>
          <p:nvPr>
            <p:extLst>
              <p:ext uri="{D42A27DB-BD31-4B8C-83A1-F6EECF244321}">
                <p14:modId xmlns:p14="http://schemas.microsoft.com/office/powerpoint/2010/main" val="453818153"/>
              </p:ext>
            </p:extLst>
          </p:nvPr>
        </p:nvGraphicFramePr>
        <p:xfrm>
          <a:off x="1779740" y="2541101"/>
          <a:ext cx="2015876" cy="21278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5" name="D_508899c8f7831ae4"/>
          <p:cNvGraphicFramePr/>
          <p:nvPr>
            <p:extLst>
              <p:ext uri="{D42A27DB-BD31-4B8C-83A1-F6EECF244321}">
                <p14:modId xmlns:p14="http://schemas.microsoft.com/office/powerpoint/2010/main" val="428858137"/>
              </p:ext>
            </p:extLst>
          </p:nvPr>
        </p:nvGraphicFramePr>
        <p:xfrm>
          <a:off x="1774485" y="4365104"/>
          <a:ext cx="2026387" cy="217791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8" name="D_e1f1451173557ee4"/>
          <p:cNvGraphicFramePr/>
          <p:nvPr>
            <p:extLst>
              <p:ext uri="{D42A27DB-BD31-4B8C-83A1-F6EECF244321}">
                <p14:modId xmlns:p14="http://schemas.microsoft.com/office/powerpoint/2010/main" val="285433499"/>
              </p:ext>
            </p:extLst>
          </p:nvPr>
        </p:nvGraphicFramePr>
        <p:xfrm>
          <a:off x="1813359" y="901658"/>
          <a:ext cx="1948639" cy="213180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9" name="D_f7ab1a82b1579ae4" hidden="1"/>
          <p:cNvGraphicFramePr/>
          <p:nvPr>
            <p:extLst>
              <p:ext uri="{D42A27DB-BD31-4B8C-83A1-F6EECF244321}">
                <p14:modId xmlns:p14="http://schemas.microsoft.com/office/powerpoint/2010/main" val="1421684858"/>
              </p:ext>
            </p:extLst>
          </p:nvPr>
        </p:nvGraphicFramePr>
        <p:xfrm>
          <a:off x="0" y="0"/>
          <a:ext cx="2032000" cy="508000"/>
        </p:xfrm>
        <a:graphic>
          <a:graphicData uri="http://schemas.openxmlformats.org/drawingml/2006/chart">
            <c:chart xmlns:c="http://schemas.openxmlformats.org/drawingml/2006/chart" xmlns:r="http://schemas.openxmlformats.org/officeDocument/2006/relationships" r:id="rId7"/>
          </a:graphicData>
        </a:graphic>
      </p:graphicFrame>
      <p:pic>
        <p:nvPicPr>
          <p:cNvPr id="63" name="MID12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2731" y="1641982"/>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5" name="MID12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37773" y="1641982"/>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6" name="MID12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37773" y="3264746"/>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7" name="MID12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2731" y="3264746"/>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71" name="MID12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37773" y="4955932"/>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72" name="MID12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2731" y="4955932"/>
            <a:ext cx="676656" cy="682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4726845"/>
      </p:ext>
    </p:extLst>
  </p:cSld>
  <p:clrMapOvr>
    <a:masterClrMapping/>
  </p:clrMapOvr>
  <mc:AlternateContent xmlns:mc="http://schemas.openxmlformats.org/markup-compatibility/2006" xmlns:p14="http://schemas.microsoft.com/office/powerpoint/2010/main">
    <mc:Choice Requires="p14">
      <p:transition spd="slow" p14:dur="2000"/>
    </mc:Choice>
    <mc:Fallback xmlns:c="http://schemas.openxmlformats.org/drawingml/2006/chart"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00872" y="840829"/>
            <a:ext cx="6105128" cy="5528440"/>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2" name="Rectangle 11"/>
          <p:cNvSpPr/>
          <p:nvPr/>
        </p:nvSpPr>
        <p:spPr bwMode="auto">
          <a:xfrm>
            <a:off x="0" y="830317"/>
            <a:ext cx="9906000" cy="457337"/>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8" name="Title 17"/>
          <p:cNvSpPr>
            <a:spLocks noGrp="1"/>
          </p:cNvSpPr>
          <p:nvPr>
            <p:ph type="title"/>
          </p:nvPr>
        </p:nvSpPr>
        <p:spPr/>
        <p:txBody>
          <a:bodyPr/>
          <a:lstStyle/>
          <a:p>
            <a:r>
              <a:rPr lang="en-GB" sz="2000" dirty="0" smtClean="0"/>
              <a:t>Clinical leadership and quality of services</a:t>
            </a:r>
            <a:endParaRPr lang="en-GB" sz="2000" dirty="0"/>
          </a:p>
        </p:txBody>
      </p:sp>
      <p:sp>
        <p:nvSpPr>
          <p:cNvPr id="37" name="Oval 63" hidden="1"/>
          <p:cNvSpPr/>
          <p:nvPr/>
        </p:nvSpPr>
        <p:spPr bwMode="auto">
          <a:xfrm>
            <a:off x="4448117" y="1629627"/>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40" name="Oval 63" hidden="1"/>
          <p:cNvSpPr/>
          <p:nvPr/>
        </p:nvSpPr>
        <p:spPr bwMode="auto">
          <a:xfrm flipV="1">
            <a:off x="6401840" y="1629626"/>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44" name="Oval 63" hidden="1"/>
          <p:cNvSpPr/>
          <p:nvPr/>
        </p:nvSpPr>
        <p:spPr bwMode="auto">
          <a:xfrm rot="16200000" flipH="1" flipV="1">
            <a:off x="8482219" y="1628800"/>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0" name="Oval 63" hidden="1"/>
          <p:cNvSpPr/>
          <p:nvPr/>
        </p:nvSpPr>
        <p:spPr bwMode="auto">
          <a:xfrm>
            <a:off x="4448117" y="5030072"/>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4" name="Oval 63" hidden="1"/>
          <p:cNvSpPr/>
          <p:nvPr/>
        </p:nvSpPr>
        <p:spPr bwMode="auto">
          <a:xfrm>
            <a:off x="6401840" y="3289502"/>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6F9D6B"/>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5" name="Oval 63" hidden="1"/>
          <p:cNvSpPr/>
          <p:nvPr/>
        </p:nvSpPr>
        <p:spPr bwMode="auto">
          <a:xfrm flipV="1">
            <a:off x="8483047" y="5030071"/>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4" name="Oval 63" hidden="1"/>
          <p:cNvSpPr/>
          <p:nvPr/>
        </p:nvSpPr>
        <p:spPr bwMode="auto">
          <a:xfrm flipV="1">
            <a:off x="8483047" y="3289501"/>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8" name="Oval 63" hidden="1"/>
          <p:cNvSpPr/>
          <p:nvPr/>
        </p:nvSpPr>
        <p:spPr bwMode="auto">
          <a:xfrm rot="16200000" flipH="1" flipV="1">
            <a:off x="4447289" y="3288675"/>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9" name="Oval 63" hidden="1"/>
          <p:cNvSpPr/>
          <p:nvPr/>
        </p:nvSpPr>
        <p:spPr bwMode="auto">
          <a:xfrm rot="16200000" flipH="1" flipV="1">
            <a:off x="6401012" y="5029245"/>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cxnSp>
        <p:nvCxnSpPr>
          <p:cNvPr id="9" name="Straight Connector 8"/>
          <p:cNvCxnSpPr/>
          <p:nvPr/>
        </p:nvCxnSpPr>
        <p:spPr bwMode="auto">
          <a:xfrm>
            <a:off x="1712640" y="840829"/>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7" name="Straight Connector 76"/>
          <p:cNvCxnSpPr/>
          <p:nvPr/>
        </p:nvCxnSpPr>
        <p:spPr bwMode="auto">
          <a:xfrm>
            <a:off x="5817096"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cxnSp>
        <p:nvCxnSpPr>
          <p:cNvPr id="78" name="Straight Connector 77"/>
          <p:cNvCxnSpPr/>
          <p:nvPr/>
        </p:nvCxnSpPr>
        <p:spPr bwMode="auto">
          <a:xfrm>
            <a:off x="7833320"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sp>
        <p:nvSpPr>
          <p:cNvPr id="26" name="Rectangle 25"/>
          <p:cNvSpPr/>
          <p:nvPr/>
        </p:nvSpPr>
        <p:spPr bwMode="auto">
          <a:xfrm>
            <a:off x="3800872" y="1287654"/>
            <a:ext cx="2016224" cy="5081615"/>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27" name="TextBox 26"/>
          <p:cNvSpPr txBox="1"/>
          <p:nvPr/>
        </p:nvSpPr>
        <p:spPr>
          <a:xfrm>
            <a:off x="4246815" y="3289502"/>
            <a:ext cx="1210239"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cxnSp>
        <p:nvCxnSpPr>
          <p:cNvPr id="76" name="Straight Connector 75"/>
          <p:cNvCxnSpPr/>
          <p:nvPr/>
        </p:nvCxnSpPr>
        <p:spPr bwMode="auto">
          <a:xfrm>
            <a:off x="3800872" y="840829"/>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 name="Straight Connector 6"/>
          <p:cNvCxnSpPr/>
          <p:nvPr/>
        </p:nvCxnSpPr>
        <p:spPr bwMode="auto">
          <a:xfrm>
            <a:off x="128464" y="2884467"/>
            <a:ext cx="9505056"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cxnSp>
        <p:nvCxnSpPr>
          <p:cNvPr id="75" name="Straight Connector 74"/>
          <p:cNvCxnSpPr/>
          <p:nvPr/>
        </p:nvCxnSpPr>
        <p:spPr bwMode="auto">
          <a:xfrm>
            <a:off x="200472" y="4612659"/>
            <a:ext cx="9433048"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sp>
        <p:nvSpPr>
          <p:cNvPr id="28" name="TextBox 27"/>
          <p:cNvSpPr txBox="1"/>
          <p:nvPr/>
        </p:nvSpPr>
        <p:spPr>
          <a:xfrm>
            <a:off x="4246815" y="5036497"/>
            <a:ext cx="1133504"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sp>
        <p:nvSpPr>
          <p:cNvPr id="29" name="TextBox 28"/>
          <p:cNvSpPr txBox="1"/>
          <p:nvPr/>
        </p:nvSpPr>
        <p:spPr>
          <a:xfrm>
            <a:off x="4285182" y="1629627"/>
            <a:ext cx="1133504"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graphicFrame>
        <p:nvGraphicFramePr>
          <p:cNvPr id="2" name="D_2e1712faae4b84d9_CalcTable"/>
          <p:cNvGraphicFramePr>
            <a:graphicFrameLocks noGrp="1" noChangeAspect="1"/>
          </p:cNvGraphicFramePr>
          <p:nvPr>
            <p:extLst>
              <p:ext uri="{D42A27DB-BD31-4B8C-83A1-F6EECF244321}">
                <p14:modId xmlns:p14="http://schemas.microsoft.com/office/powerpoint/2010/main" val="668114462"/>
              </p:ext>
            </p:extLst>
          </p:nvPr>
        </p:nvGraphicFramePr>
        <p:xfrm>
          <a:off x="33548" y="840829"/>
          <a:ext cx="9860074" cy="5558036"/>
        </p:xfrm>
        <a:graphic>
          <a:graphicData uri="http://schemas.openxmlformats.org/drawingml/2006/table">
            <a:tbl>
              <a:tblPr firstRow="1" bandRow="1">
                <a:tableStyleId>{2D5ABB26-0587-4C30-8999-92F81FD0307C}</a:tableStyleId>
              </a:tblPr>
              <a:tblGrid>
                <a:gridCol w="1705125"/>
                <a:gridCol w="2049823"/>
                <a:gridCol w="2035042"/>
                <a:gridCol w="2035042"/>
                <a:gridCol w="2035042"/>
              </a:tblGrid>
              <a:tr h="458325">
                <a:tc>
                  <a:txBody>
                    <a:bodyPr/>
                    <a:lstStyle/>
                    <a:p>
                      <a:pPr algn="ctr"/>
                      <a:endParaRPr lang="en-GB" sz="1400" dirty="0"/>
                    </a:p>
                  </a:txBody>
                  <a:tcPr/>
                </a:tc>
                <a:tc>
                  <a:txBody>
                    <a:bodyPr/>
                    <a:lstStyle/>
                    <a:p>
                      <a:pPr algn="ctr"/>
                      <a:r>
                        <a:rPr lang="en-GB" sz="1400" b="1" u="sng" dirty="0" smtClean="0">
                          <a:solidFill>
                            <a:srgbClr val="00AA9E"/>
                          </a:solidFill>
                        </a:rPr>
                        <a:t>CCG</a:t>
                      </a:r>
                      <a:r>
                        <a:rPr lang="en-GB" sz="1400" b="1" u="sng" baseline="0" dirty="0" smtClean="0">
                          <a:solidFill>
                            <a:srgbClr val="00AA9E"/>
                          </a:solidFill>
                        </a:rPr>
                        <a:t> in 2014</a:t>
                      </a:r>
                    </a:p>
                    <a:p>
                      <a:pPr algn="ctr"/>
                      <a:r>
                        <a:rPr lang="en-GB" sz="1100" b="1" u="none" baseline="0" dirty="0" smtClean="0">
                          <a:solidFill>
                            <a:srgbClr val="00AA9E"/>
                          </a:solidFill>
                        </a:rPr>
                        <a:t>Base: 71</a:t>
                      </a:r>
                    </a:p>
                  </a:txBody>
                  <a:tcPr/>
                </a:tc>
                <a:tc>
                  <a:txBody>
                    <a:bodyPr/>
                    <a:lstStyle/>
                    <a:p>
                      <a:pPr algn="ctr"/>
                      <a:r>
                        <a:rPr lang="en-GB" sz="1400" b="1" u="sng" dirty="0" smtClean="0">
                          <a:solidFill>
                            <a:srgbClr val="00AA9E"/>
                          </a:solidFill>
                        </a:rPr>
                        <a:t>CCG in 2012</a:t>
                      </a:r>
                    </a:p>
                  </a:txBody>
                  <a:tcPr/>
                </a:tc>
                <a:tc>
                  <a:txBody>
                    <a:bodyPr/>
                    <a:lstStyle/>
                    <a:p>
                      <a:pPr algn="ctr"/>
                      <a:r>
                        <a:rPr lang="en-GB" sz="1400" b="1" u="sng" dirty="0" smtClean="0">
                          <a:solidFill>
                            <a:srgbClr val="00AA9E"/>
                          </a:solidFill>
                        </a:rPr>
                        <a:t>Area team</a:t>
                      </a:r>
                    </a:p>
                    <a:p>
                      <a:pPr algn="ctr"/>
                      <a:r>
                        <a:rPr lang="en-GB" sz="1100" b="1" dirty="0" smtClean="0">
                          <a:solidFill>
                            <a:srgbClr val="00AA9E"/>
                          </a:solidFill>
                        </a:rPr>
                        <a:t>Base: 217</a:t>
                      </a:r>
                      <a:endParaRPr lang="en-GB" sz="1100" b="1" dirty="0">
                        <a:solidFill>
                          <a:srgbClr val="00AA9E"/>
                        </a:solidFill>
                      </a:endParaRPr>
                    </a:p>
                  </a:txBody>
                  <a:tcPr/>
                </a:tc>
                <a:tc>
                  <a:txBody>
                    <a:bodyPr/>
                    <a:lstStyle/>
                    <a:p>
                      <a:pPr algn="ctr"/>
                      <a:r>
                        <a:rPr lang="en-GB" sz="1400" b="1" u="sng" dirty="0" smtClean="0">
                          <a:solidFill>
                            <a:srgbClr val="00AA9E"/>
                          </a:solidFill>
                        </a:rPr>
                        <a:t>All</a:t>
                      </a:r>
                      <a:r>
                        <a:rPr lang="en-GB" sz="1400" b="1" u="sng" baseline="0" dirty="0" smtClean="0">
                          <a:solidFill>
                            <a:srgbClr val="00AA9E"/>
                          </a:solidFill>
                        </a:rPr>
                        <a:t> </a:t>
                      </a:r>
                      <a:r>
                        <a:rPr lang="en-GB" sz="1400" b="1" u="sng" dirty="0" smtClean="0">
                          <a:solidFill>
                            <a:srgbClr val="00AA9E"/>
                          </a:solidFill>
                        </a:rPr>
                        <a:t>CCGs</a:t>
                      </a:r>
                    </a:p>
                    <a:p>
                      <a:pPr algn="ctr"/>
                      <a:r>
                        <a:rPr lang="en-GB" sz="1100" b="1" dirty="0" smtClean="0">
                          <a:solidFill>
                            <a:srgbClr val="00AA9E"/>
                          </a:solidFill>
                        </a:rPr>
                        <a:t>Base: 9018</a:t>
                      </a:r>
                      <a:endParaRPr lang="en-GB" sz="1100" b="1" dirty="0">
                        <a:solidFill>
                          <a:srgbClr val="00AA9E"/>
                        </a:solidFill>
                      </a:endParaRPr>
                    </a:p>
                  </a:txBody>
                  <a:tcPr/>
                </a:tc>
              </a:tr>
              <a:tr h="1340178">
                <a:tc rowSpan="2">
                  <a:txBody>
                    <a:bodyPr/>
                    <a:lstStyle/>
                    <a:p>
                      <a:pPr algn="ctr"/>
                      <a:r>
                        <a:rPr lang="en-GB" sz="1100" b="1" dirty="0" smtClean="0">
                          <a:solidFill>
                            <a:srgbClr val="00AA9E"/>
                          </a:solidFill>
                        </a:rPr>
                        <a:t>CONTINUED</a:t>
                      </a:r>
                      <a:r>
                        <a:rPr lang="en-GB" sz="1100" b="1" baseline="0" dirty="0" smtClean="0">
                          <a:solidFill>
                            <a:srgbClr val="00AA9E"/>
                          </a:solidFill>
                        </a:rPr>
                        <a:t> QUALITY IMPROVEMENTS</a:t>
                      </a:r>
                    </a:p>
                    <a:p>
                      <a:pPr algn="ctr"/>
                      <a:r>
                        <a:rPr lang="en-GB" sz="1100" b="1" kern="1200" dirty="0" smtClean="0">
                          <a:solidFill>
                            <a:schemeClr val="tx1">
                              <a:lumMod val="75000"/>
                              <a:lumOff val="25000"/>
                            </a:schemeClr>
                          </a:solidFill>
                          <a:latin typeface="+mn-lt"/>
                          <a:ea typeface="+mn-ea"/>
                          <a:cs typeface="+mn-cs"/>
                        </a:rPr>
                        <a:t>The </a:t>
                      </a:r>
                      <a:r>
                        <a:rPr lang="en-GB" sz="1100" b="1" u="sng" kern="1200" dirty="0" smtClean="0">
                          <a:solidFill>
                            <a:schemeClr val="tx1">
                              <a:lumMod val="75000"/>
                              <a:lumOff val="25000"/>
                            </a:schemeClr>
                          </a:solidFill>
                          <a:latin typeface="+mn-lt"/>
                          <a:ea typeface="+mn-ea"/>
                          <a:cs typeface="+mn-cs"/>
                        </a:rPr>
                        <a:t>clinical</a:t>
                      </a:r>
                      <a:r>
                        <a:rPr lang="en-GB" sz="1100" b="1" kern="1200" dirty="0" smtClean="0">
                          <a:solidFill>
                            <a:schemeClr val="tx1">
                              <a:lumMod val="75000"/>
                              <a:lumOff val="25000"/>
                            </a:schemeClr>
                          </a:solidFill>
                          <a:latin typeface="+mn-lt"/>
                          <a:ea typeface="+mn-ea"/>
                          <a:cs typeface="+mn-cs"/>
                        </a:rPr>
                        <a:t> leadership of the CCG is delivering continued quality improvements</a:t>
                      </a:r>
                    </a:p>
                  </a:txBody>
                  <a:tcPr anchor="ctr"/>
                </a:tc>
                <a:tc>
                  <a:txBody>
                    <a:bodyPr/>
                    <a:lstStyle/>
                    <a:p>
                      <a:pPr algn="ctr"/>
                      <a:r>
                        <a:rPr lang="en-GB" sz="1200" b="1" smtClean="0">
                          <a:solidFill>
                            <a:srgbClr val="00AA9E"/>
                          </a:solidFill>
                        </a:rPr>
                        <a:t>56% (40)</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r>
              <a:tr h="251339">
                <a:tc vMerge="1">
                  <a:txBody>
                    <a:bodyPr/>
                    <a:lstStyle/>
                    <a:p>
                      <a:endParaRPr lang="en-GB"/>
                    </a:p>
                  </a:txBody>
                  <a:tcPr/>
                </a:tc>
                <a:tc>
                  <a:txBody>
                    <a:bodyPr/>
                    <a:lstStyle/>
                    <a:p>
                      <a:pPr algn="ctr"/>
                      <a:r>
                        <a:rPr lang="en-GB" sz="1000" b="1" kern="1200" smtClean="0">
                          <a:solidFill>
                            <a:srgbClr val="00AA9E"/>
                          </a:solidFill>
                          <a:latin typeface="Arial Narrow" panose="020B0606020202030204" pitchFamily="34" charset="0"/>
                        </a:rPr>
                        <a:t>STRONGLY AGREE/TEND TO AGREE</a:t>
                      </a:r>
                      <a:endParaRPr lang="en-GB" sz="1000" b="1" kern="1200" dirty="0">
                        <a:solidFill>
                          <a:srgbClr val="00AA9E"/>
                        </a:solidFill>
                        <a:latin typeface="Arial Narrow" panose="020B0606020202030204" pitchFamily="34" charset="0"/>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68% (147)</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61% (5467)</a:t>
                      </a:r>
                      <a:endParaRPr lang="en-GB" sz="1100" b="1" kern="1200" dirty="0" smtClean="0">
                        <a:solidFill>
                          <a:srgbClr val="00AA9E"/>
                        </a:solidFill>
                        <a:latin typeface="+mn-lt"/>
                        <a:ea typeface="+mn-ea"/>
                        <a:cs typeface="+mn-cs"/>
                      </a:endParaRPr>
                    </a:p>
                  </a:txBody>
                  <a:tcPr anchor="ctr"/>
                </a:tc>
              </a:tr>
              <a:tr h="1387189">
                <a:tc rowSpan="2">
                  <a:txBody>
                    <a:bodyPr/>
                    <a:lstStyle/>
                    <a:p>
                      <a:pPr algn="ctr"/>
                      <a:r>
                        <a:rPr lang="en-GB" sz="1100" b="1" dirty="0" smtClean="0">
                          <a:solidFill>
                            <a:srgbClr val="00AA9E"/>
                          </a:solidFill>
                        </a:rPr>
                        <a:t>EFFECTIVE MONITORING OF</a:t>
                      </a:r>
                      <a:r>
                        <a:rPr lang="en-GB" sz="1100" b="1" baseline="0" dirty="0" smtClean="0">
                          <a:solidFill>
                            <a:srgbClr val="00AA9E"/>
                          </a:solidFill>
                        </a:rPr>
                        <a:t> SERVICES</a:t>
                      </a:r>
                      <a:endParaRPr lang="en-GB" sz="1100" b="1" dirty="0" smtClean="0">
                        <a:solidFill>
                          <a:srgbClr val="00AA9E"/>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lumMod val="75000"/>
                              <a:lumOff val="25000"/>
                            </a:schemeClr>
                          </a:solidFill>
                        </a:rPr>
                        <a:t>I</a:t>
                      </a:r>
                      <a:r>
                        <a:rPr lang="en-GB" sz="1100" b="1" baseline="0" dirty="0" smtClean="0">
                          <a:solidFill>
                            <a:schemeClr val="tx1">
                              <a:lumMod val="75000"/>
                              <a:lumOff val="25000"/>
                            </a:schemeClr>
                          </a:solidFill>
                        </a:rPr>
                        <a:t> have confidence that the CCG effectively monitors the quality of the services it commissions</a:t>
                      </a:r>
                      <a:endParaRPr lang="en-GB" sz="1100" b="1" dirty="0">
                        <a:solidFill>
                          <a:schemeClr val="tx1">
                            <a:lumMod val="75000"/>
                            <a:lumOff val="2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65% (46)</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251339">
                <a:tc vMerge="1">
                  <a:txBody>
                    <a:bodyPr/>
                    <a:lstStyle/>
                    <a:p>
                      <a:endParaRPr lang="en-GB"/>
                    </a:p>
                  </a:txBody>
                  <a:tcPr/>
                </a:tc>
                <a:tc>
                  <a:txBody>
                    <a:bodyPr/>
                    <a:lstStyle/>
                    <a:p>
                      <a:pPr algn="ctr"/>
                      <a:r>
                        <a:rPr lang="en-GB" sz="1000" b="1" kern="1200" smtClean="0">
                          <a:solidFill>
                            <a:srgbClr val="00AA9E"/>
                          </a:solidFill>
                          <a:latin typeface="Arial Narrow" panose="020B0606020202030204" pitchFamily="34" charset="0"/>
                        </a:rPr>
                        <a:t>STRONGLY AGREE/TEND TO AGREE</a:t>
                      </a:r>
                      <a:endParaRPr lang="en-GB" sz="1000" b="1" kern="1200" dirty="0">
                        <a:solidFill>
                          <a:srgbClr val="00AA9E"/>
                        </a:solidFill>
                        <a:latin typeface="Arial Narrow" panose="020B0606020202030204" pitchFamily="34" charset="0"/>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68% (147)</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63% (5652)</a:t>
                      </a:r>
                      <a:endParaRPr lang="en-GB" sz="1100" b="1" kern="1200" dirty="0" smtClean="0">
                        <a:solidFill>
                          <a:srgbClr val="00AA9E"/>
                        </a:solidFill>
                        <a:latin typeface="+mn-lt"/>
                        <a:ea typeface="+mn-ea"/>
                        <a:cs typeface="+mn-cs"/>
                      </a:endParaRPr>
                    </a:p>
                  </a:txBody>
                  <a:tcPr anchor="ctr"/>
                </a:tc>
              </a:tr>
              <a:tr h="1477025">
                <a:tc rowSpan="2">
                  <a:txBody>
                    <a:bodyPr/>
                    <a:lstStyle/>
                    <a:p>
                      <a:pPr algn="ctr"/>
                      <a:r>
                        <a:rPr lang="en-GB" sz="1100" b="1" dirty="0" smtClean="0">
                          <a:solidFill>
                            <a:srgbClr val="00AA9E"/>
                          </a:solidFill>
                        </a:rPr>
                        <a:t>ABILITY TO RAISE CONCERNS</a:t>
                      </a:r>
                    </a:p>
                    <a:p>
                      <a:pPr algn="ctr"/>
                      <a:r>
                        <a:rPr lang="en-GB" sz="1100" b="1" kern="1200" dirty="0" smtClean="0">
                          <a:solidFill>
                            <a:schemeClr val="tx1">
                              <a:lumMod val="75000"/>
                              <a:lumOff val="25000"/>
                            </a:schemeClr>
                          </a:solidFill>
                          <a:latin typeface="+mn-lt"/>
                          <a:ea typeface="+mn-ea"/>
                          <a:cs typeface="+mn-cs"/>
                        </a:rPr>
                        <a:t>If</a:t>
                      </a:r>
                      <a:r>
                        <a:rPr lang="en-GB" sz="1100" b="1" kern="1200" baseline="0" dirty="0" smtClean="0">
                          <a:solidFill>
                            <a:schemeClr val="tx1">
                              <a:lumMod val="75000"/>
                              <a:lumOff val="25000"/>
                            </a:schemeClr>
                          </a:solidFill>
                          <a:latin typeface="+mn-lt"/>
                          <a:ea typeface="+mn-ea"/>
                          <a:cs typeface="+mn-cs"/>
                        </a:rPr>
                        <a:t> I had concerns about the quality of local services I would feel able to raise my concerns with the CCG</a:t>
                      </a:r>
                      <a:endParaRPr lang="en-GB" sz="1100" b="1" kern="1200" dirty="0" smtClean="0">
                        <a:solidFill>
                          <a:schemeClr val="tx1">
                            <a:lumMod val="75000"/>
                            <a:lumOff val="25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87% (62)</a:t>
                      </a:r>
                      <a:endParaRPr lang="en-GB" sz="1200" b="1" dirty="0" smtClean="0">
                        <a:solidFill>
                          <a:srgbClr val="00AA9E"/>
                        </a:solidFill>
                      </a:endParaRPr>
                    </a:p>
                  </a:txBody>
                  <a:tcPr marT="180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363044">
                <a:tc vMerge="1">
                  <a:txBody>
                    <a:bodyPr/>
                    <a:lstStyle/>
                    <a:p>
                      <a:endParaRPr lang="en-GB"/>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87% (188)</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86% (7732)</a:t>
                      </a:r>
                      <a:endParaRPr lang="en-GB" sz="1100" b="1" kern="1200" dirty="0" smtClean="0">
                        <a:solidFill>
                          <a:srgbClr val="00AA9E"/>
                        </a:solidFill>
                        <a:latin typeface="+mn-lt"/>
                        <a:ea typeface="+mn-ea"/>
                        <a:cs typeface="+mn-cs"/>
                      </a:endParaRPr>
                    </a:p>
                  </a:txBody>
                  <a:tcPr anchor="ctr"/>
                </a:tc>
              </a:tr>
            </a:tbl>
          </a:graphicData>
        </a:graphic>
      </p:graphicFrame>
      <p:sp>
        <p:nvSpPr>
          <p:cNvPr id="30" name="D_5f3f2349e50b9f38"/>
          <p:cNvSpPr txBox="1"/>
          <p:nvPr/>
        </p:nvSpPr>
        <p:spPr>
          <a:xfrm>
            <a:off x="4448944" y="6514751"/>
            <a:ext cx="4293895" cy="153888"/>
          </a:xfrm>
          <a:prstGeom prst="rect">
            <a:avLst/>
          </a:prstGeom>
          <a:noFill/>
        </p:spPr>
        <p:txBody>
          <a:bodyPr wrap="square" lIns="0" tIns="0" rIns="0" bIns="0" rtlCol="0">
            <a:spAutoFit/>
          </a:bodyPr>
          <a:lstStyle/>
          <a:p>
            <a:r>
              <a:rPr lang="en-GB" sz="1000" dirty="0" smtClean="0"/>
              <a:t>Sheffield CCG</a:t>
            </a:r>
          </a:p>
        </p:txBody>
      </p:sp>
      <p:sp>
        <p:nvSpPr>
          <p:cNvPr id="33" name="D_a95b8af87e6d9f52"/>
          <p:cNvSpPr txBox="1"/>
          <p:nvPr/>
        </p:nvSpPr>
        <p:spPr>
          <a:xfrm>
            <a:off x="1658790" y="6514751"/>
            <a:ext cx="2646138" cy="153888"/>
          </a:xfrm>
          <a:prstGeom prst="rect">
            <a:avLst/>
          </a:prstGeom>
          <a:noFill/>
        </p:spPr>
        <p:txBody>
          <a:bodyPr wrap="square" lIns="0" tIns="0" rIns="0" bIns="0" rtlCol="0">
            <a:spAutoFit/>
          </a:bodyPr>
          <a:lstStyle/>
          <a:p>
            <a:pPr algn="l"/>
            <a:r>
              <a:rPr lang="en-GB" sz="1000" dirty="0" smtClean="0"/>
              <a:t>Fieldwork: 12 March - 8 April 2014</a:t>
            </a:r>
            <a:endParaRPr lang="en-GB" dirty="0" smtClean="0"/>
          </a:p>
        </p:txBody>
      </p:sp>
      <p:graphicFrame>
        <p:nvGraphicFramePr>
          <p:cNvPr id="32" name="Ipsos Ribbon Rules" hidden="1"/>
          <p:cNvGraphicFramePr/>
          <p:nvPr>
            <p:extLst>
              <p:ext uri="{D42A27DB-BD31-4B8C-83A1-F6EECF244321}">
                <p14:modId xmlns:p14="http://schemas.microsoft.com/office/powerpoint/2010/main" val="3666604261"/>
              </p:ext>
            </p:extLst>
          </p:nvPr>
        </p:nvGraphicFramePr>
        <p:xfrm>
          <a:off x="7874000" y="-571500"/>
          <a:ext cx="2032000" cy="50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4" name="D_ed30313f646db4d9"/>
          <p:cNvGraphicFramePr/>
          <p:nvPr>
            <p:extLst>
              <p:ext uri="{D42A27DB-BD31-4B8C-83A1-F6EECF244321}">
                <p14:modId xmlns:p14="http://schemas.microsoft.com/office/powerpoint/2010/main" val="462497760"/>
              </p:ext>
            </p:extLst>
          </p:nvPr>
        </p:nvGraphicFramePr>
        <p:xfrm>
          <a:off x="1779740" y="2541101"/>
          <a:ext cx="2015876" cy="21278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5" name="D_7818e45fcf2214d9"/>
          <p:cNvGraphicFramePr/>
          <p:nvPr>
            <p:extLst>
              <p:ext uri="{D42A27DB-BD31-4B8C-83A1-F6EECF244321}">
                <p14:modId xmlns:p14="http://schemas.microsoft.com/office/powerpoint/2010/main" val="101096755"/>
              </p:ext>
            </p:extLst>
          </p:nvPr>
        </p:nvGraphicFramePr>
        <p:xfrm>
          <a:off x="1774485" y="4365104"/>
          <a:ext cx="2026387" cy="217791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8" name="D_28a90659a1e22ed9"/>
          <p:cNvGraphicFramePr/>
          <p:nvPr>
            <p:extLst>
              <p:ext uri="{D42A27DB-BD31-4B8C-83A1-F6EECF244321}">
                <p14:modId xmlns:p14="http://schemas.microsoft.com/office/powerpoint/2010/main" val="793528"/>
              </p:ext>
            </p:extLst>
          </p:nvPr>
        </p:nvGraphicFramePr>
        <p:xfrm>
          <a:off x="1813359" y="901658"/>
          <a:ext cx="1948639" cy="213180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9" name="D_2e1712faae4b84d9" hidden="1"/>
          <p:cNvGraphicFramePr/>
          <p:nvPr>
            <p:extLst>
              <p:ext uri="{D42A27DB-BD31-4B8C-83A1-F6EECF244321}">
                <p14:modId xmlns:p14="http://schemas.microsoft.com/office/powerpoint/2010/main" val="3154579074"/>
              </p:ext>
            </p:extLst>
          </p:nvPr>
        </p:nvGraphicFramePr>
        <p:xfrm>
          <a:off x="0" y="0"/>
          <a:ext cx="2032000" cy="508000"/>
        </p:xfrm>
        <a:graphic>
          <a:graphicData uri="http://schemas.openxmlformats.org/drawingml/2006/chart">
            <c:chart xmlns:c="http://schemas.openxmlformats.org/drawingml/2006/chart" xmlns:r="http://schemas.openxmlformats.org/officeDocument/2006/relationships" r:id="rId7"/>
          </a:graphicData>
        </a:graphic>
      </p:graphicFrame>
      <p:pic>
        <p:nvPicPr>
          <p:cNvPr id="52" name="DOWN13_Dup" descr="I:\DATA\Dispatch\CCG\Images\DOWN.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2731" y="1645030"/>
            <a:ext cx="676656" cy="676656"/>
          </a:xfrm>
          <a:prstGeom prst="rect">
            <a:avLst/>
          </a:prstGeom>
          <a:noFill/>
          <a:extLst>
            <a:ext uri="{909E8E84-426E-40DD-AFC4-6F175D3DCCD1}">
              <a14:hiddenFill xmlns:a14="http://schemas.microsoft.com/office/drawing/2010/main">
                <a:solidFill>
                  <a:srgbClr val="FFFFFF"/>
                </a:solidFill>
              </a14:hiddenFill>
            </a:ext>
          </a:extLst>
        </p:spPr>
      </p:pic>
      <p:pic>
        <p:nvPicPr>
          <p:cNvPr id="65" name="MID13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1641982"/>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6" name="MID13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3264746"/>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7" name="MID13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02731" y="3264746"/>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71" name="MID13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4955932"/>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72" name="MID13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02731" y="4955932"/>
            <a:ext cx="676656" cy="682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019442"/>
      </p:ext>
    </p:extLst>
  </p:cSld>
  <p:clrMapOvr>
    <a:masterClrMapping/>
  </p:clrMapOvr>
  <mc:AlternateContent xmlns:mc="http://schemas.openxmlformats.org/markup-compatibility/2006" xmlns:p14="http://schemas.microsoft.com/office/powerpoint/2010/main">
    <mc:Choice Requires="p14">
      <p:transition spd="slow" p14:dur="2000"/>
    </mc:Choice>
    <mc:Fallback xmlns:c="http://schemas.openxmlformats.org/drawingml/2006/chart"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944262" y="840829"/>
            <a:ext cx="5977290" cy="5528440"/>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indent="-173038" algn="l" eaLnBrk="1" hangingPunct="1">
              <a:spcBef>
                <a:spcPct val="0"/>
              </a:spcBef>
              <a:buFont typeface="Arial" pitchFamily="34" charset="0"/>
              <a:buChar char="•"/>
            </a:pPr>
            <a:endParaRPr lang="en-GB" sz="1800" dirty="0" smtClean="0">
              <a:solidFill>
                <a:srgbClr val="FFFFFF"/>
              </a:solidFill>
            </a:endParaRPr>
          </a:p>
        </p:txBody>
      </p:sp>
      <p:sp>
        <p:nvSpPr>
          <p:cNvPr id="26" name="Rectangle 25"/>
          <p:cNvSpPr/>
          <p:nvPr/>
        </p:nvSpPr>
        <p:spPr bwMode="auto">
          <a:xfrm>
            <a:off x="3928710" y="1287654"/>
            <a:ext cx="1888386" cy="5081615"/>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indent="-173038" algn="l" eaLnBrk="1" hangingPunct="1">
              <a:spcBef>
                <a:spcPct val="0"/>
              </a:spcBef>
              <a:buFont typeface="Arial" pitchFamily="34" charset="0"/>
              <a:buChar char="•"/>
            </a:pPr>
            <a:endParaRPr lang="en-GB" sz="1800" dirty="0" smtClean="0">
              <a:solidFill>
                <a:srgbClr val="FFFFFF"/>
              </a:solidFill>
            </a:endParaRPr>
          </a:p>
        </p:txBody>
      </p:sp>
      <p:sp>
        <p:nvSpPr>
          <p:cNvPr id="12" name="Rectangle 11"/>
          <p:cNvSpPr/>
          <p:nvPr/>
        </p:nvSpPr>
        <p:spPr bwMode="auto">
          <a:xfrm>
            <a:off x="0" y="830317"/>
            <a:ext cx="9906000" cy="457337"/>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indent="-173038" algn="l" eaLnBrk="1" hangingPunct="1">
              <a:spcBef>
                <a:spcPct val="0"/>
              </a:spcBef>
              <a:buFont typeface="Arial" pitchFamily="34" charset="0"/>
              <a:buChar char="•"/>
            </a:pPr>
            <a:endParaRPr lang="en-GB" sz="1800" dirty="0" smtClean="0">
              <a:solidFill>
                <a:srgbClr val="FFFFFF"/>
              </a:solidFill>
            </a:endParaRPr>
          </a:p>
        </p:txBody>
      </p:sp>
      <p:sp>
        <p:nvSpPr>
          <p:cNvPr id="18" name="Title 17"/>
          <p:cNvSpPr>
            <a:spLocks noGrp="1"/>
          </p:cNvSpPr>
          <p:nvPr>
            <p:ph type="title"/>
          </p:nvPr>
        </p:nvSpPr>
        <p:spPr/>
        <p:txBody>
          <a:bodyPr/>
          <a:lstStyle/>
          <a:p>
            <a:r>
              <a:rPr lang="en-GB" sz="2000" dirty="0" smtClean="0"/>
              <a:t>Quality of services and plans and priorities</a:t>
            </a:r>
            <a:endParaRPr lang="en-GB" sz="2000" dirty="0"/>
          </a:p>
        </p:txBody>
      </p:sp>
      <p:cxnSp>
        <p:nvCxnSpPr>
          <p:cNvPr id="7" name="Straight Connector 6"/>
          <p:cNvCxnSpPr/>
          <p:nvPr/>
        </p:nvCxnSpPr>
        <p:spPr bwMode="auto">
          <a:xfrm>
            <a:off x="128464" y="2884467"/>
            <a:ext cx="9505056"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cxnSp>
        <p:nvCxnSpPr>
          <p:cNvPr id="75" name="Straight Connector 74"/>
          <p:cNvCxnSpPr/>
          <p:nvPr/>
        </p:nvCxnSpPr>
        <p:spPr bwMode="auto">
          <a:xfrm>
            <a:off x="200472" y="4612659"/>
            <a:ext cx="9433048"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cxnSp>
        <p:nvCxnSpPr>
          <p:cNvPr id="9" name="Straight Connector 8"/>
          <p:cNvCxnSpPr/>
          <p:nvPr/>
        </p:nvCxnSpPr>
        <p:spPr bwMode="auto">
          <a:xfrm>
            <a:off x="1738984" y="830317"/>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6" name="Straight Connector 75"/>
          <p:cNvCxnSpPr/>
          <p:nvPr/>
        </p:nvCxnSpPr>
        <p:spPr bwMode="auto">
          <a:xfrm>
            <a:off x="3928710" y="840829"/>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7" name="Straight Connector 76"/>
          <p:cNvCxnSpPr/>
          <p:nvPr/>
        </p:nvCxnSpPr>
        <p:spPr bwMode="auto">
          <a:xfrm>
            <a:off x="5817096"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cxnSp>
        <p:nvCxnSpPr>
          <p:cNvPr id="78" name="Straight Connector 77"/>
          <p:cNvCxnSpPr/>
          <p:nvPr/>
        </p:nvCxnSpPr>
        <p:spPr bwMode="auto">
          <a:xfrm>
            <a:off x="7833320"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sp>
        <p:nvSpPr>
          <p:cNvPr id="27" name="TextBox 26"/>
          <p:cNvSpPr txBox="1"/>
          <p:nvPr/>
        </p:nvSpPr>
        <p:spPr>
          <a:xfrm>
            <a:off x="4386248" y="3212763"/>
            <a:ext cx="1133504" cy="830997"/>
          </a:xfrm>
          <a:prstGeom prst="rect">
            <a:avLst/>
          </a:prstGeom>
          <a:noFill/>
        </p:spPr>
        <p:txBody>
          <a:bodyPr wrap="square" lIns="0" tIns="0" rIns="0" bIns="0" rtlCol="0">
            <a:spAutoFit/>
          </a:bodyPr>
          <a:lstStyle/>
          <a:p>
            <a:pPr algn="ctr"/>
            <a:r>
              <a:rPr lang="en-GB" sz="1800" b="1" dirty="0" smtClean="0">
                <a:solidFill>
                  <a:srgbClr val="A5AEB6"/>
                </a:solidFill>
              </a:rPr>
              <a:t>NOT ASKED IN 2012</a:t>
            </a:r>
          </a:p>
        </p:txBody>
      </p:sp>
      <p:sp>
        <p:nvSpPr>
          <p:cNvPr id="28" name="TextBox 27"/>
          <p:cNvSpPr txBox="1"/>
          <p:nvPr/>
        </p:nvSpPr>
        <p:spPr>
          <a:xfrm>
            <a:off x="4350244" y="1649430"/>
            <a:ext cx="1133504" cy="830997"/>
          </a:xfrm>
          <a:prstGeom prst="rect">
            <a:avLst/>
          </a:prstGeom>
          <a:noFill/>
        </p:spPr>
        <p:txBody>
          <a:bodyPr wrap="square" lIns="0" tIns="0" rIns="0" bIns="0" rtlCol="0">
            <a:spAutoFit/>
          </a:bodyPr>
          <a:lstStyle/>
          <a:p>
            <a:pPr algn="ctr"/>
            <a:r>
              <a:rPr lang="en-GB" sz="1800" b="1" dirty="0" smtClean="0">
                <a:solidFill>
                  <a:srgbClr val="A5AEB6"/>
                </a:solidFill>
              </a:rPr>
              <a:t>NOT ASKED IN 2012</a:t>
            </a:r>
          </a:p>
        </p:txBody>
      </p:sp>
      <p:sp>
        <p:nvSpPr>
          <p:cNvPr id="29" name="TextBox 28"/>
          <p:cNvSpPr txBox="1"/>
          <p:nvPr/>
        </p:nvSpPr>
        <p:spPr>
          <a:xfrm>
            <a:off x="4350244" y="4952506"/>
            <a:ext cx="1133504" cy="830997"/>
          </a:xfrm>
          <a:prstGeom prst="rect">
            <a:avLst/>
          </a:prstGeom>
          <a:noFill/>
        </p:spPr>
        <p:txBody>
          <a:bodyPr wrap="square" lIns="0" tIns="0" rIns="0" bIns="0" rtlCol="0">
            <a:spAutoFit/>
          </a:bodyPr>
          <a:lstStyle/>
          <a:p>
            <a:pPr algn="ctr"/>
            <a:r>
              <a:rPr lang="en-GB" sz="1800" b="1" dirty="0" smtClean="0">
                <a:solidFill>
                  <a:srgbClr val="A5AEB6"/>
                </a:solidFill>
              </a:rPr>
              <a:t>NOT ASKED IN 2012</a:t>
            </a:r>
          </a:p>
        </p:txBody>
      </p:sp>
      <p:graphicFrame>
        <p:nvGraphicFramePr>
          <p:cNvPr id="2" name="D_13389e897aaca9ec_CalcTable"/>
          <p:cNvGraphicFramePr>
            <a:graphicFrameLocks noGrp="1" noChangeAspect="1"/>
          </p:cNvGraphicFramePr>
          <p:nvPr>
            <p:extLst>
              <p:ext uri="{D42A27DB-BD31-4B8C-83A1-F6EECF244321}">
                <p14:modId xmlns:p14="http://schemas.microsoft.com/office/powerpoint/2010/main" val="144831066"/>
              </p:ext>
            </p:extLst>
          </p:nvPr>
        </p:nvGraphicFramePr>
        <p:xfrm>
          <a:off x="33548" y="840829"/>
          <a:ext cx="9860074" cy="5558036"/>
        </p:xfrm>
        <a:graphic>
          <a:graphicData uri="http://schemas.openxmlformats.org/drawingml/2006/table">
            <a:tbl>
              <a:tblPr firstRow="1" bandRow="1">
                <a:tableStyleId>{2D5ABB26-0587-4C30-8999-92F81FD0307C}</a:tableStyleId>
              </a:tblPr>
              <a:tblGrid>
                <a:gridCol w="1751100"/>
                <a:gridCol w="2160240"/>
                <a:gridCol w="1878650"/>
                <a:gridCol w="2035042"/>
                <a:gridCol w="2035042"/>
              </a:tblGrid>
              <a:tr h="458325">
                <a:tc>
                  <a:txBody>
                    <a:bodyPr/>
                    <a:lstStyle/>
                    <a:p>
                      <a:pPr algn="ctr"/>
                      <a:endParaRPr lang="en-GB" sz="1400" dirty="0"/>
                    </a:p>
                  </a:txBody>
                  <a:tcPr/>
                </a:tc>
                <a:tc>
                  <a:txBody>
                    <a:bodyPr/>
                    <a:lstStyle/>
                    <a:p>
                      <a:pPr algn="ctr"/>
                      <a:r>
                        <a:rPr lang="en-GB" sz="1400" b="1" u="sng" dirty="0" smtClean="0">
                          <a:solidFill>
                            <a:srgbClr val="00AA9E"/>
                          </a:solidFill>
                        </a:rPr>
                        <a:t>CCG</a:t>
                      </a:r>
                      <a:r>
                        <a:rPr lang="en-GB" sz="1400" b="1" u="sng" baseline="0" dirty="0" smtClean="0">
                          <a:solidFill>
                            <a:srgbClr val="00AA9E"/>
                          </a:solidFill>
                        </a:rPr>
                        <a:t> in 2014</a:t>
                      </a:r>
                    </a:p>
                    <a:p>
                      <a:pPr algn="ctr"/>
                      <a:r>
                        <a:rPr lang="en-GB" sz="1100" b="1" u="none" baseline="0" dirty="0" smtClean="0">
                          <a:solidFill>
                            <a:srgbClr val="00AA9E"/>
                          </a:solidFill>
                        </a:rPr>
                        <a:t>Base: 71</a:t>
                      </a:r>
                    </a:p>
                  </a:txBody>
                  <a:tcPr/>
                </a:tc>
                <a:tc>
                  <a:txBody>
                    <a:bodyPr/>
                    <a:lstStyle/>
                    <a:p>
                      <a:pPr algn="ctr"/>
                      <a:r>
                        <a:rPr lang="en-GB" sz="1400" b="1" u="sng" dirty="0" smtClean="0">
                          <a:solidFill>
                            <a:srgbClr val="00AA9E"/>
                          </a:solidFill>
                        </a:rPr>
                        <a:t>CCG in 2012</a:t>
                      </a:r>
                    </a:p>
                  </a:txBody>
                  <a:tcPr/>
                </a:tc>
                <a:tc>
                  <a:txBody>
                    <a:bodyPr/>
                    <a:lstStyle/>
                    <a:p>
                      <a:pPr algn="ctr"/>
                      <a:r>
                        <a:rPr lang="en-GB" sz="1400" b="1" u="sng" dirty="0" smtClean="0">
                          <a:solidFill>
                            <a:srgbClr val="00AA9E"/>
                          </a:solidFill>
                        </a:rPr>
                        <a:t>Area team</a:t>
                      </a:r>
                    </a:p>
                    <a:p>
                      <a:pPr algn="ctr"/>
                      <a:r>
                        <a:rPr lang="en-GB" sz="1100" b="1" dirty="0" smtClean="0">
                          <a:solidFill>
                            <a:srgbClr val="00AA9E"/>
                          </a:solidFill>
                        </a:rPr>
                        <a:t>Base: 217</a:t>
                      </a:r>
                      <a:endParaRPr lang="en-GB" sz="1100" b="1" dirty="0">
                        <a:solidFill>
                          <a:srgbClr val="00AA9E"/>
                        </a:solidFill>
                      </a:endParaRPr>
                    </a:p>
                  </a:txBody>
                  <a:tcPr/>
                </a:tc>
                <a:tc>
                  <a:txBody>
                    <a:bodyPr/>
                    <a:lstStyle/>
                    <a:p>
                      <a:pPr algn="ctr"/>
                      <a:r>
                        <a:rPr lang="en-GB" sz="1400" b="1" u="sng" dirty="0" smtClean="0">
                          <a:solidFill>
                            <a:srgbClr val="00AA9E"/>
                          </a:solidFill>
                        </a:rPr>
                        <a:t>All</a:t>
                      </a:r>
                      <a:r>
                        <a:rPr lang="en-GB" sz="1400" b="1" u="sng" baseline="0" dirty="0" smtClean="0">
                          <a:solidFill>
                            <a:srgbClr val="00AA9E"/>
                          </a:solidFill>
                        </a:rPr>
                        <a:t> </a:t>
                      </a:r>
                      <a:r>
                        <a:rPr lang="en-GB" sz="1400" b="1" u="sng" dirty="0" smtClean="0">
                          <a:solidFill>
                            <a:srgbClr val="00AA9E"/>
                          </a:solidFill>
                        </a:rPr>
                        <a:t>CCGs</a:t>
                      </a:r>
                    </a:p>
                    <a:p>
                      <a:pPr algn="ctr"/>
                      <a:r>
                        <a:rPr lang="en-GB" sz="1100" b="1" dirty="0" smtClean="0">
                          <a:solidFill>
                            <a:srgbClr val="00AA9E"/>
                          </a:solidFill>
                        </a:rPr>
                        <a:t>Base: 9018</a:t>
                      </a:r>
                      <a:endParaRPr lang="en-GB" sz="1100" b="1" dirty="0">
                        <a:solidFill>
                          <a:srgbClr val="00AA9E"/>
                        </a:solidFill>
                      </a:endParaRPr>
                    </a:p>
                  </a:txBody>
                  <a:tcPr/>
                </a:tc>
              </a:tr>
              <a:tr h="1340178">
                <a:tc rowSpan="2">
                  <a:txBody>
                    <a:bodyPr/>
                    <a:lstStyle/>
                    <a:p>
                      <a:pPr algn="ctr"/>
                      <a:r>
                        <a:rPr lang="en-GB" sz="1100" b="1" dirty="0" smtClean="0">
                          <a:solidFill>
                            <a:srgbClr val="00AA9E"/>
                          </a:solidFill>
                        </a:rPr>
                        <a:t>ACTING ON FEEDBACK</a:t>
                      </a: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lumMod val="75000"/>
                              <a:lumOff val="25000"/>
                            </a:schemeClr>
                          </a:solidFill>
                        </a:rPr>
                        <a:t>I have confidence in the</a:t>
                      </a:r>
                      <a:r>
                        <a:rPr lang="en-GB" sz="1100" b="1" baseline="0" dirty="0" smtClean="0">
                          <a:solidFill>
                            <a:schemeClr val="tx1">
                              <a:lumMod val="75000"/>
                              <a:lumOff val="25000"/>
                            </a:schemeClr>
                          </a:solidFill>
                        </a:rPr>
                        <a:t> CCG to act on feedback it receives about the quality of services</a:t>
                      </a:r>
                      <a:endParaRPr lang="en-GB" sz="1100" b="1" dirty="0" smtClean="0">
                        <a:solidFill>
                          <a:schemeClr val="tx1">
                            <a:lumMod val="75000"/>
                            <a:lumOff val="25000"/>
                          </a:schemeClr>
                        </a:solidFill>
                      </a:endParaRPr>
                    </a:p>
                  </a:txBody>
                  <a:tcPr anchor="ctr"/>
                </a:tc>
                <a:tc>
                  <a:txBody>
                    <a:bodyPr/>
                    <a:lstStyle/>
                    <a:p>
                      <a:pPr algn="ctr"/>
                      <a:r>
                        <a:rPr lang="en-GB" sz="1200" b="1" smtClean="0">
                          <a:solidFill>
                            <a:srgbClr val="00AA9E"/>
                          </a:solidFill>
                        </a:rPr>
                        <a:t>66% (47)</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r>
              <a:tr h="251339">
                <a:tc vMerge="1">
                  <a:txBody>
                    <a:bodyPr/>
                    <a:lstStyle/>
                    <a:p>
                      <a:endParaRPr lang="en-GB"/>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76% (165)</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71% (6372)</a:t>
                      </a:r>
                      <a:endParaRPr lang="en-GB" sz="1100" b="1" kern="1200" dirty="0" smtClean="0">
                        <a:solidFill>
                          <a:srgbClr val="00AA9E"/>
                        </a:solidFill>
                        <a:latin typeface="+mn-lt"/>
                        <a:ea typeface="+mn-ea"/>
                        <a:cs typeface="+mn-cs"/>
                      </a:endParaRPr>
                    </a:p>
                  </a:txBody>
                  <a:tcPr anchor="ctr"/>
                </a:tc>
              </a:tr>
              <a:tr h="1387189">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rgbClr val="00AA9E"/>
                          </a:solidFill>
                        </a:rPr>
                        <a:t>KNOWLEDGE OF PLANS AND</a:t>
                      </a:r>
                      <a:r>
                        <a:rPr lang="en-GB" sz="1100" b="1" baseline="0" dirty="0" smtClean="0">
                          <a:solidFill>
                            <a:srgbClr val="00AA9E"/>
                          </a:solidFill>
                        </a:rPr>
                        <a:t> PRIORITIES</a:t>
                      </a: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tx1">
                              <a:lumMod val="75000"/>
                              <a:lumOff val="25000"/>
                            </a:schemeClr>
                          </a:solidFill>
                          <a:latin typeface="+mn-lt"/>
                          <a:ea typeface="+mn-ea"/>
                          <a:cs typeface="+mn-cs"/>
                        </a:rPr>
                        <a:t>How much would you say you know about the CCG’s plans and priorities?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69% (49)</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251339">
                <a:tc vMerge="1">
                  <a:txBody>
                    <a:bodyPr/>
                    <a:lstStyle/>
                    <a:p>
                      <a:endParaRPr lang="en-GB"/>
                    </a:p>
                  </a:txBody>
                  <a:tcPr/>
                </a:tc>
                <a:tc>
                  <a:txBody>
                    <a:bodyPr/>
                    <a:lstStyle/>
                    <a:p>
                      <a:pPr algn="ctr"/>
                      <a:r>
                        <a:rPr lang="en-GB" sz="1000" b="1" kern="1200" smtClean="0">
                          <a:solidFill>
                            <a:srgbClr val="00AA9E"/>
                          </a:solidFill>
                          <a:latin typeface="Arial Narrow" panose="020B0606020202030204" pitchFamily="34" charset="0"/>
                        </a:rPr>
                        <a:t>A GREAT DEAL/FAIR AMOUNT</a:t>
                      </a:r>
                      <a:endParaRPr lang="en-GB" sz="1000" b="1" kern="1200" dirty="0">
                        <a:solidFill>
                          <a:srgbClr val="00AA9E"/>
                        </a:solidFill>
                        <a:latin typeface="Arial Narrow" panose="020B0606020202030204" pitchFamily="34" charset="0"/>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80% (174)</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78% (7027)</a:t>
                      </a:r>
                      <a:endParaRPr lang="en-GB" sz="1100" b="1" kern="1200" dirty="0" smtClean="0">
                        <a:solidFill>
                          <a:srgbClr val="00AA9E"/>
                        </a:solidFill>
                        <a:latin typeface="+mn-lt"/>
                        <a:ea typeface="+mn-ea"/>
                        <a:cs typeface="+mn-cs"/>
                      </a:endParaRPr>
                    </a:p>
                  </a:txBody>
                  <a:tcPr anchor="ctr"/>
                </a:tc>
              </a:tr>
              <a:tr h="1477025">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rgbClr val="00AA9E"/>
                          </a:solidFill>
                          <a:latin typeface="+mn-lt"/>
                          <a:ea typeface="+mn-ea"/>
                          <a:cs typeface="+mn-cs"/>
                        </a:rPr>
                        <a:t>INFLUENCING</a:t>
                      </a:r>
                      <a:r>
                        <a:rPr lang="en-GB" sz="1100" b="1" kern="1200" baseline="0" dirty="0" smtClean="0">
                          <a:solidFill>
                            <a:srgbClr val="00AA9E"/>
                          </a:solidFill>
                          <a:latin typeface="+mn-lt"/>
                          <a:ea typeface="+mn-ea"/>
                          <a:cs typeface="+mn-cs"/>
                        </a:rPr>
                        <a:t> PLANS AND PRIORITIES</a:t>
                      </a:r>
                      <a:endParaRPr lang="en-GB" sz="1100" b="1" kern="1200" dirty="0" smtClean="0">
                        <a:solidFill>
                          <a:srgbClr val="00AA9E"/>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tx1">
                              <a:lumMod val="75000"/>
                              <a:lumOff val="25000"/>
                            </a:schemeClr>
                          </a:solidFill>
                          <a:latin typeface="+mn-lt"/>
                          <a:ea typeface="+mn-ea"/>
                          <a:cs typeface="+mn-cs"/>
                        </a:rPr>
                        <a:t>I have been given the opportunity to influence the CCG’s plans and priorities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65% (46)</a:t>
                      </a:r>
                      <a:endParaRPr lang="en-GB" sz="1200" b="1" dirty="0" smtClean="0">
                        <a:solidFill>
                          <a:srgbClr val="00AA9E"/>
                        </a:solidFill>
                      </a:endParaRPr>
                    </a:p>
                  </a:txBody>
                  <a:tcPr marT="144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363044">
                <a:tc vMerge="1">
                  <a:txBody>
                    <a:bodyPr/>
                    <a:lstStyle/>
                    <a:p>
                      <a:endParaRPr lang="en-GB"/>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69% (150)</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63% (5641)</a:t>
                      </a:r>
                      <a:endParaRPr lang="en-GB" sz="1100" b="1" kern="1200" dirty="0" smtClean="0">
                        <a:solidFill>
                          <a:srgbClr val="00AA9E"/>
                        </a:solidFill>
                        <a:latin typeface="+mn-lt"/>
                        <a:ea typeface="+mn-ea"/>
                        <a:cs typeface="+mn-cs"/>
                      </a:endParaRPr>
                    </a:p>
                  </a:txBody>
                  <a:tcPr anchor="ctr"/>
                </a:tc>
              </a:tr>
            </a:tbl>
          </a:graphicData>
        </a:graphic>
      </p:graphicFrame>
      <p:sp>
        <p:nvSpPr>
          <p:cNvPr id="30" name="D_5f3f2349e50b9f38"/>
          <p:cNvSpPr txBox="1"/>
          <p:nvPr/>
        </p:nvSpPr>
        <p:spPr>
          <a:xfrm>
            <a:off x="4448944" y="6514751"/>
            <a:ext cx="4293895" cy="153888"/>
          </a:xfrm>
          <a:prstGeom prst="rect">
            <a:avLst/>
          </a:prstGeom>
          <a:noFill/>
        </p:spPr>
        <p:txBody>
          <a:bodyPr wrap="square" lIns="0" tIns="0" rIns="0" bIns="0" rtlCol="0">
            <a:spAutoFit/>
          </a:bodyPr>
          <a:lstStyle/>
          <a:p>
            <a:r>
              <a:rPr lang="en-GB" sz="1000" dirty="0" smtClean="0">
                <a:solidFill>
                  <a:srgbClr val="292926"/>
                </a:solidFill>
              </a:rPr>
              <a:t>Sheffield CCG</a:t>
            </a:r>
          </a:p>
        </p:txBody>
      </p:sp>
      <p:sp>
        <p:nvSpPr>
          <p:cNvPr id="33" name="D_a95b8af87e6d9f52"/>
          <p:cNvSpPr txBox="1"/>
          <p:nvPr/>
        </p:nvSpPr>
        <p:spPr>
          <a:xfrm>
            <a:off x="1658790" y="6514751"/>
            <a:ext cx="2646138" cy="153888"/>
          </a:xfrm>
          <a:prstGeom prst="rect">
            <a:avLst/>
          </a:prstGeom>
          <a:noFill/>
        </p:spPr>
        <p:txBody>
          <a:bodyPr wrap="square" lIns="0" tIns="0" rIns="0" bIns="0" rtlCol="0">
            <a:spAutoFit/>
          </a:bodyPr>
          <a:lstStyle/>
          <a:p>
            <a:pPr algn="l"/>
            <a:r>
              <a:rPr lang="en-GB" sz="1000" dirty="0" smtClean="0">
                <a:solidFill>
                  <a:srgbClr val="292926"/>
                </a:solidFill>
              </a:rPr>
              <a:t>Fieldwork: 12 March - 8 April 2014</a:t>
            </a:r>
            <a:endParaRPr lang="en-GB" dirty="0" smtClean="0">
              <a:solidFill>
                <a:srgbClr val="292926"/>
              </a:solidFill>
            </a:endParaRPr>
          </a:p>
        </p:txBody>
      </p:sp>
      <p:graphicFrame>
        <p:nvGraphicFramePr>
          <p:cNvPr id="34" name="D_39f02f58ba968f6c"/>
          <p:cNvGraphicFramePr/>
          <p:nvPr>
            <p:extLst>
              <p:ext uri="{D42A27DB-BD31-4B8C-83A1-F6EECF244321}">
                <p14:modId xmlns:p14="http://schemas.microsoft.com/office/powerpoint/2010/main" val="3887306986"/>
              </p:ext>
            </p:extLst>
          </p:nvPr>
        </p:nvGraphicFramePr>
        <p:xfrm>
          <a:off x="1873869" y="2541101"/>
          <a:ext cx="2015876" cy="21278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5" name="D_2c930a6e4c0ab9ec"/>
          <p:cNvGraphicFramePr/>
          <p:nvPr>
            <p:extLst>
              <p:ext uri="{D42A27DB-BD31-4B8C-83A1-F6EECF244321}">
                <p14:modId xmlns:p14="http://schemas.microsoft.com/office/powerpoint/2010/main" val="97902700"/>
              </p:ext>
            </p:extLst>
          </p:nvPr>
        </p:nvGraphicFramePr>
        <p:xfrm>
          <a:off x="1868614" y="4365104"/>
          <a:ext cx="2026387" cy="21779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7" name="D_5cc2b007736ab9ec"/>
          <p:cNvGraphicFramePr/>
          <p:nvPr>
            <p:extLst>
              <p:ext uri="{D42A27DB-BD31-4B8C-83A1-F6EECF244321}">
                <p14:modId xmlns:p14="http://schemas.microsoft.com/office/powerpoint/2010/main" val="2663916802"/>
              </p:ext>
            </p:extLst>
          </p:nvPr>
        </p:nvGraphicFramePr>
        <p:xfrm>
          <a:off x="1907488" y="901658"/>
          <a:ext cx="1948639" cy="213180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1" name="D_13389e897aaca9ec" hidden="1"/>
          <p:cNvGraphicFramePr/>
          <p:nvPr>
            <p:extLst>
              <p:ext uri="{D42A27DB-BD31-4B8C-83A1-F6EECF244321}">
                <p14:modId xmlns:p14="http://schemas.microsoft.com/office/powerpoint/2010/main" val="1946457384"/>
              </p:ext>
            </p:extLst>
          </p:nvPr>
        </p:nvGraphicFramePr>
        <p:xfrm>
          <a:off x="0" y="-622300"/>
          <a:ext cx="2032000" cy="508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 name="Ipsos Ribbon Rules" hidden="1"/>
          <p:cNvGraphicFramePr/>
          <p:nvPr>
            <p:extLst>
              <p:ext uri="{D42A27DB-BD31-4B8C-83A1-F6EECF244321}">
                <p14:modId xmlns:p14="http://schemas.microsoft.com/office/powerpoint/2010/main" val="1259361339"/>
              </p:ext>
            </p:extLst>
          </p:nvPr>
        </p:nvGraphicFramePr>
        <p:xfrm>
          <a:off x="7874000" y="-571500"/>
          <a:ext cx="2032000" cy="508000"/>
        </p:xfrm>
        <a:graphic>
          <a:graphicData uri="http://schemas.openxmlformats.org/drawingml/2006/chart">
            <c:chart xmlns:c="http://schemas.openxmlformats.org/drawingml/2006/chart" xmlns:r="http://schemas.openxmlformats.org/officeDocument/2006/relationships" r:id="rId7"/>
          </a:graphicData>
        </a:graphic>
      </p:graphicFrame>
      <p:pic>
        <p:nvPicPr>
          <p:cNvPr id="46" name="DOWN14_Dup" descr="I:\DATA\Dispatch\CCG\Images\DOWN.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2731" y="3267794"/>
            <a:ext cx="676656" cy="676656"/>
          </a:xfrm>
          <a:prstGeom prst="rect">
            <a:avLst/>
          </a:prstGeom>
          <a:noFill/>
          <a:extLst>
            <a:ext uri="{909E8E84-426E-40DD-AFC4-6F175D3DCCD1}">
              <a14:hiddenFill xmlns:a14="http://schemas.microsoft.com/office/drawing/2010/main">
                <a:solidFill>
                  <a:srgbClr val="FFFFFF"/>
                </a:solidFill>
              </a14:hiddenFill>
            </a:ext>
          </a:extLst>
        </p:spPr>
      </p:pic>
      <p:pic>
        <p:nvPicPr>
          <p:cNvPr id="52" name="MID14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02731" y="1641982"/>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3" name="MID14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1641982"/>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4" name="MID14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3264746"/>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7" name="MID14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4955932"/>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8" name="MID14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02731" y="4955932"/>
            <a:ext cx="676656" cy="682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1110818"/>
      </p:ext>
    </p:extLst>
  </p:cSld>
  <p:clrMapOvr>
    <a:masterClrMapping/>
  </p:clrMapOvr>
  <mc:AlternateContent xmlns:mc="http://schemas.openxmlformats.org/markup-compatibility/2006" xmlns:p14="http://schemas.microsoft.com/office/powerpoint/2010/main">
    <mc:Choice Requires="p14">
      <p:transition spd="slow" p14:dur="2000"/>
    </mc:Choice>
    <mc:Fallback xmlns:c="http://schemas.openxmlformats.org/drawingml/2006/chart"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928710" y="840829"/>
            <a:ext cx="5977290" cy="5528440"/>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26" name="Rectangle 25"/>
          <p:cNvSpPr/>
          <p:nvPr/>
        </p:nvSpPr>
        <p:spPr bwMode="auto">
          <a:xfrm>
            <a:off x="3928710" y="1287654"/>
            <a:ext cx="1888386" cy="5081615"/>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2" name="Rectangle 11"/>
          <p:cNvSpPr/>
          <p:nvPr/>
        </p:nvSpPr>
        <p:spPr bwMode="auto">
          <a:xfrm>
            <a:off x="0" y="830317"/>
            <a:ext cx="9906000" cy="457337"/>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8" name="Title 17"/>
          <p:cNvSpPr>
            <a:spLocks noGrp="1"/>
          </p:cNvSpPr>
          <p:nvPr>
            <p:ph type="title"/>
          </p:nvPr>
        </p:nvSpPr>
        <p:spPr/>
        <p:txBody>
          <a:bodyPr/>
          <a:lstStyle/>
          <a:p>
            <a:r>
              <a:rPr lang="en-GB" sz="2000" dirty="0" smtClean="0"/>
              <a:t>Plans and priorities</a:t>
            </a:r>
            <a:endParaRPr lang="en-GB" sz="2000" dirty="0"/>
          </a:p>
        </p:txBody>
      </p:sp>
      <p:cxnSp>
        <p:nvCxnSpPr>
          <p:cNvPr id="7" name="Straight Connector 6"/>
          <p:cNvCxnSpPr/>
          <p:nvPr/>
        </p:nvCxnSpPr>
        <p:spPr bwMode="auto">
          <a:xfrm>
            <a:off x="140340" y="3026970"/>
            <a:ext cx="9505056"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cxnSp>
        <p:nvCxnSpPr>
          <p:cNvPr id="75" name="Straight Connector 74"/>
          <p:cNvCxnSpPr/>
          <p:nvPr/>
        </p:nvCxnSpPr>
        <p:spPr bwMode="auto">
          <a:xfrm>
            <a:off x="200472" y="4683911"/>
            <a:ext cx="9433048"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cxnSp>
        <p:nvCxnSpPr>
          <p:cNvPr id="9" name="Straight Connector 8"/>
          <p:cNvCxnSpPr/>
          <p:nvPr/>
        </p:nvCxnSpPr>
        <p:spPr bwMode="auto">
          <a:xfrm>
            <a:off x="1738984" y="830317"/>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6" name="Straight Connector 75"/>
          <p:cNvCxnSpPr/>
          <p:nvPr/>
        </p:nvCxnSpPr>
        <p:spPr bwMode="auto">
          <a:xfrm>
            <a:off x="3928710" y="840829"/>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7" name="Straight Connector 76"/>
          <p:cNvCxnSpPr/>
          <p:nvPr/>
        </p:nvCxnSpPr>
        <p:spPr bwMode="auto">
          <a:xfrm>
            <a:off x="5817096"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cxnSp>
        <p:nvCxnSpPr>
          <p:cNvPr id="78" name="Straight Connector 77"/>
          <p:cNvCxnSpPr/>
          <p:nvPr/>
        </p:nvCxnSpPr>
        <p:spPr bwMode="auto">
          <a:xfrm>
            <a:off x="7833320"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sp>
        <p:nvSpPr>
          <p:cNvPr id="27" name="TextBox 26"/>
          <p:cNvSpPr txBox="1"/>
          <p:nvPr/>
        </p:nvSpPr>
        <p:spPr>
          <a:xfrm>
            <a:off x="4338747" y="3390893"/>
            <a:ext cx="1133504"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sp>
        <p:nvSpPr>
          <p:cNvPr id="28" name="TextBox 27"/>
          <p:cNvSpPr txBox="1"/>
          <p:nvPr/>
        </p:nvSpPr>
        <p:spPr>
          <a:xfrm>
            <a:off x="4350244" y="1732557"/>
            <a:ext cx="1133504"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sp>
        <p:nvSpPr>
          <p:cNvPr id="29" name="TextBox 28"/>
          <p:cNvSpPr txBox="1"/>
          <p:nvPr/>
        </p:nvSpPr>
        <p:spPr>
          <a:xfrm>
            <a:off x="4362119" y="5035633"/>
            <a:ext cx="1133504"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sp>
        <p:nvSpPr>
          <p:cNvPr id="30" name="D_5f3f2349e50b9f38"/>
          <p:cNvSpPr txBox="1"/>
          <p:nvPr/>
        </p:nvSpPr>
        <p:spPr>
          <a:xfrm>
            <a:off x="4448944" y="6514751"/>
            <a:ext cx="4293895" cy="153888"/>
          </a:xfrm>
          <a:prstGeom prst="rect">
            <a:avLst/>
          </a:prstGeom>
          <a:noFill/>
        </p:spPr>
        <p:txBody>
          <a:bodyPr wrap="square" lIns="0" tIns="0" rIns="0" bIns="0" rtlCol="0">
            <a:spAutoFit/>
          </a:bodyPr>
          <a:lstStyle/>
          <a:p>
            <a:r>
              <a:rPr lang="en-GB" sz="1000" dirty="0" smtClean="0"/>
              <a:t>Sheffield CCG</a:t>
            </a:r>
          </a:p>
        </p:txBody>
      </p:sp>
      <p:sp>
        <p:nvSpPr>
          <p:cNvPr id="33" name="D_a95b8af87e6d9f52"/>
          <p:cNvSpPr txBox="1"/>
          <p:nvPr/>
        </p:nvSpPr>
        <p:spPr>
          <a:xfrm>
            <a:off x="1658790" y="6514751"/>
            <a:ext cx="2646138" cy="153888"/>
          </a:xfrm>
          <a:prstGeom prst="rect">
            <a:avLst/>
          </a:prstGeom>
          <a:noFill/>
        </p:spPr>
        <p:txBody>
          <a:bodyPr wrap="square" lIns="0" tIns="0" rIns="0" bIns="0" rtlCol="0">
            <a:spAutoFit/>
          </a:bodyPr>
          <a:lstStyle/>
          <a:p>
            <a:pPr algn="l"/>
            <a:r>
              <a:rPr lang="en-GB" sz="1000" dirty="0" smtClean="0"/>
              <a:t>Fieldwork: 12 March - 8 April 2014</a:t>
            </a:r>
            <a:endParaRPr lang="en-GB" dirty="0" smtClean="0"/>
          </a:p>
        </p:txBody>
      </p:sp>
      <p:graphicFrame>
        <p:nvGraphicFramePr>
          <p:cNvPr id="32" name="Ipsos Ribbon Rules" hidden="1"/>
          <p:cNvGraphicFramePr/>
          <p:nvPr>
            <p:extLst>
              <p:ext uri="{D42A27DB-BD31-4B8C-83A1-F6EECF244321}">
                <p14:modId xmlns:p14="http://schemas.microsoft.com/office/powerpoint/2010/main" val="1018635705"/>
              </p:ext>
            </p:extLst>
          </p:nvPr>
        </p:nvGraphicFramePr>
        <p:xfrm>
          <a:off x="7874000" y="-571500"/>
          <a:ext cx="2032000" cy="50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4" name="D_1c8f1e4c05e41bf0"/>
          <p:cNvGraphicFramePr/>
          <p:nvPr>
            <p:extLst>
              <p:ext uri="{D42A27DB-BD31-4B8C-83A1-F6EECF244321}">
                <p14:modId xmlns:p14="http://schemas.microsoft.com/office/powerpoint/2010/main" val="2532005716"/>
              </p:ext>
            </p:extLst>
          </p:nvPr>
        </p:nvGraphicFramePr>
        <p:xfrm>
          <a:off x="1911112" y="2694941"/>
          <a:ext cx="2015876" cy="21278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7" name="D_0dd1659e83701bf0"/>
          <p:cNvGraphicFramePr/>
          <p:nvPr>
            <p:extLst>
              <p:ext uri="{D42A27DB-BD31-4B8C-83A1-F6EECF244321}">
                <p14:modId xmlns:p14="http://schemas.microsoft.com/office/powerpoint/2010/main" val="2816717925"/>
              </p:ext>
            </p:extLst>
          </p:nvPr>
        </p:nvGraphicFramePr>
        <p:xfrm>
          <a:off x="1907489" y="996661"/>
          <a:ext cx="1948639" cy="213180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5" name="D_37cc928398cc9bf0"/>
          <p:cNvGraphicFramePr/>
          <p:nvPr>
            <p:extLst>
              <p:ext uri="{D42A27DB-BD31-4B8C-83A1-F6EECF244321}">
                <p14:modId xmlns:p14="http://schemas.microsoft.com/office/powerpoint/2010/main" val="680606321"/>
              </p:ext>
            </p:extLst>
          </p:nvPr>
        </p:nvGraphicFramePr>
        <p:xfrm>
          <a:off x="1904240" y="4436356"/>
          <a:ext cx="2026387" cy="217791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1" name="D_560e3b1736a11bf0" hidden="1"/>
          <p:cNvGraphicFramePr/>
          <p:nvPr>
            <p:extLst>
              <p:ext uri="{D42A27DB-BD31-4B8C-83A1-F6EECF244321}">
                <p14:modId xmlns:p14="http://schemas.microsoft.com/office/powerpoint/2010/main" val="721959782"/>
              </p:ext>
            </p:extLst>
          </p:nvPr>
        </p:nvGraphicFramePr>
        <p:xfrm>
          <a:off x="2648744" y="-4392"/>
          <a:ext cx="2032000" cy="5080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 name="D_560e3b1736a11bf0_CalcTable"/>
          <p:cNvGraphicFramePr>
            <a:graphicFrameLocks noGrp="1" noChangeAspect="1"/>
          </p:cNvGraphicFramePr>
          <p:nvPr>
            <p:extLst>
              <p:ext uri="{D42A27DB-BD31-4B8C-83A1-F6EECF244321}">
                <p14:modId xmlns:p14="http://schemas.microsoft.com/office/powerpoint/2010/main" val="2977197520"/>
              </p:ext>
            </p:extLst>
          </p:nvPr>
        </p:nvGraphicFramePr>
        <p:xfrm>
          <a:off x="33548" y="840829"/>
          <a:ext cx="9860074" cy="5678604"/>
        </p:xfrm>
        <a:graphic>
          <a:graphicData uri="http://schemas.openxmlformats.org/drawingml/2006/table">
            <a:tbl>
              <a:tblPr firstRow="1" bandRow="1">
                <a:tableStyleId>{2D5ABB26-0587-4C30-8999-92F81FD0307C}</a:tableStyleId>
              </a:tblPr>
              <a:tblGrid>
                <a:gridCol w="1751100"/>
                <a:gridCol w="2160240"/>
                <a:gridCol w="1878650"/>
                <a:gridCol w="2035042"/>
                <a:gridCol w="2035042"/>
              </a:tblGrid>
              <a:tr h="634294">
                <a:tc>
                  <a:txBody>
                    <a:bodyPr/>
                    <a:lstStyle/>
                    <a:p>
                      <a:pPr algn="ctr"/>
                      <a:endParaRPr lang="en-GB" sz="1400" dirty="0"/>
                    </a:p>
                  </a:txBody>
                  <a:tcPr/>
                </a:tc>
                <a:tc>
                  <a:txBody>
                    <a:bodyPr/>
                    <a:lstStyle/>
                    <a:p>
                      <a:pPr algn="ctr"/>
                      <a:r>
                        <a:rPr lang="en-GB" sz="1400" b="1" u="sng" dirty="0" smtClean="0">
                          <a:solidFill>
                            <a:srgbClr val="00AA9E"/>
                          </a:solidFill>
                        </a:rPr>
                        <a:t>CCG</a:t>
                      </a:r>
                      <a:r>
                        <a:rPr lang="en-GB" sz="1400" b="1" u="sng" baseline="0" dirty="0" smtClean="0">
                          <a:solidFill>
                            <a:srgbClr val="00AA9E"/>
                          </a:solidFill>
                        </a:rPr>
                        <a:t> in 2014</a:t>
                      </a: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u="none" baseline="0" dirty="0" smtClean="0">
                          <a:solidFill>
                            <a:srgbClr val="00AA9E"/>
                          </a:solidFill>
                        </a:rPr>
                        <a:t>Base: 71 / *Base: 22</a:t>
                      </a:r>
                      <a:endParaRPr lang="en-GB" sz="1100" b="1" dirty="0" smtClean="0">
                        <a:solidFill>
                          <a:srgbClr val="00AA9E"/>
                        </a:solidFill>
                      </a:endParaRPr>
                    </a:p>
                  </a:txBody>
                  <a:tcPr/>
                </a:tc>
                <a:tc>
                  <a:txBody>
                    <a:bodyPr/>
                    <a:lstStyle/>
                    <a:p>
                      <a:pPr algn="ctr"/>
                      <a:r>
                        <a:rPr lang="en-GB" sz="1400" b="1" u="sng" dirty="0" smtClean="0">
                          <a:solidFill>
                            <a:srgbClr val="00AA9E"/>
                          </a:solidFill>
                        </a:rPr>
                        <a:t>CCG in 2012</a:t>
                      </a:r>
                    </a:p>
                  </a:txBody>
                  <a:tcPr/>
                </a:tc>
                <a:tc>
                  <a:txBody>
                    <a:bodyPr/>
                    <a:lstStyle/>
                    <a:p>
                      <a:pPr algn="ctr"/>
                      <a:r>
                        <a:rPr lang="en-GB" sz="1400" b="1" u="sng" dirty="0" smtClean="0">
                          <a:solidFill>
                            <a:srgbClr val="00AA9E"/>
                          </a:solidFill>
                        </a:rPr>
                        <a:t>Area team</a:t>
                      </a: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rgbClr val="00AA9E"/>
                          </a:solidFill>
                        </a:rPr>
                        <a:t>Base: 217 / *Base: 88</a:t>
                      </a:r>
                    </a:p>
                  </a:txBody>
                  <a:tcPr/>
                </a:tc>
                <a:tc>
                  <a:txBody>
                    <a:bodyPr/>
                    <a:lstStyle/>
                    <a:p>
                      <a:pPr algn="ctr"/>
                      <a:r>
                        <a:rPr lang="en-GB" sz="1400" b="1" u="sng" dirty="0" smtClean="0">
                          <a:solidFill>
                            <a:srgbClr val="00AA9E"/>
                          </a:solidFill>
                        </a:rPr>
                        <a:t>All</a:t>
                      </a:r>
                      <a:r>
                        <a:rPr lang="en-GB" sz="1400" b="1" u="sng" baseline="0" dirty="0" smtClean="0">
                          <a:solidFill>
                            <a:srgbClr val="00AA9E"/>
                          </a:solidFill>
                        </a:rPr>
                        <a:t> </a:t>
                      </a:r>
                      <a:r>
                        <a:rPr lang="en-GB" sz="1400" b="1" u="sng" dirty="0" smtClean="0">
                          <a:solidFill>
                            <a:srgbClr val="00AA9E"/>
                          </a:solidFill>
                        </a:rPr>
                        <a:t>CCGs</a:t>
                      </a: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rgbClr val="00AA9E"/>
                          </a:solidFill>
                        </a:rPr>
                        <a:t>Base: 9018 / *Base: 3958</a:t>
                      </a:r>
                    </a:p>
                  </a:txBody>
                  <a:tcPr/>
                </a:tc>
              </a:tr>
              <a:tr h="1328064">
                <a:tc rowSpan="2">
                  <a:txBody>
                    <a:bodyPr/>
                    <a:lstStyle/>
                    <a:p>
                      <a:pPr algn="ctr"/>
                      <a:r>
                        <a:rPr lang="en-GB" sz="1100" b="1" dirty="0" smtClean="0">
                          <a:solidFill>
                            <a:srgbClr val="00AA9E"/>
                          </a:solidFill>
                        </a:rPr>
                        <a:t>TAKING</a:t>
                      </a:r>
                      <a:r>
                        <a:rPr lang="en-GB" sz="1100" b="1" baseline="0" dirty="0" smtClean="0">
                          <a:solidFill>
                            <a:srgbClr val="00AA9E"/>
                          </a:solidFill>
                        </a:rPr>
                        <a:t> COMMENTS ON BOARD</a:t>
                      </a:r>
                      <a:endParaRPr lang="en-GB" sz="1100" b="1" dirty="0" smtClean="0">
                        <a:solidFill>
                          <a:srgbClr val="00AA9E"/>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lumMod val="75000"/>
                              <a:lumOff val="25000"/>
                            </a:schemeClr>
                          </a:solidFill>
                        </a:rPr>
                        <a:t>When I have commented</a:t>
                      </a:r>
                      <a:r>
                        <a:rPr lang="en-GB" sz="1100" b="1" baseline="0" dirty="0" smtClean="0">
                          <a:solidFill>
                            <a:schemeClr val="tx1">
                              <a:lumMod val="75000"/>
                              <a:lumOff val="25000"/>
                            </a:schemeClr>
                          </a:solidFill>
                        </a:rPr>
                        <a:t> on </a:t>
                      </a:r>
                      <a:r>
                        <a:rPr lang="en-GB" sz="1100" b="1" dirty="0" smtClean="0">
                          <a:solidFill>
                            <a:schemeClr val="tx1">
                              <a:lumMod val="75000"/>
                              <a:lumOff val="25000"/>
                            </a:schemeClr>
                          </a:solidFill>
                        </a:rPr>
                        <a:t>the</a:t>
                      </a:r>
                      <a:r>
                        <a:rPr lang="en-GB" sz="1100" b="1" baseline="0" dirty="0" smtClean="0">
                          <a:solidFill>
                            <a:schemeClr val="tx1">
                              <a:lumMod val="75000"/>
                              <a:lumOff val="25000"/>
                            </a:schemeClr>
                          </a:solidFill>
                        </a:rPr>
                        <a:t> CCG’s plans and priorities I feel that my comments have been taken on board</a:t>
                      </a:r>
                      <a:endParaRPr lang="en-GB" sz="1100" b="1" dirty="0" smtClean="0">
                        <a:solidFill>
                          <a:schemeClr val="tx1">
                            <a:lumMod val="75000"/>
                            <a:lumOff val="25000"/>
                          </a:schemeClr>
                        </a:solidFill>
                      </a:endParaRPr>
                    </a:p>
                  </a:txBody>
                  <a:tcPr anchor="ctr"/>
                </a:tc>
                <a:tc>
                  <a:txBody>
                    <a:bodyPr/>
                    <a:lstStyle/>
                    <a:p>
                      <a:pPr algn="ctr"/>
                      <a:r>
                        <a:rPr lang="en-GB" sz="1200" b="1" smtClean="0">
                          <a:solidFill>
                            <a:srgbClr val="00AA9E"/>
                          </a:solidFill>
                        </a:rPr>
                        <a:t>51% (36)</a:t>
                      </a:r>
                      <a:endParaRPr lang="en-GB" sz="1200" b="1" dirty="0" smtClean="0">
                        <a:solidFill>
                          <a:srgbClr val="00AA9E"/>
                        </a:solidFill>
                      </a:endParaRPr>
                    </a:p>
                  </a:txBody>
                  <a:tcPr marB="21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r>
              <a:tr h="256738">
                <a:tc vMerge="1">
                  <a:txBody>
                    <a:bodyPr/>
                    <a:lstStyle/>
                    <a:p>
                      <a:endParaRPr lang="en-GB"/>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56% (122)</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53% (4793)</a:t>
                      </a:r>
                      <a:endParaRPr lang="en-GB" sz="1100" b="1" kern="1200" dirty="0" smtClean="0">
                        <a:solidFill>
                          <a:srgbClr val="00AA9E"/>
                        </a:solidFill>
                        <a:latin typeface="+mn-lt"/>
                        <a:ea typeface="+mn-ea"/>
                        <a:cs typeface="+mn-cs"/>
                      </a:endParaRPr>
                    </a:p>
                  </a:txBody>
                  <a:tcPr anchor="ctr"/>
                </a:tc>
              </a:tr>
              <a:tr h="137465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rgbClr val="00AA9E"/>
                          </a:solidFill>
                        </a:rPr>
                        <a:t>RIGHT PLANS AND</a:t>
                      </a:r>
                      <a:r>
                        <a:rPr lang="en-GB" sz="1100" b="1" baseline="0" dirty="0" smtClean="0">
                          <a:solidFill>
                            <a:srgbClr val="00AA9E"/>
                          </a:solidFill>
                        </a:rPr>
                        <a:t> PRIORITIES</a:t>
                      </a: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tx1">
                              <a:lumMod val="75000"/>
                              <a:lumOff val="25000"/>
                            </a:schemeClr>
                          </a:solidFill>
                          <a:latin typeface="+mn-lt"/>
                          <a:ea typeface="+mn-ea"/>
                          <a:cs typeface="+mn-cs"/>
                        </a:rPr>
                        <a:t>The CCG’s plans and priorities are the right ones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54% (38)</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256738">
                <a:tc vMerge="1">
                  <a:txBody>
                    <a:bodyPr/>
                    <a:lstStyle/>
                    <a:p>
                      <a:endParaRPr lang="en-GB"/>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61% (132)</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59% (5308)</a:t>
                      </a:r>
                      <a:endParaRPr lang="en-GB" sz="1100" b="1" kern="1200" dirty="0" smtClean="0">
                        <a:solidFill>
                          <a:srgbClr val="00AA9E"/>
                        </a:solidFill>
                        <a:latin typeface="+mn-lt"/>
                        <a:ea typeface="+mn-ea"/>
                        <a:cs typeface="+mn-cs"/>
                      </a:endParaRPr>
                    </a:p>
                  </a:txBody>
                  <a:tcPr anchor="ctr"/>
                </a:tc>
              </a:tr>
              <a:tr h="1463674">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rgbClr val="00AA9E"/>
                          </a:solidFill>
                          <a:latin typeface="+mn-lt"/>
                          <a:ea typeface="+mn-ea"/>
                          <a:cs typeface="+mn-cs"/>
                        </a:rPr>
                        <a:t>COMMUNICATING PLANS AND PRIORITIES</a:t>
                      </a: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tx1">
                              <a:lumMod val="75000"/>
                              <a:lumOff val="25000"/>
                            </a:schemeClr>
                          </a:solidFill>
                          <a:latin typeface="+mn-lt"/>
                          <a:ea typeface="+mn-ea"/>
                          <a:cs typeface="+mn-cs"/>
                        </a:rPr>
                        <a:t>The CCG has effectively communicated its plans and priorities to me*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smtClean="0">
                          <a:solidFill>
                            <a:srgbClr val="00AA9E"/>
                          </a:solidFill>
                        </a:rPr>
                        <a:t>64% (14)</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359762">
                <a:tc vMerge="1">
                  <a:txBody>
                    <a:bodyPr/>
                    <a:lstStyle/>
                    <a:p>
                      <a:endParaRPr lang="en-GB"/>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latin typeface="+mn-lt"/>
                          <a:ea typeface="+mn-ea"/>
                          <a:cs typeface="+mn-cs"/>
                        </a:rPr>
                        <a:t>70% (62)</a:t>
                      </a:r>
                      <a:endParaRPr lang="en-GB" sz="1100" b="1" kern="1200" dirty="0" smtClean="0">
                        <a:solidFill>
                          <a:srgbClr val="00AA9E"/>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latin typeface="+mn-lt"/>
                          <a:ea typeface="+mn-ea"/>
                          <a:cs typeface="+mn-cs"/>
                        </a:rPr>
                        <a:t>68% (2678)</a:t>
                      </a:r>
                      <a:endParaRPr lang="en-GB" sz="1100" b="1" kern="1200" dirty="0" smtClean="0">
                        <a:solidFill>
                          <a:srgbClr val="00AA9E"/>
                        </a:solidFill>
                        <a:latin typeface="+mn-lt"/>
                        <a:ea typeface="+mn-ea"/>
                        <a:cs typeface="+mn-cs"/>
                      </a:endParaRPr>
                    </a:p>
                  </a:txBody>
                  <a:tcPr/>
                </a:tc>
              </a:tr>
            </a:tbl>
          </a:graphicData>
        </a:graphic>
      </p:graphicFrame>
      <p:sp>
        <p:nvSpPr>
          <p:cNvPr id="3" name="TextBox 2"/>
          <p:cNvSpPr txBox="1"/>
          <p:nvPr/>
        </p:nvSpPr>
        <p:spPr>
          <a:xfrm>
            <a:off x="3894362" y="6526627"/>
            <a:ext cx="2470812" cy="153888"/>
          </a:xfrm>
          <a:prstGeom prst="rect">
            <a:avLst/>
          </a:prstGeom>
          <a:noFill/>
        </p:spPr>
        <p:txBody>
          <a:bodyPr wrap="square" lIns="0" tIns="0" rIns="0" bIns="0" rtlCol="0">
            <a:spAutoFit/>
          </a:bodyPr>
          <a:lstStyle/>
          <a:p>
            <a:pPr algn="l"/>
            <a:r>
              <a:rPr lang="en-GB" sz="1000" dirty="0" smtClean="0"/>
              <a:t>* Base: All except member practices</a:t>
            </a:r>
          </a:p>
        </p:txBody>
      </p:sp>
      <p:pic>
        <p:nvPicPr>
          <p:cNvPr id="54" name="MID15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2731" y="1797779"/>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5" name="MID15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37773" y="1797779"/>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6" name="MID15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37773" y="3408216"/>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7" name="MID15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2731" y="3408216"/>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9" name="MID15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37773" y="5086458"/>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0" name="MID15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2731" y="5086458"/>
            <a:ext cx="676656" cy="682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669569"/>
      </p:ext>
    </p:extLst>
  </p:cSld>
  <p:clrMapOvr>
    <a:masterClrMapping/>
  </p:clrMapOvr>
  <mc:AlternateContent xmlns:mc="http://schemas.openxmlformats.org/markup-compatibility/2006" xmlns:p14="http://schemas.microsoft.com/office/powerpoint/2010/main">
    <mc:Choice Requires="p14">
      <p:transition spd="slow" p14:dur="2000"/>
    </mc:Choice>
    <mc:Fallback xmlns:c="http://schemas.openxmlformats.org/drawingml/2006/chart"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928710" y="840829"/>
            <a:ext cx="5977290" cy="2343160"/>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26" name="Rectangle 25"/>
          <p:cNvSpPr/>
          <p:nvPr/>
        </p:nvSpPr>
        <p:spPr bwMode="auto">
          <a:xfrm>
            <a:off x="3928710" y="1287655"/>
            <a:ext cx="1888386" cy="1896334"/>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2" name="Rectangle 11"/>
          <p:cNvSpPr/>
          <p:nvPr/>
        </p:nvSpPr>
        <p:spPr bwMode="auto">
          <a:xfrm>
            <a:off x="0" y="830317"/>
            <a:ext cx="9906000" cy="457337"/>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8" name="Title 17"/>
          <p:cNvSpPr>
            <a:spLocks noGrp="1"/>
          </p:cNvSpPr>
          <p:nvPr>
            <p:ph type="title"/>
          </p:nvPr>
        </p:nvSpPr>
        <p:spPr/>
        <p:txBody>
          <a:bodyPr/>
          <a:lstStyle/>
          <a:p>
            <a:r>
              <a:rPr lang="en-GB" sz="2000" dirty="0" smtClean="0"/>
              <a:t>Wider contribution</a:t>
            </a:r>
            <a:endParaRPr lang="en-GB" sz="2000" dirty="0"/>
          </a:p>
        </p:txBody>
      </p:sp>
      <p:cxnSp>
        <p:nvCxnSpPr>
          <p:cNvPr id="7" name="Straight Connector 6"/>
          <p:cNvCxnSpPr/>
          <p:nvPr/>
        </p:nvCxnSpPr>
        <p:spPr bwMode="auto">
          <a:xfrm>
            <a:off x="164468" y="3183988"/>
            <a:ext cx="9505056"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cxnSp>
        <p:nvCxnSpPr>
          <p:cNvPr id="9" name="Straight Connector 8"/>
          <p:cNvCxnSpPr/>
          <p:nvPr/>
        </p:nvCxnSpPr>
        <p:spPr bwMode="auto">
          <a:xfrm>
            <a:off x="1738984" y="830317"/>
            <a:ext cx="0" cy="2353672"/>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6" name="Straight Connector 75"/>
          <p:cNvCxnSpPr/>
          <p:nvPr/>
        </p:nvCxnSpPr>
        <p:spPr bwMode="auto">
          <a:xfrm>
            <a:off x="3928710" y="840829"/>
            <a:ext cx="0" cy="234316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7" name="Straight Connector 76"/>
          <p:cNvCxnSpPr/>
          <p:nvPr/>
        </p:nvCxnSpPr>
        <p:spPr bwMode="auto">
          <a:xfrm>
            <a:off x="5817096" y="840829"/>
            <a:ext cx="0" cy="2343159"/>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cxnSp>
        <p:nvCxnSpPr>
          <p:cNvPr id="78" name="Straight Connector 77"/>
          <p:cNvCxnSpPr/>
          <p:nvPr/>
        </p:nvCxnSpPr>
        <p:spPr bwMode="auto">
          <a:xfrm>
            <a:off x="7833320" y="840829"/>
            <a:ext cx="0" cy="234316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sp>
        <p:nvSpPr>
          <p:cNvPr id="28" name="TextBox 27"/>
          <p:cNvSpPr txBox="1"/>
          <p:nvPr/>
        </p:nvSpPr>
        <p:spPr>
          <a:xfrm>
            <a:off x="4350244" y="1649430"/>
            <a:ext cx="1133504"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sp>
        <p:nvSpPr>
          <p:cNvPr id="30" name="D_5f3f2349e50b9f38"/>
          <p:cNvSpPr txBox="1"/>
          <p:nvPr/>
        </p:nvSpPr>
        <p:spPr>
          <a:xfrm>
            <a:off x="4448944" y="6514751"/>
            <a:ext cx="4293895" cy="153888"/>
          </a:xfrm>
          <a:prstGeom prst="rect">
            <a:avLst/>
          </a:prstGeom>
          <a:noFill/>
        </p:spPr>
        <p:txBody>
          <a:bodyPr wrap="square" lIns="0" tIns="0" rIns="0" bIns="0" rtlCol="0">
            <a:spAutoFit/>
          </a:bodyPr>
          <a:lstStyle/>
          <a:p>
            <a:r>
              <a:rPr lang="en-GB" sz="1000" dirty="0" smtClean="0"/>
              <a:t>Sheffield CCG</a:t>
            </a:r>
          </a:p>
        </p:txBody>
      </p:sp>
      <p:sp>
        <p:nvSpPr>
          <p:cNvPr id="33" name="D_a95b8af87e6d9f52"/>
          <p:cNvSpPr txBox="1"/>
          <p:nvPr/>
        </p:nvSpPr>
        <p:spPr>
          <a:xfrm>
            <a:off x="1658790" y="6514751"/>
            <a:ext cx="2646138" cy="153888"/>
          </a:xfrm>
          <a:prstGeom prst="rect">
            <a:avLst/>
          </a:prstGeom>
          <a:noFill/>
        </p:spPr>
        <p:txBody>
          <a:bodyPr wrap="square" lIns="0" tIns="0" rIns="0" bIns="0" rtlCol="0">
            <a:spAutoFit/>
          </a:bodyPr>
          <a:lstStyle/>
          <a:p>
            <a:pPr algn="l"/>
            <a:r>
              <a:rPr lang="en-GB" sz="1000" dirty="0" smtClean="0"/>
              <a:t>Fieldwork: 12 March - 8 April 2014</a:t>
            </a:r>
            <a:endParaRPr lang="en-GB" dirty="0" smtClean="0"/>
          </a:p>
        </p:txBody>
      </p:sp>
      <p:graphicFrame>
        <p:nvGraphicFramePr>
          <p:cNvPr id="32" name="Ipsos Ribbon Rules" hidden="1"/>
          <p:cNvGraphicFramePr/>
          <p:nvPr>
            <p:extLst>
              <p:ext uri="{D42A27DB-BD31-4B8C-83A1-F6EECF244321}">
                <p14:modId xmlns:p14="http://schemas.microsoft.com/office/powerpoint/2010/main" val="3272028377"/>
              </p:ext>
            </p:extLst>
          </p:nvPr>
        </p:nvGraphicFramePr>
        <p:xfrm>
          <a:off x="7874000" y="-571500"/>
          <a:ext cx="2032000" cy="50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7" name="D_42ae6240b0e1cfe4"/>
          <p:cNvGraphicFramePr/>
          <p:nvPr>
            <p:extLst>
              <p:ext uri="{D42A27DB-BD31-4B8C-83A1-F6EECF244321}">
                <p14:modId xmlns:p14="http://schemas.microsoft.com/office/powerpoint/2010/main" val="1345650220"/>
              </p:ext>
            </p:extLst>
          </p:nvPr>
        </p:nvGraphicFramePr>
        <p:xfrm>
          <a:off x="1871862" y="1008536"/>
          <a:ext cx="1948639" cy="213180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 name="D_8a3d668f3bc26894" hidden="1"/>
          <p:cNvGraphicFramePr/>
          <p:nvPr>
            <p:extLst>
              <p:ext uri="{D42A27DB-BD31-4B8C-83A1-F6EECF244321}">
                <p14:modId xmlns:p14="http://schemas.microsoft.com/office/powerpoint/2010/main" val="3332776261"/>
              </p:ext>
            </p:extLst>
          </p:nvPr>
        </p:nvGraphicFramePr>
        <p:xfrm>
          <a:off x="2648744" y="-4392"/>
          <a:ext cx="2032000" cy="508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 name="D_8a3d668f3bc26894_CalcTable"/>
          <p:cNvGraphicFramePr>
            <a:graphicFrameLocks noGrp="1" noChangeAspect="1"/>
          </p:cNvGraphicFramePr>
          <p:nvPr>
            <p:extLst>
              <p:ext uri="{D42A27DB-BD31-4B8C-83A1-F6EECF244321}">
                <p14:modId xmlns:p14="http://schemas.microsoft.com/office/powerpoint/2010/main" val="425494051"/>
              </p:ext>
            </p:extLst>
          </p:nvPr>
        </p:nvGraphicFramePr>
        <p:xfrm>
          <a:off x="33548" y="840829"/>
          <a:ext cx="9860074" cy="2312509"/>
        </p:xfrm>
        <a:graphic>
          <a:graphicData uri="http://schemas.openxmlformats.org/drawingml/2006/table">
            <a:tbl>
              <a:tblPr firstRow="1" bandRow="1">
                <a:tableStyleId>{2D5ABB26-0587-4C30-8999-92F81FD0307C}</a:tableStyleId>
              </a:tblPr>
              <a:tblGrid>
                <a:gridCol w="1751100"/>
                <a:gridCol w="2088232"/>
                <a:gridCol w="1950658"/>
                <a:gridCol w="2035042"/>
                <a:gridCol w="2035042"/>
              </a:tblGrid>
              <a:tr h="458325">
                <a:tc>
                  <a:txBody>
                    <a:bodyPr/>
                    <a:lstStyle/>
                    <a:p>
                      <a:pPr algn="ctr"/>
                      <a:endParaRPr lang="en-GB" sz="1400" dirty="0"/>
                    </a:p>
                  </a:txBody>
                  <a:tcPr/>
                </a:tc>
                <a:tc>
                  <a:txBody>
                    <a:bodyPr/>
                    <a:lstStyle/>
                    <a:p>
                      <a:pPr algn="ctr"/>
                      <a:r>
                        <a:rPr lang="en-GB" sz="1400" b="1" u="sng" dirty="0" smtClean="0">
                          <a:solidFill>
                            <a:srgbClr val="00AA9E"/>
                          </a:solidFill>
                        </a:rPr>
                        <a:t>CCG</a:t>
                      </a:r>
                      <a:r>
                        <a:rPr lang="en-GB" sz="1400" b="1" u="sng" baseline="0" dirty="0" smtClean="0">
                          <a:solidFill>
                            <a:srgbClr val="00AA9E"/>
                          </a:solidFill>
                        </a:rPr>
                        <a:t> in 2014</a:t>
                      </a:r>
                    </a:p>
                    <a:p>
                      <a:pPr algn="ctr"/>
                      <a:r>
                        <a:rPr lang="en-GB" sz="1100" b="1" u="none" baseline="0" dirty="0" smtClean="0">
                          <a:solidFill>
                            <a:srgbClr val="00AA9E"/>
                          </a:solidFill>
                        </a:rPr>
                        <a:t>Base: 71</a:t>
                      </a:r>
                    </a:p>
                  </a:txBody>
                  <a:tcPr/>
                </a:tc>
                <a:tc>
                  <a:txBody>
                    <a:bodyPr/>
                    <a:lstStyle/>
                    <a:p>
                      <a:pPr algn="ctr"/>
                      <a:r>
                        <a:rPr lang="en-GB" sz="1400" b="1" u="sng" dirty="0" smtClean="0">
                          <a:solidFill>
                            <a:srgbClr val="00AA9E"/>
                          </a:solidFill>
                        </a:rPr>
                        <a:t>CCG in 2012</a:t>
                      </a:r>
                    </a:p>
                  </a:txBody>
                  <a:tcPr/>
                </a:tc>
                <a:tc>
                  <a:txBody>
                    <a:bodyPr/>
                    <a:lstStyle/>
                    <a:p>
                      <a:pPr algn="ctr"/>
                      <a:r>
                        <a:rPr lang="en-GB" sz="1400" b="1" u="sng" dirty="0" smtClean="0">
                          <a:solidFill>
                            <a:srgbClr val="00AA9E"/>
                          </a:solidFill>
                        </a:rPr>
                        <a:t>Area team</a:t>
                      </a:r>
                    </a:p>
                    <a:p>
                      <a:pPr algn="ctr"/>
                      <a:r>
                        <a:rPr lang="en-GB" sz="1100" b="1" dirty="0" smtClean="0">
                          <a:solidFill>
                            <a:srgbClr val="00AA9E"/>
                          </a:solidFill>
                        </a:rPr>
                        <a:t>Base: 217</a:t>
                      </a:r>
                      <a:endParaRPr lang="en-GB" sz="1100" b="1" dirty="0">
                        <a:solidFill>
                          <a:srgbClr val="00AA9E"/>
                        </a:solidFill>
                      </a:endParaRPr>
                    </a:p>
                  </a:txBody>
                  <a:tcPr/>
                </a:tc>
                <a:tc>
                  <a:txBody>
                    <a:bodyPr/>
                    <a:lstStyle/>
                    <a:p>
                      <a:pPr algn="ctr"/>
                      <a:r>
                        <a:rPr lang="en-GB" sz="1400" b="1" u="sng" dirty="0" smtClean="0">
                          <a:solidFill>
                            <a:srgbClr val="00AA9E"/>
                          </a:solidFill>
                        </a:rPr>
                        <a:t>All</a:t>
                      </a:r>
                      <a:r>
                        <a:rPr lang="en-GB" sz="1400" b="1" u="sng" baseline="0" dirty="0" smtClean="0">
                          <a:solidFill>
                            <a:srgbClr val="00AA9E"/>
                          </a:solidFill>
                        </a:rPr>
                        <a:t> </a:t>
                      </a:r>
                      <a:r>
                        <a:rPr lang="en-GB" sz="1400" b="1" u="sng" dirty="0" smtClean="0">
                          <a:solidFill>
                            <a:srgbClr val="00AA9E"/>
                          </a:solidFill>
                        </a:rPr>
                        <a:t>CCGs</a:t>
                      </a:r>
                    </a:p>
                    <a:p>
                      <a:pPr algn="ctr"/>
                      <a:r>
                        <a:rPr lang="en-GB" sz="1100" b="1" dirty="0" smtClean="0">
                          <a:solidFill>
                            <a:srgbClr val="00AA9E"/>
                          </a:solidFill>
                        </a:rPr>
                        <a:t>Base: 9018</a:t>
                      </a:r>
                      <a:endParaRPr lang="en-GB" sz="1100" b="1" dirty="0">
                        <a:solidFill>
                          <a:srgbClr val="00AA9E"/>
                        </a:solidFill>
                      </a:endParaRPr>
                    </a:p>
                  </a:txBody>
                  <a:tcPr/>
                </a:tc>
              </a:tr>
              <a:tr h="1477025">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rgbClr val="00AA9E"/>
                          </a:solidFill>
                          <a:latin typeface="+mn-lt"/>
                          <a:ea typeface="+mn-ea"/>
                          <a:cs typeface="+mn-cs"/>
                        </a:rPr>
                        <a:t>CONTRIBUTION VIA </a:t>
                      </a:r>
                      <a:r>
                        <a:rPr lang="en-GB" sz="1100" b="1" kern="1200" baseline="0" dirty="0" smtClean="0">
                          <a:solidFill>
                            <a:srgbClr val="00AA9E"/>
                          </a:solidFill>
                          <a:latin typeface="+mn-lt"/>
                          <a:ea typeface="+mn-ea"/>
                          <a:cs typeface="+mn-cs"/>
                        </a:rPr>
                        <a:t>QUALITY SURVEILLANCE &amp; URGENT CARE WORKING GROUPS</a:t>
                      </a:r>
                      <a:endParaRPr lang="en-GB" sz="1100" b="1" kern="1200" dirty="0" smtClean="0">
                        <a:solidFill>
                          <a:srgbClr val="00AA9E"/>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tx1">
                              <a:lumMod val="75000"/>
                              <a:lumOff val="25000"/>
                            </a:schemeClr>
                          </a:solidFill>
                          <a:latin typeface="+mn-lt"/>
                          <a:ea typeface="+mn-ea"/>
                          <a:cs typeface="+mn-cs"/>
                        </a:rPr>
                        <a:t>To what extent, if at all, would you say the CCG has contributed to wider discussions through these groups?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54% (38)</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363044">
                <a:tc vMerge="1">
                  <a:txBody>
                    <a:bodyPr/>
                    <a:lstStyle/>
                    <a:p>
                      <a:endParaRPr lang="en-GB"/>
                    </a:p>
                  </a:txBody>
                  <a:tcPr/>
                </a:tc>
                <a:tc>
                  <a:txBody>
                    <a:bodyPr/>
                    <a:lstStyle/>
                    <a:p>
                      <a:pPr algn="ctr"/>
                      <a:r>
                        <a:rPr lang="en-GB" sz="1000" b="1" smtClean="0">
                          <a:solidFill>
                            <a:srgbClr val="00AA9E"/>
                          </a:solidFill>
                          <a:latin typeface="Arial Narrow" panose="020B0606020202030204" pitchFamily="34" charset="0"/>
                        </a:rPr>
                        <a:t>A GREAT DEAL/FAIR AMOUNT</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66% (143)</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62% (5583)</a:t>
                      </a:r>
                      <a:endParaRPr lang="en-GB" sz="1100" b="1" kern="1200" dirty="0" smtClean="0">
                        <a:solidFill>
                          <a:srgbClr val="00AA9E"/>
                        </a:solidFill>
                        <a:latin typeface="+mn-lt"/>
                        <a:ea typeface="+mn-ea"/>
                        <a:cs typeface="+mn-cs"/>
                      </a:endParaRPr>
                    </a:p>
                  </a:txBody>
                  <a:tcPr anchor="ctr"/>
                </a:tc>
              </a:tr>
            </a:tbl>
          </a:graphicData>
        </a:graphic>
      </p:graphicFrame>
      <p:pic>
        <p:nvPicPr>
          <p:cNvPr id="23" name="DOWN15_Dup" descr="I:\DATA\Dispatch\CCG\Images\DOW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02731" y="1713454"/>
            <a:ext cx="676656" cy="676656"/>
          </a:xfrm>
          <a:prstGeom prst="rect">
            <a:avLst/>
          </a:prstGeom>
          <a:noFill/>
          <a:extLst>
            <a:ext uri="{909E8E84-426E-40DD-AFC4-6F175D3DCCD1}">
              <a14:hiddenFill xmlns:a14="http://schemas.microsoft.com/office/drawing/2010/main">
                <a:solidFill>
                  <a:srgbClr val="FFFFFF"/>
                </a:solidFill>
              </a14:hiddenFill>
            </a:ext>
          </a:extLst>
        </p:spPr>
      </p:pic>
      <p:pic>
        <p:nvPicPr>
          <p:cNvPr id="25" name="MID15_Dup" descr="I:\DATA\Dispatch\CCG\Images\MID.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37773" y="1710405"/>
            <a:ext cx="676656" cy="682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378416"/>
      </p:ext>
    </p:extLst>
  </p:cSld>
  <p:clrMapOvr>
    <a:masterClrMapping/>
  </p:clrMapOvr>
  <mc:AlternateContent xmlns:mc="http://schemas.openxmlformats.org/markup-compatibility/2006" xmlns:p14="http://schemas.microsoft.com/office/powerpoint/2010/main">
    <mc:Choice Requires="p14">
      <p:transition spd="slow" p14:dur="2000"/>
    </mc:Choice>
    <mc:Fallback xmlns:c="http://schemas.openxmlformats.org/drawingml/2006/chart"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GB" dirty="0" smtClean="0"/>
              <a:t>David.Jeans@ipsos.com  |  020 7347 3000</a:t>
            </a:r>
            <a:endParaRPr lang="en-GB" dirty="0"/>
          </a:p>
        </p:txBody>
      </p:sp>
      <p:sp>
        <p:nvSpPr>
          <p:cNvPr id="7" name="TextBox 6"/>
          <p:cNvSpPr txBox="1"/>
          <p:nvPr/>
        </p:nvSpPr>
        <p:spPr bwMode="ltGray">
          <a:xfrm>
            <a:off x="234184" y="6715148"/>
            <a:ext cx="610642" cy="142852"/>
          </a:xfrm>
          <a:prstGeom prst="rect">
            <a:avLst/>
          </a:prstGeom>
          <a:noFill/>
        </p:spPr>
        <p:txBody>
          <a:bodyPr wrap="square" lIns="0" tIns="0" rIns="0" bIns="0" rtlCol="0" anchor="t" anchorCtr="0">
            <a:noAutofit/>
          </a:bodyPr>
          <a:lstStyle/>
          <a:p>
            <a:pPr algn="l">
              <a:spcBef>
                <a:spcPct val="20000"/>
              </a:spcBef>
            </a:pPr>
            <a:r>
              <a:rPr lang="en-US" sz="700" dirty="0" smtClean="0">
                <a:solidFill>
                  <a:schemeClr val="bg1">
                    <a:lumMod val="75000"/>
                  </a:schemeClr>
                </a:solidFill>
              </a:rPr>
              <a:t>© Ipsos MORI</a:t>
            </a:r>
            <a:endParaRPr lang="en-US" sz="700" dirty="0">
              <a:solidFill>
                <a:schemeClr val="bg1">
                  <a:lumMod val="75000"/>
                </a:schemeClr>
              </a:solidFill>
            </a:endParaRPr>
          </a:p>
        </p:txBody>
      </p:sp>
      <p:sp>
        <p:nvSpPr>
          <p:cNvPr id="8" name="TextBox 7"/>
          <p:cNvSpPr txBox="1"/>
          <p:nvPr/>
        </p:nvSpPr>
        <p:spPr bwMode="ltGray">
          <a:xfrm>
            <a:off x="912356" y="6715148"/>
            <a:ext cx="8765044" cy="142852"/>
          </a:xfrm>
          <a:prstGeom prst="rect">
            <a:avLst/>
          </a:prstGeom>
          <a:noFill/>
        </p:spPr>
        <p:txBody>
          <a:bodyPr wrap="square" lIns="0" tIns="0" rIns="0" bIns="0" rtlCol="0" anchor="t" anchorCtr="0">
            <a:noAutofit/>
          </a:bodyPr>
          <a:lstStyle/>
          <a:p>
            <a:pPr algn="l"/>
            <a:r>
              <a:rPr lang="en-GB" sz="700" dirty="0" smtClean="0">
                <a:solidFill>
                  <a:schemeClr val="bg1">
                    <a:lumMod val="75000"/>
                  </a:schemeClr>
                </a:solidFill>
              </a:rPr>
              <a:t>This work was carried out in accordance with the requirements of the international quality standard for market research, ISO 20252:2006 and with the Ipsos MORI Terms and Conditions which can be found </a:t>
            </a:r>
            <a:r>
              <a:rPr lang="en-GB" sz="700" dirty="0" smtClean="0">
                <a:solidFill>
                  <a:schemeClr val="bg1">
                    <a:lumMod val="75000"/>
                  </a:schemeClr>
                </a:solidFill>
                <a:hlinkClick r:id="rId3"/>
              </a:rPr>
              <a:t>here</a:t>
            </a:r>
            <a:r>
              <a:rPr lang="en-GB" sz="700" dirty="0" smtClean="0">
                <a:solidFill>
                  <a:schemeClr val="bg1">
                    <a:lumMod val="75000"/>
                  </a:schemeClr>
                </a:solidFill>
              </a:rPr>
              <a:t> </a:t>
            </a:r>
            <a:endParaRPr lang="en-US" sz="700" dirty="0">
              <a:solidFill>
                <a:schemeClr val="bg1">
                  <a:lumMod val="75000"/>
                </a:schemeClr>
              </a:solidFill>
            </a:endParaRPr>
          </a:p>
        </p:txBody>
      </p:sp>
    </p:spTree>
    <p:extLst>
      <p:ext uri="{BB962C8B-B14F-4D97-AF65-F5344CB8AC3E}">
        <p14:creationId xmlns:p14="http://schemas.microsoft.com/office/powerpoint/2010/main" val="325355306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Background and objectives</a:t>
            </a:r>
            <a:endParaRPr lang="en-GB" sz="2000" dirty="0"/>
          </a:p>
        </p:txBody>
      </p:sp>
      <p:sp>
        <p:nvSpPr>
          <p:cNvPr id="33" name="TextBox 32"/>
          <p:cNvSpPr txBox="1"/>
          <p:nvPr/>
        </p:nvSpPr>
        <p:spPr>
          <a:xfrm>
            <a:off x="776537" y="4783800"/>
            <a:ext cx="8208912" cy="861774"/>
          </a:xfrm>
          <a:prstGeom prst="rect">
            <a:avLst/>
          </a:prstGeom>
          <a:noFill/>
        </p:spPr>
        <p:txBody>
          <a:bodyPr wrap="square" lIns="0" tIns="0" rIns="0" bIns="0" rtlCol="0">
            <a:spAutoFit/>
          </a:bodyPr>
          <a:lstStyle/>
          <a:p>
            <a:pPr algn="ctr"/>
            <a:r>
              <a:rPr lang="en-GB" sz="1400" b="1" dirty="0" smtClean="0">
                <a:solidFill>
                  <a:schemeClr val="bg1"/>
                </a:solidFill>
              </a:rPr>
              <a:t>2) To </a:t>
            </a:r>
            <a:r>
              <a:rPr lang="en-GB" sz="1400" b="1" dirty="0">
                <a:solidFill>
                  <a:schemeClr val="bg1"/>
                </a:solidFill>
              </a:rPr>
              <a:t>provide a wealth of data for CCGs to help with their ongoing organisational development, enabling them to continue to build strong and productive relationships with stakeholders. The findings </a:t>
            </a:r>
            <a:r>
              <a:rPr lang="en-GB" sz="1400" b="1" dirty="0" smtClean="0">
                <a:solidFill>
                  <a:schemeClr val="bg1"/>
                </a:solidFill>
              </a:rPr>
              <a:t>can provide a </a:t>
            </a:r>
            <a:r>
              <a:rPr lang="en-GB" sz="1400" b="1" dirty="0">
                <a:solidFill>
                  <a:schemeClr val="bg1"/>
                </a:solidFill>
              </a:rPr>
              <a:t>valuable tool for all CCGs to be able to evaluate their progress and inform </a:t>
            </a:r>
            <a:r>
              <a:rPr lang="en-GB" sz="1400" b="1" dirty="0" smtClean="0">
                <a:solidFill>
                  <a:schemeClr val="bg1"/>
                </a:solidFill>
              </a:rPr>
              <a:t>their organisational development</a:t>
            </a:r>
            <a:r>
              <a:rPr lang="en-GB" sz="1400" b="1" dirty="0">
                <a:solidFill>
                  <a:schemeClr val="bg1"/>
                </a:solidFill>
              </a:rPr>
              <a:t>.</a:t>
            </a:r>
          </a:p>
        </p:txBody>
      </p:sp>
      <p:sp>
        <p:nvSpPr>
          <p:cNvPr id="25" name="TextBox 24"/>
          <p:cNvSpPr txBox="1"/>
          <p:nvPr/>
        </p:nvSpPr>
        <p:spPr>
          <a:xfrm>
            <a:off x="776537" y="3541355"/>
            <a:ext cx="8208912" cy="861774"/>
          </a:xfrm>
          <a:prstGeom prst="rect">
            <a:avLst/>
          </a:prstGeom>
          <a:noFill/>
        </p:spPr>
        <p:txBody>
          <a:bodyPr wrap="square" lIns="0" tIns="0" rIns="0" bIns="0" rtlCol="0">
            <a:spAutoFit/>
          </a:bodyPr>
          <a:lstStyle/>
          <a:p>
            <a:pPr algn="ctr"/>
            <a:r>
              <a:rPr lang="en-GB" sz="1400" b="1" dirty="0" smtClean="0">
                <a:solidFill>
                  <a:schemeClr val="bg1"/>
                </a:solidFill>
              </a:rPr>
              <a:t>1) To </a:t>
            </a:r>
            <a:r>
              <a:rPr lang="en-GB" sz="1400" b="1" dirty="0">
                <a:solidFill>
                  <a:schemeClr val="bg1"/>
                </a:solidFill>
              </a:rPr>
              <a:t>feed into assurance conversations between NHS England area teams and </a:t>
            </a:r>
            <a:r>
              <a:rPr lang="en-GB" sz="1400" b="1" dirty="0" smtClean="0">
                <a:solidFill>
                  <a:schemeClr val="bg1"/>
                </a:solidFill>
              </a:rPr>
              <a:t>CCGs. The survey will form part of the evidence used to </a:t>
            </a:r>
            <a:r>
              <a:rPr lang="en-GB" sz="1400" b="1" dirty="0">
                <a:solidFill>
                  <a:schemeClr val="bg1"/>
                </a:solidFill>
              </a:rPr>
              <a:t>assess whether the stakeholder relationships, forged during the transition through authorisation, continue to be central to the effective commissioning of services by CCGs, and in so doing improve quality and outcomes for patients</a:t>
            </a:r>
            <a:r>
              <a:rPr lang="en-GB" sz="1400" b="1" dirty="0" smtClean="0">
                <a:solidFill>
                  <a:schemeClr val="bg1"/>
                </a:solidFill>
              </a:rPr>
              <a:t>.</a:t>
            </a:r>
            <a:endParaRPr lang="en-GB" sz="800" b="1" dirty="0">
              <a:solidFill>
                <a:schemeClr val="bg1"/>
              </a:solidFill>
            </a:endParaRPr>
          </a:p>
        </p:txBody>
      </p:sp>
      <p:sp>
        <p:nvSpPr>
          <p:cNvPr id="26" name="TextBox 25"/>
          <p:cNvSpPr txBox="1"/>
          <p:nvPr/>
        </p:nvSpPr>
        <p:spPr>
          <a:xfrm>
            <a:off x="776536" y="2479715"/>
            <a:ext cx="8208912" cy="646331"/>
          </a:xfrm>
          <a:prstGeom prst="rect">
            <a:avLst/>
          </a:prstGeom>
          <a:noFill/>
        </p:spPr>
        <p:txBody>
          <a:bodyPr wrap="square" lIns="0" tIns="0" rIns="0" bIns="0" rtlCol="0">
            <a:spAutoFit/>
          </a:bodyPr>
          <a:lstStyle/>
          <a:p>
            <a:pPr algn="ctr"/>
            <a:r>
              <a:rPr lang="en-GB" sz="1400" b="1" dirty="0">
                <a:solidFill>
                  <a:schemeClr val="bg1"/>
                </a:solidFill>
              </a:rPr>
              <a:t>NHS England has therefore undertaken to conduct the CCG 360</a:t>
            </a:r>
            <a:r>
              <a:rPr lang="en-GB" sz="1400" b="1" baseline="30000" dirty="0">
                <a:solidFill>
                  <a:schemeClr val="bg1"/>
                </a:solidFill>
              </a:rPr>
              <a:t>o</a:t>
            </a:r>
            <a:r>
              <a:rPr lang="en-GB" sz="1400" b="1" dirty="0">
                <a:solidFill>
                  <a:schemeClr val="bg1"/>
                </a:solidFill>
              </a:rPr>
              <a:t> </a:t>
            </a:r>
            <a:r>
              <a:rPr lang="en-GB" sz="1400" b="1" dirty="0" smtClean="0">
                <a:solidFill>
                  <a:schemeClr val="bg1"/>
                </a:solidFill>
              </a:rPr>
              <a:t>stakeholder </a:t>
            </a:r>
            <a:r>
              <a:rPr lang="en-GB" sz="1400" b="1" dirty="0">
                <a:solidFill>
                  <a:schemeClr val="bg1"/>
                </a:solidFill>
              </a:rPr>
              <a:t>s</a:t>
            </a:r>
            <a:r>
              <a:rPr lang="en-GB" sz="1400" b="1" dirty="0" smtClean="0">
                <a:solidFill>
                  <a:schemeClr val="bg1"/>
                </a:solidFill>
              </a:rPr>
              <a:t>urvey </a:t>
            </a:r>
            <a:r>
              <a:rPr lang="en-GB" sz="1400" b="1" dirty="0">
                <a:solidFill>
                  <a:schemeClr val="bg1"/>
                </a:solidFill>
              </a:rPr>
              <a:t>on behalf of all CCGs, allowing stakeholders to provide feedback on working relationships with CCGs. </a:t>
            </a:r>
            <a:r>
              <a:rPr lang="en-GB" sz="1400" b="1" dirty="0" smtClean="0">
                <a:solidFill>
                  <a:schemeClr val="bg1"/>
                </a:solidFill>
              </a:rPr>
              <a:t>The </a:t>
            </a:r>
            <a:r>
              <a:rPr lang="en-GB" sz="1400" b="1" dirty="0">
                <a:solidFill>
                  <a:schemeClr val="bg1"/>
                </a:solidFill>
              </a:rPr>
              <a:t>survey serves two </a:t>
            </a:r>
            <a:r>
              <a:rPr lang="en-GB" sz="1400" b="1" dirty="0" smtClean="0">
                <a:solidFill>
                  <a:schemeClr val="bg1"/>
                </a:solidFill>
              </a:rPr>
              <a:t>purposes:</a:t>
            </a:r>
            <a:endParaRPr lang="en-GB" sz="1400" b="1" dirty="0"/>
          </a:p>
        </p:txBody>
      </p:sp>
      <p:sp>
        <p:nvSpPr>
          <p:cNvPr id="27" name="TextBox 26"/>
          <p:cNvSpPr txBox="1"/>
          <p:nvPr/>
        </p:nvSpPr>
        <p:spPr>
          <a:xfrm>
            <a:off x="776536" y="1199318"/>
            <a:ext cx="8208912" cy="861774"/>
          </a:xfrm>
          <a:prstGeom prst="rect">
            <a:avLst/>
          </a:prstGeom>
          <a:noFill/>
        </p:spPr>
        <p:txBody>
          <a:bodyPr wrap="square" lIns="0" tIns="0" rIns="0" bIns="0" rtlCol="0">
            <a:spAutoFit/>
          </a:bodyPr>
          <a:lstStyle/>
          <a:p>
            <a:pPr algn="ctr"/>
            <a:r>
              <a:rPr lang="en-GB" sz="1400" b="1" dirty="0">
                <a:solidFill>
                  <a:schemeClr val="bg1"/>
                </a:solidFill>
              </a:rPr>
              <a:t>Clinical Commissioning Groups (CCGs) need to have strong relationships with a range of health and care partners in order to be successful commissioners within the local system. These relationships provide CCGs with on-going information, advice and knowledge to help them make the best possible commissioning </a:t>
            </a:r>
            <a:r>
              <a:rPr lang="en-GB" sz="1400" b="1" dirty="0" smtClean="0">
                <a:solidFill>
                  <a:schemeClr val="bg1"/>
                </a:solidFill>
              </a:rPr>
              <a:t>decisions.</a:t>
            </a:r>
            <a:endParaRPr lang="en-GB" sz="1400" b="1" dirty="0">
              <a:solidFill>
                <a:schemeClr val="bg1"/>
              </a:solidFill>
            </a:endParaRPr>
          </a:p>
        </p:txBody>
      </p:sp>
      <p:sp>
        <p:nvSpPr>
          <p:cNvPr id="3" name="TextBox 2"/>
          <p:cNvSpPr txBox="1"/>
          <p:nvPr/>
        </p:nvSpPr>
        <p:spPr>
          <a:xfrm>
            <a:off x="362646" y="1052736"/>
            <a:ext cx="9073008" cy="4647426"/>
          </a:xfrm>
          <a:prstGeom prst="rect">
            <a:avLst/>
          </a:prstGeom>
          <a:noFill/>
        </p:spPr>
        <p:txBody>
          <a:bodyPr wrap="square" lIns="0" tIns="0" rIns="0" bIns="0" rtlCol="0">
            <a:spAutoFit/>
          </a:bodyPr>
          <a:lstStyle/>
          <a:p>
            <a:pPr algn="l"/>
            <a:r>
              <a:rPr lang="en-GB" sz="1700" dirty="0" smtClean="0"/>
              <a:t>Clinical Commissioning Groups (CCGs) need to have strong relationships with a range of health and care partners in order to be successful commissioners within the local system. These relationships provide CCGs with on-going information, advice and knowledge to help them make the best possible commissioning decisions.</a:t>
            </a:r>
          </a:p>
          <a:p>
            <a:pPr algn="l">
              <a:spcBef>
                <a:spcPts val="1200"/>
              </a:spcBef>
            </a:pPr>
            <a:r>
              <a:rPr lang="en-GB" sz="1700" dirty="0" smtClean="0"/>
              <a:t>The </a:t>
            </a:r>
            <a:r>
              <a:rPr lang="en-GB" sz="1700" dirty="0"/>
              <a:t>CCG 360</a:t>
            </a:r>
            <a:r>
              <a:rPr lang="en-GB" sz="1700" baseline="30000" dirty="0"/>
              <a:t>o</a:t>
            </a:r>
            <a:r>
              <a:rPr lang="en-GB" sz="1700" dirty="0"/>
              <a:t> stakeholder </a:t>
            </a:r>
            <a:r>
              <a:rPr lang="en-GB" sz="1700" dirty="0" smtClean="0"/>
              <a:t>survey is a </a:t>
            </a:r>
            <a:r>
              <a:rPr lang="en-GB" sz="1700" dirty="0"/>
              <a:t>key part of </a:t>
            </a:r>
            <a:r>
              <a:rPr lang="en-GB" sz="1700" dirty="0" smtClean="0"/>
              <a:t>ensuring these strong relationships are in place. The survey, conducted by NHS England, allows </a:t>
            </a:r>
            <a:r>
              <a:rPr lang="en-GB" sz="1700" dirty="0"/>
              <a:t>stakeholders to provide feedback on </a:t>
            </a:r>
            <a:r>
              <a:rPr lang="en-GB" sz="1700" dirty="0" smtClean="0"/>
              <a:t>working </a:t>
            </a:r>
            <a:r>
              <a:rPr lang="en-GB" sz="1700" dirty="0"/>
              <a:t>relationships with CCGs</a:t>
            </a:r>
            <a:r>
              <a:rPr lang="en-GB" sz="1700" dirty="0" smtClean="0"/>
              <a:t>. The results from the survey will serve two purposes:</a:t>
            </a:r>
            <a:endParaRPr lang="en-GB" sz="1700" dirty="0"/>
          </a:p>
          <a:p>
            <a:pPr marL="342900" indent="-342900" algn="l">
              <a:spcBef>
                <a:spcPts val="1200"/>
              </a:spcBef>
              <a:buAutoNum type="arabicPeriod"/>
            </a:pPr>
            <a:r>
              <a:rPr lang="en-GB" sz="1700" dirty="0" smtClean="0"/>
              <a:t>To provide a wealth of data for CCGs to help with their ongoing organisational development, enabling them to continue to build strong and productive relationships with stakeholders. The findings can provide a valuable tool for all CCGs to be able to evaluate their progress and inform their organisational decisions.</a:t>
            </a:r>
          </a:p>
          <a:p>
            <a:pPr marL="342900" indent="-342900" algn="l">
              <a:spcBef>
                <a:spcPts val="1200"/>
              </a:spcBef>
              <a:buAutoNum type="arabicPeriod"/>
            </a:pPr>
            <a:r>
              <a:rPr lang="en-GB" sz="1700" dirty="0" smtClean="0"/>
              <a:t>To feed into assurance conversations between NHS England area teams and CCGs. The survey will form part of the evidence used to assess whether the stakeholder relationships, forged during the transition through authorisation, continue to be central to the effective commissioning of services by CCGs, and in doing so, improve quality and outcomes for patients.</a:t>
            </a:r>
            <a:endParaRPr lang="en-GB" sz="1700" dirty="0"/>
          </a:p>
        </p:txBody>
      </p:sp>
      <p:sp>
        <p:nvSpPr>
          <p:cNvPr id="8" name="D_5f3f2349e50b9f38"/>
          <p:cNvSpPr txBox="1"/>
          <p:nvPr/>
        </p:nvSpPr>
        <p:spPr>
          <a:xfrm>
            <a:off x="4448944" y="6514751"/>
            <a:ext cx="4293895" cy="153888"/>
          </a:xfrm>
          <a:prstGeom prst="rect">
            <a:avLst/>
          </a:prstGeom>
          <a:noFill/>
        </p:spPr>
        <p:txBody>
          <a:bodyPr wrap="square" lIns="0" tIns="0" rIns="0" bIns="0" rtlCol="0">
            <a:spAutoFit/>
          </a:bodyPr>
          <a:lstStyle/>
          <a:p>
            <a:r>
              <a:rPr lang="en-GB" sz="1000" dirty="0" smtClean="0"/>
              <a:t>Sheffield CCG</a:t>
            </a:r>
          </a:p>
        </p:txBody>
      </p:sp>
      <p:sp>
        <p:nvSpPr>
          <p:cNvPr id="4" name="D_a95b8af87e6d9f52"/>
          <p:cNvSpPr txBox="1"/>
          <p:nvPr/>
        </p:nvSpPr>
        <p:spPr>
          <a:xfrm>
            <a:off x="1658790" y="6514751"/>
            <a:ext cx="2646138" cy="153888"/>
          </a:xfrm>
          <a:prstGeom prst="rect">
            <a:avLst/>
          </a:prstGeom>
          <a:noFill/>
        </p:spPr>
        <p:txBody>
          <a:bodyPr wrap="square" lIns="0" tIns="0" rIns="0" bIns="0" rtlCol="0">
            <a:spAutoFit/>
          </a:bodyPr>
          <a:lstStyle/>
          <a:p>
            <a:pPr algn="l"/>
            <a:r>
              <a:rPr lang="en-GB" sz="1000" dirty="0" smtClean="0"/>
              <a:t>Fieldwork: 12 March - 8 April 2014</a:t>
            </a:r>
            <a:endParaRPr lang="en-GB" dirty="0" smtClean="0"/>
          </a:p>
        </p:txBody>
      </p:sp>
    </p:spTree>
    <p:extLst>
      <p:ext uri="{BB962C8B-B14F-4D97-AF65-F5344CB8AC3E}">
        <p14:creationId xmlns:p14="http://schemas.microsoft.com/office/powerpoint/2010/main" val="344981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rot="5400000">
            <a:off x="5111072" y="1561050"/>
            <a:ext cx="5500951" cy="4088904"/>
          </a:xfrm>
          <a:prstGeom prst="rect">
            <a:avLst/>
          </a:prstGeom>
          <a:solidFill>
            <a:srgbClr val="8CD8DC"/>
          </a:solidFill>
          <a:ln w="9525" cap="flat" cmpd="sng" algn="ctr">
            <a:noFill/>
            <a:prstDash val="solid"/>
            <a:round/>
            <a:headEnd type="none" w="med" len="med"/>
            <a:tailEnd type="none" w="med" len="med"/>
          </a:ln>
          <a:effectLst/>
        </p:spPr>
        <p:txBody>
          <a:bodyPr rot="0" spcFirstLastPara="0" vertOverflow="overflow" horzOverflow="overflow" vert="horz" wrap="square" lIns="90000" tIns="72000" rIns="90000" bIns="72000" numCol="1" spcCol="0" rtlCol="0" fromWordArt="0" anchor="t" anchorCtr="0" forceAA="0" compatLnSpc="1">
            <a:prstTxWarp prst="textNoShape">
              <a:avLst/>
            </a:prstTxWarp>
            <a:noAutofit/>
          </a:bodyPr>
          <a:lstStyle/>
          <a:p>
            <a:pPr marL="173038" indent="-173038" algn="l" eaLnBrk="1" hangingPunct="1">
              <a:spcBef>
                <a:spcPct val="0"/>
              </a:spcBef>
              <a:buFont typeface="Arial" pitchFamily="34" charset="0"/>
              <a:buChar char="•"/>
            </a:pPr>
            <a:endParaRPr lang="en-GB" sz="1800">
              <a:solidFill>
                <a:schemeClr val="bg1"/>
              </a:solidFill>
              <a:latin typeface="Arial" charset="0"/>
            </a:endParaRPr>
          </a:p>
        </p:txBody>
      </p:sp>
      <p:sp>
        <p:nvSpPr>
          <p:cNvPr id="2" name="Title 1"/>
          <p:cNvSpPr>
            <a:spLocks noGrp="1"/>
          </p:cNvSpPr>
          <p:nvPr>
            <p:ph type="title"/>
          </p:nvPr>
        </p:nvSpPr>
        <p:spPr/>
        <p:txBody>
          <a:bodyPr/>
          <a:lstStyle/>
          <a:p>
            <a:r>
              <a:rPr lang="en-GB" sz="2000" dirty="0" smtClean="0"/>
              <a:t>Methodology and technical details</a:t>
            </a:r>
            <a:endParaRPr lang="en-GB" sz="2000" dirty="0"/>
          </a:p>
        </p:txBody>
      </p:sp>
      <p:sp>
        <p:nvSpPr>
          <p:cNvPr id="5" name="Content Placeholder 4"/>
          <p:cNvSpPr>
            <a:spLocks noGrp="1"/>
          </p:cNvSpPr>
          <p:nvPr>
            <p:ph sz="quarter" idx="10"/>
          </p:nvPr>
        </p:nvSpPr>
        <p:spPr>
          <a:xfrm>
            <a:off x="272479" y="980728"/>
            <a:ext cx="5472609" cy="4032448"/>
          </a:xfrm>
        </p:spPr>
        <p:txBody>
          <a:bodyPr/>
          <a:lstStyle/>
          <a:p>
            <a:pPr>
              <a:spcAft>
                <a:spcPts val="600"/>
              </a:spcAft>
            </a:pPr>
            <a:r>
              <a:rPr lang="en-GB" sz="1400" dirty="0" smtClean="0">
                <a:solidFill>
                  <a:schemeClr val="tx1">
                    <a:lumMod val="90000"/>
                    <a:lumOff val="10000"/>
                  </a:schemeClr>
                </a:solidFill>
                <a:latin typeface="Arial" panose="020B0604020202020204" pitchFamily="34" charset="0"/>
                <a:cs typeface="Arial" panose="020B0604020202020204" pitchFamily="34" charset="0"/>
              </a:rPr>
              <a:t>It was the responsibility of each CCG to provide the list of stakeholders to invite to take part in the CCG 360</a:t>
            </a:r>
            <a:r>
              <a:rPr lang="en-GB" sz="1400" baseline="30000" dirty="0" smtClean="0">
                <a:solidFill>
                  <a:schemeClr val="tx1">
                    <a:lumMod val="90000"/>
                    <a:lumOff val="10000"/>
                  </a:schemeClr>
                </a:solidFill>
                <a:latin typeface="Arial" panose="020B0604020202020204" pitchFamily="34" charset="0"/>
                <a:cs typeface="Arial" panose="020B0604020202020204" pitchFamily="34" charset="0"/>
              </a:rPr>
              <a:t>o </a:t>
            </a:r>
            <a:r>
              <a:rPr lang="en-GB" sz="1400" dirty="0" smtClean="0">
                <a:solidFill>
                  <a:schemeClr val="tx1">
                    <a:lumMod val="90000"/>
                    <a:lumOff val="10000"/>
                  </a:schemeClr>
                </a:solidFill>
                <a:latin typeface="Arial" panose="020B0604020202020204" pitchFamily="34" charset="0"/>
                <a:cs typeface="Arial" panose="020B0604020202020204" pitchFamily="34" charset="0"/>
              </a:rPr>
              <a:t>stakeholder survey.</a:t>
            </a:r>
          </a:p>
          <a:p>
            <a:pPr>
              <a:spcAft>
                <a:spcPts val="600"/>
              </a:spcAft>
            </a:pPr>
            <a:r>
              <a:rPr lang="en-GB" sz="1400" dirty="0" smtClean="0">
                <a:solidFill>
                  <a:schemeClr val="tx1">
                    <a:lumMod val="90000"/>
                    <a:lumOff val="10000"/>
                  </a:schemeClr>
                </a:solidFill>
                <a:latin typeface="Arial" panose="020B0604020202020204" pitchFamily="34" charset="0"/>
                <a:cs typeface="Arial" panose="020B0604020202020204" pitchFamily="34" charset="0"/>
              </a:rPr>
              <a:t>CCGs were provided with a core list of stakeholder organisations (outlined in the table opposite) to be included in their stakeholder list. Beyond this however, CCGs had flexibility </a:t>
            </a:r>
            <a:r>
              <a:rPr lang="en-GB" sz="1400" dirty="0">
                <a:solidFill>
                  <a:schemeClr val="tx1">
                    <a:lumMod val="90000"/>
                    <a:lumOff val="10000"/>
                  </a:schemeClr>
                </a:solidFill>
                <a:latin typeface="Arial" panose="020B0604020202020204" pitchFamily="34" charset="0"/>
                <a:cs typeface="Arial" panose="020B0604020202020204" pitchFamily="34" charset="0"/>
              </a:rPr>
              <a:t>t</a:t>
            </a:r>
            <a:r>
              <a:rPr lang="en-GB" sz="1400" dirty="0" smtClean="0">
                <a:solidFill>
                  <a:schemeClr val="tx1">
                    <a:lumMod val="90000"/>
                    <a:lumOff val="10000"/>
                  </a:schemeClr>
                </a:solidFill>
                <a:latin typeface="Arial" panose="020B0604020202020204" pitchFamily="34" charset="0"/>
                <a:cs typeface="Arial" panose="020B0604020202020204" pitchFamily="34" charset="0"/>
              </a:rPr>
              <a:t>o determine which individual within each organisation was the most appropriate to nominate.</a:t>
            </a:r>
          </a:p>
          <a:p>
            <a:pPr>
              <a:spcAft>
                <a:spcPts val="600"/>
              </a:spcAft>
            </a:pPr>
            <a:r>
              <a:rPr lang="en-GB" sz="1400" dirty="0" smtClean="0">
                <a:solidFill>
                  <a:schemeClr val="tx1">
                    <a:lumMod val="90000"/>
                    <a:lumOff val="10000"/>
                  </a:schemeClr>
                </a:solidFill>
                <a:latin typeface="Arial" panose="020B0604020202020204" pitchFamily="34" charset="0"/>
                <a:cs typeface="Arial" panose="020B0604020202020204" pitchFamily="34" charset="0"/>
              </a:rPr>
              <a:t>They were also given the opportunity to add up to seven additional stakeholders they wanted to include locally (they are referred to in this report as ‘Wider stakeholders’). These included: Commissioning Support Units, Health Education England, lower tier LAs, MPs, private providers, Public Health England, social care / community organisations, voluntary / third sector organisations and other stakeholders and clinicians.</a:t>
            </a:r>
          </a:p>
          <a:p>
            <a:pPr>
              <a:spcAft>
                <a:spcPts val="600"/>
              </a:spcAft>
            </a:pPr>
            <a:r>
              <a:rPr lang="en-GB" sz="1400" dirty="0" smtClean="0">
                <a:solidFill>
                  <a:schemeClr val="tx1">
                    <a:lumMod val="90000"/>
                    <a:lumOff val="10000"/>
                  </a:schemeClr>
                </a:solidFill>
                <a:latin typeface="Arial" panose="020B0604020202020204" pitchFamily="34" charset="0"/>
                <a:cs typeface="Arial" panose="020B0604020202020204" pitchFamily="34" charset="0"/>
              </a:rPr>
              <a:t>The survey was conducted primarily online via email invitations. Stakeholders who did not respond to the email invitation, and stakeholders for whom an email address was not provided, were telephoned by an Ipsos MORI interviewer who encouraged response and offered the opportunity to complete the survey by telephone.</a:t>
            </a:r>
          </a:p>
        </p:txBody>
      </p:sp>
      <p:sp>
        <p:nvSpPr>
          <p:cNvPr id="6" name="Rounded Rectangle 5"/>
          <p:cNvSpPr/>
          <p:nvPr/>
        </p:nvSpPr>
        <p:spPr bwMode="auto">
          <a:xfrm>
            <a:off x="6033120" y="1052736"/>
            <a:ext cx="3672408" cy="5112568"/>
          </a:xfrm>
          <a:prstGeom prst="roundRect">
            <a:avLst>
              <a:gd name="adj" fmla="val 3958"/>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28" name="TextBox 27"/>
          <p:cNvSpPr txBox="1"/>
          <p:nvPr/>
        </p:nvSpPr>
        <p:spPr>
          <a:xfrm>
            <a:off x="6033876" y="1073075"/>
            <a:ext cx="3177029" cy="781752"/>
          </a:xfrm>
          <a:prstGeom prst="rect">
            <a:avLst/>
          </a:prstGeom>
          <a:noFill/>
        </p:spPr>
        <p:txBody>
          <a:bodyPr wrap="square" rtlCol="0">
            <a:spAutoFit/>
          </a:bodyPr>
          <a:lstStyle/>
          <a:p>
            <a:pPr algn="l"/>
            <a:r>
              <a:rPr lang="en-GB" sz="1600" b="1" dirty="0" smtClean="0">
                <a:solidFill>
                  <a:srgbClr val="00AA9E"/>
                </a:solidFill>
                <a:latin typeface="Arial" panose="020B0604020202020204" pitchFamily="34" charset="0"/>
                <a:cs typeface="Arial" panose="020B0604020202020204" pitchFamily="34" charset="0"/>
              </a:rPr>
              <a:t>Core stakeholder framework</a:t>
            </a:r>
          </a:p>
          <a:p>
            <a:pPr algn="l"/>
            <a:endParaRPr lang="en-GB" dirty="0" smtClean="0">
              <a:solidFill>
                <a:srgbClr val="5DA2AB"/>
              </a:solidFill>
              <a:latin typeface="Arial" panose="020B0604020202020204" pitchFamily="34" charset="0"/>
              <a:cs typeface="Arial" panose="020B0604020202020204" pitchFamily="34" charset="0"/>
            </a:endParaRPr>
          </a:p>
          <a:p>
            <a:pPr algn="l"/>
            <a:endParaRPr lang="en-GB" dirty="0">
              <a:solidFill>
                <a:srgbClr val="5DA2AB"/>
              </a:solidFill>
              <a:latin typeface="Arial" panose="020B0604020202020204" pitchFamily="34" charset="0"/>
              <a:cs typeface="Arial" panose="020B0604020202020204" pitchFamily="34" charset="0"/>
            </a:endParaRPr>
          </a:p>
        </p:txBody>
      </p:sp>
      <p:graphicFrame>
        <p:nvGraphicFramePr>
          <p:cNvPr id="9" name="Content Placeholder 3"/>
          <p:cNvGraphicFramePr>
            <a:graphicFrameLocks/>
          </p:cNvGraphicFramePr>
          <p:nvPr>
            <p:extLst>
              <p:ext uri="{D42A27DB-BD31-4B8C-83A1-F6EECF244321}">
                <p14:modId xmlns:p14="http://schemas.microsoft.com/office/powerpoint/2010/main" val="1223050754"/>
              </p:ext>
            </p:extLst>
          </p:nvPr>
        </p:nvGraphicFramePr>
        <p:xfrm>
          <a:off x="6125294" y="1424651"/>
          <a:ext cx="3456384" cy="4626240"/>
        </p:xfrm>
        <a:graphic>
          <a:graphicData uri="http://schemas.openxmlformats.org/drawingml/2006/table">
            <a:tbl>
              <a:tblPr firstRow="1" bandRow="1">
                <a:tableStyleId>{ED083AE6-46FA-4A59-8FB0-9F97EB10719F}</a:tableStyleId>
              </a:tblPr>
              <a:tblGrid>
                <a:gridCol w="1924050"/>
                <a:gridCol w="1532334"/>
              </a:tblGrid>
              <a:tr h="363919">
                <a:tc>
                  <a:txBody>
                    <a:bodyPr/>
                    <a:lstStyle/>
                    <a:p>
                      <a:pPr marL="0" algn="l" defTabSz="914400" rtl="0" eaLnBrk="1" latinLnBrk="0" hangingPunct="1"/>
                      <a:r>
                        <a:rPr lang="en-GB" sz="1100" b="1" kern="1200" dirty="0" smtClean="0">
                          <a:solidFill>
                            <a:schemeClr val="tx1"/>
                          </a:solidFill>
                          <a:latin typeface="+mn-lt"/>
                          <a:ea typeface="+mn-ea"/>
                          <a:cs typeface="+mn-cs"/>
                        </a:rPr>
                        <a:t>GP member practices</a:t>
                      </a:r>
                      <a:endParaRPr lang="en-GB" sz="1100" b="1"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l"/>
                      <a:r>
                        <a:rPr lang="en-GB" sz="1100" b="0" i="1" kern="1200" dirty="0" smtClean="0">
                          <a:solidFill>
                            <a:schemeClr val="tx1"/>
                          </a:solidFill>
                          <a:latin typeface="+mn-lt"/>
                          <a:ea typeface="+mn-ea"/>
                          <a:cs typeface="+mn-cs"/>
                        </a:rPr>
                        <a:t>One </a:t>
                      </a:r>
                      <a:r>
                        <a:rPr lang="en-GB" sz="1100" b="0" i="0" kern="1200" dirty="0" smtClean="0">
                          <a:solidFill>
                            <a:schemeClr val="tx1"/>
                          </a:solidFill>
                          <a:latin typeface="+mn-lt"/>
                          <a:ea typeface="+mn-ea"/>
                          <a:cs typeface="+mn-cs"/>
                        </a:rPr>
                        <a:t>from every member</a:t>
                      </a:r>
                      <a:r>
                        <a:rPr lang="en-GB" sz="1100" b="0" i="0" kern="1200" baseline="0" dirty="0" smtClean="0">
                          <a:solidFill>
                            <a:schemeClr val="tx1"/>
                          </a:solidFill>
                          <a:latin typeface="+mn-lt"/>
                          <a:ea typeface="+mn-ea"/>
                          <a:cs typeface="+mn-cs"/>
                        </a:rPr>
                        <a:t> practice</a:t>
                      </a:r>
                      <a:endParaRPr lang="en-GB" sz="1100" b="0" i="0"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53254">
                <a:tc>
                  <a:txBody>
                    <a:bodyPr/>
                    <a:lstStyle/>
                    <a:p>
                      <a:pPr marL="0" algn="l" defTabSz="914400" rtl="0" eaLnBrk="1" latinLnBrk="0" hangingPunct="1"/>
                      <a:r>
                        <a:rPr lang="en-GB" sz="1100" b="1" kern="1200" dirty="0" smtClean="0">
                          <a:solidFill>
                            <a:schemeClr val="tx1"/>
                          </a:solidFill>
                          <a:latin typeface="+mn-lt"/>
                          <a:ea typeface="+mn-ea"/>
                          <a:cs typeface="+mn-cs"/>
                        </a:rPr>
                        <a:t>Other CCGs</a:t>
                      </a:r>
                      <a:endParaRPr lang="en-GB" sz="1100" b="1"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l"/>
                      <a:r>
                        <a:rPr lang="en-GB" sz="1100" i="1" dirty="0" smtClean="0">
                          <a:solidFill>
                            <a:schemeClr val="tx1"/>
                          </a:solidFill>
                        </a:rPr>
                        <a:t>Up to five</a:t>
                      </a:r>
                      <a:endParaRPr lang="en-GB" sz="1100" i="1" dirty="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3919">
                <a:tc>
                  <a:txBody>
                    <a:bodyPr/>
                    <a:lstStyle/>
                    <a:p>
                      <a:pPr marL="0" algn="l" defTabSz="914400" rtl="0" eaLnBrk="1" latinLnBrk="0" hangingPunct="1"/>
                      <a:r>
                        <a:rPr lang="en-GB" sz="1100" b="1" kern="1200" dirty="0" smtClean="0">
                          <a:solidFill>
                            <a:schemeClr val="tx1"/>
                          </a:solidFill>
                          <a:latin typeface="+mn-lt"/>
                          <a:ea typeface="+mn-ea"/>
                          <a:cs typeface="+mn-cs"/>
                        </a:rPr>
                        <a:t>Health and wellbeing boards</a:t>
                      </a:r>
                      <a:endParaRPr lang="en-GB" sz="1100" b="1"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l"/>
                      <a:r>
                        <a:rPr lang="en-GB" sz="1100" i="1" dirty="0" smtClean="0">
                          <a:solidFill>
                            <a:schemeClr val="tx1"/>
                          </a:solidFill>
                        </a:rPr>
                        <a:t>Up</a:t>
                      </a:r>
                      <a:r>
                        <a:rPr lang="en-GB" sz="1100" i="1" baseline="0" dirty="0" smtClean="0">
                          <a:solidFill>
                            <a:schemeClr val="tx1"/>
                          </a:solidFill>
                        </a:rPr>
                        <a:t> to two per HWB</a:t>
                      </a:r>
                      <a:endParaRPr lang="en-GB" sz="1100" i="1" dirty="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3919">
                <a:tc>
                  <a:txBody>
                    <a:bodyPr/>
                    <a:lstStyle/>
                    <a:p>
                      <a:pPr marL="0" algn="l" defTabSz="914400" rtl="0" eaLnBrk="1" latinLnBrk="0" hangingPunct="1"/>
                      <a:r>
                        <a:rPr lang="en-GB" sz="1100" b="1" kern="1200" dirty="0" smtClean="0">
                          <a:solidFill>
                            <a:schemeClr val="tx1"/>
                          </a:solidFill>
                          <a:latin typeface="+mn-lt"/>
                          <a:ea typeface="+mn-ea"/>
                          <a:cs typeface="+mn-cs"/>
                        </a:rPr>
                        <a:t>Upper tier or unitary local authorities</a:t>
                      </a:r>
                      <a:endParaRPr lang="en-GB" sz="1100" b="1"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l"/>
                      <a:r>
                        <a:rPr lang="en-GB" sz="1100" i="1" dirty="0" smtClean="0">
                          <a:solidFill>
                            <a:schemeClr val="tx1"/>
                          </a:solidFill>
                        </a:rPr>
                        <a:t>Up to</a:t>
                      </a:r>
                      <a:r>
                        <a:rPr lang="en-GB" sz="1100" i="1" baseline="0" dirty="0" smtClean="0">
                          <a:solidFill>
                            <a:schemeClr val="tx1"/>
                          </a:solidFill>
                        </a:rPr>
                        <a:t> five per LA</a:t>
                      </a:r>
                      <a:endParaRPr lang="en-GB" sz="1100" i="1" dirty="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3919">
                <a:tc>
                  <a:txBody>
                    <a:bodyPr/>
                    <a:lstStyle/>
                    <a:p>
                      <a:pPr marL="0" algn="l" defTabSz="914400" rtl="0" eaLnBrk="1" latinLnBrk="0" hangingPunct="1"/>
                      <a:r>
                        <a:rPr lang="en-GB" sz="1100" b="1" kern="1200" dirty="0" smtClean="0">
                          <a:solidFill>
                            <a:schemeClr val="tx1"/>
                          </a:solidFill>
                          <a:latin typeface="+mn-lt"/>
                          <a:ea typeface="+mn-ea"/>
                          <a:cs typeface="+mn-cs"/>
                        </a:rPr>
                        <a:t>Local </a:t>
                      </a:r>
                      <a:r>
                        <a:rPr lang="en-GB" sz="1100" b="1" kern="1200" dirty="0" err="1" smtClean="0">
                          <a:solidFill>
                            <a:schemeClr val="tx1"/>
                          </a:solidFill>
                          <a:latin typeface="+mn-lt"/>
                          <a:ea typeface="+mn-ea"/>
                          <a:cs typeface="+mn-cs"/>
                        </a:rPr>
                        <a:t>Healthwatch</a:t>
                      </a:r>
                      <a:endParaRPr lang="en-GB" sz="1100" b="1"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l"/>
                      <a:r>
                        <a:rPr lang="en-GB" sz="1100" i="1" dirty="0" smtClean="0">
                          <a:solidFill>
                            <a:schemeClr val="tx1"/>
                          </a:solidFill>
                        </a:rPr>
                        <a:t>One </a:t>
                      </a:r>
                      <a:r>
                        <a:rPr lang="en-GB" sz="1100" i="0" dirty="0" smtClean="0">
                          <a:solidFill>
                            <a:schemeClr val="tx1"/>
                          </a:solidFill>
                        </a:rPr>
                        <a:t>per local </a:t>
                      </a:r>
                      <a:r>
                        <a:rPr lang="en-GB" sz="1100" i="0" dirty="0" err="1" smtClean="0">
                          <a:solidFill>
                            <a:schemeClr val="tx1"/>
                          </a:solidFill>
                        </a:rPr>
                        <a:t>Healthwatch</a:t>
                      </a:r>
                      <a:endParaRPr lang="en-GB" sz="1100" i="0" dirty="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53254">
                <a:tc>
                  <a:txBody>
                    <a:bodyPr/>
                    <a:lstStyle/>
                    <a:p>
                      <a:pPr marL="0" algn="l" defTabSz="914400" rtl="0" eaLnBrk="1" latinLnBrk="0" hangingPunct="1"/>
                      <a:r>
                        <a:rPr lang="en-GB" sz="1100" b="1" kern="1200" dirty="0" smtClean="0">
                          <a:solidFill>
                            <a:schemeClr val="tx1"/>
                          </a:solidFill>
                          <a:latin typeface="+mn-lt"/>
                          <a:ea typeface="+mn-ea"/>
                          <a:cs typeface="+mn-cs"/>
                        </a:rPr>
                        <a:t>Other patient groups</a:t>
                      </a:r>
                      <a:endParaRPr lang="en-GB" sz="1100" b="1"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l"/>
                      <a:r>
                        <a:rPr lang="en-GB" sz="1100" i="1" dirty="0" smtClean="0">
                          <a:solidFill>
                            <a:schemeClr val="tx1"/>
                          </a:solidFill>
                        </a:rPr>
                        <a:t>Up to three</a:t>
                      </a:r>
                      <a:endParaRPr lang="en-GB" sz="1100" i="1" dirty="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3919">
                <a:tc>
                  <a:txBody>
                    <a:bodyPr/>
                    <a:lstStyle/>
                    <a:p>
                      <a:pPr marL="0" algn="l" defTabSz="914400" rtl="0" eaLnBrk="1" latinLnBrk="0" hangingPunct="1"/>
                      <a:r>
                        <a:rPr lang="en-GB" sz="1100" b="1" kern="1200" dirty="0" smtClean="0">
                          <a:solidFill>
                            <a:schemeClr val="tx1"/>
                          </a:solidFill>
                          <a:latin typeface="+mn-lt"/>
                          <a:ea typeface="+mn-ea"/>
                          <a:cs typeface="+mn-cs"/>
                        </a:rPr>
                        <a:t>NHS providers – Acute</a:t>
                      </a:r>
                      <a:endParaRPr lang="en-GB" sz="1100" b="1"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l"/>
                      <a:r>
                        <a:rPr lang="en-GB" sz="1100" i="1" dirty="0" smtClean="0">
                          <a:solidFill>
                            <a:schemeClr val="tx1"/>
                          </a:solidFill>
                        </a:rPr>
                        <a:t>Up to two </a:t>
                      </a:r>
                      <a:r>
                        <a:rPr lang="en-GB" sz="1100" dirty="0" smtClean="0">
                          <a:solidFill>
                            <a:schemeClr val="tx1"/>
                          </a:solidFill>
                        </a:rPr>
                        <a:t>from each provider</a:t>
                      </a:r>
                      <a:endParaRPr lang="en-GB" sz="1100" dirty="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3919">
                <a:tc>
                  <a:txBody>
                    <a:bodyPr/>
                    <a:lstStyle/>
                    <a:p>
                      <a:pPr marL="0" algn="l" defTabSz="914400" rtl="0" eaLnBrk="1" latinLnBrk="0" hangingPunct="1"/>
                      <a:r>
                        <a:rPr lang="en-GB" sz="1100" b="1" kern="1200" dirty="0" smtClean="0">
                          <a:solidFill>
                            <a:schemeClr val="tx1"/>
                          </a:solidFill>
                          <a:latin typeface="+mn-lt"/>
                          <a:ea typeface="+mn-ea"/>
                          <a:cs typeface="+mn-cs"/>
                        </a:rPr>
                        <a:t>NHS providers – Mental health trusts</a:t>
                      </a:r>
                      <a:endParaRPr lang="en-GB" sz="1100" b="1"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i="1" dirty="0" smtClean="0">
                          <a:solidFill>
                            <a:schemeClr val="tx1"/>
                          </a:solidFill>
                        </a:rPr>
                        <a:t>Up to two </a:t>
                      </a:r>
                      <a:r>
                        <a:rPr lang="en-GB" sz="1100" dirty="0" smtClean="0">
                          <a:solidFill>
                            <a:schemeClr val="tx1"/>
                          </a:solidFill>
                        </a:rPr>
                        <a:t>from each provider</a:t>
                      </a: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3919">
                <a:tc>
                  <a:txBody>
                    <a:bodyPr/>
                    <a:lstStyle/>
                    <a:p>
                      <a:pPr marL="0" algn="l" defTabSz="914400" rtl="0" eaLnBrk="1" latinLnBrk="0" hangingPunct="1"/>
                      <a:r>
                        <a:rPr lang="en-GB" sz="1100" b="1" kern="1200" dirty="0" smtClean="0">
                          <a:solidFill>
                            <a:schemeClr val="tx1"/>
                          </a:solidFill>
                          <a:latin typeface="+mn-lt"/>
                          <a:ea typeface="+mn-ea"/>
                          <a:cs typeface="+mn-cs"/>
                        </a:rPr>
                        <a:t>NHS providers</a:t>
                      </a:r>
                      <a:r>
                        <a:rPr lang="en-GB" sz="1100" b="1" kern="1200" baseline="0" dirty="0" smtClean="0">
                          <a:solidFill>
                            <a:schemeClr val="tx1"/>
                          </a:solidFill>
                          <a:latin typeface="+mn-lt"/>
                          <a:ea typeface="+mn-ea"/>
                          <a:cs typeface="+mn-cs"/>
                        </a:rPr>
                        <a:t> – </a:t>
                      </a:r>
                      <a:r>
                        <a:rPr lang="en-GB" sz="1100" b="1" kern="1200" dirty="0" smtClean="0">
                          <a:solidFill>
                            <a:schemeClr val="tx1"/>
                          </a:solidFill>
                          <a:latin typeface="+mn-lt"/>
                          <a:ea typeface="+mn-ea"/>
                          <a:cs typeface="+mn-cs"/>
                        </a:rPr>
                        <a:t>Community health trusts</a:t>
                      </a:r>
                      <a:endParaRPr lang="en-GB" sz="1100" b="1"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i="1" dirty="0" smtClean="0">
                          <a:solidFill>
                            <a:schemeClr val="tx1"/>
                          </a:solidFill>
                        </a:rPr>
                        <a:t>Up to two </a:t>
                      </a:r>
                      <a:r>
                        <a:rPr lang="en-GB" sz="1100" dirty="0" smtClean="0">
                          <a:solidFill>
                            <a:schemeClr val="tx1"/>
                          </a:solidFill>
                        </a:rPr>
                        <a:t>from each provider</a:t>
                      </a: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1" name="D_5f3f2349e50b9f38"/>
          <p:cNvSpPr txBox="1"/>
          <p:nvPr/>
        </p:nvSpPr>
        <p:spPr>
          <a:xfrm>
            <a:off x="4448944" y="6514751"/>
            <a:ext cx="4293895" cy="153888"/>
          </a:xfrm>
          <a:prstGeom prst="rect">
            <a:avLst/>
          </a:prstGeom>
          <a:noFill/>
        </p:spPr>
        <p:txBody>
          <a:bodyPr wrap="square" lIns="0" tIns="0" rIns="0" bIns="0" rtlCol="0">
            <a:spAutoFit/>
          </a:bodyPr>
          <a:lstStyle/>
          <a:p>
            <a:r>
              <a:rPr lang="en-GB" sz="1000" dirty="0" smtClean="0"/>
              <a:t>Sheffield CCG</a:t>
            </a:r>
          </a:p>
        </p:txBody>
      </p:sp>
      <p:sp>
        <p:nvSpPr>
          <p:cNvPr id="12" name="D_a95b8af87e6d9f52"/>
          <p:cNvSpPr txBox="1"/>
          <p:nvPr/>
        </p:nvSpPr>
        <p:spPr>
          <a:xfrm>
            <a:off x="1658790" y="6514751"/>
            <a:ext cx="2646138" cy="153888"/>
          </a:xfrm>
          <a:prstGeom prst="rect">
            <a:avLst/>
          </a:prstGeom>
          <a:noFill/>
        </p:spPr>
        <p:txBody>
          <a:bodyPr wrap="square" lIns="0" tIns="0" rIns="0" bIns="0" rtlCol="0">
            <a:spAutoFit/>
          </a:bodyPr>
          <a:lstStyle/>
          <a:p>
            <a:pPr algn="l"/>
            <a:r>
              <a:rPr lang="en-GB" sz="1000" dirty="0" smtClean="0"/>
              <a:t>Fieldwork: 12 March - 8 April 2014</a:t>
            </a:r>
            <a:endParaRPr lang="en-GB" dirty="0" smtClean="0"/>
          </a:p>
        </p:txBody>
      </p:sp>
    </p:spTree>
    <p:extLst>
      <p:ext uri="{BB962C8B-B14F-4D97-AF65-F5344CB8AC3E}">
        <p14:creationId xmlns:p14="http://schemas.microsoft.com/office/powerpoint/2010/main" val="415243243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rot="5400000">
            <a:off x="3562900" y="12879"/>
            <a:ext cx="5500951" cy="7185248"/>
          </a:xfrm>
          <a:prstGeom prst="rect">
            <a:avLst/>
          </a:prstGeom>
          <a:solidFill>
            <a:srgbClr val="8CD8DC"/>
          </a:solidFill>
          <a:ln w="9525" cap="flat" cmpd="sng" algn="ctr">
            <a:noFill/>
            <a:prstDash val="solid"/>
            <a:round/>
            <a:headEnd type="none" w="med" len="med"/>
            <a:tailEnd type="none" w="med" len="med"/>
          </a:ln>
          <a:effectLst/>
        </p:spPr>
        <p:txBody>
          <a:bodyPr rot="0" spcFirstLastPara="0" vertOverflow="overflow" horzOverflow="overflow" vert="horz" wrap="square" lIns="90000" tIns="72000" rIns="90000" bIns="72000" numCol="1" spcCol="0" rtlCol="0" fromWordArt="0" anchor="t" anchorCtr="0" forceAA="0" compatLnSpc="1">
            <a:prstTxWarp prst="textNoShape">
              <a:avLst/>
            </a:prstTxWarp>
            <a:noAutofit/>
          </a:bodyPr>
          <a:lstStyle/>
          <a:p>
            <a:pPr marL="173038" indent="-173038" algn="l" eaLnBrk="1" hangingPunct="1">
              <a:spcBef>
                <a:spcPct val="0"/>
              </a:spcBef>
              <a:buFont typeface="Arial" pitchFamily="34" charset="0"/>
              <a:buChar char="•"/>
            </a:pPr>
            <a:endParaRPr lang="en-GB" sz="1800">
              <a:solidFill>
                <a:schemeClr val="bg1"/>
              </a:solidFill>
              <a:latin typeface="Arial" charset="0"/>
            </a:endParaRPr>
          </a:p>
        </p:txBody>
      </p:sp>
      <p:sp>
        <p:nvSpPr>
          <p:cNvPr id="2" name="Title 1"/>
          <p:cNvSpPr>
            <a:spLocks noGrp="1"/>
          </p:cNvSpPr>
          <p:nvPr>
            <p:ph type="title"/>
          </p:nvPr>
        </p:nvSpPr>
        <p:spPr/>
        <p:txBody>
          <a:bodyPr/>
          <a:lstStyle/>
          <a:p>
            <a:r>
              <a:rPr lang="en-GB" sz="2000" dirty="0" smtClean="0"/>
              <a:t>Methodology and technical details</a:t>
            </a:r>
            <a:endParaRPr lang="en-GB" sz="2000" dirty="0"/>
          </a:p>
        </p:txBody>
      </p:sp>
      <p:sp>
        <p:nvSpPr>
          <p:cNvPr id="5" name="Content Placeholder 4"/>
          <p:cNvSpPr>
            <a:spLocks noGrp="1"/>
          </p:cNvSpPr>
          <p:nvPr>
            <p:ph sz="quarter" idx="10"/>
          </p:nvPr>
        </p:nvSpPr>
        <p:spPr>
          <a:xfrm>
            <a:off x="128464" y="980728"/>
            <a:ext cx="2520280" cy="5184576"/>
          </a:xfrm>
        </p:spPr>
        <p:txBody>
          <a:bodyPr/>
          <a:lstStyle/>
          <a:p>
            <a:pPr>
              <a:spcAft>
                <a:spcPts val="600"/>
              </a:spcAft>
            </a:pPr>
            <a:r>
              <a:rPr lang="en-GB" sz="1400" dirty="0">
                <a:solidFill>
                  <a:schemeClr val="tx1">
                    <a:lumMod val="90000"/>
                    <a:lumOff val="10000"/>
                  </a:schemeClr>
                </a:solidFill>
                <a:latin typeface="Arial" panose="020B0604020202020204" pitchFamily="34" charset="0"/>
                <a:cs typeface="Arial" panose="020B0604020202020204" pitchFamily="34" charset="0"/>
              </a:rPr>
              <a:t>Within the survey, stakeholders were asked a series of questions about their working </a:t>
            </a:r>
            <a:r>
              <a:rPr lang="en-GB" sz="1400" dirty="0" smtClean="0">
                <a:solidFill>
                  <a:schemeClr val="tx1">
                    <a:lumMod val="90000"/>
                    <a:lumOff val="10000"/>
                  </a:schemeClr>
                </a:solidFill>
                <a:latin typeface="Arial" panose="020B0604020202020204" pitchFamily="34" charset="0"/>
                <a:cs typeface="Arial" panose="020B0604020202020204" pitchFamily="34" charset="0"/>
              </a:rPr>
              <a:t>relationship </a:t>
            </a:r>
            <a:r>
              <a:rPr lang="en-GB" sz="1400" dirty="0">
                <a:solidFill>
                  <a:schemeClr val="tx1">
                    <a:lumMod val="90000"/>
                    <a:lumOff val="10000"/>
                  </a:schemeClr>
                </a:solidFill>
                <a:latin typeface="Arial" panose="020B0604020202020204" pitchFamily="34" charset="0"/>
                <a:cs typeface="Arial" panose="020B0604020202020204" pitchFamily="34" charset="0"/>
              </a:rPr>
              <a:t>with the CCG. In addition, to reflect each </a:t>
            </a:r>
            <a:r>
              <a:rPr lang="en-GB" sz="1400" dirty="0" smtClean="0">
                <a:solidFill>
                  <a:schemeClr val="tx1">
                    <a:lumMod val="90000"/>
                    <a:lumOff val="10000"/>
                  </a:schemeClr>
                </a:solidFill>
                <a:latin typeface="Arial" panose="020B0604020202020204" pitchFamily="34" charset="0"/>
                <a:cs typeface="Arial" panose="020B0604020202020204" pitchFamily="34" charset="0"/>
              </a:rPr>
              <a:t>core stakeholder </a:t>
            </a:r>
            <a:r>
              <a:rPr lang="en-GB" sz="1400" dirty="0">
                <a:solidFill>
                  <a:schemeClr val="tx1">
                    <a:lumMod val="90000"/>
                    <a:lumOff val="10000"/>
                  </a:schemeClr>
                </a:solidFill>
                <a:latin typeface="Arial" panose="020B0604020202020204" pitchFamily="34" charset="0"/>
                <a:cs typeface="Arial" panose="020B0604020202020204" pitchFamily="34" charset="0"/>
              </a:rPr>
              <a:t>group’s different area of expertise and knowledge, they were presented with a short section of questions which was specific to the stakeholder group they were representing</a:t>
            </a:r>
            <a:r>
              <a:rPr lang="en-GB" sz="1400" dirty="0" smtClean="0">
                <a:solidFill>
                  <a:schemeClr val="tx1">
                    <a:lumMod val="90000"/>
                    <a:lumOff val="10000"/>
                  </a:schemeClr>
                </a:solidFill>
                <a:latin typeface="Arial" panose="020B0604020202020204" pitchFamily="34" charset="0"/>
                <a:cs typeface="Arial" panose="020B0604020202020204" pitchFamily="34" charset="0"/>
              </a:rPr>
              <a:t>.</a:t>
            </a:r>
          </a:p>
          <a:p>
            <a:pPr>
              <a:spcAft>
                <a:spcPts val="600"/>
              </a:spcAft>
            </a:pPr>
            <a:r>
              <a:rPr lang="en-GB" sz="1400" dirty="0" smtClean="0">
                <a:solidFill>
                  <a:schemeClr val="tx1">
                    <a:lumMod val="90000"/>
                    <a:lumOff val="10000"/>
                  </a:schemeClr>
                </a:solidFill>
                <a:latin typeface="Arial" panose="020B0604020202020204" pitchFamily="34" charset="0"/>
                <a:cs typeface="Arial" panose="020B0604020202020204" pitchFamily="34" charset="0"/>
              </a:rPr>
              <a:t>Fieldwork was conducted between 12 March 2014 and 8 April 2014.</a:t>
            </a:r>
          </a:p>
          <a:p>
            <a:pPr>
              <a:spcAft>
                <a:spcPts val="600"/>
              </a:spcAft>
            </a:pPr>
            <a:r>
              <a:rPr lang="en-GB" sz="1400" dirty="0" smtClean="0">
                <a:solidFill>
                  <a:schemeClr val="tx1">
                    <a:lumMod val="90000"/>
                    <a:lumOff val="10000"/>
                  </a:schemeClr>
                </a:solidFill>
                <a:latin typeface="Arial" panose="020B0604020202020204" pitchFamily="34" charset="0"/>
                <a:cs typeface="Arial" panose="020B0604020202020204" pitchFamily="34" charset="0"/>
              </a:rPr>
              <a:t>71 of the CCG’s stakeholders completed the survey. The overall response rate was 58% which varied across the stakeholder groups shown in the table opposite.</a:t>
            </a:r>
            <a:endParaRPr lang="en-GB" sz="1400" dirty="0">
              <a:solidFill>
                <a:schemeClr val="tx1">
                  <a:lumMod val="90000"/>
                  <a:lumOff val="10000"/>
                </a:schemeClr>
              </a:solidFill>
              <a:latin typeface="Arial" panose="020B0604020202020204" pitchFamily="34" charset="0"/>
              <a:cs typeface="Arial" panose="020B0604020202020204" pitchFamily="34" charset="0"/>
            </a:endParaRPr>
          </a:p>
        </p:txBody>
      </p:sp>
      <p:sp>
        <p:nvSpPr>
          <p:cNvPr id="6" name="Rounded Rectangle 5"/>
          <p:cNvSpPr/>
          <p:nvPr/>
        </p:nvSpPr>
        <p:spPr bwMode="auto">
          <a:xfrm>
            <a:off x="3008784" y="1052736"/>
            <a:ext cx="6696744" cy="5112568"/>
          </a:xfrm>
          <a:prstGeom prst="roundRect">
            <a:avLst>
              <a:gd name="adj" fmla="val 3958"/>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28" name="D_d798ac772606421a"/>
          <p:cNvSpPr txBox="1"/>
          <p:nvPr/>
        </p:nvSpPr>
        <p:spPr>
          <a:xfrm>
            <a:off x="3056979" y="1077371"/>
            <a:ext cx="6576541" cy="338554"/>
          </a:xfrm>
          <a:prstGeom prst="rect">
            <a:avLst/>
          </a:prstGeom>
          <a:noFill/>
        </p:spPr>
        <p:txBody>
          <a:bodyPr wrap="square" rtlCol="0">
            <a:spAutoFit/>
          </a:bodyPr>
          <a:lstStyle/>
          <a:p>
            <a:pPr algn="l"/>
            <a:r>
              <a:rPr lang="en-GB" sz="1600" b="1" dirty="0" smtClean="0">
                <a:solidFill>
                  <a:srgbClr val="00AA9E"/>
                </a:solidFill>
                <a:latin typeface="Arial" panose="020B0604020202020204" pitchFamily="34" charset="0"/>
                <a:cs typeface="Arial" panose="020B0604020202020204" pitchFamily="34" charset="0"/>
              </a:rPr>
              <a:t>Survey response rates for Sheffield CCG</a:t>
            </a:r>
            <a:endParaRPr lang="en-GB" dirty="0">
              <a:solidFill>
                <a:srgbClr val="5DA2AB"/>
              </a:solidFill>
              <a:latin typeface="Arial" panose="020B0604020202020204" pitchFamily="34" charset="0"/>
              <a:cs typeface="Arial" panose="020B0604020202020204" pitchFamily="34" charset="0"/>
            </a:endParaRPr>
          </a:p>
        </p:txBody>
      </p:sp>
      <p:graphicFrame>
        <p:nvGraphicFramePr>
          <p:cNvPr id="15" name="D_f842815fac7c7a6b"/>
          <p:cNvGraphicFramePr>
            <a:graphicFrameLocks/>
          </p:cNvGraphicFramePr>
          <p:nvPr>
            <p:extLst>
              <p:ext uri="{D42A27DB-BD31-4B8C-83A1-F6EECF244321}">
                <p14:modId xmlns:p14="http://schemas.microsoft.com/office/powerpoint/2010/main" val="3755798028"/>
              </p:ext>
            </p:extLst>
          </p:nvPr>
        </p:nvGraphicFramePr>
        <p:xfrm>
          <a:off x="3165760" y="1511455"/>
          <a:ext cx="6382791" cy="4233410"/>
        </p:xfrm>
        <a:graphic>
          <a:graphicData uri="http://schemas.openxmlformats.org/drawingml/2006/table">
            <a:tbl>
              <a:tblPr firstRow="1" bandRow="1">
                <a:tableStyleId>{ED083AE6-46FA-4A59-8FB0-9F97EB10719F}</a:tableStyleId>
              </a:tblPr>
              <a:tblGrid>
                <a:gridCol w="2147280"/>
                <a:gridCol w="1411837"/>
                <a:gridCol w="1411837"/>
                <a:gridCol w="1411837"/>
              </a:tblGrid>
              <a:tr h="607485">
                <a:tc>
                  <a:txBody>
                    <a:bodyPr/>
                    <a:lstStyle/>
                    <a:p>
                      <a:pPr marL="0" algn="l" defTabSz="914400" rtl="0" eaLnBrk="1" latinLnBrk="0" hangingPunct="1"/>
                      <a:r>
                        <a:rPr lang="en-GB" sz="1100" kern="1200" dirty="0" smtClean="0">
                          <a:solidFill>
                            <a:schemeClr val="bg1"/>
                          </a:solidFill>
                          <a:latin typeface="+mn-lt"/>
                          <a:ea typeface="+mn-ea"/>
                          <a:cs typeface="+mn-cs"/>
                        </a:rPr>
                        <a:t>Stakeholder group</a:t>
                      </a:r>
                      <a:endParaRPr lang="en-GB" sz="1100" kern="1200" dirty="0">
                        <a:solidFill>
                          <a:schemeClr val="bg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rgbClr val="00C4B6"/>
                    </a:solidFill>
                  </a:tcPr>
                </a:tc>
                <a:tc>
                  <a:txBody>
                    <a:bodyPr/>
                    <a:lstStyle/>
                    <a:p>
                      <a:pPr marL="0" algn="ctr" defTabSz="914400" rtl="0" eaLnBrk="1" latinLnBrk="0" hangingPunct="1"/>
                      <a:r>
                        <a:rPr lang="en-GB" sz="1100" kern="1200" dirty="0" smtClean="0">
                          <a:solidFill>
                            <a:schemeClr val="bg1"/>
                          </a:solidFill>
                          <a:latin typeface="+mn-lt"/>
                          <a:ea typeface="+mn-ea"/>
                          <a:cs typeface="+mn-cs"/>
                        </a:rPr>
                        <a:t>Invited to take part in survey</a:t>
                      </a:r>
                      <a:endParaRPr lang="en-GB" sz="1100" kern="1200" dirty="0">
                        <a:solidFill>
                          <a:schemeClr val="bg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rgbClr val="00C4B6"/>
                    </a:solidFill>
                  </a:tcPr>
                </a:tc>
                <a:tc>
                  <a:txBody>
                    <a:bodyPr/>
                    <a:lstStyle/>
                    <a:p>
                      <a:pPr marL="0" algn="ctr" defTabSz="914400" rtl="0" eaLnBrk="1" latinLnBrk="0" hangingPunct="1"/>
                      <a:r>
                        <a:rPr lang="en-GB" sz="1100" kern="1200" dirty="0" smtClean="0">
                          <a:solidFill>
                            <a:schemeClr val="bg1"/>
                          </a:solidFill>
                          <a:latin typeface="+mn-lt"/>
                          <a:ea typeface="+mn-ea"/>
                          <a:cs typeface="+mn-cs"/>
                        </a:rPr>
                        <a:t>Completed survey</a:t>
                      </a:r>
                      <a:endParaRPr lang="en-GB" sz="1100" kern="1200" dirty="0">
                        <a:solidFill>
                          <a:schemeClr val="bg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rgbClr val="00C4B6"/>
                    </a:solidFill>
                  </a:tcPr>
                </a:tc>
                <a:tc>
                  <a:txBody>
                    <a:bodyPr/>
                    <a:lstStyle/>
                    <a:p>
                      <a:pPr marL="0" algn="ctr" defTabSz="914400" rtl="0" eaLnBrk="1" latinLnBrk="0" hangingPunct="1"/>
                      <a:r>
                        <a:rPr lang="en-GB" sz="1100" kern="1200" dirty="0" smtClean="0">
                          <a:solidFill>
                            <a:schemeClr val="bg1"/>
                          </a:solidFill>
                          <a:latin typeface="+mn-lt"/>
                          <a:ea typeface="+mn-ea"/>
                          <a:cs typeface="+mn-cs"/>
                        </a:rPr>
                        <a:t>Response rate</a:t>
                      </a:r>
                      <a:endParaRPr lang="en-GB" sz="1100" kern="1200" dirty="0">
                        <a:solidFill>
                          <a:schemeClr val="bg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rgbClr val="00C4B6"/>
                    </a:solidFill>
                  </a:tcPr>
                </a:tc>
              </a:tr>
              <a:tr h="504673">
                <a:tc>
                  <a:txBody>
                    <a:bodyPr/>
                    <a:lstStyle/>
                    <a:p>
                      <a:pPr marL="0" algn="l" defTabSz="914400" rtl="0" eaLnBrk="1" latinLnBrk="0" hangingPunct="1"/>
                      <a:r>
                        <a:rPr lang="en-GB" sz="1100" b="1" kern="1200" dirty="0" smtClean="0">
                          <a:solidFill>
                            <a:schemeClr val="tx1"/>
                          </a:solidFill>
                          <a:latin typeface="+mn-lt"/>
                          <a:ea typeface="+mn-ea"/>
                          <a:cs typeface="+mn-cs"/>
                        </a:rPr>
                        <a:t>GP member practices</a:t>
                      </a:r>
                      <a:endParaRPr lang="en-GB" sz="1100" b="1"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GB" sz="1100" b="0" i="0" kern="1200" smtClean="0">
                          <a:solidFill>
                            <a:schemeClr val="tx1"/>
                          </a:solidFill>
                          <a:latin typeface="+mn-lt"/>
                          <a:ea typeface="+mn-ea"/>
                          <a:cs typeface="+mn-cs"/>
                        </a:rPr>
                        <a:t>86</a:t>
                      </a:r>
                      <a:endParaRPr lang="en-GB" sz="1100" b="0" i="0"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0" i="0" kern="1200" smtClean="0">
                          <a:solidFill>
                            <a:schemeClr val="tx1"/>
                          </a:solidFill>
                          <a:latin typeface="+mn-lt"/>
                          <a:ea typeface="+mn-ea"/>
                          <a:cs typeface="+mn-cs"/>
                        </a:rPr>
                        <a:t>49</a:t>
                      </a:r>
                      <a:endParaRPr lang="en-GB" sz="1100" b="0" i="0"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0" i="0" u="none" kern="1200" smtClean="0">
                          <a:solidFill>
                            <a:schemeClr val="tx1"/>
                          </a:solidFill>
                          <a:latin typeface="Arial"/>
                          <a:ea typeface="+mn-ea"/>
                          <a:cs typeface="+mn-cs"/>
                        </a:rPr>
                        <a:t>57%</a:t>
                      </a:r>
                      <a:endParaRPr lang="en-GB" sz="1100" b="0" i="0" u="none" kern="1200" dirty="0">
                        <a:solidFill>
                          <a:schemeClr val="tx1"/>
                        </a:solidFill>
                        <a:latin typeface="Arial"/>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4673">
                <a:tc>
                  <a:txBody>
                    <a:bodyPr/>
                    <a:lstStyle/>
                    <a:p>
                      <a:pPr marL="0" algn="l" defTabSz="914400" rtl="0" eaLnBrk="1" latinLnBrk="0" hangingPunct="1"/>
                      <a:r>
                        <a:rPr lang="en-GB" sz="1100" b="1" kern="1200" dirty="0" smtClean="0">
                          <a:solidFill>
                            <a:schemeClr val="tx1"/>
                          </a:solidFill>
                          <a:latin typeface="+mn-lt"/>
                          <a:ea typeface="+mn-ea"/>
                          <a:cs typeface="+mn-cs"/>
                        </a:rPr>
                        <a:t>Health and wellbeing boards</a:t>
                      </a:r>
                      <a:endParaRPr lang="en-GB" sz="1100" b="1"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GB" sz="1100" i="0" smtClean="0">
                          <a:solidFill>
                            <a:schemeClr val="tx1"/>
                          </a:solidFill>
                        </a:rPr>
                        <a:t>3</a:t>
                      </a:r>
                      <a:endParaRPr lang="en-GB" sz="1100" i="0" dirty="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i="0" smtClean="0">
                          <a:solidFill>
                            <a:schemeClr val="tx1"/>
                          </a:solidFill>
                        </a:rPr>
                        <a:t>0</a:t>
                      </a:r>
                      <a:endParaRPr lang="en-GB" sz="1100" i="0" dirty="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0" i="0" u="none" smtClean="0">
                          <a:solidFill>
                            <a:schemeClr val="tx1"/>
                          </a:solidFill>
                          <a:latin typeface="Arial"/>
                        </a:rPr>
                        <a:t>0%</a:t>
                      </a:r>
                      <a:endParaRPr lang="en-GB" sz="1100" b="0" i="0" u="none" dirty="0">
                        <a:solidFill>
                          <a:schemeClr val="tx1"/>
                        </a:solidFill>
                        <a:latin typeface="Aria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46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latin typeface="+mn-lt"/>
                          <a:ea typeface="+mn-ea"/>
                          <a:cs typeface="+mn-cs"/>
                        </a:rPr>
                        <a:t>Local </a:t>
                      </a:r>
                      <a:r>
                        <a:rPr lang="en-GB" sz="1100" b="1" kern="1200" dirty="0" err="1" smtClean="0">
                          <a:solidFill>
                            <a:schemeClr val="tx1"/>
                          </a:solidFill>
                          <a:latin typeface="+mn-lt"/>
                          <a:ea typeface="+mn-ea"/>
                          <a:cs typeface="+mn-cs"/>
                        </a:rPr>
                        <a:t>Healthwatch</a:t>
                      </a:r>
                      <a:r>
                        <a:rPr lang="en-GB" sz="1100" b="1" kern="1200" dirty="0" smtClean="0">
                          <a:solidFill>
                            <a:schemeClr val="tx1"/>
                          </a:solidFill>
                          <a:latin typeface="+mn-lt"/>
                          <a:ea typeface="+mn-ea"/>
                          <a:cs typeface="+mn-cs"/>
                        </a:rPr>
                        <a:t>/patient groups</a:t>
                      </a: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GB" sz="1100" i="0" smtClean="0">
                          <a:solidFill>
                            <a:schemeClr val="tx1"/>
                          </a:solidFill>
                        </a:rPr>
                        <a:t>7</a:t>
                      </a:r>
                      <a:endParaRPr lang="en-GB" sz="1100" i="0" dirty="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i="0" smtClean="0">
                          <a:solidFill>
                            <a:schemeClr val="tx1"/>
                          </a:solidFill>
                        </a:rPr>
                        <a:t>5</a:t>
                      </a:r>
                      <a:endParaRPr lang="en-GB" sz="1100" i="0" dirty="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0" i="0" u="none" smtClean="0">
                          <a:solidFill>
                            <a:schemeClr val="tx1"/>
                          </a:solidFill>
                          <a:latin typeface="Arial"/>
                        </a:rPr>
                        <a:t>71%</a:t>
                      </a:r>
                      <a:endParaRPr lang="en-GB" sz="1100" b="0" i="0" u="none" dirty="0">
                        <a:solidFill>
                          <a:schemeClr val="tx1"/>
                        </a:solidFill>
                        <a:latin typeface="Aria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4673">
                <a:tc>
                  <a:txBody>
                    <a:bodyPr/>
                    <a:lstStyle/>
                    <a:p>
                      <a:pPr marL="0" algn="l" defTabSz="914400" rtl="0" eaLnBrk="1" latinLnBrk="0" hangingPunct="1"/>
                      <a:r>
                        <a:rPr lang="en-GB" sz="1100" b="1" kern="1200" dirty="0" smtClean="0">
                          <a:solidFill>
                            <a:schemeClr val="tx1"/>
                          </a:solidFill>
                          <a:latin typeface="+mn-lt"/>
                          <a:ea typeface="+mn-ea"/>
                          <a:cs typeface="+mn-cs"/>
                        </a:rPr>
                        <a:t>NHS providers</a:t>
                      </a:r>
                      <a:endParaRPr lang="en-GB" sz="1100" b="1"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GB" sz="1100" i="0" smtClean="0">
                          <a:solidFill>
                            <a:schemeClr val="tx1"/>
                          </a:solidFill>
                        </a:rPr>
                        <a:t>7</a:t>
                      </a:r>
                      <a:endParaRPr lang="en-GB" sz="1100" i="0" dirty="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i="0" smtClean="0">
                          <a:solidFill>
                            <a:schemeClr val="tx1"/>
                          </a:solidFill>
                        </a:rPr>
                        <a:t>6</a:t>
                      </a:r>
                      <a:endParaRPr lang="en-GB" sz="1100" i="0" dirty="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0" i="0" u="none" smtClean="0">
                          <a:solidFill>
                            <a:schemeClr val="tx1"/>
                          </a:solidFill>
                          <a:latin typeface="Arial"/>
                        </a:rPr>
                        <a:t>86%</a:t>
                      </a:r>
                      <a:endParaRPr lang="en-GB" sz="1100" b="0" i="0" u="none" dirty="0">
                        <a:solidFill>
                          <a:schemeClr val="tx1"/>
                        </a:solidFill>
                        <a:latin typeface="Aria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4673">
                <a:tc>
                  <a:txBody>
                    <a:bodyPr/>
                    <a:lstStyle/>
                    <a:p>
                      <a:pPr marL="0" algn="l" defTabSz="914400" rtl="0" eaLnBrk="1" latinLnBrk="0" hangingPunct="1"/>
                      <a:r>
                        <a:rPr lang="en-GB" sz="1100" b="1" kern="1200" dirty="0" smtClean="0">
                          <a:solidFill>
                            <a:schemeClr val="tx1"/>
                          </a:solidFill>
                          <a:latin typeface="+mn-lt"/>
                          <a:ea typeface="+mn-ea"/>
                          <a:cs typeface="+mn-cs"/>
                        </a:rPr>
                        <a:t>Other CCGs</a:t>
                      </a:r>
                      <a:endParaRPr lang="en-GB" sz="1100" b="1"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GB" sz="1100" i="0" smtClean="0">
                          <a:solidFill>
                            <a:schemeClr val="tx1"/>
                          </a:solidFill>
                        </a:rPr>
                        <a:t>4</a:t>
                      </a:r>
                      <a:endParaRPr lang="en-GB" sz="1100" i="0" dirty="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i="0" smtClean="0">
                          <a:solidFill>
                            <a:schemeClr val="tx1"/>
                          </a:solidFill>
                        </a:rPr>
                        <a:t>2</a:t>
                      </a:r>
                      <a:endParaRPr lang="en-GB" sz="1100" i="0" dirty="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0" i="0" u="none" smtClean="0">
                          <a:solidFill>
                            <a:schemeClr val="tx1"/>
                          </a:solidFill>
                          <a:latin typeface="Arial"/>
                        </a:rPr>
                        <a:t>50%</a:t>
                      </a:r>
                      <a:endParaRPr lang="en-GB" sz="1100" b="0" i="0" u="none" dirty="0">
                        <a:solidFill>
                          <a:schemeClr val="tx1"/>
                        </a:solidFill>
                        <a:latin typeface="Aria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4673">
                <a:tc>
                  <a:txBody>
                    <a:bodyPr/>
                    <a:lstStyle/>
                    <a:p>
                      <a:pPr marL="0" algn="l" defTabSz="914400" rtl="0" eaLnBrk="1" latinLnBrk="0" hangingPunct="1"/>
                      <a:r>
                        <a:rPr lang="en-GB" sz="1100" b="1" kern="1200" dirty="0" smtClean="0">
                          <a:solidFill>
                            <a:schemeClr val="tx1"/>
                          </a:solidFill>
                          <a:latin typeface="+mn-lt"/>
                          <a:ea typeface="+mn-ea"/>
                          <a:cs typeface="+mn-cs"/>
                        </a:rPr>
                        <a:t>Upper tier or unitary local authorities</a:t>
                      </a:r>
                      <a:endParaRPr lang="en-GB" sz="1100" b="1"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GB" sz="1100" i="0" smtClean="0">
                          <a:solidFill>
                            <a:schemeClr val="tx1"/>
                          </a:solidFill>
                        </a:rPr>
                        <a:t>7</a:t>
                      </a:r>
                      <a:endParaRPr lang="en-GB" sz="1100" i="0" dirty="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i="0" smtClean="0">
                          <a:solidFill>
                            <a:schemeClr val="tx1"/>
                          </a:solidFill>
                        </a:rPr>
                        <a:t>5</a:t>
                      </a:r>
                      <a:endParaRPr lang="en-GB" sz="1100" i="0" dirty="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0" i="0" u="none" smtClean="0">
                          <a:solidFill>
                            <a:schemeClr val="tx1"/>
                          </a:solidFill>
                          <a:latin typeface="Arial"/>
                        </a:rPr>
                        <a:t>71%</a:t>
                      </a:r>
                      <a:endParaRPr lang="en-GB" sz="1100" b="0" i="0" u="none" dirty="0">
                        <a:solidFill>
                          <a:schemeClr val="tx1"/>
                        </a:solidFill>
                        <a:latin typeface="Aria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4673">
                <a:tc>
                  <a:txBody>
                    <a:bodyPr/>
                    <a:lstStyle/>
                    <a:p>
                      <a:pPr marL="0" algn="l" defTabSz="914400" rtl="0" eaLnBrk="1" latinLnBrk="0" hangingPunct="1"/>
                      <a:r>
                        <a:rPr lang="en-GB" sz="1100" b="1" kern="1200" dirty="0" smtClean="0">
                          <a:solidFill>
                            <a:schemeClr val="tx1"/>
                          </a:solidFill>
                          <a:latin typeface="+mn-lt"/>
                          <a:ea typeface="+mn-ea"/>
                          <a:cs typeface="+mn-cs"/>
                        </a:rPr>
                        <a:t>Wider stakeholders</a:t>
                      </a:r>
                      <a:endParaRPr lang="en-GB" sz="1100" b="1" kern="1200" dirty="0">
                        <a:solidFill>
                          <a:schemeClr val="tx1"/>
                        </a:solidFill>
                        <a:latin typeface="+mn-lt"/>
                        <a:ea typeface="+mn-ea"/>
                        <a:cs typeface="+mn-cs"/>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i="0" dirty="0" smtClean="0">
                          <a:solidFill>
                            <a:schemeClr val="tx1"/>
                          </a:solidFill>
                        </a:rPr>
                        <a:t>9</a:t>
                      </a: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i="0" smtClean="0">
                          <a:solidFill>
                            <a:schemeClr val="tx1"/>
                          </a:solidFill>
                        </a:rPr>
                        <a:t>4</a:t>
                      </a:r>
                      <a:endParaRPr lang="en-GB" sz="1100" i="0" dirty="0" smtClean="0">
                        <a:solidFill>
                          <a:schemeClr val="tx1"/>
                        </a:solidFil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0" i="0" u="none" smtClean="0">
                          <a:solidFill>
                            <a:schemeClr val="tx1"/>
                          </a:solidFill>
                          <a:latin typeface="Arial"/>
                        </a:rPr>
                        <a:t>44%</a:t>
                      </a:r>
                      <a:endParaRPr lang="en-GB" sz="1100" b="0" i="0" u="none" dirty="0" smtClean="0">
                        <a:solidFill>
                          <a:schemeClr val="tx1"/>
                        </a:solidFill>
                        <a:latin typeface="Arial"/>
                      </a:endParaRPr>
                    </a:p>
                  </a:txBody>
                  <a:tcPr marL="108000" marR="108000" marT="108000" marB="108000" anchor="ctr">
                    <a:lnL w="12700" cap="flat" cmpd="sng" algn="ctr">
                      <a:solidFill>
                        <a:srgbClr val="8CD8DC"/>
                      </a:solidFill>
                      <a:prstDash val="solid"/>
                      <a:round/>
                      <a:headEnd type="none" w="med" len="med"/>
                      <a:tailEnd type="none" w="med" len="med"/>
                    </a:lnL>
                    <a:lnR w="12700" cap="flat" cmpd="sng" algn="ctr">
                      <a:solidFill>
                        <a:srgbClr val="8CD8DC"/>
                      </a:solidFill>
                      <a:prstDash val="solid"/>
                      <a:round/>
                      <a:headEnd type="none" w="med" len="med"/>
                      <a:tailEnd type="none" w="med" len="med"/>
                    </a:lnR>
                    <a:lnT w="12700" cap="flat" cmpd="sng" algn="ctr">
                      <a:solidFill>
                        <a:srgbClr val="8CD8DC"/>
                      </a:solidFill>
                      <a:prstDash val="solid"/>
                      <a:round/>
                      <a:headEnd type="none" w="med" len="med"/>
                      <a:tailEnd type="none" w="med" len="med"/>
                    </a:lnT>
                    <a:lnB w="12700" cap="flat" cmpd="sng" algn="ctr">
                      <a:solidFill>
                        <a:srgbClr val="8CD8D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1" name="D_5f3f2349e50b9f38"/>
          <p:cNvSpPr txBox="1"/>
          <p:nvPr/>
        </p:nvSpPr>
        <p:spPr>
          <a:xfrm>
            <a:off x="4448944" y="6514751"/>
            <a:ext cx="4293895" cy="153888"/>
          </a:xfrm>
          <a:prstGeom prst="rect">
            <a:avLst/>
          </a:prstGeom>
          <a:noFill/>
        </p:spPr>
        <p:txBody>
          <a:bodyPr wrap="square" lIns="0" tIns="0" rIns="0" bIns="0" rtlCol="0">
            <a:spAutoFit/>
          </a:bodyPr>
          <a:lstStyle/>
          <a:p>
            <a:r>
              <a:rPr lang="en-GB" sz="1000" dirty="0" smtClean="0"/>
              <a:t>Sheffield CCG</a:t>
            </a:r>
          </a:p>
        </p:txBody>
      </p:sp>
      <p:sp>
        <p:nvSpPr>
          <p:cNvPr id="12" name="D_a95b8af87e6d9f52"/>
          <p:cNvSpPr txBox="1"/>
          <p:nvPr/>
        </p:nvSpPr>
        <p:spPr>
          <a:xfrm>
            <a:off x="1658790" y="6514751"/>
            <a:ext cx="2646138" cy="153888"/>
          </a:xfrm>
          <a:prstGeom prst="rect">
            <a:avLst/>
          </a:prstGeom>
          <a:noFill/>
        </p:spPr>
        <p:txBody>
          <a:bodyPr wrap="square" lIns="0" tIns="0" rIns="0" bIns="0" rtlCol="0">
            <a:spAutoFit/>
          </a:bodyPr>
          <a:lstStyle/>
          <a:p>
            <a:pPr algn="l"/>
            <a:r>
              <a:rPr lang="en-GB" sz="1000" dirty="0" smtClean="0"/>
              <a:t>Fieldwork: 12 March - 8 April 2014</a:t>
            </a:r>
            <a:endParaRPr lang="en-GB" dirty="0" smtClean="0"/>
          </a:p>
        </p:txBody>
      </p:sp>
      <p:graphicFrame>
        <p:nvGraphicFramePr>
          <p:cNvPr id="4" name="Ipsos Ribbon Rules" hidden="1"/>
          <p:cNvGraphicFramePr/>
          <p:nvPr>
            <p:extLst>
              <p:ext uri="{D42A27DB-BD31-4B8C-83A1-F6EECF244321}">
                <p14:modId xmlns:p14="http://schemas.microsoft.com/office/powerpoint/2010/main" val="12652848"/>
              </p:ext>
            </p:extLst>
          </p:nvPr>
        </p:nvGraphicFramePr>
        <p:xfrm>
          <a:off x="7874000" y="-571500"/>
          <a:ext cx="2032000" cy="50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183864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Interpreting the results</a:t>
            </a:r>
            <a:endParaRPr lang="en-GB" sz="2000" dirty="0"/>
          </a:p>
        </p:txBody>
      </p:sp>
      <p:sp>
        <p:nvSpPr>
          <p:cNvPr id="25" name="TextBox 24"/>
          <p:cNvSpPr txBox="1"/>
          <p:nvPr/>
        </p:nvSpPr>
        <p:spPr>
          <a:xfrm>
            <a:off x="704528" y="4184549"/>
            <a:ext cx="8292605" cy="646331"/>
          </a:xfrm>
          <a:prstGeom prst="rect">
            <a:avLst/>
          </a:prstGeom>
          <a:noFill/>
        </p:spPr>
        <p:txBody>
          <a:bodyPr wrap="square" lIns="0" tIns="0" rIns="0" bIns="0" rtlCol="0">
            <a:spAutoFit/>
          </a:bodyPr>
          <a:lstStyle/>
          <a:p>
            <a:pPr algn="ctr"/>
            <a:r>
              <a:rPr lang="en-GB" sz="1400" b="1" dirty="0" smtClean="0">
                <a:solidFill>
                  <a:schemeClr val="bg1"/>
                </a:solidFill>
              </a:rPr>
              <a:t>For questions with fewer than 30 stakeholders answering, we strongly recommend that you look at the number of stakeholders giving each response rather than the percentage, as the percentage can be misleading when based on so few stakeholders.</a:t>
            </a:r>
            <a:endParaRPr lang="en-GB" sz="800" b="1" dirty="0">
              <a:solidFill>
                <a:schemeClr val="bg1"/>
              </a:solidFill>
            </a:endParaRPr>
          </a:p>
        </p:txBody>
      </p:sp>
      <p:sp>
        <p:nvSpPr>
          <p:cNvPr id="26" name="TextBox 25"/>
          <p:cNvSpPr txBox="1"/>
          <p:nvPr/>
        </p:nvSpPr>
        <p:spPr>
          <a:xfrm>
            <a:off x="704528" y="3088683"/>
            <a:ext cx="8280920" cy="430887"/>
          </a:xfrm>
          <a:prstGeom prst="rect">
            <a:avLst/>
          </a:prstGeom>
          <a:noFill/>
        </p:spPr>
        <p:txBody>
          <a:bodyPr wrap="square" lIns="0" tIns="0" rIns="0" bIns="0" rtlCol="0">
            <a:spAutoFit/>
          </a:bodyPr>
          <a:lstStyle/>
          <a:p>
            <a:pPr algn="ctr"/>
            <a:r>
              <a:rPr lang="en-GB" sz="1400" b="1" dirty="0" smtClean="0">
                <a:solidFill>
                  <a:schemeClr val="bg1"/>
                </a:solidFill>
              </a:rPr>
              <a:t>The number of stakeholders answering (the base size) is stated for each question. The base size is shown at the bottom of each chart and in every table.</a:t>
            </a:r>
            <a:endParaRPr lang="en-GB" sz="1400" b="1" dirty="0"/>
          </a:p>
        </p:txBody>
      </p:sp>
      <p:sp>
        <p:nvSpPr>
          <p:cNvPr id="27" name="TextBox 26"/>
          <p:cNvSpPr txBox="1"/>
          <p:nvPr/>
        </p:nvSpPr>
        <p:spPr>
          <a:xfrm>
            <a:off x="704528" y="1916007"/>
            <a:ext cx="8292605" cy="646331"/>
          </a:xfrm>
          <a:prstGeom prst="rect">
            <a:avLst/>
          </a:prstGeom>
          <a:noFill/>
        </p:spPr>
        <p:txBody>
          <a:bodyPr wrap="square" lIns="0" tIns="0" rIns="0" bIns="0" rtlCol="0">
            <a:spAutoFit/>
          </a:bodyPr>
          <a:lstStyle/>
          <a:p>
            <a:pPr algn="ctr"/>
            <a:r>
              <a:rPr lang="en-GB" sz="1400" b="1" dirty="0" smtClean="0">
                <a:solidFill>
                  <a:schemeClr val="bg1"/>
                </a:solidFill>
              </a:rPr>
              <a:t>For each question, the number of stakeholders giving each answer are presented both as a percentage (%) and the number of stakeholders giving a certain answer, which are included in brackets (n).</a:t>
            </a:r>
            <a:endParaRPr lang="en-GB" sz="1400" b="1" dirty="0">
              <a:solidFill>
                <a:schemeClr val="bg1"/>
              </a:solidFill>
            </a:endParaRPr>
          </a:p>
        </p:txBody>
      </p:sp>
      <p:sp>
        <p:nvSpPr>
          <p:cNvPr id="3" name="TextBox 2"/>
          <p:cNvSpPr txBox="1"/>
          <p:nvPr/>
        </p:nvSpPr>
        <p:spPr>
          <a:xfrm>
            <a:off x="344488" y="980728"/>
            <a:ext cx="9001000" cy="2425279"/>
          </a:xfrm>
          <a:prstGeom prst="rect">
            <a:avLst/>
          </a:prstGeom>
          <a:noFill/>
        </p:spPr>
        <p:txBody>
          <a:bodyPr wrap="square" lIns="0" tIns="0" rIns="0" bIns="0" rtlCol="0">
            <a:spAutoFit/>
          </a:bodyPr>
          <a:lstStyle/>
          <a:p>
            <a:pPr marL="285750" indent="-285750" algn="l">
              <a:buFont typeface="Arial" panose="020B0604020202020204" pitchFamily="34" charset="0"/>
              <a:buChar char="•"/>
            </a:pPr>
            <a:r>
              <a:rPr lang="en-GB" sz="1400" dirty="0" smtClean="0"/>
              <a:t>For each question, the responses to each answer are presented both as a percentage (%) and the number of stakeholders giving a certain answer, which are included in brackets (n).</a:t>
            </a:r>
          </a:p>
          <a:p>
            <a:pPr marL="285750" indent="-285750" algn="l">
              <a:buFont typeface="Arial" panose="020B0604020202020204" pitchFamily="34" charset="0"/>
              <a:buChar char="•"/>
            </a:pPr>
            <a:endParaRPr lang="en-GB" sz="1400" dirty="0"/>
          </a:p>
          <a:p>
            <a:pPr marL="285750" indent="-285750" algn="l">
              <a:buFont typeface="Arial" panose="020B0604020202020204" pitchFamily="34" charset="0"/>
              <a:buChar char="•"/>
            </a:pPr>
            <a:r>
              <a:rPr lang="en-GB" sz="1400" dirty="0" smtClean="0"/>
              <a:t>The number of stakeholders answering (the base size) is stated on each slide. Unless otherwise stated the question is asked of all stakeholders.</a:t>
            </a:r>
          </a:p>
          <a:p>
            <a:pPr marL="285750" indent="-285750" algn="l">
              <a:buFont typeface="Arial" panose="020B0604020202020204" pitchFamily="34" charset="0"/>
              <a:buChar char="•"/>
            </a:pPr>
            <a:endParaRPr lang="en-GB" sz="1400" dirty="0"/>
          </a:p>
          <a:p>
            <a:pPr marL="285750" indent="-285750" algn="l">
              <a:buFont typeface="Arial" panose="020B0604020202020204" pitchFamily="34" charset="0"/>
              <a:buChar char="•"/>
            </a:pPr>
            <a:r>
              <a:rPr lang="en-GB" sz="1400" dirty="0" smtClean="0"/>
              <a:t>For questions with fewer than 30 stakeholders answering, we strongly recommend that you look at the number of stakeholders giving each response rather than the percentage, as the percentage can be misleading when based on so few stakeholders.</a:t>
            </a:r>
          </a:p>
          <a:p>
            <a:pPr marL="285750" indent="-285750" algn="l">
              <a:buFont typeface="Arial" panose="020B0604020202020204" pitchFamily="34" charset="0"/>
              <a:buChar char="•"/>
            </a:pPr>
            <a:endParaRPr lang="en-GB" sz="1700" dirty="0" smtClean="0"/>
          </a:p>
        </p:txBody>
      </p:sp>
      <p:grpSp>
        <p:nvGrpSpPr>
          <p:cNvPr id="5" name="Group 4"/>
          <p:cNvGrpSpPr/>
          <p:nvPr/>
        </p:nvGrpSpPr>
        <p:grpSpPr>
          <a:xfrm>
            <a:off x="1040818" y="5404470"/>
            <a:ext cx="7704856" cy="732970"/>
            <a:chOff x="1040818" y="5240319"/>
            <a:chExt cx="7704856" cy="732970"/>
          </a:xfrm>
        </p:grpSpPr>
        <p:sp>
          <p:nvSpPr>
            <p:cNvPr id="7" name="Rectangle 6"/>
            <p:cNvSpPr/>
            <p:nvPr/>
          </p:nvSpPr>
          <p:spPr bwMode="auto">
            <a:xfrm>
              <a:off x="1040818" y="5240319"/>
              <a:ext cx="7704856" cy="732970"/>
            </a:xfrm>
            <a:prstGeom prst="rect">
              <a:avLst/>
            </a:prstGeom>
            <a:noFill/>
            <a:ln w="9525" cap="flat" cmpd="sng" algn="ctr">
              <a:solidFill>
                <a:srgbClr val="60C9CE"/>
              </a:solid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grpSp>
          <p:nvGrpSpPr>
            <p:cNvPr id="4" name="Group 3"/>
            <p:cNvGrpSpPr/>
            <p:nvPr/>
          </p:nvGrpSpPr>
          <p:grpSpPr>
            <a:xfrm>
              <a:off x="1599987" y="5372131"/>
              <a:ext cx="6795015" cy="410723"/>
              <a:chOff x="1599987" y="5372131"/>
              <a:chExt cx="6795015" cy="410723"/>
            </a:xfrm>
          </p:grpSpPr>
          <p:sp>
            <p:nvSpPr>
              <p:cNvPr id="9" name="Oval 63"/>
              <p:cNvSpPr/>
              <p:nvPr/>
            </p:nvSpPr>
            <p:spPr bwMode="auto">
              <a:xfrm>
                <a:off x="3932442" y="5428427"/>
                <a:ext cx="330984" cy="330470"/>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0" name="TextBox 9"/>
              <p:cNvSpPr txBox="1"/>
              <p:nvPr/>
            </p:nvSpPr>
            <p:spPr>
              <a:xfrm>
                <a:off x="4377692" y="5372131"/>
                <a:ext cx="1602177" cy="276999"/>
              </a:xfrm>
              <a:prstGeom prst="rect">
                <a:avLst/>
              </a:prstGeom>
              <a:noFill/>
            </p:spPr>
            <p:txBody>
              <a:bodyPr wrap="square" lIns="0" tIns="0" rIns="0" bIns="0" rtlCol="0">
                <a:noAutofit/>
              </a:bodyPr>
              <a:lstStyle/>
              <a:p>
                <a:pPr algn="l"/>
                <a:r>
                  <a:rPr lang="en-GB" sz="1000" dirty="0"/>
                  <a:t>The </a:t>
                </a:r>
                <a:r>
                  <a:rPr lang="en-GB" sz="1000" dirty="0" smtClean="0"/>
                  <a:t>CCG 2014 finding </a:t>
                </a:r>
                <a:r>
                  <a:rPr lang="en-GB" sz="1000" dirty="0"/>
                  <a:t>is </a:t>
                </a:r>
                <a:r>
                  <a:rPr lang="en-GB" sz="1000" dirty="0" smtClean="0"/>
                  <a:t>lower </a:t>
                </a:r>
                <a:r>
                  <a:rPr lang="en-GB" sz="1000" dirty="0"/>
                  <a:t>than 2012 / CCGs overall / area team CCGs</a:t>
                </a:r>
              </a:p>
            </p:txBody>
          </p:sp>
          <p:sp>
            <p:nvSpPr>
              <p:cNvPr id="12" name="Oval 63"/>
              <p:cNvSpPr/>
              <p:nvPr/>
            </p:nvSpPr>
            <p:spPr bwMode="auto">
              <a:xfrm flipV="1">
                <a:off x="1599987" y="5422406"/>
                <a:ext cx="346734" cy="34251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6F9D6B"/>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3" name="TextBox 12"/>
              <p:cNvSpPr txBox="1"/>
              <p:nvPr/>
            </p:nvSpPr>
            <p:spPr>
              <a:xfrm>
                <a:off x="2072680" y="5372131"/>
                <a:ext cx="1423519" cy="267932"/>
              </a:xfrm>
              <a:prstGeom prst="rect">
                <a:avLst/>
              </a:prstGeom>
              <a:noFill/>
            </p:spPr>
            <p:txBody>
              <a:bodyPr wrap="square" lIns="0" tIns="0" rIns="0" bIns="0" rtlCol="0">
                <a:noAutofit/>
              </a:bodyPr>
              <a:lstStyle/>
              <a:p>
                <a:pPr algn="l"/>
                <a:r>
                  <a:rPr lang="en-GB" sz="1000" dirty="0" smtClean="0"/>
                  <a:t>The CCG 2014 finding is higher than 2012 / CCGs overall / area team CCGs</a:t>
                </a:r>
              </a:p>
            </p:txBody>
          </p:sp>
          <p:sp>
            <p:nvSpPr>
              <p:cNvPr id="15" name="Oval 63"/>
              <p:cNvSpPr/>
              <p:nvPr/>
            </p:nvSpPr>
            <p:spPr bwMode="auto">
              <a:xfrm rot="5400000" flipH="1">
                <a:off x="6241001" y="5412615"/>
                <a:ext cx="378384" cy="362094"/>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6" name="TextBox 15"/>
              <p:cNvSpPr txBox="1"/>
              <p:nvPr/>
            </p:nvSpPr>
            <p:spPr>
              <a:xfrm>
                <a:off x="6711009" y="5372131"/>
                <a:ext cx="1683993" cy="342466"/>
              </a:xfrm>
              <a:prstGeom prst="rect">
                <a:avLst/>
              </a:prstGeom>
              <a:noFill/>
            </p:spPr>
            <p:txBody>
              <a:bodyPr wrap="square" lIns="0" tIns="0" rIns="0" bIns="0" rtlCol="0">
                <a:noAutofit/>
              </a:bodyPr>
              <a:lstStyle/>
              <a:p>
                <a:pPr algn="l"/>
                <a:r>
                  <a:rPr lang="en-GB" sz="1000" dirty="0" smtClean="0"/>
                  <a:t>The CCG 2014 </a:t>
                </a:r>
                <a:r>
                  <a:rPr lang="en-GB" sz="1000" dirty="0"/>
                  <a:t>finding is </a:t>
                </a:r>
                <a:r>
                  <a:rPr lang="en-GB" sz="1000" dirty="0" smtClean="0"/>
                  <a:t>about the same as </a:t>
                </a:r>
                <a:r>
                  <a:rPr lang="en-GB" sz="1000" dirty="0"/>
                  <a:t>2012 / CCGs overall / area team CCGs</a:t>
                </a:r>
              </a:p>
            </p:txBody>
          </p:sp>
        </p:grpSp>
      </p:grpSp>
      <p:sp>
        <p:nvSpPr>
          <p:cNvPr id="18" name="D_5f3f2349e50b9f38"/>
          <p:cNvSpPr txBox="1"/>
          <p:nvPr/>
        </p:nvSpPr>
        <p:spPr>
          <a:xfrm>
            <a:off x="4448944" y="6514751"/>
            <a:ext cx="4293895" cy="153888"/>
          </a:xfrm>
          <a:prstGeom prst="rect">
            <a:avLst/>
          </a:prstGeom>
          <a:noFill/>
        </p:spPr>
        <p:txBody>
          <a:bodyPr wrap="square" lIns="0" tIns="0" rIns="0" bIns="0" rtlCol="0">
            <a:spAutoFit/>
          </a:bodyPr>
          <a:lstStyle/>
          <a:p>
            <a:r>
              <a:rPr lang="en-GB" sz="1000" dirty="0" smtClean="0"/>
              <a:t>Sheffield CCG</a:t>
            </a:r>
          </a:p>
        </p:txBody>
      </p:sp>
      <p:sp>
        <p:nvSpPr>
          <p:cNvPr id="19" name="D_a95b8af87e6d9f52"/>
          <p:cNvSpPr txBox="1"/>
          <p:nvPr/>
        </p:nvSpPr>
        <p:spPr>
          <a:xfrm>
            <a:off x="1658790" y="6514751"/>
            <a:ext cx="2646138" cy="153888"/>
          </a:xfrm>
          <a:prstGeom prst="rect">
            <a:avLst/>
          </a:prstGeom>
          <a:noFill/>
        </p:spPr>
        <p:txBody>
          <a:bodyPr wrap="square" lIns="0" tIns="0" rIns="0" bIns="0" rtlCol="0">
            <a:spAutoFit/>
          </a:bodyPr>
          <a:lstStyle/>
          <a:p>
            <a:pPr algn="l"/>
            <a:r>
              <a:rPr lang="en-GB" sz="1000" dirty="0" smtClean="0"/>
              <a:t>Fieldwork: 12 March - 8 April 2014</a:t>
            </a:r>
            <a:endParaRPr lang="en-GB" dirty="0" smtClean="0"/>
          </a:p>
        </p:txBody>
      </p:sp>
      <p:sp>
        <p:nvSpPr>
          <p:cNvPr id="6" name="BOX"/>
          <p:cNvSpPr txBox="1"/>
          <p:nvPr/>
        </p:nvSpPr>
        <p:spPr>
          <a:xfrm>
            <a:off x="344488" y="3332136"/>
            <a:ext cx="9001000" cy="1465016"/>
          </a:xfrm>
          <a:prstGeom prst="rect">
            <a:avLst/>
          </a:prstGeom>
          <a:noFill/>
        </p:spPr>
        <p:txBody>
          <a:bodyPr wrap="square" lIns="0" tIns="0" rIns="0" bIns="0" rtlCol="0">
            <a:spAutoFit/>
          </a:bodyPr>
          <a:lstStyle/>
          <a:p>
            <a:pPr marL="285750" indent="-285750" algn="l">
              <a:buFont typeface="Arial" panose="020B0604020202020204" pitchFamily="34" charset="0"/>
              <a:buChar char="•"/>
            </a:pPr>
            <a:r>
              <a:rPr lang="en-GB" sz="1400" dirty="0"/>
              <a:t>This report presents the results from Sheffield CCG's stakeholder survey. Throughout the report, ‘the CCG’ refers to Sheffield CCG.</a:t>
            </a:r>
          </a:p>
          <a:p>
            <a:pPr marL="285750" indent="-285750" algn="l">
              <a:buFont typeface="Arial" panose="020B0604020202020204" pitchFamily="34" charset="0"/>
              <a:buChar char="•"/>
            </a:pPr>
            <a:endParaRPr lang="en-GB" sz="1400" dirty="0"/>
          </a:p>
          <a:p>
            <a:pPr marL="285750" indent="-285750" algn="l">
              <a:buFont typeface="Arial" panose="020B0604020202020204" pitchFamily="34" charset="0"/>
              <a:buChar char="•"/>
            </a:pPr>
            <a:r>
              <a:rPr lang="en-GB" sz="1400" dirty="0"/>
              <a:t>Throughout the summary, arrows are used to denote movement in results, as shown in the following legend.</a:t>
            </a:r>
          </a:p>
          <a:p>
            <a:pPr marL="285750" indent="-285750" algn="l">
              <a:buFont typeface="Arial" panose="020B0604020202020204" pitchFamily="34" charset="0"/>
              <a:buChar char="•"/>
            </a:pPr>
            <a:endParaRPr lang="en-GB" sz="1400" dirty="0"/>
          </a:p>
          <a:p>
            <a:pPr marL="285750" indent="-285750" algn="l">
              <a:buFont typeface="Arial" panose="020B0604020202020204" pitchFamily="34" charset="0"/>
              <a:buChar char="•"/>
            </a:pPr>
            <a:r>
              <a:rPr lang="en-GB" sz="1400" dirty="0"/>
              <a:t>Where a result for ‘Area team’ is presented, this refers to the overall score across South Yorkshire &amp; Bassetlaw area team.</a:t>
            </a:r>
          </a:p>
        </p:txBody>
      </p:sp>
    </p:spTree>
    <p:extLst>
      <p:ext uri="{BB962C8B-B14F-4D97-AF65-F5344CB8AC3E}">
        <p14:creationId xmlns:p14="http://schemas.microsoft.com/office/powerpoint/2010/main" val="256678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D_9879f217108cd299"/>
          <p:cNvGraphicFramePr/>
          <p:nvPr>
            <p:extLst>
              <p:ext uri="{D42A27DB-BD31-4B8C-83A1-F6EECF244321}">
                <p14:modId xmlns:p14="http://schemas.microsoft.com/office/powerpoint/2010/main" val="2960456496"/>
              </p:ext>
            </p:extLst>
          </p:nvPr>
        </p:nvGraphicFramePr>
        <p:xfrm>
          <a:off x="1801483" y="996661"/>
          <a:ext cx="1948639" cy="213180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bwMode="auto">
          <a:xfrm>
            <a:off x="3800872" y="840829"/>
            <a:ext cx="6105128" cy="5528440"/>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2" name="Rectangle 11"/>
          <p:cNvSpPr/>
          <p:nvPr/>
        </p:nvSpPr>
        <p:spPr bwMode="auto">
          <a:xfrm>
            <a:off x="0" y="830317"/>
            <a:ext cx="9906000" cy="457337"/>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graphicFrame>
        <p:nvGraphicFramePr>
          <p:cNvPr id="74" name="D_126b98bc433dd6f1"/>
          <p:cNvGraphicFramePr/>
          <p:nvPr>
            <p:extLst>
              <p:ext uri="{D42A27DB-BD31-4B8C-83A1-F6EECF244321}">
                <p14:modId xmlns:p14="http://schemas.microsoft.com/office/powerpoint/2010/main" val="4262502705"/>
              </p:ext>
            </p:extLst>
          </p:nvPr>
        </p:nvGraphicFramePr>
        <p:xfrm>
          <a:off x="1774485" y="4436356"/>
          <a:ext cx="2026387" cy="21779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3" name="D_9a9903672b443b69"/>
          <p:cNvGraphicFramePr/>
          <p:nvPr>
            <p:extLst>
              <p:ext uri="{D42A27DB-BD31-4B8C-83A1-F6EECF244321}">
                <p14:modId xmlns:p14="http://schemas.microsoft.com/office/powerpoint/2010/main" val="89325754"/>
              </p:ext>
            </p:extLst>
          </p:nvPr>
        </p:nvGraphicFramePr>
        <p:xfrm>
          <a:off x="1791615" y="2647979"/>
          <a:ext cx="2015876" cy="2127896"/>
        </p:xfrm>
        <a:graphic>
          <a:graphicData uri="http://schemas.openxmlformats.org/drawingml/2006/chart">
            <c:chart xmlns:c="http://schemas.openxmlformats.org/drawingml/2006/chart" xmlns:r="http://schemas.openxmlformats.org/officeDocument/2006/relationships" r:id="rId5"/>
          </a:graphicData>
        </a:graphic>
      </p:graphicFrame>
      <p:sp>
        <p:nvSpPr>
          <p:cNvPr id="18" name="Title 17"/>
          <p:cNvSpPr>
            <a:spLocks noGrp="1"/>
          </p:cNvSpPr>
          <p:nvPr>
            <p:ph type="title"/>
          </p:nvPr>
        </p:nvSpPr>
        <p:spPr/>
        <p:txBody>
          <a:bodyPr/>
          <a:lstStyle/>
          <a:p>
            <a:r>
              <a:rPr lang="en-GB" sz="2000" dirty="0" smtClean="0"/>
              <a:t>Engagement and listening to views</a:t>
            </a:r>
            <a:endParaRPr lang="en-GB" sz="2000" dirty="0"/>
          </a:p>
        </p:txBody>
      </p:sp>
      <p:sp>
        <p:nvSpPr>
          <p:cNvPr id="37" name="Oval 63" hidden="1"/>
          <p:cNvSpPr/>
          <p:nvPr/>
        </p:nvSpPr>
        <p:spPr bwMode="auto">
          <a:xfrm>
            <a:off x="6402667" y="1646479"/>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40" name="Oval 63" hidden="1"/>
          <p:cNvSpPr/>
          <p:nvPr/>
        </p:nvSpPr>
        <p:spPr bwMode="auto">
          <a:xfrm flipV="1">
            <a:off x="4513176" y="1630453"/>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6F9D6B"/>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44" name="Oval 63" hidden="1"/>
          <p:cNvSpPr/>
          <p:nvPr/>
        </p:nvSpPr>
        <p:spPr bwMode="auto">
          <a:xfrm rot="16200000" flipH="1" flipV="1">
            <a:off x="8467012" y="1628800"/>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0" name="Oval 63" hidden="1"/>
          <p:cNvSpPr/>
          <p:nvPr/>
        </p:nvSpPr>
        <p:spPr bwMode="auto">
          <a:xfrm>
            <a:off x="8467840" y="5081919"/>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4" name="Oval 63" hidden="1"/>
          <p:cNvSpPr/>
          <p:nvPr/>
        </p:nvSpPr>
        <p:spPr bwMode="auto">
          <a:xfrm>
            <a:off x="8467840" y="3290330"/>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5" name="Oval 63" hidden="1"/>
          <p:cNvSpPr/>
          <p:nvPr/>
        </p:nvSpPr>
        <p:spPr bwMode="auto">
          <a:xfrm flipV="1">
            <a:off x="4513176" y="5065228"/>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6F9D6B"/>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4" name="Oval 63" hidden="1"/>
          <p:cNvSpPr/>
          <p:nvPr/>
        </p:nvSpPr>
        <p:spPr bwMode="auto">
          <a:xfrm flipV="1">
            <a:off x="6401012" y="3267114"/>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6F9D6B"/>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8" name="Oval 63" hidden="1"/>
          <p:cNvSpPr/>
          <p:nvPr/>
        </p:nvSpPr>
        <p:spPr bwMode="auto">
          <a:xfrm rot="16200000" flipH="1" flipV="1">
            <a:off x="4512348" y="3288675"/>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9" name="Oval 63" hidden="1"/>
          <p:cNvSpPr/>
          <p:nvPr/>
        </p:nvSpPr>
        <p:spPr bwMode="auto">
          <a:xfrm rot="16200000" flipH="1" flipV="1">
            <a:off x="6401012" y="5029245"/>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cxnSp>
        <p:nvCxnSpPr>
          <p:cNvPr id="7" name="Straight Connector 6"/>
          <p:cNvCxnSpPr/>
          <p:nvPr/>
        </p:nvCxnSpPr>
        <p:spPr bwMode="auto">
          <a:xfrm>
            <a:off x="69087" y="3015095"/>
            <a:ext cx="9505056"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cxnSp>
        <p:nvCxnSpPr>
          <p:cNvPr id="75" name="Straight Connector 74"/>
          <p:cNvCxnSpPr/>
          <p:nvPr/>
        </p:nvCxnSpPr>
        <p:spPr bwMode="auto">
          <a:xfrm>
            <a:off x="188597" y="4695786"/>
            <a:ext cx="9433048"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cxnSp>
        <p:nvCxnSpPr>
          <p:cNvPr id="9" name="Straight Connector 8"/>
          <p:cNvCxnSpPr/>
          <p:nvPr/>
        </p:nvCxnSpPr>
        <p:spPr bwMode="auto">
          <a:xfrm>
            <a:off x="1712640" y="840829"/>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6" name="Straight Connector 75"/>
          <p:cNvCxnSpPr/>
          <p:nvPr/>
        </p:nvCxnSpPr>
        <p:spPr bwMode="auto">
          <a:xfrm>
            <a:off x="3800872" y="840829"/>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7" name="Straight Connector 76"/>
          <p:cNvCxnSpPr/>
          <p:nvPr/>
        </p:nvCxnSpPr>
        <p:spPr bwMode="auto">
          <a:xfrm>
            <a:off x="5817096"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cxnSp>
        <p:nvCxnSpPr>
          <p:cNvPr id="78" name="Straight Connector 77"/>
          <p:cNvCxnSpPr/>
          <p:nvPr/>
        </p:nvCxnSpPr>
        <p:spPr bwMode="auto">
          <a:xfrm>
            <a:off x="7833320"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sp>
        <p:nvSpPr>
          <p:cNvPr id="3" name="TextBox 2"/>
          <p:cNvSpPr txBox="1"/>
          <p:nvPr/>
        </p:nvSpPr>
        <p:spPr>
          <a:xfrm>
            <a:off x="75829" y="857529"/>
            <a:ext cx="1582961" cy="415498"/>
          </a:xfrm>
          <a:prstGeom prst="rect">
            <a:avLst/>
          </a:prstGeom>
          <a:noFill/>
        </p:spPr>
        <p:txBody>
          <a:bodyPr wrap="square" lIns="0" tIns="0" rIns="0" bIns="0" rtlCol="0">
            <a:spAutoFit/>
          </a:bodyPr>
          <a:lstStyle/>
          <a:p>
            <a:pPr algn="l"/>
            <a:r>
              <a:rPr lang="en-GB" sz="900" dirty="0" smtClean="0">
                <a:solidFill>
                  <a:schemeClr val="tx1">
                    <a:lumMod val="75000"/>
                    <a:lumOff val="25000"/>
                  </a:schemeClr>
                </a:solidFill>
              </a:rPr>
              <a:t>Please note that the question wording has changed since </a:t>
            </a:r>
            <a:r>
              <a:rPr lang="en-GB" sz="900" dirty="0">
                <a:solidFill>
                  <a:schemeClr val="tx1">
                    <a:lumMod val="75000"/>
                    <a:lumOff val="25000"/>
                  </a:schemeClr>
                </a:solidFill>
              </a:rPr>
              <a:t>2012 for all three questions</a:t>
            </a:r>
          </a:p>
        </p:txBody>
      </p:sp>
      <p:sp>
        <p:nvSpPr>
          <p:cNvPr id="27" name="D_5f3f2349e50b9f38"/>
          <p:cNvSpPr txBox="1"/>
          <p:nvPr/>
        </p:nvSpPr>
        <p:spPr>
          <a:xfrm>
            <a:off x="4448944" y="6514751"/>
            <a:ext cx="4293895" cy="153888"/>
          </a:xfrm>
          <a:prstGeom prst="rect">
            <a:avLst/>
          </a:prstGeom>
          <a:noFill/>
        </p:spPr>
        <p:txBody>
          <a:bodyPr wrap="square" lIns="0" tIns="0" rIns="0" bIns="0" rtlCol="0">
            <a:spAutoFit/>
          </a:bodyPr>
          <a:lstStyle/>
          <a:p>
            <a:r>
              <a:rPr lang="en-GB" sz="1000" dirty="0" smtClean="0"/>
              <a:t>Sheffield CCG</a:t>
            </a:r>
          </a:p>
        </p:txBody>
      </p:sp>
      <p:sp>
        <p:nvSpPr>
          <p:cNvPr id="30" name="D_a95b8af87e6d9f52"/>
          <p:cNvSpPr txBox="1"/>
          <p:nvPr/>
        </p:nvSpPr>
        <p:spPr>
          <a:xfrm>
            <a:off x="1658790" y="6514751"/>
            <a:ext cx="2646138" cy="153888"/>
          </a:xfrm>
          <a:prstGeom prst="rect">
            <a:avLst/>
          </a:prstGeom>
          <a:noFill/>
        </p:spPr>
        <p:txBody>
          <a:bodyPr wrap="square" lIns="0" tIns="0" rIns="0" bIns="0" rtlCol="0">
            <a:spAutoFit/>
          </a:bodyPr>
          <a:lstStyle/>
          <a:p>
            <a:pPr algn="l"/>
            <a:r>
              <a:rPr lang="en-GB" sz="1000" dirty="0" smtClean="0"/>
              <a:t>Fieldwork: 12 March - 8 April 2014</a:t>
            </a:r>
            <a:endParaRPr lang="en-GB" dirty="0" smtClean="0"/>
          </a:p>
        </p:txBody>
      </p:sp>
      <p:graphicFrame>
        <p:nvGraphicFramePr>
          <p:cNvPr id="4" name="D_f4e4888fa85ecc69" hidden="1"/>
          <p:cNvGraphicFramePr/>
          <p:nvPr>
            <p:extLst>
              <p:ext uri="{D42A27DB-BD31-4B8C-83A1-F6EECF244321}">
                <p14:modId xmlns:p14="http://schemas.microsoft.com/office/powerpoint/2010/main" val="1590251115"/>
              </p:ext>
            </p:extLst>
          </p:nvPr>
        </p:nvGraphicFramePr>
        <p:xfrm>
          <a:off x="0" y="0"/>
          <a:ext cx="2032000" cy="508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Ipsos Ribbon Rules" hidden="1"/>
          <p:cNvGraphicFramePr/>
          <p:nvPr>
            <p:extLst>
              <p:ext uri="{D42A27DB-BD31-4B8C-83A1-F6EECF244321}">
                <p14:modId xmlns:p14="http://schemas.microsoft.com/office/powerpoint/2010/main" val="2329748164"/>
              </p:ext>
            </p:extLst>
          </p:nvPr>
        </p:nvGraphicFramePr>
        <p:xfrm>
          <a:off x="7874000" y="-571500"/>
          <a:ext cx="2032000" cy="5080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 name="D_f4e4888fa85ecc69_CalcTable"/>
          <p:cNvGraphicFramePr>
            <a:graphicFrameLocks noGrp="1" noChangeAspect="1"/>
          </p:cNvGraphicFramePr>
          <p:nvPr>
            <p:extLst>
              <p:ext uri="{D42A27DB-BD31-4B8C-83A1-F6EECF244321}">
                <p14:modId xmlns:p14="http://schemas.microsoft.com/office/powerpoint/2010/main" val="66994379"/>
              </p:ext>
            </p:extLst>
          </p:nvPr>
        </p:nvGraphicFramePr>
        <p:xfrm>
          <a:off x="33548" y="805203"/>
          <a:ext cx="9860074" cy="5650571"/>
        </p:xfrm>
        <a:graphic>
          <a:graphicData uri="http://schemas.openxmlformats.org/drawingml/2006/table">
            <a:tbl>
              <a:tblPr firstRow="1" bandRow="1">
                <a:tableStyleId>{2D5ABB26-0587-4C30-8999-92F81FD0307C}</a:tableStyleId>
              </a:tblPr>
              <a:tblGrid>
                <a:gridCol w="1705125"/>
                <a:gridCol w="2049823"/>
                <a:gridCol w="2035042"/>
                <a:gridCol w="2035042"/>
                <a:gridCol w="2035042"/>
              </a:tblGrid>
              <a:tr h="630849">
                <a:tc>
                  <a:txBody>
                    <a:bodyPr/>
                    <a:lstStyle/>
                    <a:p>
                      <a:pPr algn="ctr"/>
                      <a:endParaRPr lang="en-GB" sz="1400" dirty="0"/>
                    </a:p>
                  </a:txBody>
                  <a:tcPr/>
                </a:tc>
                <a:tc>
                  <a:txBody>
                    <a:bodyPr/>
                    <a:lstStyle/>
                    <a:p>
                      <a:pPr algn="ctr"/>
                      <a:r>
                        <a:rPr lang="en-GB" sz="1400" b="1" u="sng" dirty="0" smtClean="0">
                          <a:solidFill>
                            <a:srgbClr val="00AA9E"/>
                          </a:solidFill>
                        </a:rPr>
                        <a:t>CCG</a:t>
                      </a:r>
                      <a:r>
                        <a:rPr lang="en-GB" sz="1400" b="1" u="sng" baseline="0" dirty="0" smtClean="0">
                          <a:solidFill>
                            <a:srgbClr val="00AA9E"/>
                          </a:solidFill>
                        </a:rPr>
                        <a:t> in 2014</a:t>
                      </a: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u="none" baseline="0" dirty="0" smtClean="0">
                          <a:solidFill>
                            <a:srgbClr val="00AA9E"/>
                          </a:solidFill>
                        </a:rPr>
                        <a:t>Base: 71 / *Base: 71</a:t>
                      </a:r>
                      <a:endParaRPr lang="en-GB" sz="1100" b="1" dirty="0" smtClean="0">
                        <a:solidFill>
                          <a:srgbClr val="00AA9E"/>
                        </a:solidFill>
                      </a:endParaRPr>
                    </a:p>
                  </a:txBody>
                  <a:tcPr/>
                </a:tc>
                <a:tc>
                  <a:txBody>
                    <a:bodyPr/>
                    <a:lstStyle/>
                    <a:p>
                      <a:pPr algn="ctr"/>
                      <a:r>
                        <a:rPr lang="en-GB" sz="1400" b="1" u="sng" dirty="0" smtClean="0">
                          <a:solidFill>
                            <a:srgbClr val="00AA9E"/>
                          </a:solidFill>
                        </a:rPr>
                        <a:t>CCG in 2012</a:t>
                      </a: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rgbClr val="00AA9E"/>
                          </a:solidFill>
                        </a:rPr>
                        <a:t>Base: 97 / *Base: 95</a:t>
                      </a:r>
                    </a:p>
                  </a:txBody>
                  <a:tcPr/>
                </a:tc>
                <a:tc>
                  <a:txBody>
                    <a:bodyPr/>
                    <a:lstStyle/>
                    <a:p>
                      <a:pPr algn="ctr"/>
                      <a:r>
                        <a:rPr lang="en-GB" sz="1400" b="1" u="sng" dirty="0" smtClean="0">
                          <a:solidFill>
                            <a:srgbClr val="00AA9E"/>
                          </a:solidFill>
                        </a:rPr>
                        <a:t>Area team</a:t>
                      </a: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rgbClr val="00AA9E"/>
                          </a:solidFill>
                        </a:rPr>
                        <a:t>Base: 217 / *Base: 213</a:t>
                      </a:r>
                    </a:p>
                  </a:txBody>
                  <a:tcPr/>
                </a:tc>
                <a:tc>
                  <a:txBody>
                    <a:bodyPr/>
                    <a:lstStyle/>
                    <a:p>
                      <a:pPr algn="ctr"/>
                      <a:r>
                        <a:rPr lang="en-GB" sz="1400" b="1" u="sng" dirty="0" smtClean="0">
                          <a:solidFill>
                            <a:srgbClr val="00AA9E"/>
                          </a:solidFill>
                        </a:rPr>
                        <a:t>All</a:t>
                      </a:r>
                      <a:r>
                        <a:rPr lang="en-GB" sz="1400" b="1" u="sng" baseline="0" dirty="0" smtClean="0">
                          <a:solidFill>
                            <a:srgbClr val="00AA9E"/>
                          </a:solidFill>
                        </a:rPr>
                        <a:t> </a:t>
                      </a:r>
                      <a:r>
                        <a:rPr lang="en-GB" sz="1400" b="1" u="sng" dirty="0" smtClean="0">
                          <a:solidFill>
                            <a:srgbClr val="00AA9E"/>
                          </a:solidFill>
                        </a:rPr>
                        <a:t>CCGs</a:t>
                      </a: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rgbClr val="00AA9E"/>
                          </a:solidFill>
                        </a:rPr>
                        <a:t>Base: 9018 / *Base: 8852</a:t>
                      </a:r>
                    </a:p>
                  </a:txBody>
                  <a:tcPr/>
                </a:tc>
              </a:tr>
              <a:tr h="1320849">
                <a:tc rowSpan="2">
                  <a:txBody>
                    <a:bodyPr/>
                    <a:lstStyle/>
                    <a:p>
                      <a:pPr algn="ctr"/>
                      <a:r>
                        <a:rPr lang="en-GB" sz="1100" b="1" dirty="0" smtClean="0">
                          <a:solidFill>
                            <a:srgbClr val="00AA9E"/>
                          </a:solidFill>
                        </a:rPr>
                        <a:t>ENGAGEMENT</a:t>
                      </a: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lumMod val="75000"/>
                              <a:lumOff val="25000"/>
                            </a:schemeClr>
                          </a:solidFill>
                        </a:rPr>
                        <a:t>Overall, to what extent, if at all, do you feel you have been </a:t>
                      </a:r>
                      <a:r>
                        <a:rPr lang="en-GB" sz="1100" b="1" u="sng" dirty="0" smtClean="0">
                          <a:solidFill>
                            <a:schemeClr val="tx1">
                              <a:lumMod val="75000"/>
                              <a:lumOff val="25000"/>
                            </a:schemeClr>
                          </a:solidFill>
                        </a:rPr>
                        <a:t>engaged</a:t>
                      </a:r>
                      <a:r>
                        <a:rPr lang="en-GB" sz="1100" b="1" dirty="0" smtClean="0">
                          <a:solidFill>
                            <a:schemeClr val="tx1">
                              <a:lumMod val="75000"/>
                              <a:lumOff val="25000"/>
                            </a:schemeClr>
                          </a:solidFill>
                        </a:rPr>
                        <a:t> by the CCG?</a:t>
                      </a:r>
                    </a:p>
                  </a:txBody>
                  <a:tcPr anchor="ctr"/>
                </a:tc>
                <a:tc>
                  <a:txBody>
                    <a:bodyPr/>
                    <a:lstStyle/>
                    <a:p>
                      <a:pPr algn="ctr"/>
                      <a:r>
                        <a:rPr lang="en-GB" sz="1200" b="1" smtClean="0">
                          <a:solidFill>
                            <a:srgbClr val="00AA9E"/>
                          </a:solidFill>
                        </a:rPr>
                        <a:t>82% (58)</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r>
              <a:tr h="255343">
                <a:tc vMerge="1">
                  <a:txBody>
                    <a:bodyPr/>
                    <a:lstStyle/>
                    <a:p>
                      <a:endParaRPr lang="en-GB"/>
                    </a:p>
                  </a:txBody>
                  <a:tcPr/>
                </a:tc>
                <a:tc>
                  <a:txBody>
                    <a:bodyPr/>
                    <a:lstStyle/>
                    <a:p>
                      <a:pPr algn="ctr"/>
                      <a:r>
                        <a:rPr lang="en-GB" sz="1000" b="1" smtClean="0">
                          <a:solidFill>
                            <a:srgbClr val="00AA9E"/>
                          </a:solidFill>
                          <a:latin typeface="Arial Narrow" panose="020B0606020202030204" pitchFamily="34" charset="0"/>
                        </a:rPr>
                        <a:t>A GREAT DEAL/FAIR AMOUNT</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84% (81)</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82% (177)</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83% (7451)</a:t>
                      </a:r>
                      <a:endParaRPr lang="en-GB" sz="1100" b="1" kern="1200" dirty="0" smtClean="0">
                        <a:solidFill>
                          <a:srgbClr val="00AA9E"/>
                        </a:solidFill>
                        <a:latin typeface="+mn-lt"/>
                        <a:ea typeface="+mn-ea"/>
                        <a:cs typeface="+mn-cs"/>
                      </a:endParaRPr>
                    </a:p>
                  </a:txBody>
                  <a:tcPr anchor="ctr"/>
                </a:tc>
              </a:tr>
              <a:tr h="1367182">
                <a:tc rowSpan="2">
                  <a:txBody>
                    <a:bodyPr/>
                    <a:lstStyle/>
                    <a:p>
                      <a:pPr algn="ctr"/>
                      <a:r>
                        <a:rPr lang="en-GB" sz="1100" b="1" dirty="0" smtClean="0">
                          <a:solidFill>
                            <a:srgbClr val="00AA9E"/>
                          </a:solidFill>
                        </a:rPr>
                        <a:t>SATISFACTION WITH ENGAGEMENT</a:t>
                      </a: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lumMod val="75000"/>
                              <a:lumOff val="25000"/>
                            </a:schemeClr>
                          </a:solidFill>
                        </a:rPr>
                        <a:t>How satisfied or dissatisfied are you with the way in which the CCG has </a:t>
                      </a:r>
                      <a:r>
                        <a:rPr lang="en-GB" sz="1100" b="1" u="sng" dirty="0" smtClean="0">
                          <a:solidFill>
                            <a:schemeClr val="tx1">
                              <a:lumMod val="75000"/>
                              <a:lumOff val="25000"/>
                            </a:schemeClr>
                          </a:solidFill>
                        </a:rPr>
                        <a:t>engaged</a:t>
                      </a:r>
                      <a:r>
                        <a:rPr lang="en-GB" sz="1100" b="1" dirty="0" smtClean="0">
                          <a:solidFill>
                            <a:schemeClr val="tx1">
                              <a:lumMod val="75000"/>
                              <a:lumOff val="25000"/>
                            </a:schemeClr>
                          </a:solidFill>
                        </a:rPr>
                        <a:t> with you over the past 12 months?*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69% (49)</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255343">
                <a:tc vMerge="1">
                  <a:txBody>
                    <a:bodyPr/>
                    <a:lstStyle/>
                    <a:p>
                      <a:endParaRPr lang="en-GB"/>
                    </a:p>
                  </a:txBody>
                  <a:tcPr/>
                </a:tc>
                <a:tc>
                  <a:txBody>
                    <a:bodyPr/>
                    <a:lstStyle/>
                    <a:p>
                      <a:pPr algn="ctr"/>
                      <a:r>
                        <a:rPr lang="en-GB" sz="1000" b="1" kern="1200" smtClean="0">
                          <a:solidFill>
                            <a:srgbClr val="00AA9E"/>
                          </a:solidFill>
                          <a:latin typeface="Arial Narrow" panose="020B0606020202030204" pitchFamily="34" charset="0"/>
                        </a:rPr>
                        <a:t>VERY SATISFIED/FAIRLY SATISFIED</a:t>
                      </a:r>
                      <a:endParaRPr lang="en-GB" sz="1000" b="1" kern="1200" dirty="0">
                        <a:solidFill>
                          <a:srgbClr val="00AA9E"/>
                        </a:solidFill>
                        <a:latin typeface="Arial Narrow" panose="020B0606020202030204" pitchFamily="34" charset="0"/>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82% (78)</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76% (162)</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74% (6511)</a:t>
                      </a:r>
                      <a:endParaRPr lang="en-GB" sz="1100" b="1" kern="1200" dirty="0" smtClean="0">
                        <a:solidFill>
                          <a:srgbClr val="00AA9E"/>
                        </a:solidFill>
                        <a:latin typeface="+mn-lt"/>
                        <a:ea typeface="+mn-ea"/>
                        <a:cs typeface="+mn-cs"/>
                      </a:endParaRPr>
                    </a:p>
                  </a:txBody>
                  <a:tcPr anchor="ctr"/>
                </a:tc>
              </a:tr>
              <a:tr h="1455723">
                <a:tc rowSpan="2">
                  <a:txBody>
                    <a:bodyPr/>
                    <a:lstStyle/>
                    <a:p>
                      <a:pPr algn="ctr"/>
                      <a:r>
                        <a:rPr lang="en-GB" sz="1100" b="1" dirty="0" smtClean="0">
                          <a:solidFill>
                            <a:srgbClr val="00AA9E"/>
                          </a:solidFill>
                        </a:rPr>
                        <a:t>LISTENING TO VIEWS</a:t>
                      </a: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lumMod val="75000"/>
                              <a:lumOff val="25000"/>
                            </a:schemeClr>
                          </a:solidFill>
                        </a:rPr>
                        <a:t>Thinking about the past 12 months, to what extent do you agree or disagree that the CCG has </a:t>
                      </a:r>
                      <a:r>
                        <a:rPr lang="en-GB" sz="1100" b="1" u="sng" dirty="0" smtClean="0">
                          <a:solidFill>
                            <a:schemeClr val="tx1">
                              <a:lumMod val="75000"/>
                              <a:lumOff val="25000"/>
                            </a:schemeClr>
                          </a:solidFill>
                        </a:rPr>
                        <a:t>listened</a:t>
                      </a:r>
                      <a:r>
                        <a:rPr lang="en-GB" sz="1100" b="1" dirty="0" smtClean="0">
                          <a:solidFill>
                            <a:schemeClr val="tx1">
                              <a:lumMod val="75000"/>
                              <a:lumOff val="25000"/>
                            </a:schemeClr>
                          </a:solidFill>
                        </a:rPr>
                        <a:t> to your views where you have provided them?</a:t>
                      </a:r>
                      <a:endParaRPr lang="en-GB" sz="1100" b="1" dirty="0">
                        <a:solidFill>
                          <a:schemeClr val="tx1">
                            <a:lumMod val="75000"/>
                            <a:lumOff val="2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58% (41)</a:t>
                      </a:r>
                      <a:endParaRPr lang="en-GB" sz="1200" b="1" dirty="0" smtClean="0">
                        <a:solidFill>
                          <a:srgbClr val="00AA9E"/>
                        </a:solidFill>
                      </a:endParaRPr>
                    </a:p>
                  </a:txBody>
                  <a:tcPr marT="180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357808">
                <a:tc vMerge="1">
                  <a:txBody>
                    <a:bodyPr/>
                    <a:lstStyle/>
                    <a:p>
                      <a:endParaRPr lang="en-GB"/>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65% (63)</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67% (146)</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66% (5921)</a:t>
                      </a:r>
                      <a:endParaRPr lang="en-GB" sz="1100" b="1" kern="1200" dirty="0" smtClean="0">
                        <a:solidFill>
                          <a:srgbClr val="00AA9E"/>
                        </a:solidFill>
                        <a:latin typeface="+mn-lt"/>
                        <a:ea typeface="+mn-ea"/>
                        <a:cs typeface="+mn-cs"/>
                      </a:endParaRPr>
                    </a:p>
                  </a:txBody>
                  <a:tcPr anchor="ctr"/>
                </a:tc>
              </a:tr>
            </a:tbl>
          </a:graphicData>
        </a:graphic>
      </p:graphicFrame>
      <p:sp>
        <p:nvSpPr>
          <p:cNvPr id="8" name="TextBox 7"/>
          <p:cNvSpPr txBox="1"/>
          <p:nvPr/>
        </p:nvSpPr>
        <p:spPr>
          <a:xfrm>
            <a:off x="3964102" y="6484816"/>
            <a:ext cx="2736304" cy="307777"/>
          </a:xfrm>
          <a:prstGeom prst="rect">
            <a:avLst/>
          </a:prstGeom>
          <a:noFill/>
        </p:spPr>
        <p:txBody>
          <a:bodyPr wrap="square" lIns="0" tIns="0" rIns="0" bIns="0" rtlCol="0">
            <a:spAutoFit/>
          </a:bodyPr>
          <a:lstStyle/>
          <a:p>
            <a:pPr algn="l"/>
            <a:r>
              <a:rPr lang="en-GB" sz="1000" dirty="0" smtClean="0"/>
              <a:t>*Base: All those who say they have some level of engagement with CCG</a:t>
            </a:r>
          </a:p>
        </p:txBody>
      </p:sp>
      <p:pic>
        <p:nvPicPr>
          <p:cNvPr id="49" name="DOWN_Dup" descr="I:\DATA\Dispatch\CCG\Images\DOWN.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7689" y="3361244"/>
            <a:ext cx="676656" cy="676656"/>
          </a:xfrm>
          <a:prstGeom prst="rect">
            <a:avLst/>
          </a:prstGeom>
          <a:noFill/>
          <a:extLst>
            <a:ext uri="{909E8E84-426E-40DD-AFC4-6F175D3DCCD1}">
              <a14:hiddenFill xmlns:a14="http://schemas.microsoft.com/office/drawing/2010/main">
                <a:solidFill>
                  <a:srgbClr val="FFFFFF"/>
                </a:solidFill>
              </a14:hiddenFill>
            </a:ext>
          </a:extLst>
        </p:spPr>
      </p:pic>
      <p:pic>
        <p:nvPicPr>
          <p:cNvPr id="56"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67689" y="1755100"/>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7"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02731" y="1755100"/>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8"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1755100"/>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9"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3358196"/>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0"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02731" y="3358196"/>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2"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5028728"/>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3"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02731" y="5028728"/>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5" name="MID"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67689" y="5028728"/>
            <a:ext cx="676656" cy="682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781303"/>
      </p:ext>
    </p:extLst>
  </p:cSld>
  <p:clrMapOvr>
    <a:masterClrMapping/>
  </p:clrMapOvr>
  <mc:AlternateContent xmlns:mc="http://schemas.openxmlformats.org/markup-compatibility/2006" xmlns:p14="http://schemas.microsoft.com/office/powerpoint/2010/main">
    <mc:Choice Requires="p14">
      <p:transition spd="slow" p14:dur="2000"/>
    </mc:Choice>
    <mc:Fallback xmlns:c="http://schemas.openxmlformats.org/drawingml/2006/chart"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00872" y="840829"/>
            <a:ext cx="6105128" cy="5528440"/>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2" name="Rectangle 11"/>
          <p:cNvSpPr/>
          <p:nvPr/>
        </p:nvSpPr>
        <p:spPr bwMode="auto">
          <a:xfrm>
            <a:off x="0" y="830317"/>
            <a:ext cx="9906000" cy="457337"/>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graphicFrame>
        <p:nvGraphicFramePr>
          <p:cNvPr id="73" name="D_56aaa4551b2dc8f8"/>
          <p:cNvGraphicFramePr/>
          <p:nvPr>
            <p:extLst>
              <p:ext uri="{D42A27DB-BD31-4B8C-83A1-F6EECF244321}">
                <p14:modId xmlns:p14="http://schemas.microsoft.com/office/powerpoint/2010/main" val="807904238"/>
              </p:ext>
            </p:extLst>
          </p:nvPr>
        </p:nvGraphicFramePr>
        <p:xfrm>
          <a:off x="1779740" y="2541101"/>
          <a:ext cx="2015876" cy="21278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4" name="D_76bd5ffccef288f8"/>
          <p:cNvGraphicFramePr/>
          <p:nvPr>
            <p:extLst>
              <p:ext uri="{D42A27DB-BD31-4B8C-83A1-F6EECF244321}">
                <p14:modId xmlns:p14="http://schemas.microsoft.com/office/powerpoint/2010/main" val="70956937"/>
              </p:ext>
            </p:extLst>
          </p:nvPr>
        </p:nvGraphicFramePr>
        <p:xfrm>
          <a:off x="1774485" y="4365104"/>
          <a:ext cx="2026387" cy="21779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6" name="D_2a143bea2c8288f8"/>
          <p:cNvGraphicFramePr/>
          <p:nvPr>
            <p:extLst>
              <p:ext uri="{D42A27DB-BD31-4B8C-83A1-F6EECF244321}">
                <p14:modId xmlns:p14="http://schemas.microsoft.com/office/powerpoint/2010/main" val="2734036039"/>
              </p:ext>
            </p:extLst>
          </p:nvPr>
        </p:nvGraphicFramePr>
        <p:xfrm>
          <a:off x="1813359" y="901658"/>
          <a:ext cx="1948639" cy="2131803"/>
        </p:xfrm>
        <a:graphic>
          <a:graphicData uri="http://schemas.openxmlformats.org/drawingml/2006/chart">
            <c:chart xmlns:c="http://schemas.openxmlformats.org/drawingml/2006/chart" xmlns:r="http://schemas.openxmlformats.org/officeDocument/2006/relationships" r:id="rId5"/>
          </a:graphicData>
        </a:graphic>
      </p:graphicFrame>
      <p:sp>
        <p:nvSpPr>
          <p:cNvPr id="18" name="Title 17"/>
          <p:cNvSpPr>
            <a:spLocks noGrp="1"/>
          </p:cNvSpPr>
          <p:nvPr>
            <p:ph type="title"/>
          </p:nvPr>
        </p:nvSpPr>
        <p:spPr/>
        <p:txBody>
          <a:bodyPr/>
          <a:lstStyle/>
          <a:p>
            <a:r>
              <a:rPr lang="en-GB" sz="2000" dirty="0" smtClean="0"/>
              <a:t>Acting on suggestions and working relationships</a:t>
            </a:r>
            <a:endParaRPr lang="en-GB" sz="2000" dirty="0"/>
          </a:p>
        </p:txBody>
      </p:sp>
      <p:sp>
        <p:nvSpPr>
          <p:cNvPr id="37" name="Oval 63" hidden="1"/>
          <p:cNvSpPr/>
          <p:nvPr/>
        </p:nvSpPr>
        <p:spPr bwMode="auto">
          <a:xfrm>
            <a:off x="6498051" y="1664804"/>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40" name="Oval 63" hidden="1"/>
          <p:cNvSpPr/>
          <p:nvPr/>
        </p:nvSpPr>
        <p:spPr bwMode="auto">
          <a:xfrm flipV="1">
            <a:off x="4531178" y="1664803"/>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6F9D6B"/>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44" name="Oval 63" hidden="1"/>
          <p:cNvSpPr/>
          <p:nvPr/>
        </p:nvSpPr>
        <p:spPr bwMode="auto">
          <a:xfrm rot="16200000" flipH="1" flipV="1">
            <a:off x="8479455" y="1663977"/>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4" name="Oval 63" hidden="1"/>
          <p:cNvSpPr/>
          <p:nvPr/>
        </p:nvSpPr>
        <p:spPr bwMode="auto">
          <a:xfrm>
            <a:off x="8480283" y="3337541"/>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4" name="Oval 63" hidden="1"/>
          <p:cNvSpPr/>
          <p:nvPr/>
        </p:nvSpPr>
        <p:spPr bwMode="auto">
          <a:xfrm flipV="1">
            <a:off x="6498051" y="3337540"/>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6F9D6B"/>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8" name="Oval 63" hidden="1"/>
          <p:cNvSpPr/>
          <p:nvPr/>
        </p:nvSpPr>
        <p:spPr bwMode="auto">
          <a:xfrm rot="16200000" flipH="1" flipV="1">
            <a:off x="4530350" y="3336714"/>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9" name="Oval 63" hidden="1"/>
          <p:cNvSpPr/>
          <p:nvPr/>
        </p:nvSpPr>
        <p:spPr bwMode="auto">
          <a:xfrm rot="16200000" flipH="1" flipV="1">
            <a:off x="6497223" y="5029245"/>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cxnSp>
        <p:nvCxnSpPr>
          <p:cNvPr id="7" name="Straight Connector 6"/>
          <p:cNvCxnSpPr/>
          <p:nvPr/>
        </p:nvCxnSpPr>
        <p:spPr bwMode="auto">
          <a:xfrm>
            <a:off x="128464" y="2884467"/>
            <a:ext cx="9505056"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cxnSp>
        <p:nvCxnSpPr>
          <p:cNvPr id="9" name="Straight Connector 8"/>
          <p:cNvCxnSpPr/>
          <p:nvPr/>
        </p:nvCxnSpPr>
        <p:spPr bwMode="auto">
          <a:xfrm>
            <a:off x="1712640" y="840829"/>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sp>
        <p:nvSpPr>
          <p:cNvPr id="11" name="Rectangle 10"/>
          <p:cNvSpPr/>
          <p:nvPr/>
        </p:nvSpPr>
        <p:spPr bwMode="auto">
          <a:xfrm>
            <a:off x="3800872" y="4612659"/>
            <a:ext cx="2016224" cy="1756610"/>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cxnSp>
        <p:nvCxnSpPr>
          <p:cNvPr id="76" name="Straight Connector 75"/>
          <p:cNvCxnSpPr/>
          <p:nvPr/>
        </p:nvCxnSpPr>
        <p:spPr bwMode="auto">
          <a:xfrm>
            <a:off x="3800872" y="840829"/>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7" name="Straight Connector 76"/>
          <p:cNvCxnSpPr/>
          <p:nvPr/>
        </p:nvCxnSpPr>
        <p:spPr bwMode="auto">
          <a:xfrm>
            <a:off x="5817096"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cxnSp>
        <p:nvCxnSpPr>
          <p:cNvPr id="78" name="Straight Connector 77"/>
          <p:cNvCxnSpPr/>
          <p:nvPr/>
        </p:nvCxnSpPr>
        <p:spPr bwMode="auto">
          <a:xfrm>
            <a:off x="7833320"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sp>
        <p:nvSpPr>
          <p:cNvPr id="8" name="TextBox 7"/>
          <p:cNvSpPr txBox="1"/>
          <p:nvPr/>
        </p:nvSpPr>
        <p:spPr>
          <a:xfrm>
            <a:off x="4246816" y="5035226"/>
            <a:ext cx="1210239"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cxnSp>
        <p:nvCxnSpPr>
          <p:cNvPr id="75" name="Straight Connector 74"/>
          <p:cNvCxnSpPr/>
          <p:nvPr/>
        </p:nvCxnSpPr>
        <p:spPr bwMode="auto">
          <a:xfrm>
            <a:off x="200472" y="4612659"/>
            <a:ext cx="9433048"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sp>
        <p:nvSpPr>
          <p:cNvPr id="26" name="Oval 63" hidden="1"/>
          <p:cNvSpPr/>
          <p:nvPr/>
        </p:nvSpPr>
        <p:spPr bwMode="auto">
          <a:xfrm>
            <a:off x="8480283" y="5030072"/>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graphicFrame>
        <p:nvGraphicFramePr>
          <p:cNvPr id="2" name="D_3d63c70a73d018f8_CalcTable"/>
          <p:cNvGraphicFramePr>
            <a:graphicFrameLocks noGrp="1" noChangeAspect="1"/>
          </p:cNvGraphicFramePr>
          <p:nvPr>
            <p:extLst>
              <p:ext uri="{D42A27DB-BD31-4B8C-83A1-F6EECF244321}">
                <p14:modId xmlns:p14="http://schemas.microsoft.com/office/powerpoint/2010/main" val="1130263766"/>
              </p:ext>
            </p:extLst>
          </p:nvPr>
        </p:nvGraphicFramePr>
        <p:xfrm>
          <a:off x="33548" y="840829"/>
          <a:ext cx="9860074" cy="5558036"/>
        </p:xfrm>
        <a:graphic>
          <a:graphicData uri="http://schemas.openxmlformats.org/drawingml/2006/table">
            <a:tbl>
              <a:tblPr firstRow="1" bandRow="1">
                <a:tableStyleId>{2D5ABB26-0587-4C30-8999-92F81FD0307C}</a:tableStyleId>
              </a:tblPr>
              <a:tblGrid>
                <a:gridCol w="1705125"/>
                <a:gridCol w="2049823"/>
                <a:gridCol w="2035042"/>
                <a:gridCol w="2035042"/>
                <a:gridCol w="2035042"/>
              </a:tblGrid>
              <a:tr h="458325">
                <a:tc>
                  <a:txBody>
                    <a:bodyPr/>
                    <a:lstStyle/>
                    <a:p>
                      <a:pPr algn="ctr"/>
                      <a:endParaRPr lang="en-GB" sz="1400" dirty="0"/>
                    </a:p>
                  </a:txBody>
                  <a:tcPr/>
                </a:tc>
                <a:tc>
                  <a:txBody>
                    <a:bodyPr/>
                    <a:lstStyle/>
                    <a:p>
                      <a:pPr algn="ctr"/>
                      <a:r>
                        <a:rPr lang="en-GB" sz="1400" b="1" u="sng" dirty="0" smtClean="0">
                          <a:solidFill>
                            <a:srgbClr val="00AA9E"/>
                          </a:solidFill>
                        </a:rPr>
                        <a:t>CCG</a:t>
                      </a:r>
                      <a:r>
                        <a:rPr lang="en-GB" sz="1400" b="1" u="sng" baseline="0" dirty="0" smtClean="0">
                          <a:solidFill>
                            <a:srgbClr val="00AA9E"/>
                          </a:solidFill>
                        </a:rPr>
                        <a:t> in 2014</a:t>
                      </a:r>
                    </a:p>
                    <a:p>
                      <a:pPr algn="ctr"/>
                      <a:r>
                        <a:rPr lang="en-GB" sz="1100" b="1" baseline="0" dirty="0" smtClean="0">
                          <a:solidFill>
                            <a:srgbClr val="00AA9E"/>
                          </a:solidFill>
                        </a:rPr>
                        <a:t>Base: 71 / *Base: 71</a:t>
                      </a:r>
                      <a:endParaRPr lang="en-GB" sz="1100" b="1" dirty="0">
                        <a:solidFill>
                          <a:srgbClr val="00AA9E"/>
                        </a:solidFill>
                      </a:endParaRPr>
                    </a:p>
                  </a:txBody>
                  <a:tcPr/>
                </a:tc>
                <a:tc>
                  <a:txBody>
                    <a:bodyPr/>
                    <a:lstStyle/>
                    <a:p>
                      <a:pPr algn="ctr"/>
                      <a:r>
                        <a:rPr lang="en-GB" sz="1400" b="1" u="sng" dirty="0" smtClean="0">
                          <a:solidFill>
                            <a:srgbClr val="00AA9E"/>
                          </a:solidFill>
                        </a:rPr>
                        <a:t>CCG in 2012</a:t>
                      </a:r>
                    </a:p>
                    <a:p>
                      <a:pPr algn="ctr"/>
                      <a:r>
                        <a:rPr lang="en-GB" sz="1100" b="1" dirty="0" smtClean="0">
                          <a:solidFill>
                            <a:srgbClr val="00AA9E"/>
                          </a:solidFill>
                        </a:rPr>
                        <a:t>Base: 97</a:t>
                      </a:r>
                      <a:endParaRPr lang="en-GB" sz="1100" b="1" dirty="0">
                        <a:solidFill>
                          <a:srgbClr val="00AA9E"/>
                        </a:solidFill>
                      </a:endParaRPr>
                    </a:p>
                  </a:txBody>
                  <a:tcPr/>
                </a:tc>
                <a:tc>
                  <a:txBody>
                    <a:bodyPr/>
                    <a:lstStyle/>
                    <a:p>
                      <a:pPr algn="ctr"/>
                      <a:r>
                        <a:rPr lang="en-GB" sz="1400" b="1" u="sng" dirty="0" smtClean="0">
                          <a:solidFill>
                            <a:srgbClr val="00AA9E"/>
                          </a:solidFill>
                        </a:rPr>
                        <a:t>Area team</a:t>
                      </a:r>
                    </a:p>
                    <a:p>
                      <a:pPr algn="ctr"/>
                      <a:r>
                        <a:rPr lang="en-GB" sz="1100" b="1" dirty="0" smtClean="0">
                          <a:solidFill>
                            <a:srgbClr val="00AA9E"/>
                          </a:solidFill>
                        </a:rPr>
                        <a:t>Base: 217 / *Base: 215</a:t>
                      </a:r>
                      <a:endParaRPr lang="en-GB" sz="1100" b="1" dirty="0">
                        <a:solidFill>
                          <a:srgbClr val="00AA9E"/>
                        </a:solidFill>
                      </a:endParaRPr>
                    </a:p>
                  </a:txBody>
                  <a:tcPr/>
                </a:tc>
                <a:tc>
                  <a:txBody>
                    <a:bodyPr/>
                    <a:lstStyle/>
                    <a:p>
                      <a:pPr algn="ctr"/>
                      <a:r>
                        <a:rPr lang="en-GB" sz="1400" b="1" u="sng" dirty="0" smtClean="0">
                          <a:solidFill>
                            <a:srgbClr val="00AA9E"/>
                          </a:solidFill>
                        </a:rPr>
                        <a:t>All</a:t>
                      </a:r>
                      <a:r>
                        <a:rPr lang="en-GB" sz="1400" b="1" u="sng" baseline="0" dirty="0" smtClean="0">
                          <a:solidFill>
                            <a:srgbClr val="00AA9E"/>
                          </a:solidFill>
                        </a:rPr>
                        <a:t> </a:t>
                      </a:r>
                      <a:r>
                        <a:rPr lang="en-GB" sz="1400" b="1" u="sng" dirty="0" smtClean="0">
                          <a:solidFill>
                            <a:srgbClr val="00AA9E"/>
                          </a:solidFill>
                        </a:rPr>
                        <a:t>CCGs</a:t>
                      </a:r>
                    </a:p>
                    <a:p>
                      <a:pPr algn="ctr"/>
                      <a:r>
                        <a:rPr lang="en-GB" sz="1100" b="1" dirty="0" smtClean="0">
                          <a:solidFill>
                            <a:srgbClr val="00AA9E"/>
                          </a:solidFill>
                        </a:rPr>
                        <a:t>Base: 9018 / *Base: 8881</a:t>
                      </a:r>
                      <a:endParaRPr lang="en-GB" sz="1100" b="1" dirty="0">
                        <a:solidFill>
                          <a:srgbClr val="00AA9E"/>
                        </a:solidFill>
                      </a:endParaRPr>
                    </a:p>
                  </a:txBody>
                  <a:tcPr/>
                </a:tc>
              </a:tr>
              <a:tr h="1340178">
                <a:tc rowSpan="2">
                  <a:txBody>
                    <a:bodyPr/>
                    <a:lstStyle/>
                    <a:p>
                      <a:pPr algn="ctr"/>
                      <a:r>
                        <a:rPr lang="en-GB" sz="1100" b="1" dirty="0" smtClean="0">
                          <a:solidFill>
                            <a:srgbClr val="00AA9E"/>
                          </a:solidFill>
                        </a:rPr>
                        <a:t>TAKING ACTION</a:t>
                      </a:r>
                    </a:p>
                    <a:p>
                      <a:pPr algn="ctr" eaLnBrk="1" hangingPunct="1">
                        <a:spcBef>
                          <a:spcPct val="0"/>
                        </a:spcBef>
                      </a:pPr>
                      <a:r>
                        <a:rPr lang="en-GB" sz="1100" b="1" dirty="0" smtClean="0">
                          <a:solidFill>
                            <a:schemeClr val="tx1">
                              <a:lumMod val="75000"/>
                              <a:lumOff val="25000"/>
                            </a:schemeClr>
                          </a:solidFill>
                        </a:rPr>
                        <a:t>To what extent do you agree or disagree that the</a:t>
                      </a:r>
                      <a:r>
                        <a:rPr lang="en-GB" sz="1100" b="1" baseline="0" dirty="0" smtClean="0">
                          <a:solidFill>
                            <a:schemeClr val="tx1">
                              <a:lumMod val="75000"/>
                              <a:lumOff val="25000"/>
                            </a:schemeClr>
                          </a:solidFill>
                        </a:rPr>
                        <a:t> CCG</a:t>
                      </a:r>
                      <a:r>
                        <a:rPr lang="en-GB" sz="1100" b="1" dirty="0" smtClean="0">
                          <a:solidFill>
                            <a:schemeClr val="tx1">
                              <a:lumMod val="75000"/>
                              <a:lumOff val="25000"/>
                            </a:schemeClr>
                          </a:solidFill>
                        </a:rPr>
                        <a:t> has </a:t>
                      </a:r>
                      <a:r>
                        <a:rPr lang="en-GB" sz="1100" b="1" u="sng" dirty="0" smtClean="0">
                          <a:solidFill>
                            <a:schemeClr val="tx1">
                              <a:lumMod val="75000"/>
                              <a:lumOff val="25000"/>
                            </a:schemeClr>
                          </a:solidFill>
                        </a:rPr>
                        <a:t>acted</a:t>
                      </a:r>
                      <a:r>
                        <a:rPr lang="en-GB" sz="1100" b="1" dirty="0" smtClean="0">
                          <a:solidFill>
                            <a:schemeClr val="tx1">
                              <a:lumMod val="75000"/>
                              <a:lumOff val="25000"/>
                            </a:schemeClr>
                          </a:solidFill>
                        </a:rPr>
                        <a:t> on your suggestions?</a:t>
                      </a:r>
                      <a:endParaRPr lang="en-GB" sz="1100" b="1" dirty="0">
                        <a:solidFill>
                          <a:schemeClr val="tx1">
                            <a:lumMod val="75000"/>
                            <a:lumOff val="25000"/>
                          </a:schemeClr>
                        </a:solidFill>
                      </a:endParaRPr>
                    </a:p>
                  </a:txBody>
                  <a:tcPr anchor="ctr"/>
                </a:tc>
                <a:tc>
                  <a:txBody>
                    <a:bodyPr/>
                    <a:lstStyle/>
                    <a:p>
                      <a:pPr algn="ctr"/>
                      <a:r>
                        <a:rPr lang="en-GB" sz="1200" b="1" smtClean="0">
                          <a:solidFill>
                            <a:srgbClr val="00AA9E"/>
                          </a:solidFill>
                        </a:rPr>
                        <a:t>41% (29)</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r>
              <a:tr h="251339">
                <a:tc vMerge="1">
                  <a:txBody>
                    <a:bodyPr/>
                    <a:lstStyle/>
                    <a:p>
                      <a:endParaRPr lang="en-GB"/>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53% (51)</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52% (113)</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51% (4580)</a:t>
                      </a:r>
                      <a:endParaRPr lang="en-GB" sz="1100" b="1" kern="1200" dirty="0" smtClean="0">
                        <a:solidFill>
                          <a:srgbClr val="00AA9E"/>
                        </a:solidFill>
                        <a:latin typeface="+mn-lt"/>
                        <a:ea typeface="+mn-ea"/>
                        <a:cs typeface="+mn-cs"/>
                      </a:endParaRPr>
                    </a:p>
                  </a:txBody>
                  <a:tcPr anchor="ctr"/>
                </a:tc>
              </a:tr>
              <a:tr h="1387189">
                <a:tc rowSpan="2">
                  <a:txBody>
                    <a:bodyPr/>
                    <a:lstStyle/>
                    <a:p>
                      <a:pPr algn="ctr"/>
                      <a:r>
                        <a:rPr lang="en-GB" sz="1100" b="1" dirty="0" smtClean="0">
                          <a:solidFill>
                            <a:srgbClr val="00AA9E"/>
                          </a:solidFill>
                        </a:rPr>
                        <a:t>WORKING RELATIONSHIPS</a:t>
                      </a:r>
                    </a:p>
                    <a:p>
                      <a:pPr algn="ctr" eaLnBrk="1" hangingPunct="1">
                        <a:spcBef>
                          <a:spcPct val="0"/>
                        </a:spcBef>
                      </a:pPr>
                      <a:r>
                        <a:rPr lang="en-GB" sz="1100" b="1" dirty="0" smtClean="0">
                          <a:solidFill>
                            <a:schemeClr val="tx1">
                              <a:lumMod val="75000"/>
                              <a:lumOff val="25000"/>
                            </a:schemeClr>
                          </a:solidFill>
                        </a:rPr>
                        <a:t>Overall, how would you rate your </a:t>
                      </a:r>
                      <a:r>
                        <a:rPr lang="en-GB" sz="1100" b="1" u="sng" dirty="0" smtClean="0">
                          <a:solidFill>
                            <a:schemeClr val="tx1">
                              <a:lumMod val="75000"/>
                              <a:lumOff val="25000"/>
                            </a:schemeClr>
                          </a:solidFill>
                        </a:rPr>
                        <a:t>working relationship</a:t>
                      </a:r>
                      <a:r>
                        <a:rPr lang="en-GB" sz="1100" b="1" u="none" dirty="0" smtClean="0">
                          <a:solidFill>
                            <a:schemeClr val="tx1">
                              <a:lumMod val="75000"/>
                              <a:lumOff val="25000"/>
                            </a:schemeClr>
                          </a:solidFill>
                        </a:rPr>
                        <a:t> </a:t>
                      </a:r>
                      <a:r>
                        <a:rPr lang="en-GB" sz="1100" b="1" dirty="0" smtClean="0">
                          <a:solidFill>
                            <a:schemeClr val="tx1">
                              <a:lumMod val="75000"/>
                              <a:lumOff val="25000"/>
                            </a:schemeClr>
                          </a:solidFill>
                        </a:rPr>
                        <a:t>with the CCG?</a:t>
                      </a:r>
                      <a:endParaRPr lang="en-GB" sz="1100" b="1" dirty="0">
                        <a:solidFill>
                          <a:schemeClr val="tx1">
                            <a:lumMod val="75000"/>
                            <a:lumOff val="2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70% (50)</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251339">
                <a:tc vMerge="1">
                  <a:txBody>
                    <a:bodyPr/>
                    <a:lstStyle/>
                    <a:p>
                      <a:endParaRPr lang="en-GB"/>
                    </a:p>
                  </a:txBody>
                  <a:tcPr/>
                </a:tc>
                <a:tc>
                  <a:txBody>
                    <a:bodyPr/>
                    <a:lstStyle/>
                    <a:p>
                      <a:pPr algn="ctr"/>
                      <a:r>
                        <a:rPr lang="en-GB" sz="1000" b="1" kern="1200" smtClean="0">
                          <a:solidFill>
                            <a:srgbClr val="00AA9E"/>
                          </a:solidFill>
                          <a:latin typeface="Arial Narrow" panose="020B0606020202030204" pitchFamily="34" charset="0"/>
                          <a:ea typeface="+mn-ea"/>
                          <a:cs typeface="+mn-cs"/>
                        </a:rPr>
                        <a:t>VERY GOOD/FAIRLY GOOD</a:t>
                      </a:r>
                      <a:endParaRPr lang="en-GB" sz="1000" b="1" kern="1200" dirty="0">
                        <a:solidFill>
                          <a:srgbClr val="00AA9E"/>
                        </a:solidFill>
                        <a:latin typeface="Arial Narrow" panose="020B0606020202030204" pitchFamily="34" charset="0"/>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78% (76)</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80% (173)</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79% (7093)</a:t>
                      </a:r>
                      <a:endParaRPr lang="en-GB" sz="1100" b="1" kern="1200" dirty="0" smtClean="0">
                        <a:solidFill>
                          <a:srgbClr val="00AA9E"/>
                        </a:solidFill>
                        <a:latin typeface="+mn-lt"/>
                        <a:ea typeface="+mn-ea"/>
                        <a:cs typeface="+mn-cs"/>
                      </a:endParaRPr>
                    </a:p>
                  </a:txBody>
                  <a:tcPr anchor="ctr"/>
                </a:tc>
              </a:tr>
              <a:tr h="1477025">
                <a:tc rowSpan="2">
                  <a:txBody>
                    <a:bodyPr/>
                    <a:lstStyle/>
                    <a:p>
                      <a:pPr algn="ctr"/>
                      <a:r>
                        <a:rPr lang="en-GB" sz="1100" b="1" dirty="0" smtClean="0">
                          <a:solidFill>
                            <a:srgbClr val="00AA9E"/>
                          </a:solidFill>
                        </a:rPr>
                        <a:t>CHANGE IN WORKING RELATIONSHIPS</a:t>
                      </a:r>
                    </a:p>
                    <a:p>
                      <a:pPr algn="ctr" eaLnBrk="1" hangingPunct="1">
                        <a:spcBef>
                          <a:spcPct val="0"/>
                        </a:spcBef>
                      </a:pPr>
                      <a:r>
                        <a:rPr lang="en-GB" sz="1100" b="1" dirty="0" smtClean="0">
                          <a:solidFill>
                            <a:schemeClr val="tx1">
                              <a:lumMod val="75000"/>
                              <a:lumOff val="25000"/>
                            </a:schemeClr>
                          </a:solidFill>
                        </a:rPr>
                        <a:t>Thinking back over the past 12 months, would you say your working relationship with the CCG has got better, got worse or has it stayed about the same?*</a:t>
                      </a:r>
                      <a:endParaRPr lang="en-GB" sz="1100" b="1" dirty="0">
                        <a:solidFill>
                          <a:schemeClr val="tx1">
                            <a:lumMod val="90000"/>
                            <a:lumOff val="1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46% (33)</a:t>
                      </a:r>
                      <a:endParaRPr lang="en-GB" sz="1200" b="1" dirty="0" smtClean="0">
                        <a:solidFill>
                          <a:srgbClr val="00AA9E"/>
                        </a:solidFill>
                      </a:endParaRPr>
                    </a:p>
                  </a:txBody>
                  <a:tcPr marT="180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363044">
                <a:tc vMerge="1">
                  <a:txBody>
                    <a:bodyPr/>
                    <a:lstStyle/>
                    <a:p>
                      <a:endParaRPr lang="en-GB"/>
                    </a:p>
                  </a:txBody>
                  <a:tcPr/>
                </a:tc>
                <a:tc>
                  <a:txBody>
                    <a:bodyPr/>
                    <a:lstStyle/>
                    <a:p>
                      <a:pPr algn="ctr"/>
                      <a:r>
                        <a:rPr lang="en-GB" sz="1000" b="1" smtClean="0">
                          <a:solidFill>
                            <a:srgbClr val="00AA9E"/>
                          </a:solidFill>
                          <a:latin typeface="Arial Narrow" panose="020B0606020202030204" pitchFamily="34" charset="0"/>
                        </a:rPr>
                        <a:t>MUCH BETTER/LITTLE BETTER</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48% (104)</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49% (4377)</a:t>
                      </a:r>
                      <a:endParaRPr lang="en-GB" sz="1100" b="1" kern="1200" dirty="0" smtClean="0">
                        <a:solidFill>
                          <a:srgbClr val="00AA9E"/>
                        </a:solidFill>
                        <a:latin typeface="+mn-lt"/>
                        <a:ea typeface="+mn-ea"/>
                        <a:cs typeface="+mn-cs"/>
                      </a:endParaRPr>
                    </a:p>
                  </a:txBody>
                  <a:tcPr anchor="ctr"/>
                </a:tc>
              </a:tr>
            </a:tbl>
          </a:graphicData>
        </a:graphic>
      </p:graphicFrame>
      <p:sp>
        <p:nvSpPr>
          <p:cNvPr id="27" name="D_5f3f2349e50b9f38"/>
          <p:cNvSpPr txBox="1"/>
          <p:nvPr/>
        </p:nvSpPr>
        <p:spPr>
          <a:xfrm>
            <a:off x="4448944" y="6514751"/>
            <a:ext cx="4293895" cy="153888"/>
          </a:xfrm>
          <a:prstGeom prst="rect">
            <a:avLst/>
          </a:prstGeom>
          <a:noFill/>
        </p:spPr>
        <p:txBody>
          <a:bodyPr wrap="square" lIns="0" tIns="0" rIns="0" bIns="0" rtlCol="0">
            <a:spAutoFit/>
          </a:bodyPr>
          <a:lstStyle/>
          <a:p>
            <a:r>
              <a:rPr lang="en-GB" sz="1000" dirty="0" smtClean="0"/>
              <a:t>Sheffield CCG</a:t>
            </a:r>
          </a:p>
        </p:txBody>
      </p:sp>
      <p:sp>
        <p:nvSpPr>
          <p:cNvPr id="30" name="D_a95b8af87e6d9f52"/>
          <p:cNvSpPr txBox="1"/>
          <p:nvPr/>
        </p:nvSpPr>
        <p:spPr>
          <a:xfrm>
            <a:off x="1658790" y="6514751"/>
            <a:ext cx="2646138" cy="153888"/>
          </a:xfrm>
          <a:prstGeom prst="rect">
            <a:avLst/>
          </a:prstGeom>
          <a:noFill/>
        </p:spPr>
        <p:txBody>
          <a:bodyPr wrap="square" lIns="0" tIns="0" rIns="0" bIns="0" rtlCol="0">
            <a:spAutoFit/>
          </a:bodyPr>
          <a:lstStyle/>
          <a:p>
            <a:pPr algn="l"/>
            <a:r>
              <a:rPr lang="en-GB" sz="1000" dirty="0" smtClean="0"/>
              <a:t>Fieldwork: 12 March - 8 April 2014</a:t>
            </a:r>
            <a:endParaRPr lang="en-GB" dirty="0" smtClean="0"/>
          </a:p>
        </p:txBody>
      </p:sp>
      <p:graphicFrame>
        <p:nvGraphicFramePr>
          <p:cNvPr id="28" name="D_3d63c70a73d018f8" hidden="1"/>
          <p:cNvGraphicFramePr/>
          <p:nvPr>
            <p:extLst>
              <p:ext uri="{D42A27DB-BD31-4B8C-83A1-F6EECF244321}">
                <p14:modId xmlns:p14="http://schemas.microsoft.com/office/powerpoint/2010/main" val="2869585652"/>
              </p:ext>
            </p:extLst>
          </p:nvPr>
        </p:nvGraphicFramePr>
        <p:xfrm>
          <a:off x="0" y="0"/>
          <a:ext cx="2032000" cy="508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 name="Ipsos Ribbon Rules" hidden="1"/>
          <p:cNvGraphicFramePr/>
          <p:nvPr>
            <p:extLst>
              <p:ext uri="{D42A27DB-BD31-4B8C-83A1-F6EECF244321}">
                <p14:modId xmlns:p14="http://schemas.microsoft.com/office/powerpoint/2010/main" val="4122082718"/>
              </p:ext>
            </p:extLst>
          </p:nvPr>
        </p:nvGraphicFramePr>
        <p:xfrm>
          <a:off x="7874000" y="-571500"/>
          <a:ext cx="2032000" cy="508000"/>
        </p:xfrm>
        <a:graphic>
          <a:graphicData uri="http://schemas.openxmlformats.org/drawingml/2006/chart">
            <c:chart xmlns:c="http://schemas.openxmlformats.org/drawingml/2006/chart" xmlns:r="http://schemas.openxmlformats.org/officeDocument/2006/relationships" r:id="rId7"/>
          </a:graphicData>
        </a:graphic>
      </p:graphicFrame>
      <p:sp>
        <p:nvSpPr>
          <p:cNvPr id="4" name="TextBox 3"/>
          <p:cNvSpPr txBox="1"/>
          <p:nvPr/>
        </p:nvSpPr>
        <p:spPr>
          <a:xfrm>
            <a:off x="4088148" y="6455376"/>
            <a:ext cx="2664296" cy="307777"/>
          </a:xfrm>
          <a:prstGeom prst="rect">
            <a:avLst/>
          </a:prstGeom>
          <a:noFill/>
        </p:spPr>
        <p:txBody>
          <a:bodyPr wrap="square" lIns="0" tIns="0" rIns="0" bIns="0" rtlCol="0">
            <a:spAutoFit/>
          </a:bodyPr>
          <a:lstStyle/>
          <a:p>
            <a:pPr algn="l"/>
            <a:r>
              <a:rPr lang="en-GB" sz="1000" dirty="0" smtClean="0"/>
              <a:t>*Base: All who say they have a working relationship with the CCG. </a:t>
            </a:r>
          </a:p>
        </p:txBody>
      </p:sp>
      <p:pic>
        <p:nvPicPr>
          <p:cNvPr id="43" name="DOWN_Dup" descr="I:\DATA\Dispatch\CCG\Images\DOWN.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7689" y="1645030"/>
            <a:ext cx="676656" cy="676656"/>
          </a:xfrm>
          <a:prstGeom prst="rect">
            <a:avLst/>
          </a:prstGeom>
          <a:noFill/>
          <a:extLst>
            <a:ext uri="{909E8E84-426E-40DD-AFC4-6F175D3DCCD1}">
              <a14:hiddenFill xmlns:a14="http://schemas.microsoft.com/office/drawing/2010/main">
                <a:solidFill>
                  <a:srgbClr val="FFFFFF"/>
                </a:solidFill>
              </a14:hiddenFill>
            </a:ext>
          </a:extLst>
        </p:spPr>
      </p:pic>
      <p:pic>
        <p:nvPicPr>
          <p:cNvPr id="45" name="DOWN_Dup" descr="I:\DATA\Dispatch\CCG\Images\DOWN.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2731" y="1645030"/>
            <a:ext cx="676656" cy="676656"/>
          </a:xfrm>
          <a:prstGeom prst="rect">
            <a:avLst/>
          </a:prstGeom>
          <a:noFill/>
          <a:extLst>
            <a:ext uri="{909E8E84-426E-40DD-AFC4-6F175D3DCCD1}">
              <a14:hiddenFill xmlns:a14="http://schemas.microsoft.com/office/drawing/2010/main">
                <a:solidFill>
                  <a:srgbClr val="FFFFFF"/>
                </a:solidFill>
              </a14:hiddenFill>
            </a:ext>
          </a:extLst>
        </p:spPr>
      </p:pic>
      <p:pic>
        <p:nvPicPr>
          <p:cNvPr id="56"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1641982"/>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7"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3264746"/>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8"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02731" y="3264746"/>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9"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67689" y="3264746"/>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0"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4955932"/>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1"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02731" y="4955932"/>
            <a:ext cx="676656" cy="682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843642"/>
      </p:ext>
    </p:extLst>
  </p:cSld>
  <p:clrMapOvr>
    <a:masterClrMapping/>
  </p:clrMapOvr>
  <mc:AlternateContent xmlns:mc="http://schemas.openxmlformats.org/markup-compatibility/2006" xmlns:p14="http://schemas.microsoft.com/office/powerpoint/2010/main">
    <mc:Choice Requires="p14">
      <p:transition spd="slow" p14:dur="2000"/>
    </mc:Choice>
    <mc:Fallback xmlns:c="http://schemas.openxmlformats.org/drawingml/2006/chart"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00872" y="840829"/>
            <a:ext cx="6105128" cy="5528440"/>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2" name="Rectangle 11"/>
          <p:cNvSpPr/>
          <p:nvPr/>
        </p:nvSpPr>
        <p:spPr bwMode="auto">
          <a:xfrm>
            <a:off x="0" y="830317"/>
            <a:ext cx="9906000" cy="457337"/>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graphicFrame>
        <p:nvGraphicFramePr>
          <p:cNvPr id="73" name="D_28664c7f6e9d1cb4"/>
          <p:cNvGraphicFramePr/>
          <p:nvPr>
            <p:extLst>
              <p:ext uri="{D42A27DB-BD31-4B8C-83A1-F6EECF244321}">
                <p14:modId xmlns:p14="http://schemas.microsoft.com/office/powerpoint/2010/main" val="3645372012"/>
              </p:ext>
            </p:extLst>
          </p:nvPr>
        </p:nvGraphicFramePr>
        <p:xfrm>
          <a:off x="1779740" y="2541101"/>
          <a:ext cx="2015876" cy="21278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4" name="D_f80df54cb80f3cb4"/>
          <p:cNvGraphicFramePr/>
          <p:nvPr>
            <p:extLst>
              <p:ext uri="{D42A27DB-BD31-4B8C-83A1-F6EECF244321}">
                <p14:modId xmlns:p14="http://schemas.microsoft.com/office/powerpoint/2010/main" val="3842712403"/>
              </p:ext>
            </p:extLst>
          </p:nvPr>
        </p:nvGraphicFramePr>
        <p:xfrm>
          <a:off x="1774485" y="4365104"/>
          <a:ext cx="2026387" cy="21779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6" name="D_3d78d634a0fc3cb4"/>
          <p:cNvGraphicFramePr/>
          <p:nvPr>
            <p:extLst>
              <p:ext uri="{D42A27DB-BD31-4B8C-83A1-F6EECF244321}">
                <p14:modId xmlns:p14="http://schemas.microsoft.com/office/powerpoint/2010/main" val="1514722839"/>
              </p:ext>
            </p:extLst>
          </p:nvPr>
        </p:nvGraphicFramePr>
        <p:xfrm>
          <a:off x="1813359" y="901658"/>
          <a:ext cx="1948639" cy="2131803"/>
        </p:xfrm>
        <a:graphic>
          <a:graphicData uri="http://schemas.openxmlformats.org/drawingml/2006/chart">
            <c:chart xmlns:c="http://schemas.openxmlformats.org/drawingml/2006/chart" xmlns:r="http://schemas.openxmlformats.org/officeDocument/2006/relationships" r:id="rId5"/>
          </a:graphicData>
        </a:graphic>
      </p:graphicFrame>
      <p:sp>
        <p:nvSpPr>
          <p:cNvPr id="18" name="Title 17"/>
          <p:cNvSpPr>
            <a:spLocks noGrp="1"/>
          </p:cNvSpPr>
          <p:nvPr>
            <p:ph type="title"/>
          </p:nvPr>
        </p:nvSpPr>
        <p:spPr/>
        <p:txBody>
          <a:bodyPr/>
          <a:lstStyle/>
          <a:p>
            <a:r>
              <a:rPr lang="en-GB" sz="2000" dirty="0" smtClean="0"/>
              <a:t>Commissioning decisions</a:t>
            </a:r>
            <a:endParaRPr lang="en-GB" sz="2000" dirty="0"/>
          </a:p>
        </p:txBody>
      </p:sp>
      <p:sp>
        <p:nvSpPr>
          <p:cNvPr id="37" name="Oval 63" hidden="1"/>
          <p:cNvSpPr/>
          <p:nvPr/>
        </p:nvSpPr>
        <p:spPr bwMode="auto">
          <a:xfrm>
            <a:off x="6498051" y="1664804"/>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44" name="Oval 63" hidden="1"/>
          <p:cNvSpPr/>
          <p:nvPr/>
        </p:nvSpPr>
        <p:spPr bwMode="auto">
          <a:xfrm rot="16200000" flipH="1" flipV="1">
            <a:off x="8479455" y="1663977"/>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4" name="Oval 63" hidden="1"/>
          <p:cNvSpPr/>
          <p:nvPr/>
        </p:nvSpPr>
        <p:spPr bwMode="auto">
          <a:xfrm>
            <a:off x="8480283" y="3337541"/>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4" name="Oval 63" hidden="1"/>
          <p:cNvSpPr/>
          <p:nvPr/>
        </p:nvSpPr>
        <p:spPr bwMode="auto">
          <a:xfrm flipV="1">
            <a:off x="6498051" y="3337540"/>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6F9D6B"/>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1" name="Rectangle 10"/>
          <p:cNvSpPr/>
          <p:nvPr/>
        </p:nvSpPr>
        <p:spPr bwMode="auto">
          <a:xfrm>
            <a:off x="3800872" y="1287654"/>
            <a:ext cx="2016224" cy="5081615"/>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9" name="Oval 63" hidden="1"/>
          <p:cNvSpPr/>
          <p:nvPr/>
        </p:nvSpPr>
        <p:spPr bwMode="auto">
          <a:xfrm rot="16200000" flipH="1" flipV="1">
            <a:off x="6497223" y="5029245"/>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cxnSp>
        <p:nvCxnSpPr>
          <p:cNvPr id="7" name="Straight Connector 6"/>
          <p:cNvCxnSpPr/>
          <p:nvPr/>
        </p:nvCxnSpPr>
        <p:spPr bwMode="auto">
          <a:xfrm>
            <a:off x="128464" y="2884467"/>
            <a:ext cx="9505056"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cxnSp>
        <p:nvCxnSpPr>
          <p:cNvPr id="9" name="Straight Connector 8"/>
          <p:cNvCxnSpPr/>
          <p:nvPr/>
        </p:nvCxnSpPr>
        <p:spPr bwMode="auto">
          <a:xfrm>
            <a:off x="1712640" y="840829"/>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6" name="Straight Connector 75"/>
          <p:cNvCxnSpPr/>
          <p:nvPr/>
        </p:nvCxnSpPr>
        <p:spPr bwMode="auto">
          <a:xfrm>
            <a:off x="3800872" y="840829"/>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7" name="Straight Connector 76"/>
          <p:cNvCxnSpPr/>
          <p:nvPr/>
        </p:nvCxnSpPr>
        <p:spPr bwMode="auto">
          <a:xfrm>
            <a:off x="5817096"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cxnSp>
        <p:nvCxnSpPr>
          <p:cNvPr id="78" name="Straight Connector 77"/>
          <p:cNvCxnSpPr/>
          <p:nvPr/>
        </p:nvCxnSpPr>
        <p:spPr bwMode="auto">
          <a:xfrm>
            <a:off x="7833320"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sp>
        <p:nvSpPr>
          <p:cNvPr id="8" name="TextBox 7"/>
          <p:cNvSpPr txBox="1"/>
          <p:nvPr/>
        </p:nvSpPr>
        <p:spPr>
          <a:xfrm>
            <a:off x="4246816" y="5035226"/>
            <a:ext cx="1210239"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cxnSp>
        <p:nvCxnSpPr>
          <p:cNvPr id="75" name="Straight Connector 74"/>
          <p:cNvCxnSpPr/>
          <p:nvPr/>
        </p:nvCxnSpPr>
        <p:spPr bwMode="auto">
          <a:xfrm>
            <a:off x="200472" y="4612659"/>
            <a:ext cx="9433048"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sp>
        <p:nvSpPr>
          <p:cNvPr id="26" name="Oval 63" hidden="1"/>
          <p:cNvSpPr/>
          <p:nvPr/>
        </p:nvSpPr>
        <p:spPr bwMode="auto">
          <a:xfrm>
            <a:off x="8480283" y="5030072"/>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27" name="TextBox 26"/>
          <p:cNvSpPr txBox="1"/>
          <p:nvPr/>
        </p:nvSpPr>
        <p:spPr>
          <a:xfrm>
            <a:off x="4203864" y="1587238"/>
            <a:ext cx="1210239"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sp>
        <p:nvSpPr>
          <p:cNvPr id="30" name="TextBox 29"/>
          <p:cNvSpPr txBox="1"/>
          <p:nvPr/>
        </p:nvSpPr>
        <p:spPr>
          <a:xfrm>
            <a:off x="4203863" y="3189550"/>
            <a:ext cx="1210239"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sp>
        <p:nvSpPr>
          <p:cNvPr id="31" name="D_5f3f2349e50b9f38"/>
          <p:cNvSpPr txBox="1"/>
          <p:nvPr/>
        </p:nvSpPr>
        <p:spPr>
          <a:xfrm>
            <a:off x="4448944" y="6514751"/>
            <a:ext cx="4293895" cy="153888"/>
          </a:xfrm>
          <a:prstGeom prst="rect">
            <a:avLst/>
          </a:prstGeom>
          <a:noFill/>
        </p:spPr>
        <p:txBody>
          <a:bodyPr wrap="square" lIns="0" tIns="0" rIns="0" bIns="0" rtlCol="0">
            <a:spAutoFit/>
          </a:bodyPr>
          <a:lstStyle/>
          <a:p>
            <a:r>
              <a:rPr lang="en-GB" sz="1000" dirty="0" smtClean="0"/>
              <a:t>Sheffield CCG</a:t>
            </a:r>
          </a:p>
        </p:txBody>
      </p:sp>
      <p:sp>
        <p:nvSpPr>
          <p:cNvPr id="32" name="D_a95b8af87e6d9f52"/>
          <p:cNvSpPr txBox="1"/>
          <p:nvPr/>
        </p:nvSpPr>
        <p:spPr>
          <a:xfrm>
            <a:off x="1658790" y="6514751"/>
            <a:ext cx="2646138" cy="153888"/>
          </a:xfrm>
          <a:prstGeom prst="rect">
            <a:avLst/>
          </a:prstGeom>
          <a:noFill/>
        </p:spPr>
        <p:txBody>
          <a:bodyPr wrap="square" lIns="0" tIns="0" rIns="0" bIns="0" rtlCol="0">
            <a:spAutoFit/>
          </a:bodyPr>
          <a:lstStyle/>
          <a:p>
            <a:pPr algn="l"/>
            <a:r>
              <a:rPr lang="en-GB" sz="1000" dirty="0" smtClean="0"/>
              <a:t>Fieldwork: 12 March - 8 April 2014</a:t>
            </a:r>
            <a:endParaRPr lang="en-GB" dirty="0" smtClean="0"/>
          </a:p>
        </p:txBody>
      </p:sp>
      <p:graphicFrame>
        <p:nvGraphicFramePr>
          <p:cNvPr id="2" name="D_959dee23445c3cb4_CalcTable"/>
          <p:cNvGraphicFramePr>
            <a:graphicFrameLocks noGrp="1" noChangeAspect="1"/>
          </p:cNvGraphicFramePr>
          <p:nvPr>
            <p:extLst>
              <p:ext uri="{D42A27DB-BD31-4B8C-83A1-F6EECF244321}">
                <p14:modId xmlns:p14="http://schemas.microsoft.com/office/powerpoint/2010/main" val="2016827736"/>
              </p:ext>
            </p:extLst>
          </p:nvPr>
        </p:nvGraphicFramePr>
        <p:xfrm>
          <a:off x="33548" y="840829"/>
          <a:ext cx="9860074" cy="5558978"/>
        </p:xfrm>
        <a:graphic>
          <a:graphicData uri="http://schemas.openxmlformats.org/drawingml/2006/table">
            <a:tbl>
              <a:tblPr firstRow="1" bandRow="1">
                <a:tableStyleId>{2D5ABB26-0587-4C30-8999-92F81FD0307C}</a:tableStyleId>
              </a:tblPr>
              <a:tblGrid>
                <a:gridCol w="1705125"/>
                <a:gridCol w="2049823"/>
                <a:gridCol w="2035042"/>
                <a:gridCol w="2035042"/>
                <a:gridCol w="2035042"/>
              </a:tblGrid>
              <a:tr h="458325">
                <a:tc>
                  <a:txBody>
                    <a:bodyPr/>
                    <a:lstStyle/>
                    <a:p>
                      <a:pPr algn="ctr"/>
                      <a:endParaRPr lang="en-GB" sz="1400" dirty="0"/>
                    </a:p>
                  </a:txBody>
                  <a:tcPr/>
                </a:tc>
                <a:tc>
                  <a:txBody>
                    <a:bodyPr/>
                    <a:lstStyle/>
                    <a:p>
                      <a:pPr algn="ctr"/>
                      <a:r>
                        <a:rPr lang="en-GB" sz="1400" b="1" u="sng" dirty="0" smtClean="0">
                          <a:solidFill>
                            <a:srgbClr val="00AA9E"/>
                          </a:solidFill>
                        </a:rPr>
                        <a:t>CCG</a:t>
                      </a:r>
                      <a:r>
                        <a:rPr lang="en-GB" sz="1400" b="1" u="sng" baseline="0" dirty="0" smtClean="0">
                          <a:solidFill>
                            <a:srgbClr val="00AA9E"/>
                          </a:solidFill>
                        </a:rPr>
                        <a:t> in 2014</a:t>
                      </a:r>
                    </a:p>
                    <a:p>
                      <a:pPr algn="ctr"/>
                      <a:r>
                        <a:rPr lang="en-GB" sz="1100" b="1" u="none" baseline="0" dirty="0" smtClean="0">
                          <a:solidFill>
                            <a:srgbClr val="00AA9E"/>
                          </a:solidFill>
                        </a:rPr>
                        <a:t>Base: 71</a:t>
                      </a:r>
                    </a:p>
                  </a:txBody>
                  <a:tcPr/>
                </a:tc>
                <a:tc>
                  <a:txBody>
                    <a:bodyPr/>
                    <a:lstStyle/>
                    <a:p>
                      <a:pPr algn="ctr"/>
                      <a:r>
                        <a:rPr lang="en-GB" sz="1400" b="1" u="sng" dirty="0" smtClean="0">
                          <a:solidFill>
                            <a:srgbClr val="00AA9E"/>
                          </a:solidFill>
                        </a:rPr>
                        <a:t>CCG in 2012</a:t>
                      </a:r>
                    </a:p>
                  </a:txBody>
                  <a:tcPr/>
                </a:tc>
                <a:tc>
                  <a:txBody>
                    <a:bodyPr/>
                    <a:lstStyle/>
                    <a:p>
                      <a:pPr algn="ctr"/>
                      <a:r>
                        <a:rPr lang="en-GB" sz="1400" b="1" u="sng" dirty="0" smtClean="0">
                          <a:solidFill>
                            <a:srgbClr val="00AA9E"/>
                          </a:solidFill>
                        </a:rPr>
                        <a:t>Area team</a:t>
                      </a:r>
                    </a:p>
                    <a:p>
                      <a:pPr algn="ctr"/>
                      <a:r>
                        <a:rPr lang="en-GB" sz="1100" b="1" dirty="0" smtClean="0">
                          <a:solidFill>
                            <a:srgbClr val="00AA9E"/>
                          </a:solidFill>
                        </a:rPr>
                        <a:t>Base: 217</a:t>
                      </a:r>
                      <a:endParaRPr lang="en-GB" sz="1100" b="1" dirty="0">
                        <a:solidFill>
                          <a:srgbClr val="00AA9E"/>
                        </a:solidFill>
                      </a:endParaRPr>
                    </a:p>
                  </a:txBody>
                  <a:tcPr/>
                </a:tc>
                <a:tc>
                  <a:txBody>
                    <a:bodyPr/>
                    <a:lstStyle/>
                    <a:p>
                      <a:pPr algn="ctr"/>
                      <a:r>
                        <a:rPr lang="en-GB" sz="1400" b="1" u="sng" dirty="0" smtClean="0">
                          <a:solidFill>
                            <a:srgbClr val="00AA9E"/>
                          </a:solidFill>
                        </a:rPr>
                        <a:t>All</a:t>
                      </a:r>
                      <a:r>
                        <a:rPr lang="en-GB" sz="1400" b="1" u="sng" baseline="0" dirty="0" smtClean="0">
                          <a:solidFill>
                            <a:srgbClr val="00AA9E"/>
                          </a:solidFill>
                        </a:rPr>
                        <a:t> </a:t>
                      </a:r>
                      <a:r>
                        <a:rPr lang="en-GB" sz="1400" b="1" u="sng" dirty="0" smtClean="0">
                          <a:solidFill>
                            <a:srgbClr val="00AA9E"/>
                          </a:solidFill>
                        </a:rPr>
                        <a:t>CCGs</a:t>
                      </a:r>
                    </a:p>
                    <a:p>
                      <a:pPr algn="ctr"/>
                      <a:r>
                        <a:rPr lang="en-GB" sz="1100" b="1" dirty="0" smtClean="0">
                          <a:solidFill>
                            <a:srgbClr val="00AA9E"/>
                          </a:solidFill>
                        </a:rPr>
                        <a:t>Base: 9018</a:t>
                      </a:r>
                      <a:endParaRPr lang="en-GB" sz="1100" b="1" dirty="0">
                        <a:solidFill>
                          <a:srgbClr val="00AA9E"/>
                        </a:solidFill>
                      </a:endParaRPr>
                    </a:p>
                  </a:txBody>
                  <a:tcPr/>
                </a:tc>
              </a:tr>
              <a:tr h="1340178">
                <a:tc rowSpan="2">
                  <a:txBody>
                    <a:bodyPr/>
                    <a:lstStyle/>
                    <a:p>
                      <a:pPr algn="ctr"/>
                      <a:r>
                        <a:rPr lang="en-GB" sz="1100" b="1" dirty="0" smtClean="0">
                          <a:solidFill>
                            <a:srgbClr val="00AA9E"/>
                          </a:solidFill>
                        </a:rPr>
                        <a:t>INVOLVING</a:t>
                      </a:r>
                      <a:r>
                        <a:rPr lang="en-GB" sz="1100" b="1" baseline="0" dirty="0" smtClean="0">
                          <a:solidFill>
                            <a:srgbClr val="00AA9E"/>
                          </a:solidFill>
                        </a:rPr>
                        <a:t> THE RIGHT PEOPLE</a:t>
                      </a:r>
                      <a:endParaRPr lang="en-GB" sz="1100" b="1" dirty="0" smtClean="0">
                        <a:solidFill>
                          <a:srgbClr val="00AA9E"/>
                        </a:solidFill>
                      </a:endParaRPr>
                    </a:p>
                    <a:p>
                      <a:pPr algn="ctr" eaLnBrk="1" hangingPunct="1">
                        <a:spcBef>
                          <a:spcPct val="0"/>
                        </a:spcBef>
                      </a:pPr>
                      <a:r>
                        <a:rPr lang="en-GB" sz="1100" b="1" dirty="0" smtClean="0">
                          <a:solidFill>
                            <a:schemeClr val="tx1">
                              <a:lumMod val="75000"/>
                              <a:lumOff val="25000"/>
                            </a:schemeClr>
                          </a:solidFill>
                        </a:rPr>
                        <a:t>The CCG involves and engages with the right individuals and organisations when making commissioning decisions</a:t>
                      </a:r>
                    </a:p>
                  </a:txBody>
                  <a:tcPr anchor="ctr"/>
                </a:tc>
                <a:tc>
                  <a:txBody>
                    <a:bodyPr/>
                    <a:lstStyle/>
                    <a:p>
                      <a:pPr algn="ctr"/>
                      <a:r>
                        <a:rPr lang="en-GB" sz="1200" b="1" smtClean="0">
                          <a:solidFill>
                            <a:srgbClr val="00AA9E"/>
                          </a:solidFill>
                        </a:rPr>
                        <a:t>62% (44)</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r>
              <a:tr h="251339">
                <a:tc vMerge="1">
                  <a:txBody>
                    <a:bodyPr/>
                    <a:lstStyle/>
                    <a:p>
                      <a:endParaRPr lang="en-GB"/>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68% (148)</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63% (5691)</a:t>
                      </a:r>
                      <a:endParaRPr lang="en-GB" sz="1100" b="1" kern="1200" dirty="0" smtClean="0">
                        <a:solidFill>
                          <a:srgbClr val="00AA9E"/>
                        </a:solidFill>
                        <a:latin typeface="+mn-lt"/>
                        <a:ea typeface="+mn-ea"/>
                        <a:cs typeface="+mn-cs"/>
                      </a:endParaRPr>
                    </a:p>
                  </a:txBody>
                  <a:tcPr anchor="ctr"/>
                </a:tc>
              </a:tr>
              <a:tr h="1387189">
                <a:tc rowSpan="2">
                  <a:txBody>
                    <a:bodyPr/>
                    <a:lstStyle/>
                    <a:p>
                      <a:pPr algn="ctr"/>
                      <a:r>
                        <a:rPr lang="en-GB" sz="1100" b="1" kern="1200" dirty="0" smtClean="0">
                          <a:solidFill>
                            <a:srgbClr val="00AA9E"/>
                          </a:solidFill>
                          <a:latin typeface="+mn-lt"/>
                          <a:ea typeface="+mn-ea"/>
                          <a:cs typeface="+mn-cs"/>
                        </a:rPr>
                        <a:t>CONFIDENCE IN COMMISSIONING</a:t>
                      </a:r>
                    </a:p>
                    <a:p>
                      <a:pPr algn="ctr"/>
                      <a:r>
                        <a:rPr lang="en-GB" sz="1100" b="1" kern="1200" dirty="0" smtClean="0">
                          <a:solidFill>
                            <a:schemeClr val="tx1">
                              <a:lumMod val="75000"/>
                              <a:lumOff val="25000"/>
                            </a:schemeClr>
                          </a:solidFill>
                          <a:latin typeface="+mn-lt"/>
                          <a:ea typeface="+mn-ea"/>
                          <a:cs typeface="+mn-cs"/>
                        </a:rPr>
                        <a:t>I have confidence in</a:t>
                      </a:r>
                      <a:r>
                        <a:rPr lang="en-GB" sz="1100" b="1" baseline="0" dirty="0" smtClean="0">
                          <a:solidFill>
                            <a:srgbClr val="00AA9E"/>
                          </a:solidFill>
                        </a:rPr>
                        <a:t> </a:t>
                      </a:r>
                      <a:r>
                        <a:rPr lang="en-GB" sz="1100" b="1" kern="1200" dirty="0" smtClean="0">
                          <a:solidFill>
                            <a:schemeClr val="tx1">
                              <a:lumMod val="75000"/>
                              <a:lumOff val="25000"/>
                            </a:schemeClr>
                          </a:solidFill>
                          <a:latin typeface="+mn-lt"/>
                          <a:ea typeface="+mn-ea"/>
                          <a:cs typeface="+mn-cs"/>
                        </a:rPr>
                        <a:t>the CCG to commission high quality services for the local population</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66% (47)</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251339">
                <a:tc vMerge="1">
                  <a:txBody>
                    <a:bodyPr/>
                    <a:lstStyle/>
                    <a:p>
                      <a:endParaRPr lang="en-GB" dirty="0"/>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72% (157)</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68% (6146)</a:t>
                      </a:r>
                      <a:endParaRPr lang="en-GB" sz="1100" b="1" kern="1200" dirty="0" smtClean="0">
                        <a:solidFill>
                          <a:srgbClr val="00AA9E"/>
                        </a:solidFill>
                        <a:latin typeface="+mn-lt"/>
                        <a:ea typeface="+mn-ea"/>
                        <a:cs typeface="+mn-cs"/>
                      </a:endParaRPr>
                    </a:p>
                  </a:txBody>
                  <a:tcPr anchor="ctr"/>
                </a:tc>
              </a:tr>
              <a:tr h="1477025">
                <a:tc rowSpan="2">
                  <a:txBody>
                    <a:bodyPr/>
                    <a:lstStyle/>
                    <a:p>
                      <a:pPr algn="ctr"/>
                      <a:r>
                        <a:rPr lang="en-GB" sz="1100" b="1" kern="1200" dirty="0" smtClean="0">
                          <a:solidFill>
                            <a:srgbClr val="00AA9E"/>
                          </a:solidFill>
                          <a:latin typeface="+mn-lt"/>
                          <a:ea typeface="+mn-ea"/>
                          <a:cs typeface="+mn-cs"/>
                        </a:rPr>
                        <a:t>UNDERSTANDING</a:t>
                      </a:r>
                      <a:r>
                        <a:rPr lang="en-GB" sz="1100" b="1" kern="1200" baseline="0" dirty="0" smtClean="0">
                          <a:solidFill>
                            <a:srgbClr val="00AA9E"/>
                          </a:solidFill>
                          <a:latin typeface="+mn-lt"/>
                          <a:ea typeface="+mn-ea"/>
                          <a:cs typeface="+mn-cs"/>
                        </a:rPr>
                        <a:t> </a:t>
                      </a:r>
                      <a:r>
                        <a:rPr lang="en-GB" sz="1100" b="1" kern="1200" dirty="0" smtClean="0">
                          <a:solidFill>
                            <a:srgbClr val="00AA9E"/>
                          </a:solidFill>
                          <a:latin typeface="+mn-lt"/>
                          <a:ea typeface="+mn-ea"/>
                          <a:cs typeface="+mn-cs"/>
                        </a:rPr>
                        <a:t>REASONS FOR DECISIONS</a:t>
                      </a:r>
                    </a:p>
                    <a:p>
                      <a:pPr algn="ctr"/>
                      <a:r>
                        <a:rPr lang="en-GB" sz="1100" b="1" dirty="0" smtClean="0">
                          <a:solidFill>
                            <a:schemeClr val="tx1">
                              <a:lumMod val="90000"/>
                              <a:lumOff val="10000"/>
                            </a:schemeClr>
                          </a:solidFill>
                        </a:rPr>
                        <a:t>I understand</a:t>
                      </a:r>
                      <a:r>
                        <a:rPr lang="en-GB" sz="1100" b="1" baseline="0" dirty="0" smtClean="0">
                          <a:solidFill>
                            <a:schemeClr val="tx1">
                              <a:lumMod val="90000"/>
                              <a:lumOff val="10000"/>
                            </a:schemeClr>
                          </a:solidFill>
                        </a:rPr>
                        <a:t> the reasons for the decisions that the CCG makes when commissioning services</a:t>
                      </a:r>
                      <a:endParaRPr lang="en-GB" sz="1100" b="1" dirty="0">
                        <a:solidFill>
                          <a:schemeClr val="tx1">
                            <a:lumMod val="90000"/>
                            <a:lumOff val="1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66% (47)</a:t>
                      </a:r>
                      <a:endParaRPr lang="en-GB" sz="1200" b="1" dirty="0" smtClean="0">
                        <a:solidFill>
                          <a:srgbClr val="00AA9E"/>
                        </a:solidFill>
                      </a:endParaRPr>
                    </a:p>
                  </a:txBody>
                  <a:tcPr marT="180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363044">
                <a:tc vMerge="1">
                  <a:txBody>
                    <a:bodyPr/>
                    <a:lstStyle/>
                    <a:p>
                      <a:endParaRPr lang="en-GB"/>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66% (143)</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64% (5745)</a:t>
                      </a:r>
                      <a:endParaRPr lang="en-GB" sz="1100" b="1" kern="1200" dirty="0" smtClean="0">
                        <a:solidFill>
                          <a:srgbClr val="00AA9E"/>
                        </a:solidFill>
                        <a:latin typeface="+mn-lt"/>
                        <a:ea typeface="+mn-ea"/>
                        <a:cs typeface="+mn-cs"/>
                      </a:endParaRPr>
                    </a:p>
                  </a:txBody>
                  <a:tcPr anchor="ctr"/>
                </a:tc>
              </a:tr>
            </a:tbl>
          </a:graphicData>
        </a:graphic>
      </p:graphicFrame>
      <p:graphicFrame>
        <p:nvGraphicFramePr>
          <p:cNvPr id="28" name="D_959dee23445c3cb4" hidden="1"/>
          <p:cNvGraphicFramePr/>
          <p:nvPr>
            <p:extLst>
              <p:ext uri="{D42A27DB-BD31-4B8C-83A1-F6EECF244321}">
                <p14:modId xmlns:p14="http://schemas.microsoft.com/office/powerpoint/2010/main" val="2646324200"/>
              </p:ext>
            </p:extLst>
          </p:nvPr>
        </p:nvGraphicFramePr>
        <p:xfrm>
          <a:off x="0" y="0"/>
          <a:ext cx="2032000" cy="508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9" name="Ipsos Ribbon Rules" hidden="1"/>
          <p:cNvGraphicFramePr/>
          <p:nvPr>
            <p:extLst>
              <p:ext uri="{D42A27DB-BD31-4B8C-83A1-F6EECF244321}">
                <p14:modId xmlns:p14="http://schemas.microsoft.com/office/powerpoint/2010/main" val="2224744389"/>
              </p:ext>
            </p:extLst>
          </p:nvPr>
        </p:nvGraphicFramePr>
        <p:xfrm>
          <a:off x="7874000" y="-571500"/>
          <a:ext cx="2032000" cy="508000"/>
        </p:xfrm>
        <a:graphic>
          <a:graphicData uri="http://schemas.openxmlformats.org/drawingml/2006/chart">
            <c:chart xmlns:c="http://schemas.openxmlformats.org/drawingml/2006/chart" xmlns:r="http://schemas.openxmlformats.org/officeDocument/2006/relationships" r:id="rId7"/>
          </a:graphicData>
        </a:graphic>
      </p:graphicFrame>
      <p:pic>
        <p:nvPicPr>
          <p:cNvPr id="56" name="MID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2731" y="1641982"/>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7" name="MID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37773" y="1641982"/>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8" name="MID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37773" y="3265687"/>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59" name="MID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2731" y="3265687"/>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1" name="MID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37773" y="4956875"/>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2" name="MID_Dup" descr="I:\DATA\Dispatch\CCG\Images\MID.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2731" y="4956875"/>
            <a:ext cx="676656" cy="682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381200"/>
      </p:ext>
    </p:extLst>
  </p:cSld>
  <p:clrMapOvr>
    <a:masterClrMapping/>
  </p:clrMapOvr>
  <mc:AlternateContent xmlns:mc="http://schemas.openxmlformats.org/markup-compatibility/2006" xmlns:p14="http://schemas.microsoft.com/office/powerpoint/2010/main">
    <mc:Choice Requires="p14">
      <p:transition spd="slow" p14:dur="2000"/>
    </mc:Choice>
    <mc:Fallback xmlns:c="http://schemas.openxmlformats.org/drawingml/2006/chart"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00872" y="840829"/>
            <a:ext cx="6105128" cy="5528440"/>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2" name="Rectangle 11"/>
          <p:cNvSpPr/>
          <p:nvPr/>
        </p:nvSpPr>
        <p:spPr bwMode="auto">
          <a:xfrm>
            <a:off x="0" y="830317"/>
            <a:ext cx="9906000" cy="457337"/>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18" name="Title 17"/>
          <p:cNvSpPr>
            <a:spLocks noGrp="1"/>
          </p:cNvSpPr>
          <p:nvPr>
            <p:ph type="title"/>
          </p:nvPr>
        </p:nvSpPr>
        <p:spPr/>
        <p:txBody>
          <a:bodyPr/>
          <a:lstStyle/>
          <a:p>
            <a:r>
              <a:rPr lang="en-GB" sz="2000" dirty="0" smtClean="0"/>
              <a:t>Commissioning decisions and leadership</a:t>
            </a:r>
            <a:endParaRPr lang="en-GB" sz="2000" dirty="0"/>
          </a:p>
        </p:txBody>
      </p:sp>
      <p:sp>
        <p:nvSpPr>
          <p:cNvPr id="40" name="Oval 63" hidden="1"/>
          <p:cNvSpPr/>
          <p:nvPr/>
        </p:nvSpPr>
        <p:spPr bwMode="auto">
          <a:xfrm flipV="1">
            <a:off x="6401840" y="1629626"/>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44" name="Oval 63" hidden="1"/>
          <p:cNvSpPr/>
          <p:nvPr/>
        </p:nvSpPr>
        <p:spPr bwMode="auto">
          <a:xfrm rot="16200000" flipH="1" flipV="1">
            <a:off x="8482219" y="1628800"/>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0" name="Oval 63" hidden="1"/>
          <p:cNvSpPr/>
          <p:nvPr/>
        </p:nvSpPr>
        <p:spPr bwMode="auto">
          <a:xfrm>
            <a:off x="4448117" y="5030072"/>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4" name="Oval 63" hidden="1"/>
          <p:cNvSpPr/>
          <p:nvPr/>
        </p:nvSpPr>
        <p:spPr bwMode="auto">
          <a:xfrm>
            <a:off x="6401840" y="3289502"/>
            <a:ext cx="675867" cy="675867"/>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6F9D6B"/>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55" name="Oval 63" hidden="1"/>
          <p:cNvSpPr/>
          <p:nvPr/>
        </p:nvSpPr>
        <p:spPr bwMode="auto">
          <a:xfrm flipV="1">
            <a:off x="8483047" y="5030071"/>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4" name="Oval 63" hidden="1"/>
          <p:cNvSpPr/>
          <p:nvPr/>
        </p:nvSpPr>
        <p:spPr bwMode="auto">
          <a:xfrm flipV="1">
            <a:off x="8483047" y="3289501"/>
            <a:ext cx="675867" cy="675869"/>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rgbClr val="C00000"/>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69" name="Oval 63" hidden="1"/>
          <p:cNvSpPr/>
          <p:nvPr/>
        </p:nvSpPr>
        <p:spPr bwMode="auto">
          <a:xfrm rot="16200000" flipH="1" flipV="1">
            <a:off x="6401012" y="5029245"/>
            <a:ext cx="677522" cy="677522"/>
          </a:xfrm>
          <a:custGeom>
            <a:avLst/>
            <a:gdLst/>
            <a:ahLst/>
            <a:cxnLst/>
            <a:rect l="l" t="t" r="r" b="b"/>
            <a:pathLst>
              <a:path w="794524" h="794524">
                <a:moveTo>
                  <a:pt x="280248" y="145233"/>
                </a:moveTo>
                <a:lnTo>
                  <a:pt x="280248" y="415263"/>
                </a:lnTo>
                <a:lnTo>
                  <a:pt x="163235" y="415263"/>
                </a:lnTo>
                <a:lnTo>
                  <a:pt x="397261" y="649289"/>
                </a:lnTo>
                <a:lnTo>
                  <a:pt x="631287" y="415263"/>
                </a:lnTo>
                <a:lnTo>
                  <a:pt x="514274" y="415263"/>
                </a:lnTo>
                <a:lnTo>
                  <a:pt x="514274" y="145233"/>
                </a:lnTo>
                <a:close/>
                <a:moveTo>
                  <a:pt x="397262" y="0"/>
                </a:moveTo>
                <a:cubicBezTo>
                  <a:pt x="616664" y="0"/>
                  <a:pt x="794524" y="177860"/>
                  <a:pt x="794524" y="397262"/>
                </a:cubicBezTo>
                <a:cubicBezTo>
                  <a:pt x="794524" y="616664"/>
                  <a:pt x="616664" y="794524"/>
                  <a:pt x="397262" y="794524"/>
                </a:cubicBezTo>
                <a:cubicBezTo>
                  <a:pt x="177860" y="794524"/>
                  <a:pt x="0" y="616664"/>
                  <a:pt x="0" y="397262"/>
                </a:cubicBezTo>
                <a:cubicBezTo>
                  <a:pt x="0" y="177860"/>
                  <a:pt x="177860" y="0"/>
                  <a:pt x="397262" y="0"/>
                </a:cubicBezTo>
                <a:close/>
              </a:path>
            </a:pathLst>
          </a:custGeom>
          <a:solidFill>
            <a:schemeClr val="accent2"/>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cxnSp>
        <p:nvCxnSpPr>
          <p:cNvPr id="9" name="Straight Connector 8"/>
          <p:cNvCxnSpPr/>
          <p:nvPr/>
        </p:nvCxnSpPr>
        <p:spPr bwMode="auto">
          <a:xfrm>
            <a:off x="1712640" y="840829"/>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sp>
        <p:nvSpPr>
          <p:cNvPr id="34" name="Rectangle 33"/>
          <p:cNvSpPr/>
          <p:nvPr/>
        </p:nvSpPr>
        <p:spPr bwMode="auto">
          <a:xfrm>
            <a:off x="3800872" y="1287654"/>
            <a:ext cx="2016224" cy="3325005"/>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GB" sz="1800" b="0" i="0" u="none" strike="noStrike" cap="none" normalizeH="0" baseline="0" dirty="0" smtClean="0">
              <a:ln>
                <a:noFill/>
              </a:ln>
              <a:solidFill>
                <a:schemeClr val="bg1"/>
              </a:solidFill>
              <a:effectLst/>
              <a:latin typeface="Arial" charset="0"/>
            </a:endParaRPr>
          </a:p>
        </p:txBody>
      </p:sp>
      <p:sp>
        <p:nvSpPr>
          <p:cNvPr id="35" name="TextBox 34"/>
          <p:cNvSpPr txBox="1"/>
          <p:nvPr/>
        </p:nvSpPr>
        <p:spPr>
          <a:xfrm>
            <a:off x="4203864" y="1587238"/>
            <a:ext cx="1210239"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cxnSp>
        <p:nvCxnSpPr>
          <p:cNvPr id="77" name="Straight Connector 76"/>
          <p:cNvCxnSpPr/>
          <p:nvPr/>
        </p:nvCxnSpPr>
        <p:spPr bwMode="auto">
          <a:xfrm>
            <a:off x="5817096"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cxnSp>
        <p:nvCxnSpPr>
          <p:cNvPr id="78" name="Straight Connector 77"/>
          <p:cNvCxnSpPr/>
          <p:nvPr/>
        </p:nvCxnSpPr>
        <p:spPr bwMode="auto">
          <a:xfrm>
            <a:off x="7833320" y="840829"/>
            <a:ext cx="0" cy="5528440"/>
          </a:xfrm>
          <a:prstGeom prst="line">
            <a:avLst/>
          </a:prstGeom>
          <a:solidFill>
            <a:schemeClr val="accent2"/>
          </a:solidFill>
          <a:ln w="9525" cap="flat" cmpd="sng" algn="ctr">
            <a:solidFill>
              <a:schemeClr val="bg2">
                <a:lumMod val="50000"/>
                <a:lumOff val="50000"/>
              </a:schemeClr>
            </a:solidFill>
            <a:prstDash val="dash"/>
            <a:round/>
            <a:headEnd type="none" w="med" len="med"/>
            <a:tailEnd type="none" w="med" len="med"/>
          </a:ln>
          <a:effectLst/>
        </p:spPr>
      </p:cxnSp>
      <p:cxnSp>
        <p:nvCxnSpPr>
          <p:cNvPr id="76" name="Straight Connector 75"/>
          <p:cNvCxnSpPr/>
          <p:nvPr/>
        </p:nvCxnSpPr>
        <p:spPr bwMode="auto">
          <a:xfrm>
            <a:off x="3800872" y="840829"/>
            <a:ext cx="0" cy="5528440"/>
          </a:xfrm>
          <a:prstGeom prst="line">
            <a:avLst/>
          </a:prstGeom>
          <a:solidFill>
            <a:schemeClr val="accent2"/>
          </a:solidFill>
          <a:ln w="28575" cap="flat" cmpd="sng" algn="ctr">
            <a:solidFill>
              <a:srgbClr val="D1802F"/>
            </a:solidFill>
            <a:prstDash val="dash"/>
            <a:round/>
            <a:headEnd type="none" w="med" len="med"/>
            <a:tailEnd type="none" w="med" len="med"/>
          </a:ln>
          <a:effectLst/>
        </p:spPr>
      </p:cxnSp>
      <p:cxnSp>
        <p:nvCxnSpPr>
          <p:cNvPr id="7" name="Straight Connector 6"/>
          <p:cNvCxnSpPr/>
          <p:nvPr/>
        </p:nvCxnSpPr>
        <p:spPr bwMode="auto">
          <a:xfrm>
            <a:off x="128464" y="2884467"/>
            <a:ext cx="9505056"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cxnSp>
        <p:nvCxnSpPr>
          <p:cNvPr id="75" name="Straight Connector 74"/>
          <p:cNvCxnSpPr/>
          <p:nvPr/>
        </p:nvCxnSpPr>
        <p:spPr bwMode="auto">
          <a:xfrm>
            <a:off x="200472" y="4612659"/>
            <a:ext cx="9433048" cy="0"/>
          </a:xfrm>
          <a:prstGeom prst="line">
            <a:avLst/>
          </a:prstGeom>
          <a:solidFill>
            <a:schemeClr val="accent2"/>
          </a:solidFill>
          <a:ln w="9525" cap="flat" cmpd="sng" algn="ctr">
            <a:solidFill>
              <a:schemeClr val="accent2">
                <a:lumMod val="75000"/>
              </a:schemeClr>
            </a:solidFill>
            <a:prstDash val="dash"/>
            <a:round/>
            <a:headEnd type="none" w="med" len="med"/>
            <a:tailEnd type="none" w="med" len="med"/>
          </a:ln>
          <a:effectLst/>
        </p:spPr>
      </p:cxnSp>
      <p:sp>
        <p:nvSpPr>
          <p:cNvPr id="39" name="TextBox 38"/>
          <p:cNvSpPr txBox="1"/>
          <p:nvPr/>
        </p:nvSpPr>
        <p:spPr>
          <a:xfrm>
            <a:off x="4203864" y="3412962"/>
            <a:ext cx="1210239" cy="830997"/>
          </a:xfrm>
          <a:prstGeom prst="rect">
            <a:avLst/>
          </a:prstGeom>
          <a:noFill/>
        </p:spPr>
        <p:txBody>
          <a:bodyPr wrap="square" lIns="0" tIns="0" rIns="0" bIns="0" rtlCol="0">
            <a:spAutoFit/>
          </a:bodyPr>
          <a:lstStyle/>
          <a:p>
            <a:pPr algn="ctr"/>
            <a:r>
              <a:rPr lang="en-GB" sz="1800" b="1" dirty="0" smtClean="0">
                <a:solidFill>
                  <a:schemeClr val="accent2"/>
                </a:solidFill>
              </a:rPr>
              <a:t>NOT ASKED IN 2012</a:t>
            </a:r>
          </a:p>
        </p:txBody>
      </p:sp>
      <p:graphicFrame>
        <p:nvGraphicFramePr>
          <p:cNvPr id="2" name="D_dffe08caa9666561_CalcTable"/>
          <p:cNvGraphicFramePr>
            <a:graphicFrameLocks noGrp="1" noChangeAspect="1"/>
          </p:cNvGraphicFramePr>
          <p:nvPr>
            <p:extLst>
              <p:ext uri="{D42A27DB-BD31-4B8C-83A1-F6EECF244321}">
                <p14:modId xmlns:p14="http://schemas.microsoft.com/office/powerpoint/2010/main" val="2287589887"/>
              </p:ext>
            </p:extLst>
          </p:nvPr>
        </p:nvGraphicFramePr>
        <p:xfrm>
          <a:off x="33548" y="840830"/>
          <a:ext cx="9860074" cy="5554653"/>
        </p:xfrm>
        <a:graphic>
          <a:graphicData uri="http://schemas.openxmlformats.org/drawingml/2006/table">
            <a:tbl>
              <a:tblPr firstRow="1" bandRow="1">
                <a:tableStyleId>{2D5ABB26-0587-4C30-8999-92F81FD0307C}</a:tableStyleId>
              </a:tblPr>
              <a:tblGrid>
                <a:gridCol w="1705125"/>
                <a:gridCol w="2049823"/>
                <a:gridCol w="2035042"/>
                <a:gridCol w="2035042"/>
                <a:gridCol w="2035042"/>
              </a:tblGrid>
              <a:tr h="446227">
                <a:tc>
                  <a:txBody>
                    <a:bodyPr/>
                    <a:lstStyle/>
                    <a:p>
                      <a:pPr algn="ctr"/>
                      <a:endParaRPr lang="en-GB" sz="1400" dirty="0"/>
                    </a:p>
                  </a:txBody>
                  <a:tcPr/>
                </a:tc>
                <a:tc>
                  <a:txBody>
                    <a:bodyPr/>
                    <a:lstStyle/>
                    <a:p>
                      <a:pPr algn="ctr"/>
                      <a:r>
                        <a:rPr lang="en-GB" sz="1400" b="1" u="sng" dirty="0" smtClean="0">
                          <a:solidFill>
                            <a:srgbClr val="00AA9E"/>
                          </a:solidFill>
                        </a:rPr>
                        <a:t>CCG</a:t>
                      </a:r>
                      <a:r>
                        <a:rPr lang="en-GB" sz="1400" b="1" u="sng" baseline="0" dirty="0" smtClean="0">
                          <a:solidFill>
                            <a:srgbClr val="00AA9E"/>
                          </a:solidFill>
                        </a:rPr>
                        <a:t> in 2014</a:t>
                      </a:r>
                    </a:p>
                    <a:p>
                      <a:pPr algn="ctr"/>
                      <a:r>
                        <a:rPr lang="en-GB" sz="1100" b="1" u="none" baseline="0" dirty="0" smtClean="0">
                          <a:solidFill>
                            <a:srgbClr val="00AA9E"/>
                          </a:solidFill>
                        </a:rPr>
                        <a:t>Base: 71</a:t>
                      </a:r>
                    </a:p>
                  </a:txBody>
                  <a:tcPr/>
                </a:tc>
                <a:tc>
                  <a:txBody>
                    <a:bodyPr/>
                    <a:lstStyle/>
                    <a:p>
                      <a:pPr algn="ctr"/>
                      <a:r>
                        <a:rPr lang="en-GB" sz="1400" b="1" u="sng" dirty="0" smtClean="0">
                          <a:solidFill>
                            <a:srgbClr val="00AA9E"/>
                          </a:solidFill>
                        </a:rPr>
                        <a:t>CCG in 2012</a:t>
                      </a:r>
                    </a:p>
                    <a:p>
                      <a:pPr algn="ctr"/>
                      <a:r>
                        <a:rPr lang="en-GB" sz="1100" b="1" dirty="0" smtClean="0">
                          <a:solidFill>
                            <a:srgbClr val="00AA9E"/>
                          </a:solidFill>
                        </a:rPr>
                        <a:t>Base: 97</a:t>
                      </a:r>
                      <a:endParaRPr lang="en-GB" sz="1100" b="1" dirty="0">
                        <a:solidFill>
                          <a:srgbClr val="00AA9E"/>
                        </a:solidFill>
                      </a:endParaRPr>
                    </a:p>
                  </a:txBody>
                  <a:tcPr/>
                </a:tc>
                <a:tc>
                  <a:txBody>
                    <a:bodyPr/>
                    <a:lstStyle/>
                    <a:p>
                      <a:pPr algn="ctr"/>
                      <a:r>
                        <a:rPr lang="en-GB" sz="1400" b="1" u="sng" dirty="0" smtClean="0">
                          <a:solidFill>
                            <a:srgbClr val="00AA9E"/>
                          </a:solidFill>
                        </a:rPr>
                        <a:t>Area team</a:t>
                      </a:r>
                    </a:p>
                    <a:p>
                      <a:pPr algn="ctr"/>
                      <a:r>
                        <a:rPr lang="en-GB" sz="1100" b="1" dirty="0" smtClean="0">
                          <a:solidFill>
                            <a:srgbClr val="00AA9E"/>
                          </a:solidFill>
                        </a:rPr>
                        <a:t>Base: 217</a:t>
                      </a:r>
                      <a:endParaRPr lang="en-GB" sz="1100" b="1" dirty="0">
                        <a:solidFill>
                          <a:srgbClr val="00AA9E"/>
                        </a:solidFill>
                      </a:endParaRPr>
                    </a:p>
                  </a:txBody>
                  <a:tcPr/>
                </a:tc>
                <a:tc>
                  <a:txBody>
                    <a:bodyPr/>
                    <a:lstStyle/>
                    <a:p>
                      <a:pPr algn="ctr"/>
                      <a:r>
                        <a:rPr lang="en-GB" sz="1400" b="1" u="sng" dirty="0" smtClean="0">
                          <a:solidFill>
                            <a:srgbClr val="00AA9E"/>
                          </a:solidFill>
                        </a:rPr>
                        <a:t>All</a:t>
                      </a:r>
                      <a:r>
                        <a:rPr lang="en-GB" sz="1400" b="1" u="sng" baseline="0" dirty="0" smtClean="0">
                          <a:solidFill>
                            <a:srgbClr val="00AA9E"/>
                          </a:solidFill>
                        </a:rPr>
                        <a:t> </a:t>
                      </a:r>
                      <a:r>
                        <a:rPr lang="en-GB" sz="1400" b="1" u="sng" dirty="0" smtClean="0">
                          <a:solidFill>
                            <a:srgbClr val="00AA9E"/>
                          </a:solidFill>
                        </a:rPr>
                        <a:t>CCGs</a:t>
                      </a:r>
                    </a:p>
                    <a:p>
                      <a:pPr algn="ctr"/>
                      <a:r>
                        <a:rPr lang="en-GB" sz="1100" b="1" dirty="0" smtClean="0">
                          <a:solidFill>
                            <a:srgbClr val="00AA9E"/>
                          </a:solidFill>
                        </a:rPr>
                        <a:t>Base: 9018</a:t>
                      </a:r>
                      <a:endParaRPr lang="en-GB" sz="1100" b="1" dirty="0">
                        <a:solidFill>
                          <a:srgbClr val="00AA9E"/>
                        </a:solidFill>
                      </a:endParaRPr>
                    </a:p>
                  </a:txBody>
                  <a:tcPr/>
                </a:tc>
              </a:tr>
              <a:tr h="1234570">
                <a:tc rowSpan="2">
                  <a:txBody>
                    <a:bodyPr/>
                    <a:lstStyle/>
                    <a:p>
                      <a:pPr algn="ctr"/>
                      <a:r>
                        <a:rPr lang="en-GB" sz="1100" b="1" dirty="0" smtClean="0">
                          <a:solidFill>
                            <a:srgbClr val="00AA9E"/>
                          </a:solidFill>
                        </a:rPr>
                        <a:t>EFFECTIVELY COMMUNICATING COMMISSIONING DECISIONS</a:t>
                      </a:r>
                    </a:p>
                    <a:p>
                      <a:pPr algn="ctr"/>
                      <a:r>
                        <a:rPr lang="en-GB" sz="1100" b="1" kern="1200" dirty="0" smtClean="0">
                          <a:solidFill>
                            <a:schemeClr val="tx1">
                              <a:lumMod val="75000"/>
                              <a:lumOff val="25000"/>
                            </a:schemeClr>
                          </a:solidFill>
                          <a:latin typeface="+mn-lt"/>
                          <a:ea typeface="+mn-ea"/>
                          <a:cs typeface="+mn-cs"/>
                        </a:rPr>
                        <a:t>The</a:t>
                      </a:r>
                      <a:r>
                        <a:rPr lang="en-GB" sz="1100" b="1" kern="1200" baseline="0" dirty="0" smtClean="0">
                          <a:solidFill>
                            <a:schemeClr val="tx1">
                              <a:lumMod val="75000"/>
                              <a:lumOff val="25000"/>
                            </a:schemeClr>
                          </a:solidFill>
                          <a:latin typeface="+mn-lt"/>
                          <a:ea typeface="+mn-ea"/>
                          <a:cs typeface="+mn-cs"/>
                        </a:rPr>
                        <a:t> CCG effectively communicates its commissioning decisions with me</a:t>
                      </a:r>
                      <a:endParaRPr lang="en-GB" sz="1100" b="1" kern="1200" dirty="0" smtClean="0">
                        <a:solidFill>
                          <a:schemeClr val="tx1">
                            <a:lumMod val="75000"/>
                            <a:lumOff val="25000"/>
                          </a:schemeClr>
                        </a:solidFill>
                        <a:latin typeface="+mn-lt"/>
                        <a:ea typeface="+mn-ea"/>
                        <a:cs typeface="+mn-cs"/>
                      </a:endParaRPr>
                    </a:p>
                  </a:txBody>
                  <a:tcPr anchor="ctr"/>
                </a:tc>
                <a:tc>
                  <a:txBody>
                    <a:bodyPr/>
                    <a:lstStyle/>
                    <a:p>
                      <a:pPr algn="ctr"/>
                      <a:r>
                        <a:rPr lang="en-GB" sz="1200" b="1" smtClean="0">
                          <a:solidFill>
                            <a:srgbClr val="00AA9E"/>
                          </a:solidFill>
                        </a:rPr>
                        <a:t>59% (42)</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accent6">
                            <a:lumMod val="50000"/>
                          </a:schemeClr>
                        </a:solidFill>
                        <a:latin typeface="+mn-lt"/>
                        <a:ea typeface="+mn-ea"/>
                        <a:cs typeface="+mn-cs"/>
                      </a:endParaRPr>
                    </a:p>
                  </a:txBody>
                  <a:tcPr anchor="ctr"/>
                </a:tc>
              </a:tr>
              <a:tr h="403044">
                <a:tc vMerge="1">
                  <a:txBody>
                    <a:bodyPr/>
                    <a:lstStyle/>
                    <a:p>
                      <a:endParaRPr lang="en-GB"/>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65% (140)</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59% (5303)</a:t>
                      </a:r>
                      <a:endParaRPr lang="en-GB" sz="1100" b="1" kern="1200" dirty="0" smtClean="0">
                        <a:solidFill>
                          <a:srgbClr val="00AA9E"/>
                        </a:solidFill>
                        <a:latin typeface="+mn-lt"/>
                        <a:ea typeface="+mn-ea"/>
                        <a:cs typeface="+mn-cs"/>
                      </a:endParaRPr>
                    </a:p>
                  </a:txBody>
                  <a:tcPr anchor="ctr"/>
                </a:tc>
              </a:tr>
              <a:tr h="1277877">
                <a:tc rowSpan="2">
                  <a:txBody>
                    <a:bodyPr/>
                    <a:lstStyle/>
                    <a:p>
                      <a:pPr algn="ctr"/>
                      <a:r>
                        <a:rPr lang="en-GB" sz="1100" b="1" dirty="0" smtClean="0">
                          <a:solidFill>
                            <a:srgbClr val="00AA9E"/>
                          </a:solidFill>
                        </a:rPr>
                        <a:t>CONTINUOUS IMPROVEMENT IN QUALITY</a:t>
                      </a:r>
                    </a:p>
                    <a:p>
                      <a:pPr algn="ctr"/>
                      <a:r>
                        <a:rPr lang="en-GB" sz="1100" b="1" kern="1200" dirty="0" smtClean="0">
                          <a:solidFill>
                            <a:schemeClr val="tx1">
                              <a:lumMod val="75000"/>
                              <a:lumOff val="25000"/>
                            </a:schemeClr>
                          </a:solidFill>
                          <a:latin typeface="+mn-lt"/>
                          <a:ea typeface="+mn-ea"/>
                          <a:cs typeface="+mn-cs"/>
                        </a:rPr>
                        <a:t>The CCG’s plans will deliver continuous improvement</a:t>
                      </a:r>
                      <a:r>
                        <a:rPr lang="en-GB" sz="1100" b="1" kern="1200" baseline="0" dirty="0" smtClean="0">
                          <a:solidFill>
                            <a:schemeClr val="tx1">
                              <a:lumMod val="75000"/>
                              <a:lumOff val="25000"/>
                            </a:schemeClr>
                          </a:solidFill>
                          <a:latin typeface="+mn-lt"/>
                          <a:ea typeface="+mn-ea"/>
                          <a:cs typeface="+mn-cs"/>
                        </a:rPr>
                        <a:t> </a:t>
                      </a:r>
                      <a:r>
                        <a:rPr lang="en-GB" sz="1100" b="1" kern="1200" dirty="0" smtClean="0">
                          <a:solidFill>
                            <a:schemeClr val="tx1">
                              <a:lumMod val="75000"/>
                              <a:lumOff val="25000"/>
                            </a:schemeClr>
                          </a:solidFill>
                          <a:latin typeface="+mn-lt"/>
                          <a:ea typeface="+mn-ea"/>
                          <a:cs typeface="+mn-cs"/>
                        </a:rPr>
                        <a:t>in quality within the available resources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smtClean="0">
                          <a:solidFill>
                            <a:srgbClr val="00AA9E"/>
                          </a:solidFill>
                        </a:rPr>
                        <a:t>49% (35)</a:t>
                      </a:r>
                      <a:endParaRPr lang="en-GB" sz="1200" b="1" dirty="0" smtClean="0">
                        <a:solidFill>
                          <a:srgbClr val="00AA9E"/>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403044">
                <a:tc vMerge="1">
                  <a:txBody>
                    <a:bodyPr/>
                    <a:lstStyle/>
                    <a:p>
                      <a:endParaRPr lang="en-GB" dirty="0"/>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65% (141)</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58% (5249)</a:t>
                      </a:r>
                      <a:endParaRPr lang="en-GB" sz="1100" b="1" kern="1200" dirty="0" smtClean="0">
                        <a:solidFill>
                          <a:srgbClr val="00AA9E"/>
                        </a:solidFill>
                        <a:latin typeface="+mn-lt"/>
                        <a:ea typeface="+mn-ea"/>
                        <a:cs typeface="+mn-cs"/>
                      </a:endParaRPr>
                    </a:p>
                  </a:txBody>
                  <a:tcPr anchor="ctr"/>
                </a:tc>
              </a:tr>
              <a:tr h="1360634">
                <a:tc>
                  <a:txBody>
                    <a:bodyPr/>
                    <a:lstStyle/>
                    <a:p>
                      <a:pPr algn="ctr"/>
                      <a:r>
                        <a:rPr lang="en-GB" sz="1100" b="1" dirty="0" smtClean="0">
                          <a:solidFill>
                            <a:srgbClr val="00AA9E"/>
                          </a:solidFill>
                        </a:rPr>
                        <a:t>SKILLS AND EXPERIENCE OF LEADERSHIP</a:t>
                      </a:r>
                    </a:p>
                    <a:p>
                      <a:pPr algn="ctr"/>
                      <a:r>
                        <a:rPr lang="en-GB" sz="1100" b="1" kern="1200" dirty="0" smtClean="0">
                          <a:solidFill>
                            <a:schemeClr val="tx1">
                              <a:lumMod val="75000"/>
                              <a:lumOff val="25000"/>
                            </a:schemeClr>
                          </a:solidFill>
                          <a:latin typeface="+mn-lt"/>
                          <a:ea typeface="+mn-ea"/>
                          <a:cs typeface="+mn-cs"/>
                        </a:rPr>
                        <a:t>The leadership of the CCG has the necessary blend</a:t>
                      </a:r>
                      <a:r>
                        <a:rPr lang="en-GB" sz="1100" b="1" kern="1200" baseline="0" dirty="0" smtClean="0">
                          <a:solidFill>
                            <a:schemeClr val="tx1">
                              <a:lumMod val="75000"/>
                              <a:lumOff val="25000"/>
                            </a:schemeClr>
                          </a:solidFill>
                          <a:latin typeface="+mn-lt"/>
                          <a:ea typeface="+mn-ea"/>
                          <a:cs typeface="+mn-cs"/>
                        </a:rPr>
                        <a:t> of skills and experience</a:t>
                      </a:r>
                      <a:endParaRPr lang="en-GB" sz="1100" b="1" kern="1200" dirty="0" smtClean="0">
                        <a:solidFill>
                          <a:schemeClr val="tx1">
                            <a:lumMod val="75000"/>
                            <a:lumOff val="25000"/>
                          </a:schemeClr>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smtClean="0">
                          <a:solidFill>
                            <a:srgbClr val="00AA9E"/>
                          </a:solidFill>
                        </a:rPr>
                        <a:t>68% (48)</a:t>
                      </a:r>
                      <a:endParaRPr lang="en-GB" sz="1200" b="1" dirty="0" smtClean="0">
                        <a:solidFill>
                          <a:srgbClr val="00AA9E"/>
                        </a:solidFill>
                      </a:endParaRPr>
                    </a:p>
                  </a:txBody>
                  <a:tcPr marT="180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00AA9E"/>
                        </a:solidFill>
                        <a:latin typeface="+mn-lt"/>
                        <a:ea typeface="+mn-ea"/>
                        <a:cs typeface="+mn-cs"/>
                      </a:endParaRPr>
                    </a:p>
                  </a:txBody>
                  <a:tcPr anchor="ctr"/>
                </a:tc>
              </a:tr>
              <a:tr h="403044">
                <a:tc>
                  <a:txBody>
                    <a:bodyPr/>
                    <a:lstStyle/>
                    <a:p>
                      <a:endParaRPr lang="en-GB" dirty="0"/>
                    </a:p>
                  </a:txBody>
                  <a:tcPr/>
                </a:tc>
                <a:tc>
                  <a:txBody>
                    <a:bodyPr/>
                    <a:lstStyle/>
                    <a:p>
                      <a:pPr algn="ctr"/>
                      <a:r>
                        <a:rPr lang="en-GB" sz="1000" b="1" smtClean="0">
                          <a:solidFill>
                            <a:srgbClr val="00AA9E"/>
                          </a:solidFill>
                          <a:latin typeface="Arial Narrow" panose="020B0606020202030204" pitchFamily="34" charset="0"/>
                        </a:rPr>
                        <a:t>STRONGLY AGREE/TEND TO AGREE</a:t>
                      </a:r>
                      <a:endParaRPr lang="en-GB" sz="1000" b="1" dirty="0">
                        <a:solidFill>
                          <a:srgbClr val="00AA9E"/>
                        </a:solidFill>
                        <a:latin typeface="Arial Narrow" panose="020B0606020202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82% (80)</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71% (153)</a:t>
                      </a:r>
                      <a:endParaRPr lang="en-GB" sz="1100" b="1" kern="1200" dirty="0" smtClean="0">
                        <a:solidFill>
                          <a:srgbClr val="00AA9E"/>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smtClean="0">
                          <a:solidFill>
                            <a:srgbClr val="00AA9E"/>
                          </a:solidFill>
                        </a:rPr>
                        <a:t>70% (6313)</a:t>
                      </a:r>
                      <a:endParaRPr lang="en-GB" sz="1100" b="1" kern="1200" dirty="0" smtClean="0">
                        <a:solidFill>
                          <a:srgbClr val="00AA9E"/>
                        </a:solidFill>
                        <a:latin typeface="+mn-lt"/>
                        <a:ea typeface="+mn-ea"/>
                        <a:cs typeface="+mn-cs"/>
                      </a:endParaRPr>
                    </a:p>
                  </a:txBody>
                  <a:tcPr anchor="ctr"/>
                </a:tc>
              </a:tr>
            </a:tbl>
          </a:graphicData>
        </a:graphic>
      </p:graphicFrame>
      <p:sp>
        <p:nvSpPr>
          <p:cNvPr id="27" name="D_5f3f2349e50b9f38"/>
          <p:cNvSpPr txBox="1"/>
          <p:nvPr/>
        </p:nvSpPr>
        <p:spPr>
          <a:xfrm>
            <a:off x="4448944" y="6514751"/>
            <a:ext cx="4293895" cy="153888"/>
          </a:xfrm>
          <a:prstGeom prst="rect">
            <a:avLst/>
          </a:prstGeom>
          <a:noFill/>
        </p:spPr>
        <p:txBody>
          <a:bodyPr wrap="square" lIns="0" tIns="0" rIns="0" bIns="0" rtlCol="0">
            <a:spAutoFit/>
          </a:bodyPr>
          <a:lstStyle/>
          <a:p>
            <a:r>
              <a:rPr lang="en-GB" sz="1000" dirty="0" smtClean="0"/>
              <a:t>Sheffield CCG</a:t>
            </a:r>
          </a:p>
        </p:txBody>
      </p:sp>
      <p:sp>
        <p:nvSpPr>
          <p:cNvPr id="28" name="D_a95b8af87e6d9f52"/>
          <p:cNvSpPr txBox="1"/>
          <p:nvPr/>
        </p:nvSpPr>
        <p:spPr>
          <a:xfrm>
            <a:off x="1658790" y="6514751"/>
            <a:ext cx="2646138" cy="153888"/>
          </a:xfrm>
          <a:prstGeom prst="rect">
            <a:avLst/>
          </a:prstGeom>
          <a:noFill/>
        </p:spPr>
        <p:txBody>
          <a:bodyPr wrap="square" lIns="0" tIns="0" rIns="0" bIns="0" rtlCol="0">
            <a:spAutoFit/>
          </a:bodyPr>
          <a:lstStyle/>
          <a:p>
            <a:pPr algn="l"/>
            <a:r>
              <a:rPr lang="en-GB" sz="1000" dirty="0" smtClean="0"/>
              <a:t>Fieldwork: 12 March - 8 April 2014</a:t>
            </a:r>
            <a:endParaRPr lang="en-GB" dirty="0" smtClean="0"/>
          </a:p>
        </p:txBody>
      </p:sp>
      <p:graphicFrame>
        <p:nvGraphicFramePr>
          <p:cNvPr id="29" name="D_dffe08caa9666561" hidden="1"/>
          <p:cNvGraphicFramePr/>
          <p:nvPr>
            <p:extLst>
              <p:ext uri="{D42A27DB-BD31-4B8C-83A1-F6EECF244321}">
                <p14:modId xmlns:p14="http://schemas.microsoft.com/office/powerpoint/2010/main" val="534329914"/>
              </p:ext>
            </p:extLst>
          </p:nvPr>
        </p:nvGraphicFramePr>
        <p:xfrm>
          <a:off x="0" y="0"/>
          <a:ext cx="2032000" cy="50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0" name="Ipsos Ribbon Rules" hidden="1"/>
          <p:cNvGraphicFramePr/>
          <p:nvPr>
            <p:extLst>
              <p:ext uri="{D42A27DB-BD31-4B8C-83A1-F6EECF244321}">
                <p14:modId xmlns:p14="http://schemas.microsoft.com/office/powerpoint/2010/main" val="1228344361"/>
              </p:ext>
            </p:extLst>
          </p:nvPr>
        </p:nvGraphicFramePr>
        <p:xfrm>
          <a:off x="7874000" y="-571500"/>
          <a:ext cx="2032000" cy="508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 name="D_5cdf5f5fc8bc7f61"/>
          <p:cNvGraphicFramePr/>
          <p:nvPr>
            <p:extLst>
              <p:ext uri="{D42A27DB-BD31-4B8C-83A1-F6EECF244321}">
                <p14:modId xmlns:p14="http://schemas.microsoft.com/office/powerpoint/2010/main" val="3517062724"/>
              </p:ext>
            </p:extLst>
          </p:nvPr>
        </p:nvGraphicFramePr>
        <p:xfrm>
          <a:off x="1779740" y="2541101"/>
          <a:ext cx="2015876" cy="212789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2" name="D_a8b5ec2e9bbc4761"/>
          <p:cNvGraphicFramePr/>
          <p:nvPr>
            <p:extLst>
              <p:ext uri="{D42A27DB-BD31-4B8C-83A1-F6EECF244321}">
                <p14:modId xmlns:p14="http://schemas.microsoft.com/office/powerpoint/2010/main" val="2183016768"/>
              </p:ext>
            </p:extLst>
          </p:nvPr>
        </p:nvGraphicFramePr>
        <p:xfrm>
          <a:off x="1701533" y="4421616"/>
          <a:ext cx="2026387" cy="217791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D_f7e11faad5b87f61"/>
          <p:cNvGraphicFramePr/>
          <p:nvPr>
            <p:extLst>
              <p:ext uri="{D42A27DB-BD31-4B8C-83A1-F6EECF244321}">
                <p14:modId xmlns:p14="http://schemas.microsoft.com/office/powerpoint/2010/main" val="2244631258"/>
              </p:ext>
            </p:extLst>
          </p:nvPr>
        </p:nvGraphicFramePr>
        <p:xfrm>
          <a:off x="1813359" y="901658"/>
          <a:ext cx="1948639" cy="2131803"/>
        </p:xfrm>
        <a:graphic>
          <a:graphicData uri="http://schemas.openxmlformats.org/drawingml/2006/chart">
            <c:chart xmlns:c="http://schemas.openxmlformats.org/drawingml/2006/chart" xmlns:r="http://schemas.openxmlformats.org/officeDocument/2006/relationships" r:id="rId7"/>
          </a:graphicData>
        </a:graphic>
      </p:graphicFrame>
      <p:pic>
        <p:nvPicPr>
          <p:cNvPr id="53" name="DOWN_Dup" descr="I:\DATA\Dispatch\CCG\Images\DOWN.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2731" y="3251495"/>
            <a:ext cx="676656" cy="676656"/>
          </a:xfrm>
          <a:prstGeom prst="rect">
            <a:avLst/>
          </a:prstGeom>
          <a:noFill/>
          <a:extLst>
            <a:ext uri="{909E8E84-426E-40DD-AFC4-6F175D3DCCD1}">
              <a14:hiddenFill xmlns:a14="http://schemas.microsoft.com/office/drawing/2010/main">
                <a:solidFill>
                  <a:srgbClr val="FFFFFF"/>
                </a:solidFill>
              </a14:hiddenFill>
            </a:ext>
          </a:extLst>
        </p:spPr>
      </p:pic>
      <p:pic>
        <p:nvPicPr>
          <p:cNvPr id="59" name="DOWN" descr="I:\DATA\Dispatch\CCG\Images\DOWN.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7689" y="4973794"/>
            <a:ext cx="676656" cy="676656"/>
          </a:xfrm>
          <a:prstGeom prst="rect">
            <a:avLst/>
          </a:prstGeom>
          <a:noFill/>
          <a:extLst>
            <a:ext uri="{909E8E84-426E-40DD-AFC4-6F175D3DCCD1}">
              <a14:hiddenFill xmlns:a14="http://schemas.microsoft.com/office/drawing/2010/main">
                <a:solidFill>
                  <a:srgbClr val="FFFFFF"/>
                </a:solidFill>
              </a14:hiddenFill>
            </a:ext>
          </a:extLst>
        </p:spPr>
      </p:pic>
      <p:pic>
        <p:nvPicPr>
          <p:cNvPr id="61"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02731" y="1589179"/>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2"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1589179"/>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3"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3248446"/>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7"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37773" y="4970746"/>
            <a:ext cx="676656" cy="682752"/>
          </a:xfrm>
          <a:prstGeom prst="rect">
            <a:avLst/>
          </a:prstGeom>
          <a:noFill/>
          <a:extLst>
            <a:ext uri="{909E8E84-426E-40DD-AFC4-6F175D3DCCD1}">
              <a14:hiddenFill xmlns:a14="http://schemas.microsoft.com/office/drawing/2010/main">
                <a:solidFill>
                  <a:srgbClr val="FFFFFF"/>
                </a:solidFill>
              </a14:hiddenFill>
            </a:ext>
          </a:extLst>
        </p:spPr>
      </p:pic>
      <p:pic>
        <p:nvPicPr>
          <p:cNvPr id="68" name="MID_Dup" descr="I:\DATA\Dispatch\CCG\Images\M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02731" y="4970746"/>
            <a:ext cx="676656" cy="682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6825735"/>
      </p:ext>
    </p:extLst>
  </p:cSld>
  <p:clrMapOvr>
    <a:masterClrMapping/>
  </p:clrMapOvr>
  <mc:AlternateContent xmlns:mc="http://schemas.openxmlformats.org/markup-compatibility/2006" xmlns:p14="http://schemas.microsoft.com/office/powerpoint/2010/main">
    <mc:Choice Requires="p14">
      <p:transition spd="slow" p14:dur="2000"/>
    </mc:Choice>
    <mc:Fallback xmlns:c="http://schemas.openxmlformats.org/drawingml/2006/chart" xmlns="">
      <p:transition spd="slow"/>
    </mc:Fallback>
  </mc:AlternateContent>
  <p:timing>
    <p:tnLst>
      <p:par>
        <p:cTn id="1" dur="indefinite" restart="never" nodeType="tmRoot"/>
      </p:par>
    </p:tnLst>
  </p:timing>
</p:sld>
</file>

<file path=ppt/theme/theme1.xml><?xml version="1.0" encoding="utf-8"?>
<a:theme xmlns:a="http://schemas.openxmlformats.org/drawingml/2006/main" name="UK - Ipsos SRI">
  <a:themeElements>
    <a:clrScheme name="Corporate">
      <a:dk1>
        <a:srgbClr val="292926"/>
      </a:dk1>
      <a:lt1>
        <a:srgbClr val="FFFFFF"/>
      </a:lt1>
      <a:dk2>
        <a:srgbClr val="639EC8"/>
      </a:dk2>
      <a:lt2>
        <a:srgbClr val="292926"/>
      </a:lt2>
      <a:accent1>
        <a:srgbClr val="003E74"/>
      </a:accent1>
      <a:accent2>
        <a:srgbClr val="A5AEB6"/>
      </a:accent2>
      <a:accent3>
        <a:srgbClr val="639EC8"/>
      </a:accent3>
      <a:accent4>
        <a:srgbClr val="53534C"/>
      </a:accent4>
      <a:accent5>
        <a:srgbClr val="BE0F34"/>
      </a:accent5>
      <a:accent6>
        <a:srgbClr val="73AE57"/>
      </a:accent6>
      <a:hlink>
        <a:srgbClr val="003E74"/>
      </a:hlink>
      <a:folHlink>
        <a:srgbClr val="639EC8"/>
      </a:folHlink>
    </a:clrScheme>
    <a:fontScheme name="Ipsos MORI -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noFill/>
          <a:prstDash val="solid"/>
          <a:round/>
          <a:headEnd type="none" w="med" len="med"/>
          <a:tailEnd type="none" w="med" len="med"/>
        </a:ln>
        <a:effectLst/>
      </a:spPr>
      <a:bodyPr vert="horz" wrap="square" lIns="90000" tIns="72000" rIns="90000" bIns="72000" numCol="1" rtlCol="0" anchor="t" anchorCtr="0" compatLnSpc="1">
        <a:prstTxWarp prst="textNoShape">
          <a:avLst/>
        </a:prstTxWarp>
        <a:noAutofit/>
      </a:bodyPr>
      <a:lstStyle>
        <a:def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defRPr kumimoji="0" sz="1800" b="0" i="0" u="none" strike="noStrike" cap="none" normalizeH="0" baseline="0" dirty="0" smtClean="0">
            <a:ln>
              <a:noFill/>
            </a:ln>
            <a:solidFill>
              <a:schemeClr val="bg1"/>
            </a:solidFill>
            <a:effectLst/>
            <a:latin typeface="Arial" charset="0"/>
          </a:defRPr>
        </a:defPPr>
      </a:lstStyle>
    </a:spDef>
    <a:lnDef>
      <a:spPr bwMode="auto">
        <a:solidFill>
          <a:schemeClr val="accent2"/>
        </a:solidFill>
        <a:ln w="9525" cap="flat" cmpd="sng" algn="ctr">
          <a:solidFill>
            <a:schemeClr val="tx1"/>
          </a:solidFill>
          <a:prstDash val="solid"/>
          <a:round/>
          <a:headEnd type="none" w="med" len="med"/>
          <a:tailEnd type="none" w="med" len="med"/>
        </a:ln>
        <a:effectLst/>
      </a:spPr>
      <a:bodyPr/>
      <a:lstStyle/>
    </a:lnDef>
    <a:txDef>
      <a:spPr>
        <a:noFill/>
      </a:spPr>
      <a:bodyPr wrap="square" lIns="0" tIns="0" rIns="0" bIns="0" rtlCol="0">
        <a:spAutoFit/>
      </a:bodyPr>
      <a:lstStyle>
        <a:defPPr algn="l">
          <a:defRPr sz="1800" dirty="0" smtClean="0"/>
        </a:defPPr>
      </a:lstStyle>
    </a:txDef>
  </a:objectDefaults>
  <a:extraClrSchemeLst>
    <a:extraClrScheme>
      <a:clrScheme name="Ipsos MORI -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psos MORI -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psos MORI -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psos MORI -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psos MORI -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psos MORI -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psos MORI -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psos MORI -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psos MORI -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psos MORI -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psos MORI -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psos MORI - TEMPLATE 13">
        <a:dk1>
          <a:srgbClr val="000000"/>
        </a:dk1>
        <a:lt1>
          <a:srgbClr val="FFFFFF"/>
        </a:lt1>
        <a:dk2>
          <a:srgbClr val="4E60A8"/>
        </a:dk2>
        <a:lt2>
          <a:srgbClr val="DDDDDD"/>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14">
        <a:dk1>
          <a:srgbClr val="333333"/>
        </a:dk1>
        <a:lt1>
          <a:srgbClr val="FFFFFF"/>
        </a:lt1>
        <a:dk2>
          <a:srgbClr val="4E60A8"/>
        </a:dk2>
        <a:lt2>
          <a:srgbClr val="DDDDDD"/>
        </a:lt2>
        <a:accent1>
          <a:srgbClr val="BBE0E3"/>
        </a:accent1>
        <a:accent2>
          <a:srgbClr val="333399"/>
        </a:accent2>
        <a:accent3>
          <a:srgbClr val="FFFFFF"/>
        </a:accent3>
        <a:accent4>
          <a:srgbClr val="2A2A2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15">
        <a:dk1>
          <a:srgbClr val="333333"/>
        </a:dk1>
        <a:lt1>
          <a:srgbClr val="FFFFFF"/>
        </a:lt1>
        <a:dk2>
          <a:srgbClr val="4E60A8"/>
        </a:dk2>
        <a:lt2>
          <a:srgbClr val="DDDDDD"/>
        </a:lt2>
        <a:accent1>
          <a:srgbClr val="8C2837"/>
        </a:accent1>
        <a:accent2>
          <a:srgbClr val="64B464"/>
        </a:accent2>
        <a:accent3>
          <a:srgbClr val="FFFFFF"/>
        </a:accent3>
        <a:accent4>
          <a:srgbClr val="2A2A2A"/>
        </a:accent4>
        <a:accent5>
          <a:srgbClr val="C5ACAE"/>
        </a:accent5>
        <a:accent6>
          <a:srgbClr val="5AA35A"/>
        </a:accent6>
        <a:hlink>
          <a:srgbClr val="FAA032"/>
        </a:hlink>
        <a:folHlink>
          <a:srgbClr val="1E50DC"/>
        </a:folHlink>
      </a:clrScheme>
      <a:clrMap bg1="lt1" tx1="dk1" bg2="lt2" tx2="dk2" accent1="accent1" accent2="accent2" accent3="accent3" accent4="accent4" accent5="accent5" accent6="accent6" hlink="hlink" folHlink="folHlink"/>
    </a:extraClrScheme>
    <a:extraClrScheme>
      <a:clrScheme name="Ipsos MORI - TEMPLATE 16">
        <a:dk1>
          <a:srgbClr val="333333"/>
        </a:dk1>
        <a:lt1>
          <a:srgbClr val="FFFFFF"/>
        </a:lt1>
        <a:dk2>
          <a:srgbClr val="003150"/>
        </a:dk2>
        <a:lt2>
          <a:srgbClr val="DDDDDD"/>
        </a:lt2>
        <a:accent1>
          <a:srgbClr val="8C2837"/>
        </a:accent1>
        <a:accent2>
          <a:srgbClr val="64B464"/>
        </a:accent2>
        <a:accent3>
          <a:srgbClr val="FFFFFF"/>
        </a:accent3>
        <a:accent4>
          <a:srgbClr val="2A2A2A"/>
        </a:accent4>
        <a:accent5>
          <a:srgbClr val="C5ACAE"/>
        </a:accent5>
        <a:accent6>
          <a:srgbClr val="5AA35A"/>
        </a:accent6>
        <a:hlink>
          <a:srgbClr val="FAA032"/>
        </a:hlink>
        <a:folHlink>
          <a:srgbClr val="1E50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UK - Ipsos SRI</Template>
  <TotalTime>9272</TotalTime>
  <Words>3101</Words>
  <Application>Microsoft Office PowerPoint</Application>
  <PresentationFormat>A4 Paper (210x297 mm)</PresentationFormat>
  <Paragraphs>442</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UK - Ipsos SRI</vt:lpstr>
      <vt:lpstr>Sheffield CCG</vt:lpstr>
      <vt:lpstr>Background and objectives</vt:lpstr>
      <vt:lpstr>Methodology and technical details</vt:lpstr>
      <vt:lpstr>Methodology and technical details</vt:lpstr>
      <vt:lpstr>Interpreting the results</vt:lpstr>
      <vt:lpstr>Engagement and listening to views</vt:lpstr>
      <vt:lpstr>Acting on suggestions and working relationships</vt:lpstr>
      <vt:lpstr>Commissioning decisions</vt:lpstr>
      <vt:lpstr>Commissioning decisions and leadership</vt:lpstr>
      <vt:lpstr>Overall leadership</vt:lpstr>
      <vt:lpstr>Overall leadership and clinical leadership</vt:lpstr>
      <vt:lpstr>Clinical leadership and quality of services</vt:lpstr>
      <vt:lpstr>Quality of services and plans and priorities</vt:lpstr>
      <vt:lpstr>Plans and priorities</vt:lpstr>
      <vt:lpstr>Wider contribution</vt:lpstr>
      <vt:lpstr>PowerPoint Presentation</vt:lpstr>
    </vt:vector>
  </TitlesOfParts>
  <Company>Ipsos MORI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Sylvie.Hobden</dc:creator>
  <cp:keywords>PowerPoint;potx;Template;Ipsos MORI</cp:keywords>
  <cp:lastModifiedBy>Carol Henderson</cp:lastModifiedBy>
  <cp:revision>1062</cp:revision>
  <cp:lastPrinted>2014-03-14T18:30:20Z</cp:lastPrinted>
  <dcterms:created xsi:type="dcterms:W3CDTF">2012-04-19T11:10:37Z</dcterms:created>
  <dcterms:modified xsi:type="dcterms:W3CDTF">2014-06-23T12:49:03Z</dcterms:modified>
</cp:coreProperties>
</file>