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5" r:id="rId2"/>
    <p:sldId id="260" r:id="rId3"/>
    <p:sldId id="261" r:id="rId4"/>
    <p:sldId id="262" r:id="rId5"/>
    <p:sldId id="269" r:id="rId6"/>
    <p:sldId id="274" r:id="rId7"/>
    <p:sldId id="270" r:id="rId8"/>
    <p:sldId id="271" r:id="rId9"/>
    <p:sldId id="272" r:id="rId10"/>
    <p:sldId id="273" r:id="rId11"/>
    <p:sldId id="263" r:id="rId12"/>
    <p:sldId id="264" r:id="rId13"/>
    <p:sldId id="268" r:id="rId14"/>
    <p:sldId id="275" r:id="rId15"/>
    <p:sldId id="266" r:id="rId16"/>
    <p:sldId id="267" r:id="rId17"/>
    <p:sldId id="276" r:id="rId18"/>
    <p:sldId id="277" r:id="rId19"/>
    <p:sldId id="278" r:id="rId20"/>
    <p:sldId id="279" r:id="rId21"/>
    <p:sldId id="280" r:id="rId22"/>
    <p:sldId id="281" r:id="rId23"/>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2"/>
    <a:srgbClr val="005C9D"/>
    <a:srgbClr val="005B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19" autoAdjust="0"/>
  </p:normalViewPr>
  <p:slideViewPr>
    <p:cSldViewPr snapToGrid="0" snapToObjects="1">
      <p:cViewPr>
        <p:scale>
          <a:sx n="103" d="100"/>
          <a:sy n="103" d="100"/>
        </p:scale>
        <p:origin x="-1680" y="756"/>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BC7869A5-7B8F-4BD7-8AFE-68331C4D3D77}" type="datetimeFigureOut">
              <a:rPr lang="en-GB" smtClean="0"/>
              <a:t>11/Sep/2014</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FCDA30C6-2CDF-4B0A-B072-9AD07A2BD476}" type="slidenum">
              <a:rPr lang="en-GB" smtClean="0"/>
              <a:t>‹#›</a:t>
            </a:fld>
            <a:endParaRPr lang="en-GB" dirty="0"/>
          </a:p>
        </p:txBody>
      </p:sp>
    </p:spTree>
    <p:extLst>
      <p:ext uri="{BB962C8B-B14F-4D97-AF65-F5344CB8AC3E}">
        <p14:creationId xmlns:p14="http://schemas.microsoft.com/office/powerpoint/2010/main" val="49738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numbers are to be tested – but I think</a:t>
            </a:r>
            <a:r>
              <a:rPr lang="en-GB" baseline="0" dirty="0" smtClean="0"/>
              <a:t> useful to give public a </a:t>
            </a:r>
            <a:r>
              <a:rPr lang="en-GB" baseline="0" dirty="0" smtClean="0"/>
              <a:t>sense </a:t>
            </a:r>
            <a:r>
              <a:rPr lang="en-GB" baseline="0" dirty="0" smtClean="0"/>
              <a:t>of scale of change</a:t>
            </a:r>
            <a:endParaRPr lang="en-GB" dirty="0"/>
          </a:p>
        </p:txBody>
      </p:sp>
      <p:sp>
        <p:nvSpPr>
          <p:cNvPr id="4" name="Slide Number Placeholder 3"/>
          <p:cNvSpPr>
            <a:spLocks noGrp="1"/>
          </p:cNvSpPr>
          <p:nvPr>
            <p:ph type="sldNum" sz="quarter" idx="10"/>
          </p:nvPr>
        </p:nvSpPr>
        <p:spPr/>
        <p:txBody>
          <a:bodyPr/>
          <a:lstStyle/>
          <a:p>
            <a:fld id="{C8352074-5926-4732-9E78-8E3260D9062B}" type="slidenum">
              <a:rPr lang="en-GB" smtClean="0"/>
              <a:t>20</a:t>
            </a:fld>
            <a:endParaRPr lang="en-GB" dirty="0"/>
          </a:p>
        </p:txBody>
      </p:sp>
    </p:spTree>
    <p:extLst>
      <p:ext uri="{BB962C8B-B14F-4D97-AF65-F5344CB8AC3E}">
        <p14:creationId xmlns:p14="http://schemas.microsoft.com/office/powerpoint/2010/main" val="57302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solidFill>
                  <a:srgbClr val="007AC2"/>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354080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19200"/>
            <a:ext cx="8229600" cy="3706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A8D03-48AD-394B-9DF2-6A4694197674}" type="slidenum">
              <a:rPr lang="en-US" smtClean="0"/>
              <a:t>‹#›</a:t>
            </a:fld>
            <a:endParaRPr lang="en-US" dirty="0"/>
          </a:p>
        </p:txBody>
      </p:sp>
      <p:sp>
        <p:nvSpPr>
          <p:cNvPr id="7" name="Title 1"/>
          <p:cNvSpPr>
            <a:spLocks noGrp="1"/>
          </p:cNvSpPr>
          <p:nvPr>
            <p:ph type="title"/>
          </p:nvPr>
        </p:nvSpPr>
        <p:spPr>
          <a:xfrm>
            <a:off x="457200" y="1200960"/>
            <a:ext cx="8229600" cy="1062720"/>
          </a:xfrm>
          <a:prstGeom prst="rect">
            <a:avLst/>
          </a:prstGeom>
        </p:spPr>
        <p:txBody>
          <a:bodyPr/>
          <a:lstStyle>
            <a:lvl1pPr>
              <a:lnSpc>
                <a:spcPts val="4000"/>
              </a:lnSpc>
              <a:defRPr sz="3600" b="1">
                <a:solidFill>
                  <a:srgbClr val="007AC2"/>
                </a:solidFill>
                <a:latin typeface="Arial"/>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66999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i="0" cap="all">
                <a:solidFill>
                  <a:srgbClr val="007AC2"/>
                </a:solidFi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2133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280651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A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7A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150007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413469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0890"/>
            <a:ext cx="3008313" cy="1162050"/>
          </a:xfrm>
          <a:prstGeom prst="rect">
            <a:avLst/>
          </a:prstGeom>
        </p:spPr>
        <p:txBody>
          <a:bodyPr anchor="t"/>
          <a:lstStyle>
            <a:lvl1pPr algn="l">
              <a:defRPr sz="2000" b="1" i="0">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620890"/>
            <a:ext cx="5111750" cy="4505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782940"/>
            <a:ext cx="3008313" cy="33432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122221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i="0">
                <a:latin typeface="Arial"/>
                <a:cs typeface="Arial"/>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1321919"/>
            <a:ext cx="5486400" cy="34056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60DE0FFE-46CB-7846-BA8E-E1D7B86CA588}" type="datetimeFigureOut">
              <a:rPr lang="en-US" smtClean="0"/>
              <a:t>9/11/2014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A8D03-48AD-394B-9DF2-6A4694197674}" type="slidenum">
              <a:rPr lang="en-US" smtClean="0"/>
              <a:t>‹#›</a:t>
            </a:fld>
            <a:endParaRPr lang="en-US" dirty="0"/>
          </a:p>
        </p:txBody>
      </p:sp>
    </p:spTree>
    <p:extLst>
      <p:ext uri="{BB962C8B-B14F-4D97-AF65-F5344CB8AC3E}">
        <p14:creationId xmlns:p14="http://schemas.microsoft.com/office/powerpoint/2010/main" val="269568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effield CCG PP footer.png"/>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207449" y="3554497"/>
            <a:ext cx="8677946" cy="3166978"/>
          </a:xfrm>
          <a:prstGeom prst="rect">
            <a:avLst/>
          </a:prstGeom>
        </p:spPr>
      </p:pic>
      <p:sp>
        <p:nvSpPr>
          <p:cNvPr id="3" name="Text Placeholder 2"/>
          <p:cNvSpPr>
            <a:spLocks noGrp="1"/>
          </p:cNvSpPr>
          <p:nvPr>
            <p:ph type="body" idx="1"/>
          </p:nvPr>
        </p:nvSpPr>
        <p:spPr>
          <a:xfrm>
            <a:off x="457200" y="2108160"/>
            <a:ext cx="8229600" cy="401800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fld id="{60DE0FFE-46CB-7846-BA8E-E1D7B86CA588}" type="datetimeFigureOut">
              <a:rPr lang="en-US" smtClean="0"/>
              <a:pPr/>
              <a:t>9/11/2014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D7EA8D03-48AD-394B-9DF2-6A4694197674}" type="slidenum">
              <a:rPr lang="en-US" smtClean="0"/>
              <a:pPr/>
              <a:t>‹#›</a:t>
            </a:fld>
            <a:endParaRPr lang="en-US" dirty="0"/>
          </a:p>
        </p:txBody>
      </p:sp>
      <p:pic>
        <p:nvPicPr>
          <p:cNvPr id="7" name="Picture 6" descr="Sheffield CCG PP header.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71520" y="291888"/>
            <a:ext cx="8470675" cy="746785"/>
          </a:xfrm>
          <a:prstGeom prst="rect">
            <a:avLst/>
          </a:prstGeom>
        </p:spPr>
      </p:pic>
    </p:spTree>
    <p:extLst>
      <p:ext uri="{BB962C8B-B14F-4D97-AF65-F5344CB8AC3E}">
        <p14:creationId xmlns:p14="http://schemas.microsoft.com/office/powerpoint/2010/main" val="378885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NHS Sheffield Clinical Commissioning Group</a:t>
            </a:r>
            <a:endParaRPr lang="en-GB" dirty="0"/>
          </a:p>
        </p:txBody>
      </p:sp>
      <p:sp>
        <p:nvSpPr>
          <p:cNvPr id="3" name="Subtitle 2"/>
          <p:cNvSpPr>
            <a:spLocks noGrp="1"/>
          </p:cNvSpPr>
          <p:nvPr>
            <p:ph type="subTitle" idx="1"/>
          </p:nvPr>
        </p:nvSpPr>
        <p:spPr/>
        <p:txBody>
          <a:bodyPr/>
          <a:lstStyle/>
          <a:p>
            <a:r>
              <a:rPr lang="en-US" b="1" dirty="0" smtClean="0">
                <a:solidFill>
                  <a:schemeClr val="tx2">
                    <a:lumMod val="60000"/>
                    <a:lumOff val="40000"/>
                  </a:schemeClr>
                </a:solidFill>
              </a:rPr>
              <a:t>Dr </a:t>
            </a:r>
            <a:r>
              <a:rPr lang="en-US" b="1" dirty="0">
                <a:solidFill>
                  <a:schemeClr val="tx2">
                    <a:lumMod val="60000"/>
                    <a:lumOff val="40000"/>
                  </a:schemeClr>
                </a:solidFill>
              </a:rPr>
              <a:t>Tim Moorhead</a:t>
            </a:r>
          </a:p>
          <a:p>
            <a:r>
              <a:rPr lang="en-US" b="1" dirty="0">
                <a:solidFill>
                  <a:schemeClr val="tx2">
                    <a:lumMod val="60000"/>
                    <a:lumOff val="40000"/>
                  </a:schemeClr>
                </a:solidFill>
              </a:rPr>
              <a:t>Chair of the CCG</a:t>
            </a:r>
          </a:p>
          <a:p>
            <a:endParaRPr lang="en-GB" dirty="0"/>
          </a:p>
        </p:txBody>
      </p:sp>
      <p:pic>
        <p:nvPicPr>
          <p:cNvPr id="1026" name="Picture 1" descr="PADP_E_M"/>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7248" y="5918345"/>
            <a:ext cx="712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80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3773"/>
            <a:ext cx="8229600" cy="1117415"/>
          </a:xfrm>
        </p:spPr>
        <p:txBody>
          <a:bodyPr/>
          <a:lstStyle/>
          <a:p>
            <a:r>
              <a:rPr lang="en-US" sz="2800" dirty="0" smtClean="0"/>
              <a:t>Media coverage – Health Service Journal</a:t>
            </a:r>
            <a:br>
              <a:rPr lang="en-US" sz="2800" dirty="0" smtClean="0"/>
            </a:br>
            <a:r>
              <a:rPr lang="en-GB" sz="2600" dirty="0"/>
              <a:t>Sheffield shows foresight with new eyecare model</a:t>
            </a:r>
            <a:r>
              <a:rPr lang="en-GB" sz="2800" dirty="0"/>
              <a:t/>
            </a:r>
            <a:br>
              <a:rPr lang="en-GB" sz="2800" dirty="0"/>
            </a:br>
            <a:r>
              <a:rPr lang="en-GB" sz="2800" b="0" dirty="0"/>
              <a:t/>
            </a:r>
            <a:br>
              <a:rPr lang="en-GB" sz="2800" b="0" dirty="0"/>
            </a:br>
            <a:r>
              <a:rPr lang="en-GB" sz="2800" dirty="0"/>
              <a:t/>
            </a:r>
            <a:br>
              <a:rPr lang="en-GB" sz="2800" dirty="0"/>
            </a:br>
            <a:r>
              <a:rPr lang="en-US" sz="2800" dirty="0" smtClean="0"/>
              <a:t/>
            </a:r>
            <a:br>
              <a:rPr lang="en-US" sz="2800" dirty="0" smtClean="0"/>
            </a:br>
            <a:endParaRPr lang="en-US" sz="2800" dirty="0"/>
          </a:p>
        </p:txBody>
      </p:sp>
      <p:sp>
        <p:nvSpPr>
          <p:cNvPr id="5" name="TextBox 4"/>
          <p:cNvSpPr txBox="1"/>
          <p:nvPr/>
        </p:nvSpPr>
        <p:spPr>
          <a:xfrm>
            <a:off x="457200" y="2111189"/>
            <a:ext cx="8498792" cy="477053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new approach to eyecare in Sheffield, saves money,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develops </a:t>
            </a:r>
            <a:r>
              <a:rPr lang="en-GB" sz="1600" dirty="0">
                <a:latin typeface="Arial" panose="020B0604020202020204" pitchFamily="34" charset="0"/>
                <a:cs typeface="Arial" panose="020B0604020202020204" pitchFamily="34" charset="0"/>
              </a:rPr>
              <a:t>new leaders, improves the patient experience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provides lessons other areas can follow, </a:t>
            </a:r>
            <a:endParaRPr lang="en-GB" sz="1600"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writes </a:t>
            </a:r>
            <a:r>
              <a:rPr lang="en-GB" sz="1600" b="1" dirty="0" smtClean="0">
                <a:latin typeface="Arial" panose="020B0604020202020204" pitchFamily="34" charset="0"/>
                <a:cs typeface="Arial" panose="020B0604020202020204" pitchFamily="34" charset="0"/>
              </a:rPr>
              <a:t>Dr Richard </a:t>
            </a:r>
            <a:r>
              <a:rPr lang="en-GB" sz="1600" b="1" dirty="0" smtClean="0">
                <a:latin typeface="Arial" panose="020B0604020202020204" pitchFamily="34" charset="0"/>
                <a:cs typeface="Arial" panose="020B0604020202020204" pitchFamily="34" charset="0"/>
              </a:rPr>
              <a:t>Oliver</a:t>
            </a:r>
            <a:r>
              <a:rPr lang="en-GB" sz="1600" dirty="0" smtClean="0">
                <a:latin typeface="Arial" panose="020B0604020202020204" pitchFamily="34" charset="0"/>
                <a:cs typeface="Arial" panose="020B0604020202020204" pitchFamily="34" charset="0"/>
              </a:rPr>
              <a:t>.</a:t>
            </a:r>
          </a:p>
          <a:p>
            <a:endParaRPr lang="en-GB" sz="1600" i="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NHS is facing an unprecedented squeeze with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healthcare </a:t>
            </a:r>
            <a:r>
              <a:rPr lang="en-GB" sz="1600" dirty="0">
                <a:latin typeface="Arial" panose="020B0604020202020204" pitchFamily="34" charset="0"/>
                <a:cs typeface="Arial" panose="020B0604020202020204" pitchFamily="34" charset="0"/>
              </a:rPr>
              <a:t>budgets under increasing strain. At the </a:t>
            </a:r>
            <a:r>
              <a:rPr lang="en-GB" sz="1600" dirty="0" smtClean="0">
                <a:latin typeface="Arial" panose="020B0604020202020204" pitchFamily="34" charset="0"/>
                <a:cs typeface="Arial" panose="020B0604020202020204" pitchFamily="34" charset="0"/>
              </a:rPr>
              <a:t>same</a:t>
            </a:r>
          </a:p>
          <a:p>
            <a:r>
              <a:rPr lang="en-GB" sz="1600" dirty="0" smtClean="0">
                <a:latin typeface="Arial" panose="020B0604020202020204" pitchFamily="34" charset="0"/>
                <a:cs typeface="Arial" panose="020B0604020202020204" pitchFamily="34" charset="0"/>
              </a:rPr>
              <a:t>time</a:t>
            </a:r>
            <a:r>
              <a:rPr lang="en-GB" sz="1600" dirty="0">
                <a:latin typeface="Arial" panose="020B0604020202020204" pitchFamily="34" charset="0"/>
                <a:cs typeface="Arial" panose="020B0604020202020204" pitchFamily="34" charset="0"/>
              </a:rPr>
              <a:t>, the ageing population’s needs are becoming ever more expensive. The demand on the health service is such that it must deliver more care with fewer resources.</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‘Our </a:t>
            </a:r>
            <a:r>
              <a:rPr lang="en-GB" sz="1600" dirty="0">
                <a:latin typeface="Arial" panose="020B0604020202020204" pitchFamily="34" charset="0"/>
                <a:cs typeface="Arial" panose="020B0604020202020204" pitchFamily="34" charset="0"/>
              </a:rPr>
              <a:t>patients can now be seen at times and places that are more convenient for them. We estimate we are saving Sheffield CCG around £400,000 a year</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Sheffield, one way we have addressed this is with the introduction of a new approach to eyecare, which saves money, improves patients’ experiences and provides a model other areas can follow − as well as demonstrating how leadership can make the introduction of new services more effective.</a:t>
            </a:r>
            <a:endParaRPr lang="en-GB" sz="1600" dirty="0" smtClean="0">
              <a:latin typeface="Arial" panose="020B0604020202020204" pitchFamily="34" charset="0"/>
              <a:cs typeface="Arial" panose="020B0604020202020204" pitchFamily="34" charset="0"/>
            </a:endParaRPr>
          </a:p>
          <a:p>
            <a:pPr algn="r"/>
            <a:r>
              <a:rPr lang="en-GB" sz="1600" i="1" dirty="0" smtClean="0">
                <a:latin typeface="Arial" panose="020B0604020202020204" pitchFamily="34" charset="0"/>
                <a:cs typeface="Arial" panose="020B0604020202020204" pitchFamily="34" charset="0"/>
              </a:rPr>
              <a:t>October 2013</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819" y="2135570"/>
            <a:ext cx="3234173" cy="1726250"/>
          </a:xfrm>
          <a:prstGeom prst="rect">
            <a:avLst/>
          </a:prstGeom>
        </p:spPr>
      </p:pic>
    </p:spTree>
    <p:extLst>
      <p:ext uri="{BB962C8B-B14F-4D97-AF65-F5344CB8AC3E}">
        <p14:creationId xmlns:p14="http://schemas.microsoft.com/office/powerpoint/2010/main" val="282105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Challenges</a:t>
            </a:r>
            <a:endParaRPr lang="en-US" dirty="0"/>
          </a:p>
        </p:txBody>
      </p:sp>
      <p:sp>
        <p:nvSpPr>
          <p:cNvPr id="3" name="Content Placeholder 2"/>
          <p:cNvSpPr>
            <a:spLocks noGrp="1"/>
          </p:cNvSpPr>
          <p:nvPr>
            <p:ph idx="1"/>
          </p:nvPr>
        </p:nvSpPr>
        <p:spPr>
          <a:xfrm>
            <a:off x="457200" y="2170546"/>
            <a:ext cx="8229600" cy="3955618"/>
          </a:xfrm>
        </p:spPr>
        <p:txBody>
          <a:bodyPr>
            <a:normAutofit fontScale="85000" lnSpcReduction="20000"/>
          </a:bodyPr>
          <a:lstStyle/>
          <a:p>
            <a:r>
              <a:rPr lang="en-US" dirty="0" smtClean="0"/>
              <a:t>Making sure we balanced our books and passed our assurance tests– Julia and Ian will update on the detail of our success</a:t>
            </a:r>
          </a:p>
          <a:p>
            <a:r>
              <a:rPr lang="en-US" dirty="0" smtClean="0"/>
              <a:t>Making sure we engaged with you and our member practices</a:t>
            </a:r>
          </a:p>
          <a:p>
            <a:r>
              <a:rPr lang="en-US" dirty="0" smtClean="0"/>
              <a:t>Making sure we responded to the national challenges of Integration (The Better Care Fund) and Co-commissioning</a:t>
            </a:r>
          </a:p>
          <a:p>
            <a:r>
              <a:rPr lang="en-US" dirty="0" smtClean="0"/>
              <a:t>Making sure our contribution to the City Health and Wellbeing Board delivered real clinical focus</a:t>
            </a:r>
          </a:p>
          <a:p>
            <a:endParaRPr lang="en-US" dirty="0"/>
          </a:p>
        </p:txBody>
      </p:sp>
    </p:spTree>
    <p:extLst>
      <p:ext uri="{BB962C8B-B14F-4D97-AF65-F5344CB8AC3E}">
        <p14:creationId xmlns:p14="http://schemas.microsoft.com/office/powerpoint/2010/main" val="2597270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Commissioning for Sheffield</a:t>
            </a:r>
            <a:br>
              <a:rPr lang="en-US" dirty="0" smtClean="0"/>
            </a:br>
            <a:endParaRPr lang="en-US" dirty="0"/>
          </a:p>
        </p:txBody>
      </p:sp>
      <p:sp>
        <p:nvSpPr>
          <p:cNvPr id="3" name="Content Placeholder 2"/>
          <p:cNvSpPr>
            <a:spLocks noGrp="1"/>
          </p:cNvSpPr>
          <p:nvPr>
            <p:ph idx="1"/>
          </p:nvPr>
        </p:nvSpPr>
        <p:spPr>
          <a:xfrm>
            <a:off x="457200" y="2096655"/>
            <a:ext cx="8229600" cy="3891733"/>
          </a:xfrm>
        </p:spPr>
        <p:txBody>
          <a:bodyPr>
            <a:normAutofit fontScale="55000" lnSpcReduction="20000"/>
          </a:bodyPr>
          <a:lstStyle/>
          <a:p>
            <a:r>
              <a:rPr lang="en-US" sz="4400" dirty="0" smtClean="0"/>
              <a:t>A successful first year</a:t>
            </a:r>
          </a:p>
          <a:p>
            <a:r>
              <a:rPr lang="en-US" sz="4400" dirty="0" smtClean="0"/>
              <a:t>Integration of Health and Social Care – ahead of the country</a:t>
            </a:r>
          </a:p>
          <a:p>
            <a:r>
              <a:rPr lang="en-US" sz="4400" dirty="0" smtClean="0"/>
              <a:t>Primary and Community service development – particularly going forward</a:t>
            </a:r>
          </a:p>
          <a:p>
            <a:r>
              <a:rPr lang="en-US" sz="4400" dirty="0" smtClean="0"/>
              <a:t>Clinical Outcome based contracts with our providers</a:t>
            </a:r>
          </a:p>
          <a:p>
            <a:r>
              <a:rPr lang="en-US" sz="4400" i="1" dirty="0" smtClean="0"/>
              <a:t>Involve Me </a:t>
            </a:r>
            <a:r>
              <a:rPr lang="en-US" sz="4400" dirty="0" smtClean="0"/>
              <a:t>– your voice is more important than ever – Ted and Mark will tell us more shortly</a:t>
            </a:r>
          </a:p>
          <a:p>
            <a:r>
              <a:rPr lang="en-US" sz="4400" dirty="0" smtClean="0"/>
              <a:t>Quality of services is at the heart of all our decisions</a:t>
            </a:r>
          </a:p>
          <a:p>
            <a:r>
              <a:rPr lang="en-US" sz="4400" dirty="0" smtClean="0"/>
              <a:t>Working with our </a:t>
            </a:r>
            <a:r>
              <a:rPr lang="en-US" sz="4400" dirty="0" smtClean="0"/>
              <a:t>hospitals </a:t>
            </a:r>
            <a:r>
              <a:rPr lang="en-US" sz="4400" dirty="0" smtClean="0"/>
              <a:t>and Council to improve services</a:t>
            </a:r>
          </a:p>
          <a:p>
            <a:endParaRPr lang="en-US" dirty="0" smtClean="0"/>
          </a:p>
          <a:p>
            <a:endParaRPr lang="en-US" dirty="0" smtClean="0"/>
          </a:p>
          <a:p>
            <a:endParaRPr lang="en-US" dirty="0"/>
          </a:p>
        </p:txBody>
      </p:sp>
    </p:spTree>
    <p:extLst>
      <p:ext uri="{BB962C8B-B14F-4D97-AF65-F5344CB8AC3E}">
        <p14:creationId xmlns:p14="http://schemas.microsoft.com/office/powerpoint/2010/main" val="218106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37"/>
            <a:ext cx="7772400" cy="1422399"/>
          </a:xfrm>
        </p:spPr>
        <p:txBody>
          <a:bodyPr/>
          <a:lstStyle/>
          <a:p>
            <a:r>
              <a:rPr lang="en-GB" dirty="0" smtClean="0"/>
              <a:t>Ian Atkinson</a:t>
            </a:r>
            <a:br>
              <a:rPr lang="en-GB" dirty="0" smtClean="0"/>
            </a:br>
            <a:r>
              <a:rPr lang="en-GB" dirty="0" smtClean="0"/>
              <a:t>Accountable Officer</a:t>
            </a:r>
            <a:endParaRPr lang="en-GB" dirty="0"/>
          </a:p>
        </p:txBody>
      </p:sp>
      <p:sp>
        <p:nvSpPr>
          <p:cNvPr id="3" name="Subtitle 2"/>
          <p:cNvSpPr>
            <a:spLocks noGrp="1"/>
          </p:cNvSpPr>
          <p:nvPr>
            <p:ph type="subTitle" idx="1"/>
          </p:nvPr>
        </p:nvSpPr>
        <p:spPr>
          <a:xfrm>
            <a:off x="1371600" y="3685309"/>
            <a:ext cx="6400800" cy="1791855"/>
          </a:xfrm>
        </p:spPr>
        <p:txBody>
          <a:bodyPr/>
          <a:lstStyle/>
          <a:p>
            <a:r>
              <a:rPr lang="en-US" sz="3600" b="1" dirty="0" smtClean="0">
                <a:solidFill>
                  <a:srgbClr val="0070C0"/>
                </a:solidFill>
              </a:rPr>
              <a:t>Julia Newton</a:t>
            </a:r>
            <a:endParaRPr lang="en-US" sz="3600" b="1" dirty="0">
              <a:solidFill>
                <a:srgbClr val="0070C0"/>
              </a:solidFill>
            </a:endParaRPr>
          </a:p>
          <a:p>
            <a:r>
              <a:rPr lang="en-US" sz="3600" b="1" dirty="0" smtClean="0">
                <a:solidFill>
                  <a:srgbClr val="0070C0"/>
                </a:solidFill>
              </a:rPr>
              <a:t>Director of Finance</a:t>
            </a:r>
            <a:r>
              <a:rPr lang="en-US" b="1" dirty="0" smtClean="0">
                <a:solidFill>
                  <a:srgbClr val="0070C0"/>
                </a:solidFill>
              </a:rPr>
              <a:t> </a:t>
            </a:r>
            <a:endParaRPr lang="en-GB" dirty="0">
              <a:solidFill>
                <a:srgbClr val="0070C0"/>
              </a:solidFill>
            </a:endParaRPr>
          </a:p>
        </p:txBody>
      </p:sp>
    </p:spTree>
    <p:extLst>
      <p:ext uri="{BB962C8B-B14F-4D97-AF65-F5344CB8AC3E}">
        <p14:creationId xmlns:p14="http://schemas.microsoft.com/office/powerpoint/2010/main" val="138380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smtClean="0"/>
              <a:t>The way we are organised as a CCG has been reviewed as effective by our auditors and NHS England</a:t>
            </a:r>
          </a:p>
          <a:p>
            <a:r>
              <a:rPr lang="en-GB" dirty="0" smtClean="0"/>
              <a:t>We had 4 Assurance meetings with NHS England throughout the year and had full assurance each time </a:t>
            </a:r>
            <a:r>
              <a:rPr lang="en-GB" i="1" dirty="0" smtClean="0"/>
              <a:t>-  “</a:t>
            </a:r>
            <a:r>
              <a:rPr lang="en-GB" i="1" dirty="0"/>
              <a:t>It is clear that the CCG has had a positive first year and should be proud of what it has achieved</a:t>
            </a:r>
            <a:r>
              <a:rPr lang="en-GB" i="1" dirty="0" smtClean="0"/>
              <a:t>” NHS England Q4 Letter</a:t>
            </a:r>
            <a:endParaRPr lang="en-GB" i="1" dirty="0"/>
          </a:p>
          <a:p>
            <a:r>
              <a:rPr lang="en-GB" dirty="0" smtClean="0"/>
              <a:t>As Julia will </a:t>
            </a:r>
            <a:r>
              <a:rPr lang="en-GB" dirty="0" smtClean="0"/>
              <a:t>describe, </a:t>
            </a:r>
            <a:r>
              <a:rPr lang="en-GB" dirty="0" smtClean="0"/>
              <a:t>we have balanced our books</a:t>
            </a:r>
          </a:p>
          <a:p>
            <a:endParaRPr lang="en-GB" dirty="0" smtClean="0"/>
          </a:p>
        </p:txBody>
      </p:sp>
      <p:sp>
        <p:nvSpPr>
          <p:cNvPr id="3" name="Title 2"/>
          <p:cNvSpPr>
            <a:spLocks noGrp="1"/>
          </p:cNvSpPr>
          <p:nvPr>
            <p:ph type="title"/>
          </p:nvPr>
        </p:nvSpPr>
        <p:spPr/>
        <p:txBody>
          <a:bodyPr/>
          <a:lstStyle/>
          <a:p>
            <a:r>
              <a:rPr lang="en-GB" dirty="0" smtClean="0"/>
              <a:t>Making sure the CCG delivers its legal duties</a:t>
            </a:r>
            <a:endParaRPr lang="en-GB" dirty="0"/>
          </a:p>
        </p:txBody>
      </p:sp>
    </p:spTree>
    <p:extLst>
      <p:ext uri="{BB962C8B-B14F-4D97-AF65-F5344CB8AC3E}">
        <p14:creationId xmlns:p14="http://schemas.microsoft.com/office/powerpoint/2010/main" val="294156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0882"/>
            <a:ext cx="7772400" cy="1470025"/>
          </a:xfrm>
        </p:spPr>
        <p:txBody>
          <a:bodyPr/>
          <a:lstStyle/>
          <a:p>
            <a:r>
              <a:rPr lang="en-US" sz="2800" dirty="0" smtClean="0"/>
              <a:t>CCG Financial Performance 2013/14</a:t>
            </a:r>
            <a:endParaRPr lang="en-US" sz="2800" dirty="0"/>
          </a:p>
        </p:txBody>
      </p:sp>
      <p:sp>
        <p:nvSpPr>
          <p:cNvPr id="3" name="Subtitle 2"/>
          <p:cNvSpPr>
            <a:spLocks noGrp="1"/>
          </p:cNvSpPr>
          <p:nvPr>
            <p:ph type="subTitle" idx="1"/>
          </p:nvPr>
        </p:nvSpPr>
        <p:spPr>
          <a:xfrm>
            <a:off x="374073" y="1773382"/>
            <a:ext cx="8232900" cy="4211781"/>
          </a:xfrm>
        </p:spPr>
        <p:txBody>
          <a:bodyPr>
            <a:noAutofit/>
          </a:bodyPr>
          <a:lstStyle/>
          <a:p>
            <a:pPr marL="285750" indent="-285750" algn="l">
              <a:buFont typeface="Arial" charset="0"/>
              <a:buChar char="•"/>
            </a:pPr>
            <a:r>
              <a:rPr lang="en-US" sz="2000" b="1" dirty="0" smtClean="0">
                <a:solidFill>
                  <a:schemeClr val="tx1"/>
                </a:solidFill>
              </a:rPr>
              <a:t>We balanced our books</a:t>
            </a:r>
          </a:p>
          <a:p>
            <a:pPr lvl="1" algn="l"/>
            <a:r>
              <a:rPr lang="en-US" sz="1800" dirty="0" smtClean="0">
                <a:solidFill>
                  <a:schemeClr val="tx1"/>
                </a:solidFill>
              </a:rPr>
              <a:t>Delivered 1% (£6.9m) surplus required by NHS England </a:t>
            </a:r>
          </a:p>
          <a:p>
            <a:pPr algn="l"/>
            <a:endParaRPr lang="en-US" sz="1800" dirty="0" smtClean="0">
              <a:solidFill>
                <a:schemeClr val="tx1"/>
              </a:solidFill>
            </a:endParaRPr>
          </a:p>
          <a:p>
            <a:pPr marL="285750" indent="-285750" algn="l">
              <a:buFont typeface="Arial" charset="0"/>
              <a:buChar char="•"/>
            </a:pPr>
            <a:r>
              <a:rPr lang="en-US" sz="2000" b="1" dirty="0" smtClean="0">
                <a:solidFill>
                  <a:schemeClr val="tx1"/>
                </a:solidFill>
              </a:rPr>
              <a:t>We managed our cash</a:t>
            </a:r>
          </a:p>
          <a:p>
            <a:pPr lvl="1" algn="l"/>
            <a:r>
              <a:rPr lang="en-US" sz="1800" dirty="0" smtClean="0">
                <a:solidFill>
                  <a:schemeClr val="tx1"/>
                </a:solidFill>
              </a:rPr>
              <a:t>CCG remained within our cash limit of £669m</a:t>
            </a:r>
          </a:p>
          <a:p>
            <a:pPr lvl="1" algn="l"/>
            <a:endParaRPr lang="en-US" sz="1800" dirty="0">
              <a:solidFill>
                <a:schemeClr val="tx1"/>
              </a:solidFill>
            </a:endParaRPr>
          </a:p>
          <a:p>
            <a:pPr marL="285750" indent="-285750" algn="l">
              <a:buFont typeface="Arial" charset="0"/>
              <a:buChar char="•"/>
            </a:pPr>
            <a:r>
              <a:rPr lang="en-US" sz="2000" b="1" dirty="0" smtClean="0">
                <a:solidFill>
                  <a:schemeClr val="tx1"/>
                </a:solidFill>
              </a:rPr>
              <a:t>We stayed within our Running Costs Allowance </a:t>
            </a:r>
          </a:p>
          <a:p>
            <a:pPr algn="l"/>
            <a:r>
              <a:rPr lang="en-US" sz="1800" dirty="0">
                <a:solidFill>
                  <a:schemeClr val="tx1"/>
                </a:solidFill>
              </a:rPr>
              <a:t>	</a:t>
            </a:r>
            <a:r>
              <a:rPr lang="en-US" sz="1800" dirty="0" smtClean="0">
                <a:solidFill>
                  <a:schemeClr val="tx1"/>
                </a:solidFill>
              </a:rPr>
              <a:t>Actual spend of £9.7m (£17 per head) compared to maximum allowance of 	£14.1m (£25 per  head) </a:t>
            </a:r>
          </a:p>
          <a:p>
            <a:pPr algn="l"/>
            <a:r>
              <a:rPr lang="en-US" sz="1800" dirty="0" smtClean="0">
                <a:solidFill>
                  <a:schemeClr val="tx1"/>
                </a:solidFill>
              </a:rPr>
              <a:t> </a:t>
            </a:r>
            <a:endParaRPr lang="en-US" sz="1800" dirty="0">
              <a:solidFill>
                <a:schemeClr val="tx1"/>
              </a:solidFill>
            </a:endParaRPr>
          </a:p>
          <a:p>
            <a:pPr marL="285750" indent="-285750" algn="l">
              <a:buFont typeface="Arial" charset="0"/>
              <a:buChar char="•"/>
            </a:pPr>
            <a:r>
              <a:rPr lang="en-US" sz="2000" b="1" dirty="0" smtClean="0">
                <a:solidFill>
                  <a:schemeClr val="tx1"/>
                </a:solidFill>
              </a:rPr>
              <a:t>Positive report from External Auditors </a:t>
            </a:r>
          </a:p>
          <a:p>
            <a:pPr lvl="1" algn="l"/>
            <a:r>
              <a:rPr lang="en-US" sz="1800" dirty="0" smtClean="0">
                <a:solidFill>
                  <a:schemeClr val="tx1"/>
                </a:solidFill>
              </a:rPr>
              <a:t>We had an unqualified opinion on our accounts </a:t>
            </a:r>
          </a:p>
          <a:p>
            <a:pPr algn="l"/>
            <a:endParaRPr lang="en-US" sz="1800" dirty="0">
              <a:solidFill>
                <a:schemeClr val="tx1"/>
              </a:solidFill>
            </a:endParaRPr>
          </a:p>
          <a:p>
            <a:pPr algn="l"/>
            <a:endParaRPr lang="en-US" sz="1800" dirty="0">
              <a:solidFill>
                <a:schemeClr val="tx1"/>
              </a:solidFill>
            </a:endParaRPr>
          </a:p>
          <a:p>
            <a:pPr lvl="1" algn="l"/>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1139645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21200680"/>
              </p:ext>
            </p:extLst>
          </p:nvPr>
        </p:nvGraphicFramePr>
        <p:xfrm>
          <a:off x="775854" y="1640116"/>
          <a:ext cx="7107382" cy="4299204"/>
        </p:xfrm>
        <a:graphic>
          <a:graphicData uri="http://schemas.openxmlformats.org/drawingml/2006/table">
            <a:tbl>
              <a:tblPr firstRow="1" bandRow="1">
                <a:tableStyleId>{5C22544A-7EE6-4342-B048-85BDC9FD1C3A}</a:tableStyleId>
              </a:tblPr>
              <a:tblGrid>
                <a:gridCol w="6042992"/>
                <a:gridCol w="1064390"/>
              </a:tblGrid>
              <a:tr h="518160">
                <a:tc>
                  <a:txBody>
                    <a:bodyPr/>
                    <a:lstStyle/>
                    <a:p>
                      <a:endParaRPr lang="en-GB" sz="1400" dirty="0"/>
                    </a:p>
                  </a:txBody>
                  <a:tcPr/>
                </a:tc>
                <a:tc>
                  <a:txBody>
                    <a:bodyPr/>
                    <a:lstStyle/>
                    <a:p>
                      <a:r>
                        <a:rPr lang="en-GB" sz="1400" dirty="0" smtClean="0"/>
                        <a:t>2013/14 </a:t>
                      </a:r>
                    </a:p>
                    <a:p>
                      <a:r>
                        <a:rPr lang="en-GB" sz="1400" dirty="0" smtClean="0"/>
                        <a:t>Pence</a:t>
                      </a:r>
                      <a:r>
                        <a:rPr lang="en-GB" sz="1400" baseline="0" dirty="0" smtClean="0"/>
                        <a:t> </a:t>
                      </a:r>
                      <a:endParaRPr lang="en-GB" sz="1400" dirty="0" smtClean="0"/>
                    </a:p>
                  </a:txBody>
                  <a:tcPr/>
                </a:tc>
              </a:tr>
              <a:tr h="352044">
                <a:tc>
                  <a:txBody>
                    <a:bodyPr/>
                    <a:lstStyle/>
                    <a:p>
                      <a:r>
                        <a:rPr lang="en-GB" sz="1710" dirty="0" smtClean="0">
                          <a:latin typeface="Arial" panose="020B0604020202020204" pitchFamily="34" charset="0"/>
                        </a:rPr>
                        <a:t>Primary and community</a:t>
                      </a:r>
                      <a:r>
                        <a:rPr lang="en-GB" sz="1710" baseline="0" dirty="0" smtClean="0">
                          <a:latin typeface="Arial" panose="020B0604020202020204" pitchFamily="34" charset="0"/>
                        </a:rPr>
                        <a:t> services </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13**</a:t>
                      </a:r>
                    </a:p>
                  </a:txBody>
                  <a:tcPr/>
                </a:tc>
              </a:tr>
              <a:tr h="352044">
                <a:tc>
                  <a:txBody>
                    <a:bodyPr/>
                    <a:lstStyle/>
                    <a:p>
                      <a:r>
                        <a:rPr lang="en-GB" sz="1710" dirty="0" smtClean="0">
                          <a:latin typeface="Arial" panose="020B0604020202020204" pitchFamily="34" charset="0"/>
                        </a:rPr>
                        <a:t>Prescribing by GPs</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13</a:t>
                      </a:r>
                    </a:p>
                  </a:txBody>
                  <a:tcPr/>
                </a:tc>
              </a:tr>
              <a:tr h="352044">
                <a:tc>
                  <a:txBody>
                    <a:bodyPr/>
                    <a:lstStyle/>
                    <a:p>
                      <a:r>
                        <a:rPr lang="en-GB" sz="1710" u="sng" dirty="0" smtClean="0">
                          <a:latin typeface="Arial" panose="020B0604020202020204" pitchFamily="34" charset="0"/>
                        </a:rPr>
                        <a:t>Acute Hospital</a:t>
                      </a:r>
                      <a:r>
                        <a:rPr lang="en-GB" sz="1710" u="sng" baseline="0" dirty="0" smtClean="0">
                          <a:latin typeface="Arial" panose="020B0604020202020204" pitchFamily="34" charset="0"/>
                        </a:rPr>
                        <a:t> Care </a:t>
                      </a:r>
                      <a:endParaRPr lang="en-GB" sz="1710" u="sng" dirty="0">
                        <a:latin typeface="Arial" panose="020B0604020202020204" pitchFamily="34" charset="0"/>
                      </a:endParaRPr>
                    </a:p>
                  </a:txBody>
                  <a:tcPr/>
                </a:tc>
                <a:tc>
                  <a:txBody>
                    <a:bodyPr/>
                    <a:lstStyle/>
                    <a:p>
                      <a:endParaRPr lang="en-GB" sz="1710" dirty="0" smtClean="0">
                        <a:latin typeface="Arial" panose="020B0604020202020204" pitchFamily="34" charset="0"/>
                      </a:endParaRPr>
                    </a:p>
                  </a:txBody>
                  <a:tcPr/>
                </a:tc>
              </a:tr>
              <a:tr h="352044">
                <a:tc>
                  <a:txBody>
                    <a:bodyPr/>
                    <a:lstStyle/>
                    <a:p>
                      <a:r>
                        <a:rPr lang="en-GB" sz="1710" dirty="0" smtClean="0">
                          <a:latin typeface="Arial" panose="020B0604020202020204" pitchFamily="34" charset="0"/>
                        </a:rPr>
                        <a:t>Elective</a:t>
                      </a:r>
                      <a:r>
                        <a:rPr lang="en-GB" sz="1710" baseline="0" dirty="0" smtClean="0">
                          <a:latin typeface="Arial" panose="020B0604020202020204" pitchFamily="34" charset="0"/>
                        </a:rPr>
                        <a:t> care </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19 </a:t>
                      </a:r>
                    </a:p>
                  </a:txBody>
                  <a:tcPr/>
                </a:tc>
              </a:tr>
              <a:tr h="352044">
                <a:tc>
                  <a:txBody>
                    <a:bodyPr/>
                    <a:lstStyle/>
                    <a:p>
                      <a:r>
                        <a:rPr lang="en-GB" sz="1710" dirty="0" smtClean="0">
                          <a:latin typeface="Arial" panose="020B0604020202020204" pitchFamily="34" charset="0"/>
                        </a:rPr>
                        <a:t>Urgent care</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20</a:t>
                      </a:r>
                    </a:p>
                  </a:txBody>
                  <a:tcPr/>
                </a:tc>
              </a:tr>
              <a:tr h="352044">
                <a:tc>
                  <a:txBody>
                    <a:bodyPr/>
                    <a:lstStyle/>
                    <a:p>
                      <a:r>
                        <a:rPr lang="en-GB" sz="1710" dirty="0" smtClean="0">
                          <a:latin typeface="Arial" panose="020B0604020202020204" pitchFamily="34" charset="0"/>
                        </a:rPr>
                        <a:t>Other e.g., maternity, critical care</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13</a:t>
                      </a:r>
                    </a:p>
                  </a:txBody>
                  <a:tcPr/>
                </a:tc>
              </a:tr>
              <a:tr h="612647">
                <a:tc>
                  <a:txBody>
                    <a:bodyPr/>
                    <a:lstStyle/>
                    <a:p>
                      <a:endParaRPr lang="en-GB" sz="1710" dirty="0" smtClean="0">
                        <a:latin typeface="Arial" panose="020B0604020202020204" pitchFamily="34" charset="0"/>
                      </a:endParaRPr>
                    </a:p>
                    <a:p>
                      <a:r>
                        <a:rPr lang="en-GB" sz="1710" dirty="0" smtClean="0">
                          <a:latin typeface="Arial" panose="020B0604020202020204" pitchFamily="34" charset="0"/>
                        </a:rPr>
                        <a:t>Ambulance services</a:t>
                      </a:r>
                      <a:endParaRPr lang="en-GB" sz="1710" dirty="0">
                        <a:latin typeface="Arial" panose="020B0604020202020204" pitchFamily="34" charset="0"/>
                      </a:endParaRPr>
                    </a:p>
                  </a:txBody>
                  <a:tcPr/>
                </a:tc>
                <a:tc>
                  <a:txBody>
                    <a:bodyPr/>
                    <a:lstStyle/>
                    <a:p>
                      <a:endParaRPr lang="en-GB" sz="1710" dirty="0" smtClean="0">
                        <a:latin typeface="Arial" panose="020B0604020202020204" pitchFamily="34" charset="0"/>
                      </a:endParaRPr>
                    </a:p>
                    <a:p>
                      <a:r>
                        <a:rPr lang="en-GB" sz="1710" dirty="0" smtClean="0">
                          <a:latin typeface="Arial" panose="020B0604020202020204" pitchFamily="34" charset="0"/>
                        </a:rPr>
                        <a:t>    3</a:t>
                      </a:r>
                    </a:p>
                  </a:txBody>
                  <a:tcPr/>
                </a:tc>
              </a:tr>
              <a:tr h="352044">
                <a:tc>
                  <a:txBody>
                    <a:bodyPr/>
                    <a:lstStyle/>
                    <a:p>
                      <a:r>
                        <a:rPr lang="en-GB" sz="1710" dirty="0" smtClean="0">
                          <a:latin typeface="Arial" panose="020B0604020202020204" pitchFamily="34" charset="0"/>
                        </a:rPr>
                        <a:t>Mental health and learning disabilities</a:t>
                      </a:r>
                      <a:r>
                        <a:rPr lang="en-GB" sz="1710" baseline="0" dirty="0" smtClean="0">
                          <a:latin typeface="Arial" panose="020B0604020202020204" pitchFamily="34" charset="0"/>
                        </a:rPr>
                        <a:t> </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12</a:t>
                      </a:r>
                    </a:p>
                  </a:txBody>
                  <a:tcPr/>
                </a:tc>
              </a:tr>
              <a:tr h="352044">
                <a:tc>
                  <a:txBody>
                    <a:bodyPr/>
                    <a:lstStyle/>
                    <a:p>
                      <a:r>
                        <a:rPr lang="en-GB" sz="1710" dirty="0" smtClean="0">
                          <a:latin typeface="Arial" panose="020B0604020202020204" pitchFamily="34" charset="0"/>
                        </a:rPr>
                        <a:t>Long term care</a:t>
                      </a:r>
                      <a:endParaRPr lang="en-GB" sz="1710" dirty="0">
                        <a:latin typeface="Arial" panose="020B0604020202020204" pitchFamily="34" charset="0"/>
                      </a:endParaRPr>
                    </a:p>
                  </a:txBody>
                  <a:tcPr/>
                </a:tc>
                <a:tc>
                  <a:txBody>
                    <a:bodyPr/>
                    <a:lstStyle/>
                    <a:p>
                      <a:r>
                        <a:rPr lang="en-GB" sz="1710" dirty="0" smtClean="0">
                          <a:latin typeface="Arial" panose="020B0604020202020204" pitchFamily="34" charset="0"/>
                        </a:rPr>
                        <a:t>    7</a:t>
                      </a:r>
                    </a:p>
                  </a:txBody>
                  <a:tcPr/>
                </a:tc>
              </a:tr>
              <a:tr h="352044">
                <a:tc>
                  <a:txBody>
                    <a:bodyPr/>
                    <a:lstStyle/>
                    <a:p>
                      <a:endParaRPr lang="en-GB" sz="1710" dirty="0">
                        <a:latin typeface="Arial" panose="020B0604020202020204" pitchFamily="34" charset="0"/>
                      </a:endParaRPr>
                    </a:p>
                  </a:txBody>
                  <a:tcPr/>
                </a:tc>
                <a:tc>
                  <a:txBody>
                    <a:bodyPr/>
                    <a:lstStyle/>
                    <a:p>
                      <a:r>
                        <a:rPr lang="en-GB" sz="1710" b="1" dirty="0" smtClean="0">
                          <a:latin typeface="Arial" panose="020B0604020202020204" pitchFamily="34" charset="0"/>
                        </a:rPr>
                        <a:t>100 </a:t>
                      </a:r>
                    </a:p>
                  </a:txBody>
                  <a:tcPr/>
                </a:tc>
              </a:tr>
            </a:tbl>
          </a:graphicData>
        </a:graphic>
      </p:graphicFrame>
      <p:sp>
        <p:nvSpPr>
          <p:cNvPr id="6" name="Title 5"/>
          <p:cNvSpPr>
            <a:spLocks noGrp="1"/>
          </p:cNvSpPr>
          <p:nvPr>
            <p:ph type="title"/>
          </p:nvPr>
        </p:nvSpPr>
        <p:spPr>
          <a:xfrm>
            <a:off x="457200" y="993773"/>
            <a:ext cx="8229600" cy="646343"/>
          </a:xfrm>
        </p:spPr>
        <p:txBody>
          <a:bodyPr/>
          <a:lstStyle/>
          <a:p>
            <a:r>
              <a:rPr lang="en-US" sz="2800" dirty="0" smtClean="0"/>
              <a:t>How Did We Spend Each £</a:t>
            </a:r>
            <a:endParaRPr lang="en-US" sz="2800" dirty="0"/>
          </a:p>
        </p:txBody>
      </p:sp>
      <p:sp>
        <p:nvSpPr>
          <p:cNvPr id="3" name="TextBox 2"/>
          <p:cNvSpPr txBox="1"/>
          <p:nvPr/>
        </p:nvSpPr>
        <p:spPr>
          <a:xfrm rot="10800000" flipV="1">
            <a:off x="457200" y="5849962"/>
            <a:ext cx="7897091" cy="523220"/>
          </a:xfrm>
          <a:prstGeom prst="rect">
            <a:avLst/>
          </a:prstGeom>
          <a:noFill/>
        </p:spPr>
        <p:txBody>
          <a:bodyPr wrap="square" rtlCol="0">
            <a:spAutoFit/>
          </a:bodyPr>
          <a:lstStyle/>
          <a:p>
            <a:r>
              <a:rPr lang="en-GB" sz="1400" dirty="0" smtClean="0"/>
              <a:t>**The CCG unlike Sheffield PCT does not contract for the core services provided by GPs, dentists and pharmacists. NHS England contracts for these services along with specialised hospital services.  </a:t>
            </a:r>
            <a:endParaRPr lang="en-GB" sz="1400" dirty="0"/>
          </a:p>
        </p:txBody>
      </p:sp>
    </p:spTree>
    <p:extLst>
      <p:ext uri="{BB962C8B-B14F-4D97-AF65-F5344CB8AC3E}">
        <p14:creationId xmlns:p14="http://schemas.microsoft.com/office/powerpoint/2010/main" val="358060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Plans for 2015/16</a:t>
            </a:r>
            <a:endParaRPr lang="en-US" dirty="0"/>
          </a:p>
        </p:txBody>
      </p:sp>
      <p:sp>
        <p:nvSpPr>
          <p:cNvPr id="3" name="Subtitle 2"/>
          <p:cNvSpPr>
            <a:spLocks noGrp="1"/>
          </p:cNvSpPr>
          <p:nvPr>
            <p:ph type="subTitle" idx="1"/>
          </p:nvPr>
        </p:nvSpPr>
        <p:spPr/>
        <p:txBody>
          <a:bodyPr/>
          <a:lstStyle/>
          <a:p>
            <a:r>
              <a:rPr lang="en-US" dirty="0" smtClean="0"/>
              <a:t>Dr Zak </a:t>
            </a:r>
            <a:r>
              <a:rPr lang="en-US" dirty="0" smtClean="0"/>
              <a:t>McMurray</a:t>
            </a:r>
          </a:p>
          <a:p>
            <a:r>
              <a:rPr lang="en-US" dirty="0" smtClean="0"/>
              <a:t>Clinical Director</a:t>
            </a:r>
            <a:endParaRPr lang="en-US" dirty="0"/>
          </a:p>
        </p:txBody>
      </p:sp>
    </p:spTree>
    <p:extLst>
      <p:ext uri="{BB962C8B-B14F-4D97-AF65-F5344CB8AC3E}">
        <p14:creationId xmlns:p14="http://schemas.microsoft.com/office/powerpoint/2010/main" val="2699901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99710"/>
          </a:xfrm>
        </p:spPr>
        <p:txBody>
          <a:bodyPr>
            <a:noAutofit/>
          </a:bodyPr>
          <a:lstStyle/>
          <a:p>
            <a:pPr marL="0" indent="0">
              <a:buNone/>
            </a:pPr>
            <a:r>
              <a:rPr lang="en-GB" sz="1600" u="sng" dirty="0"/>
              <a:t>Our four prospectus aims remain at the heart of our ambition</a:t>
            </a:r>
            <a:endParaRPr lang="en-GB" sz="1600" dirty="0"/>
          </a:p>
          <a:p>
            <a:r>
              <a:rPr lang="en-GB" sz="1600" dirty="0"/>
              <a:t>To improve patient experience and access to care</a:t>
            </a:r>
          </a:p>
          <a:p>
            <a:r>
              <a:rPr lang="en-GB" sz="1600" dirty="0"/>
              <a:t>To improve the quality and equality of healthcare in Sheffield</a:t>
            </a:r>
          </a:p>
          <a:p>
            <a:r>
              <a:rPr lang="en-GB" sz="1600" dirty="0"/>
              <a:t>To work with Sheffield City Council to continue to reduce health inequalities in Sheffield</a:t>
            </a:r>
          </a:p>
          <a:p>
            <a:r>
              <a:rPr lang="en-GB" sz="1600" dirty="0"/>
              <a:t>To ensure there is a sustainable, affordable healthcare system in Sheffield</a:t>
            </a:r>
          </a:p>
          <a:p>
            <a:pPr marL="0" indent="0">
              <a:buNone/>
            </a:pPr>
            <a:r>
              <a:rPr lang="en-GB" sz="1600" dirty="0"/>
              <a:t> </a:t>
            </a:r>
          </a:p>
          <a:p>
            <a:pPr marL="0" indent="0">
              <a:buNone/>
            </a:pPr>
            <a:r>
              <a:rPr lang="en-GB" sz="1600" u="sng" dirty="0" smtClean="0"/>
              <a:t>We </a:t>
            </a:r>
            <a:r>
              <a:rPr lang="en-GB" sz="1600" u="sng" dirty="0"/>
              <a:t>have committed to the priorities in the Joint Health and Wellbeing Strategy</a:t>
            </a:r>
            <a:endParaRPr lang="en-GB" sz="1600" dirty="0"/>
          </a:p>
          <a:p>
            <a:r>
              <a:rPr lang="en-GB" sz="1600" dirty="0"/>
              <a:t>Sheffield is a healthy and successful city</a:t>
            </a:r>
          </a:p>
          <a:p>
            <a:r>
              <a:rPr lang="en-GB" sz="1600" dirty="0"/>
              <a:t>Health and Wellbeing is improving</a:t>
            </a:r>
          </a:p>
          <a:p>
            <a:r>
              <a:rPr lang="en-GB" sz="1600" dirty="0"/>
              <a:t>Health inequalities are reducing</a:t>
            </a:r>
          </a:p>
          <a:p>
            <a:r>
              <a:rPr lang="en-GB" sz="1600" dirty="0"/>
              <a:t>People get the help and support they need</a:t>
            </a:r>
          </a:p>
          <a:p>
            <a:r>
              <a:rPr lang="en-GB" sz="1600" dirty="0"/>
              <a:t>Services are affordable, innovative and deliver value for </a:t>
            </a:r>
            <a:r>
              <a:rPr lang="en-GB" sz="1600" dirty="0" smtClean="0"/>
              <a:t>money</a:t>
            </a:r>
            <a:endParaRPr lang="en-GB" sz="1600" dirty="0"/>
          </a:p>
          <a:p>
            <a:endParaRPr lang="en-GB" sz="1600" dirty="0" smtClean="0"/>
          </a:p>
          <a:p>
            <a:pPr marL="0" indent="0">
              <a:buNone/>
            </a:pPr>
            <a:r>
              <a:rPr lang="en-GB" sz="1600" dirty="0" smtClean="0"/>
              <a:t>And we see a shift of care closer to home as a key part of achieving these aims, reducing the need for travel to hospital by supporting people better in local communities.</a:t>
            </a:r>
            <a:endParaRPr lang="en-GB" sz="1600" dirty="0"/>
          </a:p>
        </p:txBody>
      </p:sp>
      <p:sp>
        <p:nvSpPr>
          <p:cNvPr id="3" name="Title 2"/>
          <p:cNvSpPr>
            <a:spLocks noGrp="1"/>
          </p:cNvSpPr>
          <p:nvPr>
            <p:ph type="title"/>
          </p:nvPr>
        </p:nvSpPr>
        <p:spPr>
          <a:xfrm>
            <a:off x="457200" y="1200960"/>
            <a:ext cx="8229600" cy="725494"/>
          </a:xfrm>
        </p:spPr>
        <p:txBody>
          <a:bodyPr/>
          <a:lstStyle/>
          <a:p>
            <a:r>
              <a:rPr lang="en-GB" dirty="0" smtClean="0"/>
              <a:t>We are guided by our strategic aims</a:t>
            </a:r>
            <a:endParaRPr lang="en-GB" dirty="0"/>
          </a:p>
        </p:txBody>
      </p:sp>
    </p:spTree>
    <p:extLst>
      <p:ext uri="{BB962C8B-B14F-4D97-AF65-F5344CB8AC3E}">
        <p14:creationId xmlns:p14="http://schemas.microsoft.com/office/powerpoint/2010/main" val="391175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7460" y="1873188"/>
            <a:ext cx="7449080" cy="42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What we need to respond to</a:t>
            </a:r>
            <a:endParaRPr lang="en-GB" dirty="0"/>
          </a:p>
        </p:txBody>
      </p:sp>
    </p:spTree>
    <p:extLst>
      <p:ext uri="{BB962C8B-B14F-4D97-AF65-F5344CB8AC3E}">
        <p14:creationId xmlns:p14="http://schemas.microsoft.com/office/powerpoint/2010/main" val="19584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Welcome to our </a:t>
            </a:r>
            <a:r>
              <a:rPr lang="en-US" dirty="0" smtClean="0"/>
              <a:t>first</a:t>
            </a:r>
            <a:br>
              <a:rPr lang="en-US" dirty="0" smtClean="0"/>
            </a:br>
            <a:r>
              <a:rPr lang="en-US" dirty="0" smtClean="0"/>
              <a:t>Annual </a:t>
            </a:r>
            <a:r>
              <a:rPr lang="en-US" dirty="0" smtClean="0"/>
              <a:t>General Meeting</a:t>
            </a:r>
            <a:endParaRPr lang="en-US" dirty="0"/>
          </a:p>
        </p:txBody>
      </p:sp>
      <p:sp>
        <p:nvSpPr>
          <p:cNvPr id="3" name="Content Placeholder 2"/>
          <p:cNvSpPr>
            <a:spLocks noGrp="1"/>
          </p:cNvSpPr>
          <p:nvPr>
            <p:ph idx="1"/>
          </p:nvPr>
        </p:nvSpPr>
        <p:spPr>
          <a:xfrm>
            <a:off x="457200" y="2595418"/>
            <a:ext cx="8229600" cy="3530745"/>
          </a:xfrm>
        </p:spPr>
        <p:txBody>
          <a:bodyPr/>
          <a:lstStyle/>
          <a:p>
            <a:r>
              <a:rPr lang="en-US" dirty="0"/>
              <a:t>Who we are</a:t>
            </a:r>
          </a:p>
          <a:p>
            <a:r>
              <a:rPr lang="en-US" dirty="0" smtClean="0"/>
              <a:t>Purpose of the Annual General Meeting</a:t>
            </a:r>
          </a:p>
          <a:p>
            <a:r>
              <a:rPr lang="en-US" dirty="0" smtClean="0"/>
              <a:t>Agenda</a:t>
            </a:r>
          </a:p>
          <a:p>
            <a:endParaRPr lang="en-US" dirty="0"/>
          </a:p>
        </p:txBody>
      </p:sp>
    </p:spTree>
    <p:extLst>
      <p:ext uri="{BB962C8B-B14F-4D97-AF65-F5344CB8AC3E}">
        <p14:creationId xmlns:p14="http://schemas.microsoft.com/office/powerpoint/2010/main" val="2045289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351" y="2237174"/>
            <a:ext cx="8349449" cy="4296792"/>
          </a:xfrm>
        </p:spPr>
        <p:txBody>
          <a:bodyPr>
            <a:normAutofit fontScale="85000" lnSpcReduction="20000"/>
          </a:bodyPr>
          <a:lstStyle/>
          <a:p>
            <a:pPr>
              <a:spcAft>
                <a:spcPts val="600"/>
              </a:spcAft>
              <a:buFont typeface="Symbol"/>
              <a:buChar char=""/>
            </a:pPr>
            <a:r>
              <a:rPr lang="en-GB" sz="2000" dirty="0" smtClean="0"/>
              <a:t>All </a:t>
            </a:r>
            <a:r>
              <a:rPr lang="en-GB" sz="2000" dirty="0"/>
              <a:t>those who are identified to have emerging risk of admission through risk stratification are offered a care </a:t>
            </a:r>
            <a:r>
              <a:rPr lang="en-GB" sz="2000" dirty="0" smtClean="0"/>
              <a:t>plan</a:t>
            </a:r>
            <a:r>
              <a:rPr lang="en-GB" sz="2000" dirty="0" smtClean="0">
                <a:ea typeface="Times New Roman"/>
                <a:cs typeface="Times New Roman"/>
              </a:rPr>
              <a:t>, </a:t>
            </a:r>
            <a:r>
              <a:rPr lang="en-GB" sz="2000" dirty="0">
                <a:ea typeface="Times New Roman"/>
                <a:cs typeface="Times New Roman"/>
              </a:rPr>
              <a:t>agreed between them and their </a:t>
            </a:r>
            <a:r>
              <a:rPr lang="en-GB" sz="2000" dirty="0" smtClean="0">
                <a:ea typeface="Times New Roman"/>
                <a:cs typeface="Times New Roman"/>
              </a:rPr>
              <a:t>clinicians (possibly 15,000 people)</a:t>
            </a:r>
            <a:endParaRPr lang="en-GB" sz="2000" dirty="0">
              <a:ea typeface="Times New Roman"/>
              <a:cs typeface="Times New Roman"/>
            </a:endParaRPr>
          </a:p>
          <a:p>
            <a:pPr>
              <a:spcAft>
                <a:spcPts val="600"/>
              </a:spcAft>
              <a:buFont typeface="Symbol"/>
              <a:buChar char=""/>
            </a:pPr>
            <a:r>
              <a:rPr lang="en-GB" sz="2000" dirty="0">
                <a:ea typeface="Times New Roman"/>
                <a:cs typeface="Times New Roman"/>
              </a:rPr>
              <a:t>By establishing integrated primary care and community based health and social care </a:t>
            </a:r>
            <a:r>
              <a:rPr lang="en-GB" sz="2000" dirty="0" smtClean="0">
                <a:ea typeface="Times New Roman"/>
                <a:cs typeface="Times New Roman"/>
              </a:rPr>
              <a:t>services, care </a:t>
            </a:r>
            <a:r>
              <a:rPr lang="en-GB" sz="2000" dirty="0">
                <a:ea typeface="Times New Roman"/>
                <a:cs typeface="Times New Roman"/>
              </a:rPr>
              <a:t>planning, and holistic long term conditions management to support people living independently at home, </a:t>
            </a:r>
            <a:r>
              <a:rPr lang="en-GB" sz="2000" dirty="0" smtClean="0">
                <a:ea typeface="Times New Roman"/>
                <a:cs typeface="Times New Roman"/>
              </a:rPr>
              <a:t>reduce </a:t>
            </a:r>
            <a:r>
              <a:rPr lang="en-GB" sz="2000" dirty="0">
                <a:ea typeface="Times New Roman"/>
                <a:cs typeface="Times New Roman"/>
              </a:rPr>
              <a:t>emergency admissions </a:t>
            </a:r>
            <a:r>
              <a:rPr lang="en-GB" sz="2000" dirty="0" smtClean="0">
                <a:ea typeface="Times New Roman"/>
                <a:cs typeface="Times New Roman"/>
              </a:rPr>
              <a:t>by up to 20</a:t>
            </a:r>
            <a:r>
              <a:rPr lang="en-GB" sz="2000" dirty="0" smtClean="0">
                <a:ea typeface="Times New Roman"/>
                <a:cs typeface="Times New Roman"/>
              </a:rPr>
              <a:t>%, </a:t>
            </a:r>
            <a:r>
              <a:rPr lang="en-GB" sz="2000" dirty="0" smtClean="0">
                <a:ea typeface="Times New Roman"/>
                <a:cs typeface="Times New Roman"/>
              </a:rPr>
              <a:t>Emergency </a:t>
            </a:r>
            <a:r>
              <a:rPr lang="en-GB" sz="2000" dirty="0">
                <a:ea typeface="Times New Roman"/>
                <a:cs typeface="Times New Roman"/>
              </a:rPr>
              <a:t>Department attendances </a:t>
            </a:r>
            <a:r>
              <a:rPr lang="en-GB" sz="2000" dirty="0" smtClean="0">
                <a:ea typeface="Times New Roman"/>
                <a:cs typeface="Times New Roman"/>
              </a:rPr>
              <a:t>by up to 40%</a:t>
            </a:r>
          </a:p>
          <a:p>
            <a:pPr>
              <a:spcAft>
                <a:spcPts val="600"/>
              </a:spcAft>
              <a:buFont typeface="Symbol"/>
              <a:buChar char=""/>
            </a:pPr>
            <a:r>
              <a:rPr lang="en-GB" sz="2000" dirty="0" smtClean="0">
                <a:ea typeface="Times New Roman"/>
                <a:cs typeface="Times New Roman"/>
              </a:rPr>
              <a:t>Minimise </a:t>
            </a:r>
            <a:r>
              <a:rPr lang="en-GB" sz="2000" dirty="0">
                <a:ea typeface="Times New Roman"/>
                <a:cs typeface="Times New Roman"/>
              </a:rPr>
              <a:t>repeated trips to the GP and hospital for specialist diagnosis and monitoring of </a:t>
            </a:r>
            <a:r>
              <a:rPr lang="en-GB" sz="2000" dirty="0" smtClean="0">
                <a:ea typeface="Times New Roman"/>
                <a:cs typeface="Times New Roman"/>
              </a:rPr>
              <a:t>health </a:t>
            </a:r>
            <a:r>
              <a:rPr lang="en-GB" sz="2000" dirty="0">
                <a:ea typeface="Times New Roman"/>
                <a:cs typeface="Times New Roman"/>
              </a:rPr>
              <a:t>problems, </a:t>
            </a:r>
            <a:r>
              <a:rPr lang="en-GB" sz="2000" dirty="0" smtClean="0">
                <a:ea typeface="Times New Roman"/>
                <a:cs typeface="Times New Roman"/>
              </a:rPr>
              <a:t>replacing them with </a:t>
            </a:r>
            <a:r>
              <a:rPr lang="en-GB" sz="2000" dirty="0">
                <a:ea typeface="Times New Roman"/>
                <a:cs typeface="Times New Roman"/>
              </a:rPr>
              <a:t>community and home based services that make best use of technology, and keep </a:t>
            </a:r>
            <a:r>
              <a:rPr lang="en-GB" sz="2000" dirty="0" smtClean="0">
                <a:ea typeface="Times New Roman"/>
                <a:cs typeface="Times New Roman"/>
              </a:rPr>
              <a:t>people at </a:t>
            </a:r>
            <a:r>
              <a:rPr lang="en-GB" sz="2000" dirty="0">
                <a:ea typeface="Times New Roman"/>
                <a:cs typeface="Times New Roman"/>
              </a:rPr>
              <a:t>the centre of </a:t>
            </a:r>
            <a:r>
              <a:rPr lang="en-GB" sz="2000" dirty="0" smtClean="0">
                <a:ea typeface="Times New Roman"/>
                <a:cs typeface="Times New Roman"/>
              </a:rPr>
              <a:t>their care</a:t>
            </a:r>
          </a:p>
          <a:p>
            <a:pPr lvl="0">
              <a:spcAft>
                <a:spcPts val="600"/>
              </a:spcAft>
              <a:buFont typeface="Symbol"/>
              <a:buChar char=""/>
            </a:pPr>
            <a:r>
              <a:rPr lang="en-GB" sz="2000" dirty="0" smtClean="0">
                <a:ea typeface="Times New Roman"/>
                <a:cs typeface="Times New Roman"/>
              </a:rPr>
              <a:t>Reduce the gap in life expectancy for </a:t>
            </a:r>
            <a:r>
              <a:rPr lang="en-GB" sz="2000" dirty="0">
                <a:ea typeface="Times New Roman"/>
                <a:cs typeface="Times New Roman"/>
              </a:rPr>
              <a:t>people with mental health </a:t>
            </a:r>
            <a:r>
              <a:rPr lang="en-GB" sz="2000" dirty="0" smtClean="0">
                <a:ea typeface="Times New Roman"/>
                <a:cs typeface="Times New Roman"/>
              </a:rPr>
              <a:t>problems and </a:t>
            </a:r>
            <a:r>
              <a:rPr lang="en-GB" sz="2000" dirty="0">
                <a:ea typeface="Times New Roman"/>
                <a:cs typeface="Times New Roman"/>
              </a:rPr>
              <a:t>learning </a:t>
            </a:r>
            <a:r>
              <a:rPr lang="en-GB" sz="2000" dirty="0" smtClean="0">
                <a:ea typeface="Times New Roman"/>
                <a:cs typeface="Times New Roman"/>
              </a:rPr>
              <a:t>disabilities</a:t>
            </a:r>
            <a:endParaRPr lang="en-GB" sz="2000" dirty="0">
              <a:ea typeface="Times New Roman"/>
              <a:cs typeface="Times New Roman"/>
            </a:endParaRPr>
          </a:p>
          <a:p>
            <a:pPr lvl="0">
              <a:buFont typeface="Symbol"/>
              <a:buChar char=""/>
            </a:pPr>
            <a:r>
              <a:rPr lang="en-GB" sz="2000" dirty="0">
                <a:ea typeface="Times New Roman"/>
                <a:cs typeface="Times New Roman"/>
              </a:rPr>
              <a:t>Put in place support and services that will help all children have the best possible start </a:t>
            </a:r>
            <a:r>
              <a:rPr lang="en-GB" sz="2000" dirty="0" smtClean="0">
                <a:ea typeface="Times New Roman"/>
                <a:cs typeface="Times New Roman"/>
              </a:rPr>
              <a:t>in life</a:t>
            </a:r>
          </a:p>
          <a:p>
            <a:pPr marL="0" lvl="0" indent="0">
              <a:buNone/>
            </a:pPr>
            <a:endParaRPr lang="en-GB" sz="2000" b="1" dirty="0" smtClean="0">
              <a:solidFill>
                <a:srgbClr val="002060"/>
              </a:solidFill>
              <a:cs typeface="Times New Roman"/>
            </a:endParaRPr>
          </a:p>
          <a:p>
            <a:pPr marL="0" lvl="0" indent="0">
              <a:buNone/>
            </a:pPr>
            <a:r>
              <a:rPr lang="en-GB" sz="2000" b="1" dirty="0" smtClean="0">
                <a:solidFill>
                  <a:srgbClr val="002060"/>
                </a:solidFill>
                <a:cs typeface="Times New Roman"/>
              </a:rPr>
              <a:t>2015/16 is the second year of the plans for 2014-16 already published</a:t>
            </a:r>
            <a:endParaRPr lang="en-GB" sz="2000" b="1" dirty="0">
              <a:solidFill>
                <a:srgbClr val="002060"/>
              </a:solidFill>
            </a:endParaRPr>
          </a:p>
        </p:txBody>
      </p:sp>
      <p:sp>
        <p:nvSpPr>
          <p:cNvPr id="3" name="Title 2"/>
          <p:cNvSpPr>
            <a:spLocks noGrp="1"/>
          </p:cNvSpPr>
          <p:nvPr>
            <p:ph type="title"/>
          </p:nvPr>
        </p:nvSpPr>
        <p:spPr>
          <a:xfrm>
            <a:off x="457200" y="1121061"/>
            <a:ext cx="8229600" cy="698861"/>
          </a:xfrm>
        </p:spPr>
        <p:txBody>
          <a:bodyPr/>
          <a:lstStyle/>
          <a:p>
            <a:r>
              <a:rPr lang="en-GB" dirty="0" smtClean="0"/>
              <a:t>Our ambitions for the next five years are unchanged</a:t>
            </a:r>
            <a:endParaRPr lang="en-GB" dirty="0"/>
          </a:p>
        </p:txBody>
      </p:sp>
    </p:spTree>
    <p:extLst>
      <p:ext uri="{BB962C8B-B14F-4D97-AF65-F5344CB8AC3E}">
        <p14:creationId xmlns:p14="http://schemas.microsoft.com/office/powerpoint/2010/main" val="26887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57274"/>
            <a:ext cx="8229600" cy="3968889"/>
          </a:xfrm>
        </p:spPr>
        <p:txBody>
          <a:bodyPr>
            <a:normAutofit fontScale="70000" lnSpcReduction="20000"/>
          </a:bodyPr>
          <a:lstStyle/>
          <a:p>
            <a:endParaRPr lang="en-GB" dirty="0"/>
          </a:p>
          <a:p>
            <a:r>
              <a:rPr lang="en-GB" dirty="0"/>
              <a:t>Focussing on improving care for people with the worst health, including older people, people with several long term conditions and those with respiratory </a:t>
            </a:r>
            <a:r>
              <a:rPr lang="en-GB" dirty="0" smtClean="0"/>
              <a:t>conditions,</a:t>
            </a:r>
          </a:p>
          <a:p>
            <a:r>
              <a:rPr lang="en-GB" dirty="0" smtClean="0"/>
              <a:t>With the City Council, through integrated commissioning, we plan to:</a:t>
            </a:r>
          </a:p>
          <a:p>
            <a:pPr lvl="1"/>
            <a:r>
              <a:rPr lang="en-GB" dirty="0" smtClean="0"/>
              <a:t>Extend </a:t>
            </a:r>
            <a:r>
              <a:rPr lang="en-GB" dirty="0"/>
              <a:t>care </a:t>
            </a:r>
            <a:r>
              <a:rPr lang="en-GB" dirty="0" smtClean="0"/>
              <a:t>planning</a:t>
            </a:r>
          </a:p>
          <a:p>
            <a:pPr lvl="1"/>
            <a:r>
              <a:rPr lang="en-GB" dirty="0" smtClean="0"/>
              <a:t>Test the </a:t>
            </a:r>
            <a:r>
              <a:rPr lang="en-GB" dirty="0"/>
              <a:t>“Keeping People Well in Their Communities” model proposed in our integrated commissioning </a:t>
            </a:r>
            <a:r>
              <a:rPr lang="en-GB" dirty="0" smtClean="0"/>
              <a:t>plans</a:t>
            </a:r>
          </a:p>
          <a:p>
            <a:pPr lvl="1"/>
            <a:r>
              <a:rPr lang="en-GB" dirty="0" smtClean="0"/>
              <a:t>Specify </a:t>
            </a:r>
            <a:r>
              <a:rPr lang="en-GB" dirty="0"/>
              <a:t>and </a:t>
            </a:r>
            <a:r>
              <a:rPr lang="en-GB" dirty="0" smtClean="0"/>
              <a:t>procure improved intermediate care </a:t>
            </a:r>
            <a:r>
              <a:rPr lang="en-GB" dirty="0"/>
              <a:t>services </a:t>
            </a:r>
            <a:endParaRPr lang="en-GB" dirty="0" smtClean="0"/>
          </a:p>
          <a:p>
            <a:pPr lvl="1"/>
            <a:r>
              <a:rPr lang="en-GB" dirty="0" smtClean="0"/>
              <a:t>Establish </a:t>
            </a:r>
            <a:r>
              <a:rPr lang="en-GB" dirty="0"/>
              <a:t>an integrated approach to </a:t>
            </a:r>
            <a:r>
              <a:rPr lang="en-GB" dirty="0" smtClean="0"/>
              <a:t>long </a:t>
            </a:r>
            <a:r>
              <a:rPr lang="en-GB" dirty="0"/>
              <a:t>term health and social </a:t>
            </a:r>
            <a:r>
              <a:rPr lang="en-GB" dirty="0" smtClean="0"/>
              <a:t>care</a:t>
            </a:r>
          </a:p>
          <a:p>
            <a:endParaRPr lang="en-GB" dirty="0"/>
          </a:p>
        </p:txBody>
      </p:sp>
      <p:sp>
        <p:nvSpPr>
          <p:cNvPr id="3" name="Title 2"/>
          <p:cNvSpPr>
            <a:spLocks noGrp="1"/>
          </p:cNvSpPr>
          <p:nvPr>
            <p:ph type="title"/>
          </p:nvPr>
        </p:nvSpPr>
        <p:spPr>
          <a:xfrm>
            <a:off x="457200" y="1322772"/>
            <a:ext cx="8229600" cy="577049"/>
          </a:xfrm>
        </p:spPr>
        <p:txBody>
          <a:bodyPr/>
          <a:lstStyle/>
          <a:p>
            <a:pPr>
              <a:lnSpc>
                <a:spcPct val="100000"/>
              </a:lnSpc>
            </a:pPr>
            <a:r>
              <a:rPr lang="en-GB" dirty="0" smtClean="0"/>
              <a:t>Our Priorities for Next Year</a:t>
            </a:r>
            <a:endParaRPr lang="en-GB" dirty="0"/>
          </a:p>
        </p:txBody>
      </p:sp>
    </p:spTree>
    <p:extLst>
      <p:ext uri="{BB962C8B-B14F-4D97-AF65-F5344CB8AC3E}">
        <p14:creationId xmlns:p14="http://schemas.microsoft.com/office/powerpoint/2010/main" val="2418798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21763"/>
            <a:ext cx="8229600" cy="4085073"/>
          </a:xfrm>
        </p:spPr>
        <p:txBody>
          <a:bodyPr>
            <a:noAutofit/>
          </a:bodyPr>
          <a:lstStyle/>
          <a:p>
            <a:pPr marL="0" indent="0">
              <a:buNone/>
            </a:pPr>
            <a:r>
              <a:rPr lang="en-GB" sz="2000" dirty="0" smtClean="0"/>
              <a:t>CCG specific priorities include:</a:t>
            </a:r>
            <a:endParaRPr lang="en-GB" sz="2000" dirty="0"/>
          </a:p>
          <a:p>
            <a:pPr lvl="1"/>
            <a:r>
              <a:rPr lang="en-GB" sz="1600" dirty="0" smtClean="0"/>
              <a:t>Improving community </a:t>
            </a:r>
            <a:r>
              <a:rPr lang="en-GB" sz="1600" dirty="0"/>
              <a:t>nursing services</a:t>
            </a:r>
          </a:p>
          <a:p>
            <a:pPr lvl="1"/>
            <a:r>
              <a:rPr lang="en-GB" sz="1600" dirty="0" smtClean="0"/>
              <a:t>Mobilisation </a:t>
            </a:r>
            <a:r>
              <a:rPr lang="en-GB" sz="1600" dirty="0"/>
              <a:t>of </a:t>
            </a:r>
            <a:r>
              <a:rPr lang="en-GB" sz="1600" dirty="0" smtClean="0"/>
              <a:t>the outcomes </a:t>
            </a:r>
            <a:r>
              <a:rPr lang="en-GB" sz="1600" dirty="0"/>
              <a:t>based contract for musculoskeletal services </a:t>
            </a:r>
            <a:endParaRPr lang="en-GB" sz="1600" dirty="0" smtClean="0"/>
          </a:p>
          <a:p>
            <a:pPr lvl="1"/>
            <a:r>
              <a:rPr lang="en-GB" sz="1600" dirty="0" smtClean="0"/>
              <a:t>Contributing </a:t>
            </a:r>
            <a:r>
              <a:rPr lang="en-GB" sz="1600" dirty="0"/>
              <a:t>to delivery of </a:t>
            </a:r>
            <a:r>
              <a:rPr lang="en-GB" sz="1600" dirty="0" smtClean="0"/>
              <a:t>Sheffield’s </a:t>
            </a:r>
            <a:r>
              <a:rPr lang="en-GB" sz="1600" dirty="0"/>
              <a:t>Health Inequalities </a:t>
            </a:r>
            <a:r>
              <a:rPr lang="en-GB" sz="1600" dirty="0" smtClean="0"/>
              <a:t>Plan</a:t>
            </a:r>
            <a:endParaRPr lang="en-GB" sz="1600" dirty="0"/>
          </a:p>
          <a:p>
            <a:pPr lvl="1"/>
            <a:r>
              <a:rPr lang="en-GB" sz="1600" dirty="0" smtClean="0"/>
              <a:t>Transforming </a:t>
            </a:r>
            <a:r>
              <a:rPr lang="en-GB" sz="1600" dirty="0"/>
              <a:t>o</a:t>
            </a:r>
            <a:r>
              <a:rPr lang="en-GB" sz="1600" dirty="0" smtClean="0"/>
              <a:t>utpatient </a:t>
            </a:r>
            <a:r>
              <a:rPr lang="en-GB" sz="1600" dirty="0"/>
              <a:t>s</a:t>
            </a:r>
            <a:r>
              <a:rPr lang="en-GB" sz="1600" dirty="0" smtClean="0"/>
              <a:t>ervices</a:t>
            </a:r>
            <a:endParaRPr lang="en-GB" sz="1600" dirty="0" smtClean="0"/>
          </a:p>
          <a:p>
            <a:pPr lvl="1"/>
            <a:r>
              <a:rPr lang="en-GB" sz="1600" dirty="0" smtClean="0"/>
              <a:t>Redesigning </a:t>
            </a:r>
            <a:r>
              <a:rPr lang="en-GB" sz="1600" dirty="0"/>
              <a:t>urgent care services </a:t>
            </a:r>
          </a:p>
          <a:p>
            <a:endParaRPr lang="en-GB" sz="2000" dirty="0" smtClean="0"/>
          </a:p>
          <a:p>
            <a:pPr marL="0" indent="0">
              <a:buNone/>
            </a:pPr>
            <a:r>
              <a:rPr lang="en-GB" sz="2000" dirty="0" smtClean="0"/>
              <a:t>To help achieve these aims, we will </a:t>
            </a:r>
            <a:r>
              <a:rPr lang="en-GB" sz="2000" dirty="0" smtClean="0"/>
              <a:t>be </a:t>
            </a:r>
            <a:r>
              <a:rPr lang="en-GB" sz="2000" dirty="0" smtClean="0"/>
              <a:t>working with NHS England </a:t>
            </a:r>
            <a:r>
              <a:rPr lang="en-GB" sz="2000" dirty="0" smtClean="0"/>
              <a:t>to:</a:t>
            </a:r>
            <a:endParaRPr lang="en-GB" sz="2000" dirty="0"/>
          </a:p>
          <a:p>
            <a:pPr lvl="1"/>
            <a:r>
              <a:rPr lang="en-GB" sz="1600" dirty="0" smtClean="0"/>
              <a:t>Have more influence over commissioning of primary </a:t>
            </a:r>
            <a:r>
              <a:rPr lang="en-GB" sz="1600" dirty="0"/>
              <a:t>care services  </a:t>
            </a:r>
            <a:r>
              <a:rPr lang="en-GB" sz="1600" dirty="0" smtClean="0"/>
              <a:t> </a:t>
            </a:r>
            <a:endParaRPr lang="en-GB" sz="1600" dirty="0"/>
          </a:p>
          <a:p>
            <a:pPr lvl="1"/>
            <a:r>
              <a:rPr lang="en-GB" sz="1600" dirty="0"/>
              <a:t>Be actively involved in and </a:t>
            </a:r>
            <a:r>
              <a:rPr lang="en-GB" sz="1600" dirty="0" smtClean="0"/>
              <a:t>supporting </a:t>
            </a:r>
            <a:r>
              <a:rPr lang="en-GB" sz="1600" dirty="0"/>
              <a:t>NHSE commissioning of specialised services</a:t>
            </a:r>
          </a:p>
          <a:p>
            <a:pPr marL="0" indent="0">
              <a:buNone/>
            </a:pPr>
            <a:r>
              <a:rPr lang="en-GB" sz="2000" dirty="0" smtClean="0"/>
              <a:t>And will be supporting </a:t>
            </a:r>
            <a:r>
              <a:rPr lang="en-GB" sz="2000" dirty="0"/>
              <a:t>primary care providers to establish a collective approach to care provision, and </a:t>
            </a:r>
            <a:r>
              <a:rPr lang="en-GB" sz="2000" dirty="0" smtClean="0"/>
              <a:t>collective </a:t>
            </a:r>
            <a:r>
              <a:rPr lang="en-GB" sz="2000" dirty="0" smtClean="0"/>
              <a:t>working </a:t>
            </a:r>
            <a:r>
              <a:rPr lang="en-GB" sz="2000" dirty="0"/>
              <a:t>with other </a:t>
            </a:r>
            <a:r>
              <a:rPr lang="en-GB" sz="2000" dirty="0" smtClean="0"/>
              <a:t>providers</a:t>
            </a:r>
            <a:endParaRPr lang="en-GB" sz="2000" dirty="0"/>
          </a:p>
        </p:txBody>
      </p:sp>
      <p:sp>
        <p:nvSpPr>
          <p:cNvPr id="4" name="Title 2"/>
          <p:cNvSpPr>
            <a:spLocks noGrp="1"/>
          </p:cNvSpPr>
          <p:nvPr>
            <p:ph type="title"/>
          </p:nvPr>
        </p:nvSpPr>
        <p:spPr>
          <a:xfrm>
            <a:off x="457200" y="1322772"/>
            <a:ext cx="8229600" cy="577049"/>
          </a:xfrm>
        </p:spPr>
        <p:txBody>
          <a:bodyPr/>
          <a:lstStyle/>
          <a:p>
            <a:pPr>
              <a:lnSpc>
                <a:spcPct val="100000"/>
              </a:lnSpc>
            </a:pPr>
            <a:r>
              <a:rPr lang="en-GB" dirty="0" smtClean="0"/>
              <a:t>Our Priorities for Next Year</a:t>
            </a:r>
            <a:endParaRPr lang="en-GB" dirty="0"/>
          </a:p>
        </p:txBody>
      </p:sp>
    </p:spTree>
    <p:extLst>
      <p:ext uri="{BB962C8B-B14F-4D97-AF65-F5344CB8AC3E}">
        <p14:creationId xmlns:p14="http://schemas.microsoft.com/office/powerpoint/2010/main" val="106378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Year</a:t>
            </a:r>
            <a:endParaRPr lang="en-US" dirty="0"/>
          </a:p>
        </p:txBody>
      </p:sp>
      <p:sp>
        <p:nvSpPr>
          <p:cNvPr id="3" name="Content Placeholder 2"/>
          <p:cNvSpPr>
            <a:spLocks noGrp="1"/>
          </p:cNvSpPr>
          <p:nvPr>
            <p:ph idx="1"/>
          </p:nvPr>
        </p:nvSpPr>
        <p:spPr>
          <a:xfrm>
            <a:off x="457200" y="2105892"/>
            <a:ext cx="8229600" cy="4020272"/>
          </a:xfrm>
        </p:spPr>
        <p:txBody>
          <a:bodyPr>
            <a:normAutofit fontScale="92500" lnSpcReduction="10000"/>
          </a:bodyPr>
          <a:lstStyle/>
          <a:p>
            <a:r>
              <a:rPr lang="en-US" dirty="0" smtClean="0"/>
              <a:t>Our aims taken from our Prospectus:</a:t>
            </a:r>
          </a:p>
          <a:p>
            <a:pPr lvl="3" indent="-342900"/>
            <a:r>
              <a:rPr lang="en-US" dirty="0" smtClean="0"/>
              <a:t>To </a:t>
            </a:r>
            <a:r>
              <a:rPr lang="en-US" dirty="0"/>
              <a:t>improve patient experience and access to care </a:t>
            </a:r>
            <a:endParaRPr lang="en-US" dirty="0" smtClean="0"/>
          </a:p>
          <a:p>
            <a:pPr lvl="3" indent="-342900"/>
            <a:r>
              <a:rPr lang="en-US" dirty="0"/>
              <a:t>To improve the quality and equality of healthcare in Sheffield </a:t>
            </a:r>
          </a:p>
          <a:p>
            <a:pPr lvl="3" indent="-342900"/>
            <a:r>
              <a:rPr lang="en-US" dirty="0"/>
              <a:t>To work with Sheffield City Council to continue to reduce health inequalities </a:t>
            </a:r>
            <a:r>
              <a:rPr lang="en-US" dirty="0" smtClean="0"/>
              <a:t>in </a:t>
            </a:r>
            <a:r>
              <a:rPr lang="en-US" dirty="0"/>
              <a:t>Sheffield </a:t>
            </a:r>
          </a:p>
          <a:p>
            <a:pPr lvl="3" indent="-342900"/>
            <a:r>
              <a:rPr lang="en-US" dirty="0"/>
              <a:t>To ensure there is a sustainable, affordable healthcare system in Sheffield </a:t>
            </a:r>
          </a:p>
          <a:p>
            <a:r>
              <a:rPr lang="en-US" dirty="0" smtClean="0"/>
              <a:t>Setting up a new clinically focused organisation with no legal restrictions to deliver our key aims</a:t>
            </a:r>
          </a:p>
          <a:p>
            <a:endParaRPr lang="en-US" dirty="0" smtClean="0"/>
          </a:p>
          <a:p>
            <a:endParaRPr lang="en-US" dirty="0" smtClean="0"/>
          </a:p>
          <a:p>
            <a:endParaRPr lang="en-US" dirty="0"/>
          </a:p>
        </p:txBody>
      </p:sp>
    </p:spTree>
    <p:extLst>
      <p:ext uri="{BB962C8B-B14F-4D97-AF65-F5344CB8AC3E}">
        <p14:creationId xmlns:p14="http://schemas.microsoft.com/office/powerpoint/2010/main" val="4875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Milestones</a:t>
            </a:r>
            <a:endParaRPr lang="en-US" dirty="0"/>
          </a:p>
        </p:txBody>
      </p:sp>
      <p:sp>
        <p:nvSpPr>
          <p:cNvPr id="3" name="Content Placeholder 2"/>
          <p:cNvSpPr>
            <a:spLocks noGrp="1"/>
          </p:cNvSpPr>
          <p:nvPr>
            <p:ph idx="1"/>
          </p:nvPr>
        </p:nvSpPr>
        <p:spPr>
          <a:xfrm>
            <a:off x="457200" y="2179782"/>
            <a:ext cx="8229600" cy="3946381"/>
          </a:xfrm>
        </p:spPr>
        <p:txBody>
          <a:bodyPr>
            <a:normAutofit fontScale="77500" lnSpcReduction="20000"/>
          </a:bodyPr>
          <a:lstStyle/>
          <a:p>
            <a:r>
              <a:rPr lang="en-US" dirty="0" smtClean="0"/>
              <a:t>April 1</a:t>
            </a:r>
            <a:r>
              <a:rPr lang="en-US" baseline="30000" dirty="0" smtClean="0"/>
              <a:t>st</a:t>
            </a:r>
            <a:r>
              <a:rPr lang="en-US" dirty="0" smtClean="0"/>
              <a:t> - Launch of CCG – fully compliant with the law</a:t>
            </a:r>
          </a:p>
          <a:p>
            <a:r>
              <a:rPr lang="en-US" dirty="0" smtClean="0"/>
              <a:t>Our first commissioning plan</a:t>
            </a:r>
          </a:p>
          <a:p>
            <a:pPr lvl="1"/>
            <a:r>
              <a:rPr lang="en-US" dirty="0" smtClean="0"/>
              <a:t>Musculoskeletal Services</a:t>
            </a:r>
          </a:p>
          <a:p>
            <a:pPr lvl="1"/>
            <a:r>
              <a:rPr lang="en-US" dirty="0" smtClean="0"/>
              <a:t>Urgent Care (Primary </a:t>
            </a:r>
            <a:r>
              <a:rPr lang="en-US" dirty="0"/>
              <a:t>C</a:t>
            </a:r>
            <a:r>
              <a:rPr lang="en-US" dirty="0" smtClean="0"/>
              <a:t>are </a:t>
            </a:r>
            <a:r>
              <a:rPr lang="en-US" dirty="0"/>
              <a:t>C</a:t>
            </a:r>
            <a:r>
              <a:rPr lang="en-US" dirty="0" smtClean="0"/>
              <a:t>entre/111)</a:t>
            </a:r>
          </a:p>
          <a:p>
            <a:pPr lvl="1"/>
            <a:r>
              <a:rPr lang="en-US" dirty="0" smtClean="0"/>
              <a:t>Integrating Health and Social Care</a:t>
            </a:r>
          </a:p>
          <a:p>
            <a:pPr lvl="1"/>
            <a:r>
              <a:rPr lang="en-US" dirty="0" smtClean="0"/>
              <a:t>Improved Elective Pathways </a:t>
            </a:r>
            <a:r>
              <a:rPr lang="en-US" dirty="0" smtClean="0"/>
              <a:t>– designed </a:t>
            </a:r>
            <a:r>
              <a:rPr lang="en-US" dirty="0" smtClean="0"/>
              <a:t>by clinicians for patients</a:t>
            </a:r>
          </a:p>
          <a:p>
            <a:pPr lvl="1"/>
            <a:r>
              <a:rPr lang="en-US" dirty="0" smtClean="0"/>
              <a:t>Care Planning within Primary Care</a:t>
            </a:r>
          </a:p>
          <a:p>
            <a:pPr lvl="1"/>
            <a:r>
              <a:rPr lang="en-US" dirty="0" smtClean="0"/>
              <a:t>Right First Time</a:t>
            </a:r>
          </a:p>
          <a:p>
            <a:pPr lvl="1"/>
            <a:r>
              <a:rPr lang="en-US" dirty="0" smtClean="0"/>
              <a:t>“Involve Me”  - engage with us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4045081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0"/>
            <a:ext cx="8229600" cy="1116106"/>
          </a:xfrm>
        </p:spPr>
        <p:txBody>
          <a:bodyPr/>
          <a:lstStyle/>
          <a:p>
            <a:r>
              <a:rPr lang="en-US" sz="2800" dirty="0" smtClean="0"/>
              <a:t>Media coverage – Sheffield Star</a:t>
            </a:r>
            <a:br>
              <a:rPr lang="en-US" sz="2800" dirty="0" smtClean="0"/>
            </a:br>
            <a:r>
              <a:rPr lang="en-GB" sz="2800" dirty="0"/>
              <a:t>GPs handed £700m in first step of NHS reform</a:t>
            </a:r>
            <a:r>
              <a:rPr lang="en-GB" sz="2800" b="0" dirty="0"/>
              <a:t/>
            </a:r>
            <a:br>
              <a:rPr lang="en-GB" sz="2800" b="0" dirty="0"/>
            </a:br>
            <a:r>
              <a:rPr lang="en-GB" sz="2800" dirty="0"/>
              <a:t/>
            </a:r>
            <a:br>
              <a:rPr lang="en-GB" sz="2800" dirty="0"/>
            </a:br>
            <a:r>
              <a:rPr lang="en-US" sz="2800" dirty="0" smtClean="0"/>
              <a:t/>
            </a:r>
            <a:br>
              <a:rPr lang="en-US" sz="2800" dirty="0" smtClean="0"/>
            </a:br>
            <a:endParaRPr lang="en-US" sz="2800" dirty="0"/>
          </a:p>
        </p:txBody>
      </p:sp>
      <p:sp>
        <p:nvSpPr>
          <p:cNvPr id="5" name="TextBox 4"/>
          <p:cNvSpPr txBox="1"/>
          <p:nvPr/>
        </p:nvSpPr>
        <p:spPr>
          <a:xfrm>
            <a:off x="457199" y="2401997"/>
            <a:ext cx="8498793" cy="403187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FAMILY doctors have been handed control of a major chunk of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Sheffield’s </a:t>
            </a:r>
            <a:r>
              <a:rPr lang="en-GB" sz="1600" dirty="0">
                <a:latin typeface="Arial" panose="020B0604020202020204" pitchFamily="34" charset="0"/>
                <a:cs typeface="Arial" panose="020B0604020202020204" pitchFamily="34" charset="0"/>
              </a:rPr>
              <a:t>£1 billion NHS budget as health bosses enact the </a:t>
            </a:r>
            <a:r>
              <a:rPr lang="en-GB" sz="1600" dirty="0" smtClean="0">
                <a:latin typeface="Arial" panose="020B0604020202020204" pitchFamily="34" charset="0"/>
                <a:cs typeface="Arial" panose="020B0604020202020204" pitchFamily="34" charset="0"/>
              </a:rPr>
              <a:t>first</a:t>
            </a:r>
          </a:p>
          <a:p>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stage of the Government’s controversial health reforms.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small group of eight GPs, a nurse, four lay </a:t>
            </a:r>
            <a:r>
              <a:rPr lang="en-GB" sz="1600" dirty="0" smtClean="0">
                <a:latin typeface="Arial" panose="020B0604020202020204" pitchFamily="34" charset="0"/>
                <a:cs typeface="Arial" panose="020B0604020202020204" pitchFamily="34" charset="0"/>
              </a:rPr>
              <a:t>members </a:t>
            </a:r>
            <a:r>
              <a:rPr lang="en-GB" sz="1600" dirty="0">
                <a:latin typeface="Arial" panose="020B0604020202020204" pitchFamily="34" charset="0"/>
                <a:cs typeface="Arial" panose="020B0604020202020204" pitchFamily="34" charset="0"/>
              </a:rPr>
              <a:t>and three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officials </a:t>
            </a:r>
            <a:r>
              <a:rPr lang="en-GB" sz="1600" dirty="0">
                <a:latin typeface="Arial" panose="020B0604020202020204" pitchFamily="34" charset="0"/>
                <a:cs typeface="Arial" panose="020B0604020202020204" pitchFamily="34" charset="0"/>
              </a:rPr>
              <a:t>have taken over responsibility for £709 million – 71 per </a:t>
            </a:r>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cent </a:t>
            </a:r>
            <a:r>
              <a:rPr lang="en-GB" sz="1600" dirty="0">
                <a:latin typeface="Arial" panose="020B0604020202020204" pitchFamily="34" charset="0"/>
                <a:cs typeface="Arial" panose="020B0604020202020204" pitchFamily="34" charset="0"/>
              </a:rPr>
              <a:t>– of the city’s health commissioning budget.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money is used for all hospital, ambulance and mental health services.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Government’s proposals to end the role of the existing Primary Care Trusts and give the budgets to GPs sitting on new Clinical Commissioning Groups have not yet passed through Parliament –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if they </a:t>
            </a:r>
            <a:r>
              <a:rPr lang="en-GB" sz="1600" dirty="0" smtClean="0">
                <a:latin typeface="Arial" panose="020B0604020202020204" pitchFamily="34" charset="0"/>
                <a:cs typeface="Arial" panose="020B0604020202020204" pitchFamily="34" charset="0"/>
              </a:rPr>
              <a:t>do, </a:t>
            </a:r>
            <a:r>
              <a:rPr lang="en-GB" sz="1600" dirty="0">
                <a:latin typeface="Arial" panose="020B0604020202020204" pitchFamily="34" charset="0"/>
                <a:cs typeface="Arial" panose="020B0604020202020204" pitchFamily="34" charset="0"/>
              </a:rPr>
              <a:t>the change will not take place until the end of March 2013</a:t>
            </a:r>
            <a:r>
              <a:rPr lang="en-GB" sz="1600" dirty="0" smtClean="0">
                <a:latin typeface="Arial" panose="020B0604020202020204" pitchFamily="34" charset="0"/>
                <a:cs typeface="Arial" panose="020B0604020202020204" pitchFamily="34" charset="0"/>
              </a:rPr>
              <a:t>.</a:t>
            </a:r>
          </a:p>
          <a:p>
            <a:pPr algn="r"/>
            <a:endParaRPr lang="en-GB" sz="1600" i="1" dirty="0" smtClean="0">
              <a:latin typeface="Arial" panose="020B0604020202020204" pitchFamily="34" charset="0"/>
              <a:cs typeface="Arial" panose="020B0604020202020204" pitchFamily="34" charset="0"/>
            </a:endParaRPr>
          </a:p>
          <a:p>
            <a:pPr algn="r"/>
            <a:r>
              <a:rPr lang="en-GB" sz="1600" i="1" dirty="0" smtClean="0">
                <a:latin typeface="Arial" panose="020B0604020202020204" pitchFamily="34" charset="0"/>
                <a:cs typeface="Arial" panose="020B0604020202020204" pitchFamily="34" charset="0"/>
              </a:rPr>
              <a:t>December 2011</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905" y="2401997"/>
            <a:ext cx="2582087" cy="1426624"/>
          </a:xfrm>
          <a:prstGeom prst="rect">
            <a:avLst/>
          </a:prstGeom>
        </p:spPr>
      </p:pic>
    </p:spTree>
    <p:extLst>
      <p:ext uri="{BB962C8B-B14F-4D97-AF65-F5344CB8AC3E}">
        <p14:creationId xmlns:p14="http://schemas.microsoft.com/office/powerpoint/2010/main" val="2634089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41894" y="1666126"/>
            <a:ext cx="3025838" cy="1601509"/>
          </a:xfrm>
        </p:spPr>
        <p:txBody>
          <a:bodyPr/>
          <a:lstStyle/>
          <a:p>
            <a:r>
              <a:rPr lang="en-US" sz="2800" dirty="0" smtClean="0"/>
              <a:t>Media coverage – Health Service Journal</a:t>
            </a:r>
            <a:br>
              <a:rPr lang="en-US" sz="2800" dirty="0" smtClean="0"/>
            </a:br>
            <a:r>
              <a:rPr lang="en-GB" sz="2800" dirty="0"/>
              <a:t/>
            </a:r>
            <a:br>
              <a:rPr lang="en-GB" sz="2800" dirty="0"/>
            </a:br>
            <a:r>
              <a:rPr lang="en-US" sz="2800" dirty="0" smtClean="0"/>
              <a:t/>
            </a:r>
            <a:br>
              <a:rPr lang="en-US" sz="2800" dirty="0" smtClean="0"/>
            </a:br>
            <a:endParaRPr lang="en-US" sz="2800" dirty="0"/>
          </a:p>
        </p:txBody>
      </p:sp>
      <p:sp>
        <p:nvSpPr>
          <p:cNvPr id="5" name="TextBox 4"/>
          <p:cNvSpPr txBox="1"/>
          <p:nvPr/>
        </p:nvSpPr>
        <p:spPr>
          <a:xfrm>
            <a:off x="403537" y="6153727"/>
            <a:ext cx="8498793" cy="338554"/>
          </a:xfrm>
          <a:prstGeom prst="rect">
            <a:avLst/>
          </a:prstGeom>
          <a:noFill/>
        </p:spPr>
        <p:txBody>
          <a:bodyPr wrap="square" rtlCol="0">
            <a:spAutoFit/>
          </a:bodyPr>
          <a:lstStyle/>
          <a:p>
            <a:pPr algn="r"/>
            <a:r>
              <a:rPr lang="en-GB" sz="1600" i="1" dirty="0" smtClean="0">
                <a:latin typeface="Arial" panose="020B0604020202020204" pitchFamily="34" charset="0"/>
                <a:cs typeface="Arial" panose="020B0604020202020204" pitchFamily="34" charset="0"/>
              </a:rPr>
              <a:t>April 2014</a:t>
            </a:r>
            <a:endParaRPr lang="en-GB" sz="1600" i="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46" y="1527430"/>
            <a:ext cx="5378448" cy="496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3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3773"/>
            <a:ext cx="8229600" cy="1176859"/>
          </a:xfrm>
        </p:spPr>
        <p:txBody>
          <a:bodyPr/>
          <a:lstStyle/>
          <a:p>
            <a:r>
              <a:rPr lang="en-US" sz="2800" dirty="0" smtClean="0"/>
              <a:t>Media coverage – Sheffield Star</a:t>
            </a:r>
            <a:r>
              <a:rPr lang="en-US" sz="2400" dirty="0" smtClean="0"/>
              <a:t/>
            </a:r>
            <a:br>
              <a:rPr lang="en-US" sz="2400" dirty="0" smtClean="0"/>
            </a:br>
            <a:r>
              <a:rPr lang="en-GB" sz="2400" dirty="0"/>
              <a:t>Chance to shape Sheffield’s mental health services</a:t>
            </a:r>
            <a:r>
              <a:rPr lang="en-GB" sz="2400" dirty="0" smtClean="0"/>
              <a:t/>
            </a:r>
            <a:br>
              <a:rPr lang="en-GB" sz="2400" dirty="0" smtClean="0"/>
            </a:br>
            <a:r>
              <a:rPr lang="en-US" sz="2400" dirty="0" smtClean="0"/>
              <a:t/>
            </a:r>
            <a:br>
              <a:rPr lang="en-US" sz="2400" dirty="0" smtClean="0"/>
            </a:br>
            <a:endParaRPr lang="en-US" sz="2400" dirty="0"/>
          </a:p>
        </p:txBody>
      </p:sp>
      <p:sp>
        <p:nvSpPr>
          <p:cNvPr id="5" name="TextBox 4"/>
          <p:cNvSpPr txBox="1"/>
          <p:nvPr/>
        </p:nvSpPr>
        <p:spPr>
          <a:xfrm>
            <a:off x="457200" y="1931350"/>
            <a:ext cx="8498793" cy="4801314"/>
          </a:xfrm>
          <a:prstGeom prst="rect">
            <a:avLst/>
          </a:prstGeom>
          <a:noFill/>
        </p:spPr>
        <p:txBody>
          <a:bodyPr wrap="square" rtlCol="0">
            <a:spAutoFit/>
          </a:bodyPr>
          <a:lstStyle/>
          <a:p>
            <a:endParaRPr lang="en-GB" dirty="0" smtClean="0"/>
          </a:p>
          <a:p>
            <a:r>
              <a:rPr lang="en-GB" dirty="0">
                <a:latin typeface="Arial" panose="020B0604020202020204" pitchFamily="34" charset="0"/>
                <a:cs typeface="Arial" panose="020B0604020202020204" pitchFamily="34" charset="0"/>
              </a:rPr>
              <a:t>The chance to shape mental health service </a:t>
            </a:r>
            <a:r>
              <a:rPr lang="en-GB" dirty="0" smtClean="0">
                <a:latin typeface="Arial" panose="020B0604020202020204" pitchFamily="34" charset="0"/>
                <a:cs typeface="Arial" panose="020B0604020202020204" pitchFamily="34" charset="0"/>
              </a:rPr>
              <a:t>provision </a:t>
            </a:r>
          </a:p>
          <a:p>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Sheffield is on offer to care users and </a:t>
            </a:r>
            <a:r>
              <a:rPr lang="en-GB" dirty="0" smtClean="0">
                <a:latin typeface="Arial" panose="020B0604020202020204" pitchFamily="34" charset="0"/>
                <a:cs typeface="Arial" panose="020B0604020202020204" pitchFamily="34" charset="0"/>
              </a:rPr>
              <a:t>professionals </a:t>
            </a:r>
          </a:p>
          <a:p>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the city.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Sheffield Clinical Commissioning Group is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asking </a:t>
            </a:r>
            <a:r>
              <a:rPr lang="en-GB" dirty="0">
                <a:latin typeface="Arial" panose="020B0604020202020204" pitchFamily="34" charset="0"/>
                <a:cs typeface="Arial" panose="020B0604020202020204" pitchFamily="34" charset="0"/>
              </a:rPr>
              <a:t>those with three </a:t>
            </a:r>
            <a:r>
              <a:rPr lang="en-GB" dirty="0" smtClean="0">
                <a:latin typeface="Arial" panose="020B0604020202020204" pitchFamily="34" charset="0"/>
                <a:cs typeface="Arial" panose="020B0604020202020204" pitchFamily="34" charset="0"/>
              </a:rPr>
              <a:t>years </a:t>
            </a:r>
            <a:r>
              <a:rPr lang="en-GB" dirty="0">
                <a:latin typeface="Arial" panose="020B0604020202020204" pitchFamily="34" charset="0"/>
                <a:cs typeface="Arial" panose="020B0604020202020204" pitchFamily="34" charset="0"/>
              </a:rPr>
              <a:t>or more experience of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mental </a:t>
            </a:r>
            <a:r>
              <a:rPr lang="en-GB" dirty="0">
                <a:latin typeface="Arial" panose="020B0604020202020204" pitchFamily="34" charset="0"/>
                <a:cs typeface="Arial" panose="020B0604020202020204" pitchFamily="34" charset="0"/>
              </a:rPr>
              <a:t>health services - either as a carer or care user </a:t>
            </a:r>
            <a:r>
              <a:rPr lang="en-GB" dirty="0" smtClean="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help inform ‘strategic plans’ and ensure future services are meeting the area’s needs.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Those selected will be asked to attend meetings of the Mental Health Partnership </a:t>
            </a:r>
            <a:r>
              <a:rPr lang="en-GB" dirty="0" smtClean="0">
                <a:latin typeface="Arial" panose="020B0604020202020204" pitchFamily="34" charset="0"/>
                <a:cs typeface="Arial" panose="020B0604020202020204" pitchFamily="34" charset="0"/>
              </a:rPr>
              <a:t>Board. A </a:t>
            </a:r>
            <a:r>
              <a:rPr lang="en-GB" dirty="0">
                <a:latin typeface="Arial" panose="020B0604020202020204" pitchFamily="34" charset="0"/>
                <a:cs typeface="Arial" panose="020B0604020202020204" pitchFamily="34" charset="0"/>
              </a:rPr>
              <a:t>statement released by the board said: “The Sheffield health and wellbeing community are keen to ensure that people with experience of using mental health services directly, and those who care for them, help to inform our strategic plans.”</a:t>
            </a:r>
          </a:p>
          <a:p>
            <a:pPr algn="r"/>
            <a:r>
              <a:rPr lang="en-GB" i="1" dirty="0" smtClean="0">
                <a:latin typeface="Arial" panose="020B0604020202020204" pitchFamily="34" charset="0"/>
                <a:cs typeface="Arial" panose="020B0604020202020204" pitchFamily="34" charset="0"/>
              </a:rPr>
              <a:t>May 2014</a:t>
            </a:r>
            <a:endParaRPr lang="en-GB"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518" y="2170632"/>
            <a:ext cx="2756645" cy="1837419"/>
          </a:xfrm>
          <a:prstGeom prst="rect">
            <a:avLst/>
          </a:prstGeom>
        </p:spPr>
      </p:pic>
    </p:spTree>
    <p:extLst>
      <p:ext uri="{BB962C8B-B14F-4D97-AF65-F5344CB8AC3E}">
        <p14:creationId xmlns:p14="http://schemas.microsoft.com/office/powerpoint/2010/main" val="12982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3773"/>
            <a:ext cx="8229600" cy="1176859"/>
          </a:xfrm>
        </p:spPr>
        <p:txBody>
          <a:bodyPr/>
          <a:lstStyle/>
          <a:p>
            <a:r>
              <a:rPr lang="en-US" sz="2800" dirty="0" smtClean="0"/>
              <a:t>Media coverage – Sheffield Star</a:t>
            </a:r>
            <a:r>
              <a:rPr lang="en-US" sz="2400" dirty="0" smtClean="0"/>
              <a:t/>
            </a:r>
            <a:br>
              <a:rPr lang="en-US" sz="2400" dirty="0" smtClean="0"/>
            </a:br>
            <a:r>
              <a:rPr lang="en-GB" sz="2400" dirty="0"/>
              <a:t>Sheffield health chiefs’ budget plan ‘ambitious</a:t>
            </a:r>
            <a:r>
              <a:rPr lang="en-GB" sz="2400" dirty="0" smtClean="0"/>
              <a:t>’</a:t>
            </a:r>
            <a:br>
              <a:rPr lang="en-GB" sz="2400" dirty="0" smtClean="0"/>
            </a:br>
            <a:r>
              <a:rPr lang="en-US" sz="2400" dirty="0" smtClean="0"/>
              <a:t/>
            </a:r>
            <a:br>
              <a:rPr lang="en-US" sz="2400" dirty="0" smtClean="0"/>
            </a:br>
            <a:endParaRPr lang="en-US" sz="2400" dirty="0"/>
          </a:p>
        </p:txBody>
      </p:sp>
      <p:sp>
        <p:nvSpPr>
          <p:cNvPr id="5" name="TextBox 4"/>
          <p:cNvSpPr txBox="1"/>
          <p:nvPr/>
        </p:nvSpPr>
        <p:spPr>
          <a:xfrm>
            <a:off x="457200" y="1931350"/>
            <a:ext cx="8498793" cy="4801314"/>
          </a:xfrm>
          <a:prstGeom prst="rect">
            <a:avLst/>
          </a:prstGeom>
          <a:noFill/>
        </p:spPr>
        <p:txBody>
          <a:bodyPr wrap="square" rtlCol="0">
            <a:spAutoFit/>
          </a:bodyPr>
          <a:lstStyle/>
          <a:p>
            <a:endParaRPr lang="en-GB" dirty="0" smtClean="0"/>
          </a:p>
          <a:p>
            <a:r>
              <a:rPr lang="en-GB" dirty="0">
                <a:latin typeface="Arial" panose="020B0604020202020204" pitchFamily="34" charset="0"/>
                <a:cs typeface="Arial" panose="020B0604020202020204" pitchFamily="34" charset="0"/>
              </a:rPr>
              <a:t>Plans to create the country’s biggest joint budget for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health </a:t>
            </a:r>
            <a:r>
              <a:rPr lang="en-GB" dirty="0">
                <a:latin typeface="Arial" panose="020B0604020202020204" pitchFamily="34" charset="0"/>
                <a:cs typeface="Arial" panose="020B0604020202020204" pitchFamily="34" charset="0"/>
              </a:rPr>
              <a:t>and social care services in Sheffield have been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singled </a:t>
            </a:r>
            <a:r>
              <a:rPr lang="en-GB" dirty="0">
                <a:latin typeface="Arial" panose="020B0604020202020204" pitchFamily="34" charset="0"/>
                <a:cs typeface="Arial" panose="020B0604020202020204" pitchFamily="34" charset="0"/>
              </a:rPr>
              <a:t>out for praise.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NHS Sheffield Clinical Commissioning Group and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ity </a:t>
            </a:r>
            <a:r>
              <a:rPr lang="en-GB" dirty="0">
                <a:latin typeface="Arial" panose="020B0604020202020204" pitchFamily="34" charset="0"/>
                <a:cs typeface="Arial" panose="020B0604020202020204" pitchFamily="34" charset="0"/>
              </a:rPr>
              <a:t>C</a:t>
            </a:r>
            <a:r>
              <a:rPr lang="en-GB" dirty="0" smtClean="0">
                <a:latin typeface="Arial" panose="020B0604020202020204" pitchFamily="34" charset="0"/>
                <a:cs typeface="Arial" panose="020B0604020202020204" pitchFamily="34" charset="0"/>
              </a:rPr>
              <a:t>ouncil </a:t>
            </a:r>
            <a:r>
              <a:rPr lang="en-GB" dirty="0">
                <a:latin typeface="Arial" panose="020B0604020202020204" pitchFamily="34" charset="0"/>
                <a:cs typeface="Arial" panose="020B0604020202020204" pitchFamily="34" charset="0"/>
              </a:rPr>
              <a:t>want to create a pooled budget of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278 </a:t>
            </a:r>
            <a:r>
              <a:rPr lang="en-GB" dirty="0" smtClean="0">
                <a:latin typeface="Arial" panose="020B0604020202020204" pitchFamily="34" charset="0"/>
                <a:cs typeface="Arial" panose="020B0604020202020204" pitchFamily="34" charset="0"/>
              </a:rPr>
              <a:t>million</a:t>
            </a:r>
            <a:r>
              <a:rPr lang="en-GB" dirty="0">
                <a:latin typeface="Arial" panose="020B0604020202020204" pitchFamily="34" charset="0"/>
                <a:cs typeface="Arial" panose="020B0604020202020204" pitchFamily="34" charset="0"/>
              </a:rPr>
              <a:t>, meaning they will work together more closely to run services.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Next year a new national policy called the Better Care Fund comes into force, which orders CCGs and </a:t>
            </a:r>
            <a:r>
              <a:rPr lang="en-GB" dirty="0" smtClean="0">
                <a:latin typeface="Arial" panose="020B0604020202020204" pitchFamily="34" charset="0"/>
                <a:cs typeface="Arial" panose="020B0604020202020204" pitchFamily="34" charset="0"/>
              </a:rPr>
              <a:t>Councils </a:t>
            </a:r>
            <a:r>
              <a:rPr lang="en-GB" dirty="0">
                <a:latin typeface="Arial" panose="020B0604020202020204" pitchFamily="34" charset="0"/>
                <a:cs typeface="Arial" panose="020B0604020202020204" pitchFamily="34" charset="0"/>
              </a:rPr>
              <a:t>to pool £41 million from their existing funding - meaning that, in Sheffield, £237 million more is being added to the pot than officially required.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focus will be on setting up a single service to support people following a spell in hospital or social care, and providing more alternatives to hospital wards</a:t>
            </a:r>
            <a:r>
              <a:rPr lang="en-GB" i="1" dirty="0" smtClean="0">
                <a:latin typeface="Arial" panose="020B0604020202020204" pitchFamily="34" charset="0"/>
                <a:cs typeface="Arial" panose="020B0604020202020204" pitchFamily="34" charset="0"/>
              </a:rPr>
              <a:t>.</a:t>
            </a:r>
          </a:p>
          <a:p>
            <a:pPr algn="r"/>
            <a:r>
              <a:rPr lang="en-GB" i="1" dirty="0" smtClean="0">
                <a:latin typeface="Arial" panose="020B0604020202020204" pitchFamily="34" charset="0"/>
                <a:cs typeface="Arial" panose="020B0604020202020204" pitchFamily="34" charset="0"/>
              </a:rPr>
              <a:t>June 2014</a:t>
            </a:r>
            <a:endParaRPr lang="en-GB"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933" y="2087072"/>
            <a:ext cx="2674060" cy="1812575"/>
          </a:xfrm>
          <a:prstGeom prst="rect">
            <a:avLst/>
          </a:prstGeom>
        </p:spPr>
      </p:pic>
    </p:spTree>
    <p:extLst>
      <p:ext uri="{BB962C8B-B14F-4D97-AF65-F5344CB8AC3E}">
        <p14:creationId xmlns:p14="http://schemas.microsoft.com/office/powerpoint/2010/main" val="300729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3773"/>
            <a:ext cx="8229600" cy="646343"/>
          </a:xfrm>
        </p:spPr>
        <p:txBody>
          <a:bodyPr/>
          <a:lstStyle/>
          <a:p>
            <a:r>
              <a:rPr lang="en-US" sz="2800" dirty="0" smtClean="0"/>
              <a:t>Media coverage – Sheffield Star</a:t>
            </a:r>
            <a:br>
              <a:rPr lang="en-US" sz="2800" dirty="0" smtClean="0"/>
            </a:br>
            <a:r>
              <a:rPr lang="en-GB" sz="2800" dirty="0" smtClean="0"/>
              <a:t>Sheffield </a:t>
            </a:r>
            <a:r>
              <a:rPr lang="en-GB" sz="2800" dirty="0"/>
              <a:t>A&amp;E is fit for winter freeze</a:t>
            </a:r>
            <a:br>
              <a:rPr lang="en-GB" sz="2800" dirty="0"/>
            </a:br>
            <a:r>
              <a:rPr lang="en-US" sz="2800" dirty="0" smtClean="0"/>
              <a:t/>
            </a:r>
            <a:br>
              <a:rPr lang="en-US" sz="2800" dirty="0" smtClean="0"/>
            </a:br>
            <a:endParaRPr lang="en-US" sz="2800" dirty="0"/>
          </a:p>
        </p:txBody>
      </p:sp>
      <p:sp>
        <p:nvSpPr>
          <p:cNvPr id="5" name="TextBox 4"/>
          <p:cNvSpPr txBox="1"/>
          <p:nvPr/>
        </p:nvSpPr>
        <p:spPr>
          <a:xfrm>
            <a:off x="457200" y="1931350"/>
            <a:ext cx="8498793" cy="4801314"/>
          </a:xfrm>
          <a:prstGeom prst="rect">
            <a:avLst/>
          </a:prstGeom>
          <a:noFill/>
        </p:spPr>
        <p:txBody>
          <a:bodyPr wrap="square" rtlCol="0">
            <a:spAutoFit/>
          </a:bodyPr>
          <a:lstStyle/>
          <a:p>
            <a:endParaRPr lang="en-GB" dirty="0" smtClean="0"/>
          </a:p>
          <a:p>
            <a:r>
              <a:rPr lang="en-GB" sz="1700" dirty="0" smtClean="0">
                <a:latin typeface="Arial" panose="020B0604020202020204" pitchFamily="34" charset="0"/>
                <a:cs typeface="Arial" panose="020B0604020202020204" pitchFamily="34" charset="0"/>
              </a:rPr>
              <a:t>Extra </a:t>
            </a:r>
            <a:r>
              <a:rPr lang="en-GB" sz="1700" dirty="0">
                <a:latin typeface="Arial" panose="020B0604020202020204" pitchFamily="34" charset="0"/>
                <a:cs typeface="Arial" panose="020B0604020202020204" pitchFamily="34" charset="0"/>
              </a:rPr>
              <a:t>nurses, more ambulances and longer GP opening </a:t>
            </a:r>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hours </a:t>
            </a:r>
            <a:r>
              <a:rPr lang="en-GB" sz="1700" dirty="0">
                <a:latin typeface="Arial" panose="020B0604020202020204" pitchFamily="34" charset="0"/>
                <a:cs typeface="Arial" panose="020B0604020202020204" pitchFamily="34" charset="0"/>
              </a:rPr>
              <a:t>are all being planned to avert a crisis at A&amp;E in </a:t>
            </a:r>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Sheffield </a:t>
            </a:r>
            <a:r>
              <a:rPr lang="en-GB" sz="1700" dirty="0">
                <a:latin typeface="Arial" panose="020B0604020202020204" pitchFamily="34" charset="0"/>
                <a:cs typeface="Arial" panose="020B0604020202020204" pitchFamily="34" charset="0"/>
              </a:rPr>
              <a:t>this winter, The Star can reveal</a:t>
            </a:r>
            <a:r>
              <a:rPr lang="en-GB" sz="1700" dirty="0" smtClean="0">
                <a:latin typeface="Arial" panose="020B0604020202020204" pitchFamily="34" charset="0"/>
                <a:cs typeface="Arial" panose="020B0604020202020204" pitchFamily="34" charset="0"/>
              </a:rPr>
              <a:t>.</a:t>
            </a:r>
          </a:p>
          <a:p>
            <a:endParaRPr lang="en-GB" sz="1700" dirty="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Health </a:t>
            </a:r>
            <a:r>
              <a:rPr lang="en-GB" sz="1700" dirty="0">
                <a:latin typeface="Arial" panose="020B0604020202020204" pitchFamily="34" charset="0"/>
                <a:cs typeface="Arial" panose="020B0604020202020204" pitchFamily="34" charset="0"/>
              </a:rPr>
              <a:t>chiefs in the city have announced details of </a:t>
            </a:r>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proposals </a:t>
            </a:r>
            <a:r>
              <a:rPr lang="en-GB" sz="1700" dirty="0">
                <a:latin typeface="Arial" panose="020B0604020202020204" pitchFamily="34" charset="0"/>
                <a:cs typeface="Arial" panose="020B0604020202020204" pitchFamily="34" charset="0"/>
              </a:rPr>
              <a:t>to stop the emergency ward at the Northern </a:t>
            </a:r>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General </a:t>
            </a:r>
            <a:r>
              <a:rPr lang="en-GB" sz="1700" dirty="0">
                <a:latin typeface="Arial" panose="020B0604020202020204" pitchFamily="34" charset="0"/>
                <a:cs typeface="Arial" panose="020B0604020202020204" pitchFamily="34" charset="0"/>
              </a:rPr>
              <a:t>Hospital being inundated with patients in freezing weather.</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NHS Sheffield Clinical Commissioning Group has set aside hundreds of thousands of pounds to pay for extra workers, increase the number of care beds, provide longer GP opening hours and lay on more ambulances to transfer patients between hospitals.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Idris Griffiths, the commissioning group’s chief operating officer, told The Star a ‘very demanding winter’ is </a:t>
            </a:r>
            <a:r>
              <a:rPr lang="en-GB" sz="1700" dirty="0" smtClean="0">
                <a:latin typeface="Arial" panose="020B0604020202020204" pitchFamily="34" charset="0"/>
                <a:cs typeface="Arial" panose="020B0604020202020204" pitchFamily="34" charset="0"/>
              </a:rPr>
              <a:t>expected. But </a:t>
            </a:r>
            <a:r>
              <a:rPr lang="en-GB" sz="1700" dirty="0">
                <a:latin typeface="Arial" panose="020B0604020202020204" pitchFamily="34" charset="0"/>
                <a:cs typeface="Arial" panose="020B0604020202020204" pitchFamily="34" charset="0"/>
              </a:rPr>
              <a:t>he added: “We’re confident we’re doing all we can to prepare for winter</a:t>
            </a:r>
            <a:r>
              <a:rPr lang="en-GB" sz="1700" dirty="0" smtClean="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a:p>
            <a:pPr algn="r"/>
            <a:r>
              <a:rPr lang="en-GB" sz="1600" i="1" dirty="0" smtClean="0">
                <a:latin typeface="Arial" panose="020B0604020202020204" pitchFamily="34" charset="0"/>
                <a:cs typeface="Arial" panose="020B0604020202020204" pitchFamily="34" charset="0"/>
              </a:rPr>
              <a:t>November 2013</a:t>
            </a:r>
            <a:endParaRPr lang="en-GB" sz="1600"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964" y="2230282"/>
            <a:ext cx="2991029" cy="1615325"/>
          </a:xfrm>
          <a:prstGeom prst="rect">
            <a:avLst/>
          </a:prstGeom>
        </p:spPr>
      </p:pic>
    </p:spTree>
    <p:extLst>
      <p:ext uri="{BB962C8B-B14F-4D97-AF65-F5344CB8AC3E}">
        <p14:creationId xmlns:p14="http://schemas.microsoft.com/office/powerpoint/2010/main" val="3283919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1702</Words>
  <Application>Microsoft Office PowerPoint</Application>
  <PresentationFormat>On-screen Show (4:3)</PresentationFormat>
  <Paragraphs>206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NHS Sheffield Clinical Commissioning Group</vt:lpstr>
      <vt:lpstr>Welcome to our first Annual General Meeting</vt:lpstr>
      <vt:lpstr>Our First Year</vt:lpstr>
      <vt:lpstr>Key Milestones</vt:lpstr>
      <vt:lpstr>Media coverage – Sheffield Star GPs handed £700m in first step of NHS reform   </vt:lpstr>
      <vt:lpstr>Media coverage – Health Service Journal   </vt:lpstr>
      <vt:lpstr>Media coverage – Sheffield Star Chance to shape Sheffield’s mental health services  </vt:lpstr>
      <vt:lpstr>Media coverage – Sheffield Star Sheffield health chiefs’ budget plan ‘ambitious’  </vt:lpstr>
      <vt:lpstr>Media coverage – Sheffield Star Sheffield A&amp;E is fit for winter freeze  </vt:lpstr>
      <vt:lpstr>Media coverage – Health Service Journal Sheffield shows foresight with new eyecare model    </vt:lpstr>
      <vt:lpstr>Our Challenges</vt:lpstr>
      <vt:lpstr>Clinical Commissioning for Sheffield </vt:lpstr>
      <vt:lpstr>Ian Atkinson Accountable Officer</vt:lpstr>
      <vt:lpstr>Making sure the CCG delivers its legal duties</vt:lpstr>
      <vt:lpstr>CCG Financial Performance 2013/14</vt:lpstr>
      <vt:lpstr>How Did We Spend Each £</vt:lpstr>
      <vt:lpstr>Our Plans for 2015/16</vt:lpstr>
      <vt:lpstr>We are guided by our strategic aims</vt:lpstr>
      <vt:lpstr>What we need to respond to</vt:lpstr>
      <vt:lpstr>Our ambitions for the next five years are unchanged</vt:lpstr>
      <vt:lpstr>Our Priorities for Next Year</vt:lpstr>
      <vt:lpstr>Our Priorities for Next Year</vt:lpstr>
    </vt:vector>
  </TitlesOfParts>
  <Company>Ptarmigan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Smithson</dc:creator>
  <cp:lastModifiedBy>Carol Henderson</cp:lastModifiedBy>
  <cp:revision>27</cp:revision>
  <cp:lastPrinted>2014-09-08T10:08:11Z</cp:lastPrinted>
  <dcterms:created xsi:type="dcterms:W3CDTF">2013-08-30T10:04:31Z</dcterms:created>
  <dcterms:modified xsi:type="dcterms:W3CDTF">2014-09-11T07:49:52Z</dcterms:modified>
</cp:coreProperties>
</file>