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2"/>
  </p:notesMasterIdLst>
  <p:sldIdLst>
    <p:sldId id="284" r:id="rId2"/>
    <p:sldId id="272" r:id="rId3"/>
    <p:sldId id="299" r:id="rId4"/>
    <p:sldId id="300" r:id="rId5"/>
    <p:sldId id="301" r:id="rId6"/>
    <p:sldId id="302" r:id="rId7"/>
    <p:sldId id="303" r:id="rId8"/>
    <p:sldId id="304" r:id="rId9"/>
    <p:sldId id="305" r:id="rId10"/>
    <p:sldId id="288" r:id="rId11"/>
    <p:sldId id="290" r:id="rId12"/>
    <p:sldId id="291" r:id="rId13"/>
    <p:sldId id="292" r:id="rId14"/>
    <p:sldId id="293" r:id="rId15"/>
    <p:sldId id="294" r:id="rId16"/>
    <p:sldId id="295" r:id="rId17"/>
    <p:sldId id="296" r:id="rId18"/>
    <p:sldId id="297" r:id="rId19"/>
    <p:sldId id="286" r:id="rId20"/>
    <p:sldId id="287" r:id="rId21"/>
  </p:sldIdLst>
  <p:sldSz cx="9144000" cy="6858000" type="screen4x3"/>
  <p:notesSz cx="9928225" cy="6797675"/>
  <p:defaultTextStyle>
    <a:lvl1pPr defTabSz="457200">
      <a:defRPr>
        <a:latin typeface="Calibri"/>
        <a:ea typeface="Calibri"/>
        <a:cs typeface="Calibri"/>
        <a:sym typeface="Calibri"/>
      </a:defRPr>
    </a:lvl1pPr>
    <a:lvl2pPr indent="457200" defTabSz="457200">
      <a:defRPr>
        <a:latin typeface="Calibri"/>
        <a:ea typeface="Calibri"/>
        <a:cs typeface="Calibri"/>
        <a:sym typeface="Calibri"/>
      </a:defRPr>
    </a:lvl2pPr>
    <a:lvl3pPr indent="914400" defTabSz="457200">
      <a:defRPr>
        <a:latin typeface="Calibri"/>
        <a:ea typeface="Calibri"/>
        <a:cs typeface="Calibri"/>
        <a:sym typeface="Calibri"/>
      </a:defRPr>
    </a:lvl3pPr>
    <a:lvl4pPr indent="1371600" defTabSz="457200">
      <a:defRPr>
        <a:latin typeface="Calibri"/>
        <a:ea typeface="Calibri"/>
        <a:cs typeface="Calibri"/>
        <a:sym typeface="Calibri"/>
      </a:defRPr>
    </a:lvl4pPr>
    <a:lvl5pPr indent="1828800" defTabSz="457200">
      <a:defRPr>
        <a:latin typeface="Calibri"/>
        <a:ea typeface="Calibri"/>
        <a:cs typeface="Calibri"/>
        <a:sym typeface="Calibri"/>
      </a:defRPr>
    </a:lvl5pPr>
    <a:lvl6pPr indent="2286000" defTabSz="457200">
      <a:defRPr>
        <a:latin typeface="Calibri"/>
        <a:ea typeface="Calibri"/>
        <a:cs typeface="Calibri"/>
        <a:sym typeface="Calibri"/>
      </a:defRPr>
    </a:lvl6pPr>
    <a:lvl7pPr indent="2743200" defTabSz="457200">
      <a:defRPr>
        <a:latin typeface="Calibri"/>
        <a:ea typeface="Calibri"/>
        <a:cs typeface="Calibri"/>
        <a:sym typeface="Calibri"/>
      </a:defRPr>
    </a:lvl7pPr>
    <a:lvl8pPr indent="3200400" defTabSz="457200">
      <a:defRPr>
        <a:latin typeface="Calibri"/>
        <a:ea typeface="Calibri"/>
        <a:cs typeface="Calibri"/>
        <a:sym typeface="Calibri"/>
      </a:defRPr>
    </a:lvl8pPr>
    <a:lvl9pPr indent="3657600" defTabSz="457200">
      <a:defRPr>
        <a:latin typeface="Calibri"/>
        <a:ea typeface="Calibri"/>
        <a:cs typeface="Calibri"/>
        <a:sym typeface="Calibri"/>
      </a:defRPr>
    </a:lvl9pPr>
  </p:defaultTextStyle>
  <p:extLst>
    <p:ext uri="{521415D9-36F7-43E2-AB2F-B90AF26B5E84}">
      <p14:sectionLst xmlns:p14="http://schemas.microsoft.com/office/powerpoint/2010/main">
        <p14:section name="Introduction" id="{47FDC7BE-561E-4AFE-BB90-1EFE2FDC38C1}">
          <p14:sldIdLst>
            <p14:sldId id="284"/>
          </p14:sldIdLst>
        </p14:section>
        <p14:section name="Commissioning for Outcomes" id="{C1117D80-44ED-4F0A-AB41-FDFC34C3F93F}">
          <p14:sldIdLst>
            <p14:sldId id="272"/>
            <p14:sldId id="299"/>
            <p14:sldId id="300"/>
            <p14:sldId id="301"/>
            <p14:sldId id="302"/>
            <p14:sldId id="303"/>
            <p14:sldId id="304"/>
            <p14:sldId id="305"/>
          </p14:sldIdLst>
        </p14:section>
        <p14:section name="Making Urgent Care work better in Sheffield" id="{E2A4F763-2EE5-49CC-800B-F0CDB261CAA0}">
          <p14:sldIdLst>
            <p14:sldId id="288"/>
            <p14:sldId id="290"/>
            <p14:sldId id="291"/>
            <p14:sldId id="292"/>
            <p14:sldId id="293"/>
            <p14:sldId id="294"/>
            <p14:sldId id="295"/>
            <p14:sldId id="296"/>
            <p14:sldId id="297"/>
          </p14:sldIdLst>
        </p14:section>
        <p14:section name="Wrap up" id="{3CDC353F-EA61-437F-B889-6599DA702C3C}">
          <p14:sldIdLst>
            <p14:sldId id="286"/>
            <p14:sldId id="28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6447" autoAdjust="0"/>
  </p:normalViewPr>
  <p:slideViewPr>
    <p:cSldViewPr>
      <p:cViewPr>
        <p:scale>
          <a:sx n="78" d="100"/>
          <a:sy n="78" d="100"/>
        </p:scale>
        <p:origin x="-654" y="-4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 name="Shape 37"/>
          <p:cNvSpPr>
            <a:spLocks noGrp="1" noRot="1" noChangeAspect="1"/>
          </p:cNvSpPr>
          <p:nvPr>
            <p:ph type="sldImg"/>
          </p:nvPr>
        </p:nvSpPr>
        <p:spPr>
          <a:xfrm>
            <a:off x="3263900" y="509588"/>
            <a:ext cx="3400425" cy="2549525"/>
          </a:xfrm>
          <a:prstGeom prst="rect">
            <a:avLst/>
          </a:prstGeom>
        </p:spPr>
        <p:txBody>
          <a:bodyPr/>
          <a:lstStyle/>
          <a:p>
            <a:pPr lvl="0"/>
            <a:endParaRPr/>
          </a:p>
        </p:txBody>
      </p:sp>
      <p:sp>
        <p:nvSpPr>
          <p:cNvPr id="38" name="Shape 38"/>
          <p:cNvSpPr>
            <a:spLocks noGrp="1"/>
          </p:cNvSpPr>
          <p:nvPr>
            <p:ph type="body" sz="quarter" idx="1"/>
          </p:nvPr>
        </p:nvSpPr>
        <p:spPr>
          <a:xfrm>
            <a:off x="1323764" y="3228896"/>
            <a:ext cx="7280699" cy="3058954"/>
          </a:xfrm>
          <a:prstGeom prst="rect">
            <a:avLst/>
          </a:prstGeom>
        </p:spPr>
        <p:txBody>
          <a:bodyPr/>
          <a:lstStyle/>
          <a:p>
            <a:pPr lvl="0"/>
            <a:endParaRPr/>
          </a:p>
        </p:txBody>
      </p:sp>
    </p:spTree>
    <p:extLst>
      <p:ext uri="{BB962C8B-B14F-4D97-AF65-F5344CB8AC3E}">
        <p14:creationId xmlns:p14="http://schemas.microsoft.com/office/powerpoint/2010/main" val="3655656489"/>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None/>
              <a:defRPr/>
            </a:pPr>
            <a:r>
              <a:rPr lang="en-GB" dirty="0" smtClean="0"/>
              <a:t>Operations or treatments that medical experts agree offer only limited or temporary benefit </a:t>
            </a:r>
            <a:r>
              <a:rPr lang="en-US" dirty="0" smtClean="0"/>
              <a:t>and which are not considered necessary to maintain good health</a:t>
            </a:r>
          </a:p>
          <a:p>
            <a:pPr eaLnBrk="1" hangingPunct="1">
              <a:spcBef>
                <a:spcPct val="0"/>
              </a:spcBef>
              <a:buFont typeface="Arial" pitchFamily="34" charset="0"/>
              <a:buNone/>
              <a:defRPr/>
            </a:pPr>
            <a:endParaRPr lang="en-US" dirty="0" smtClean="0"/>
          </a:p>
          <a:p>
            <a:pPr>
              <a:defRPr/>
            </a:pPr>
            <a:r>
              <a:rPr lang="en-GB" dirty="0" smtClean="0"/>
              <a:t>CCGs regularly review treatments to ensure NHS money is spent on the things that will bring greatest overall health benefit to local people. </a:t>
            </a:r>
          </a:p>
          <a:p>
            <a:pPr>
              <a:defRPr/>
            </a:pPr>
            <a:endParaRPr lang="en-GB" dirty="0" smtClean="0"/>
          </a:p>
          <a:p>
            <a:pPr>
              <a:defRPr/>
            </a:pPr>
            <a:r>
              <a:rPr lang="en-GB" dirty="0" smtClean="0"/>
              <a:t>This is done using national recommendations and best practice, such as the National Institute for Health and Care Excellence (NICE) guidance and by reviewing the latest clinical evidence</a:t>
            </a:r>
          </a:p>
          <a:p>
            <a:pPr>
              <a:defRPr/>
            </a:pPr>
            <a:endParaRPr lang="en-GB" i="1" dirty="0" smtClean="0"/>
          </a:p>
          <a:p>
            <a:pPr>
              <a:buFont typeface="Arial" charset="0"/>
              <a:buNone/>
              <a:defRPr/>
            </a:pPr>
            <a:endParaRPr lang="en-GB" b="1" i="1" dirty="0" smtClean="0"/>
          </a:p>
          <a:p>
            <a:pPr eaLnBrk="1" hangingPunct="1">
              <a:spcBef>
                <a:spcPct val="0"/>
              </a:spcBef>
              <a:buFont typeface="Arial" pitchFamily="34" charset="0"/>
              <a:buNone/>
              <a:defRPr/>
            </a:pPr>
            <a:endParaRPr lang="en-US" dirty="0" smtClean="0"/>
          </a:p>
          <a:p>
            <a:pPr eaLnBrk="1" hangingPunct="1">
              <a:spcBef>
                <a:spcPct val="0"/>
              </a:spcBef>
              <a:buFont typeface="Arial" pitchFamily="34" charset="0"/>
              <a:buNone/>
              <a:defRPr/>
            </a:pPr>
            <a:endParaRPr lang="en-GB" altLang="en-US" dirty="0" smtClean="0"/>
          </a:p>
          <a:p>
            <a:pPr marL="228600" indent="-228600" eaLnBrk="1" hangingPunct="1">
              <a:spcBef>
                <a:spcPct val="0"/>
              </a:spcBef>
              <a:buFontTx/>
              <a:buAutoNum type="arabicPeriod" startAt="2"/>
              <a:defRPr/>
            </a:pPr>
            <a:endParaRPr lang="en-GB" altLang="en-US" dirty="0" smtClean="0"/>
          </a:p>
          <a:p>
            <a:pPr eaLnBrk="1" hangingPunct="1">
              <a:spcBef>
                <a:spcPct val="0"/>
              </a:spcBef>
              <a:defRPr/>
            </a:pPr>
            <a:endParaRPr lang="en-GB" altLang="en-US" dirty="0" smtClean="0"/>
          </a:p>
          <a:p>
            <a:pPr eaLnBrk="1" hangingPunct="1">
              <a:spcBef>
                <a:spcPct val="0"/>
              </a:spcBef>
              <a:defRPr/>
            </a:pPr>
            <a:endParaRPr lang="en-GB" altLang="en-US" dirty="0" smtClean="0"/>
          </a:p>
        </p:txBody>
      </p:sp>
      <p:sp>
        <p:nvSpPr>
          <p:cNvPr id="20484" name="Slide Number Placeholder 3"/>
          <p:cNvSpPr>
            <a:spLocks noGrp="1"/>
          </p:cNvSpPr>
          <p:nvPr>
            <p:ph type="sldNum" sz="quarter" idx="5"/>
          </p:nvPr>
        </p:nvSpPr>
        <p:spPr bwMode="auto">
          <a:xfrm>
            <a:off x="5623697" y="6456611"/>
            <a:ext cx="4302231" cy="3398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3B52016-7AFC-44F3-BB1C-CC0525C5D1C4}" type="slidenum">
              <a:rPr lang="en-GB" altLang="en-US" smtClean="0"/>
              <a:pPr eaLnBrk="1" hangingPunct="1">
                <a:spcBef>
                  <a:spcPct val="0"/>
                </a:spcBef>
              </a:pPr>
              <a:t>4</a:t>
            </a:fld>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smtClean="0"/>
              <a:t>current story vs signposting, appointment same day, right clinician</a:t>
            </a:r>
          </a:p>
          <a:p>
            <a:endParaRPr lang="en-GB" altLang="en-US" dirty="0" smtClean="0"/>
          </a:p>
          <a:p>
            <a:r>
              <a:rPr lang="en-GB" altLang="en-US" dirty="0" smtClean="0">
                <a:latin typeface="Arial" charset="0"/>
                <a:cs typeface="Arial" charset="0"/>
              </a:rPr>
              <a:t>Increased triage and booked urgent appointments - less need to ‘turn up and wait’</a:t>
            </a:r>
          </a:p>
          <a:p>
            <a:r>
              <a:rPr lang="en-GB" altLang="en-US" dirty="0" smtClean="0">
                <a:latin typeface="Arial" charset="0"/>
                <a:cs typeface="Arial" charset="0"/>
              </a:rPr>
              <a:t>Patients will be seen by most appropriate clinician</a:t>
            </a:r>
          </a:p>
          <a:p>
            <a:r>
              <a:rPr lang="en-GB" altLang="en-US" dirty="0" smtClean="0"/>
              <a:t>Patients who need continuity of care will be seen by their GP practice</a:t>
            </a:r>
          </a:p>
          <a:p>
            <a:r>
              <a:rPr lang="en-GB" altLang="en-US" dirty="0" smtClean="0">
                <a:latin typeface="Arial" charset="0"/>
                <a:cs typeface="Arial" charset="0"/>
              </a:rPr>
              <a:t>Urgent appointments within 24 hours of initial request across the entire city</a:t>
            </a:r>
          </a:p>
          <a:p>
            <a:r>
              <a:rPr lang="en-GB" altLang="en-US" dirty="0" smtClean="0"/>
              <a:t>Call backs for patients if needed</a:t>
            </a:r>
          </a:p>
          <a:p>
            <a:endParaRPr lang="en-GB" altLang="en-US" dirty="0" smtClean="0"/>
          </a:p>
        </p:txBody>
      </p:sp>
      <p:sp>
        <p:nvSpPr>
          <p:cNvPr id="25604" name="Slide Number Placeholder 3"/>
          <p:cNvSpPr>
            <a:spLocks noGrp="1"/>
          </p:cNvSpPr>
          <p:nvPr>
            <p:ph type="sldNum" sz="quarter" idx="5"/>
          </p:nvPr>
        </p:nvSpPr>
        <p:spPr bwMode="auto">
          <a:xfrm>
            <a:off x="5622594" y="6456378"/>
            <a:ext cx="4303313" cy="3402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320414C-AF9F-461B-B8E7-2DDEF550D8D2}" type="slidenum">
              <a:rPr lang="en-GB" altLang="en-US" smtClean="0"/>
              <a:pPr eaLnBrk="1" hangingPunct="1">
                <a:spcBef>
                  <a:spcPct val="0"/>
                </a:spcBef>
              </a:pPr>
              <a:t>16</a:t>
            </a:fld>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600"/>
              </a:spcAft>
            </a:pPr>
            <a:r>
              <a:rPr lang="en-GB" altLang="en-US" dirty="0" smtClean="0">
                <a:latin typeface="Arial" charset="0"/>
                <a:cs typeface="Arial" charset="0"/>
              </a:rPr>
              <a:t>Simplified services, making it as easy as possible to get the care you need first time</a:t>
            </a:r>
          </a:p>
          <a:p>
            <a:pPr>
              <a:spcAft>
                <a:spcPts val="600"/>
              </a:spcAft>
            </a:pPr>
            <a:r>
              <a:rPr lang="en-GB" altLang="en-US" dirty="0" smtClean="0">
                <a:latin typeface="Arial" charset="0"/>
                <a:cs typeface="Arial" charset="0"/>
              </a:rPr>
              <a:t>Guaranteed urgent GP appointments within 24 hours</a:t>
            </a:r>
          </a:p>
          <a:p>
            <a:pPr>
              <a:spcAft>
                <a:spcPts val="600"/>
              </a:spcAft>
            </a:pPr>
            <a:r>
              <a:rPr lang="en-GB" altLang="en-US" dirty="0" smtClean="0">
                <a:latin typeface="Arial" charset="0"/>
                <a:cs typeface="Arial" charset="0"/>
              </a:rPr>
              <a:t>More people able to get urgent care close to home</a:t>
            </a:r>
          </a:p>
          <a:p>
            <a:pPr>
              <a:spcAft>
                <a:spcPts val="600"/>
              </a:spcAft>
            </a:pPr>
            <a:endParaRPr lang="en-GB" altLang="en-US" dirty="0" smtClean="0">
              <a:latin typeface="Arial" charset="0"/>
              <a:cs typeface="Arial" charset="0"/>
            </a:endParaRPr>
          </a:p>
          <a:p>
            <a:pPr>
              <a:spcAft>
                <a:spcPts val="600"/>
              </a:spcAft>
            </a:pPr>
            <a:r>
              <a:rPr lang="en-GB" altLang="en-US" dirty="0" smtClean="0">
                <a:latin typeface="Arial" charset="0"/>
                <a:cs typeface="Arial" charset="0"/>
              </a:rPr>
              <a:t>+</a:t>
            </a:r>
            <a:endParaRPr lang="en-GB" altLang="en-US" dirty="0" smtClean="0">
              <a:latin typeface="Arial" charset="0"/>
              <a:cs typeface="Arial" charset="0"/>
            </a:endParaRPr>
          </a:p>
          <a:p>
            <a:pPr>
              <a:spcAft>
                <a:spcPts val="600"/>
              </a:spcAft>
            </a:pPr>
            <a:r>
              <a:rPr lang="en-GB" altLang="en-US" dirty="0" smtClean="0">
                <a:latin typeface="Arial" charset="0"/>
                <a:cs typeface="Arial" charset="0"/>
              </a:rPr>
              <a:t>Less pressure on A&amp;E – shorter waits</a:t>
            </a:r>
          </a:p>
          <a:p>
            <a:pPr>
              <a:spcAft>
                <a:spcPts val="600"/>
              </a:spcAft>
            </a:pPr>
            <a:r>
              <a:rPr lang="en-GB" altLang="en-US" dirty="0" smtClean="0">
                <a:latin typeface="Arial" charset="0"/>
                <a:cs typeface="Arial" charset="0"/>
              </a:rPr>
              <a:t>Reduced duplication of services and best use of local taxpayers’ money</a:t>
            </a:r>
          </a:p>
          <a:p>
            <a:pPr eaLnBrk="1" hangingPunct="1">
              <a:spcBef>
                <a:spcPct val="0"/>
              </a:spcBef>
            </a:pPr>
            <a:endParaRPr lang="en-GB" altLang="en-US" dirty="0" smtClean="0"/>
          </a:p>
        </p:txBody>
      </p:sp>
      <p:sp>
        <p:nvSpPr>
          <p:cNvPr id="26628" name="Slide Number Placeholder 3"/>
          <p:cNvSpPr>
            <a:spLocks noGrp="1"/>
          </p:cNvSpPr>
          <p:nvPr>
            <p:ph type="sldNum" sz="quarter" idx="5"/>
          </p:nvPr>
        </p:nvSpPr>
        <p:spPr bwMode="auto">
          <a:xfrm>
            <a:off x="5622594" y="6456378"/>
            <a:ext cx="4303313" cy="3402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00B3A3F-D738-4881-B942-2A10E6C1BB4B}" type="slidenum">
              <a:rPr lang="en-GB" altLang="en-US" smtClean="0"/>
              <a:pPr eaLnBrk="1" hangingPunct="1">
                <a:spcBef>
                  <a:spcPct val="0"/>
                </a:spcBef>
              </a:pPr>
              <a:t>17</a:t>
            </a:fld>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smtClean="0">
                <a:latin typeface="Arial" charset="0"/>
                <a:cs typeface="Arial" charset="0"/>
              </a:rPr>
              <a:t>Full document and other info on website</a:t>
            </a:r>
          </a:p>
          <a:p>
            <a:r>
              <a:rPr lang="en-GB" altLang="en-US" dirty="0" smtClean="0">
                <a:latin typeface="Arial" charset="0"/>
                <a:cs typeface="Arial" charset="0"/>
              </a:rPr>
              <a:t>How can your PPG</a:t>
            </a:r>
            <a:r>
              <a:rPr lang="en-GB" altLang="en-US" baseline="0" dirty="0" smtClean="0">
                <a:latin typeface="Arial" charset="0"/>
                <a:cs typeface="Arial" charset="0"/>
              </a:rPr>
              <a:t> support this consultation</a:t>
            </a:r>
            <a:endParaRPr lang="en-GB" altLang="en-US" dirty="0" smtClean="0">
              <a:latin typeface="Arial" charset="0"/>
              <a:cs typeface="Arial" charset="0"/>
            </a:endParaRPr>
          </a:p>
          <a:p>
            <a:r>
              <a:rPr lang="en-GB" altLang="en-US" dirty="0" smtClean="0">
                <a:latin typeface="Arial" charset="0"/>
                <a:cs typeface="Arial" charset="0"/>
              </a:rPr>
              <a:t>Wide range of activities including public meetings and drop in sessions, plus meetings for staff and clinicians.</a:t>
            </a:r>
          </a:p>
          <a:p>
            <a:r>
              <a:rPr lang="en-GB" altLang="en-US" dirty="0" smtClean="0">
                <a:latin typeface="Arial" charset="0"/>
                <a:cs typeface="Arial" charset="0"/>
              </a:rPr>
              <a:t>Online questionnaire – please give your views</a:t>
            </a:r>
          </a:p>
          <a:p>
            <a:r>
              <a:rPr lang="en-US" altLang="en-US" dirty="0" smtClean="0">
                <a:latin typeface="Arial" charset="0"/>
                <a:cs typeface="Arial" charset="0"/>
              </a:rPr>
              <a:t>Independent analysis of feedback – will be used to inform final decision in new year.</a:t>
            </a:r>
            <a:endParaRPr lang="en-GB" altLang="en-US" dirty="0" smtClean="0">
              <a:latin typeface="Arial" charset="0"/>
              <a:cs typeface="Arial" charset="0"/>
            </a:endParaRPr>
          </a:p>
          <a:p>
            <a:pPr eaLnBrk="1" hangingPunct="1">
              <a:spcBef>
                <a:spcPct val="0"/>
              </a:spcBef>
            </a:pPr>
            <a:endParaRPr lang="en-GB" altLang="en-US" dirty="0" smtClean="0"/>
          </a:p>
        </p:txBody>
      </p:sp>
      <p:sp>
        <p:nvSpPr>
          <p:cNvPr id="27652" name="Slide Number Placeholder 3"/>
          <p:cNvSpPr>
            <a:spLocks noGrp="1"/>
          </p:cNvSpPr>
          <p:nvPr>
            <p:ph type="sldNum" sz="quarter" idx="5"/>
          </p:nvPr>
        </p:nvSpPr>
        <p:spPr bwMode="auto">
          <a:xfrm>
            <a:off x="5622594" y="6456378"/>
            <a:ext cx="4303313" cy="3402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17EF37E-9193-4649-9BC9-87F6A4A4BFC9}" type="slidenum">
              <a:rPr lang="en-GB" altLang="en-US" smtClean="0"/>
              <a:pPr eaLnBrk="1" hangingPunct="1">
                <a:spcBef>
                  <a:spcPct val="0"/>
                </a:spcBef>
              </a:pPr>
              <a:t>18</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GB" u="sng" dirty="0" smtClean="0"/>
              <a:t>What happens now</a:t>
            </a:r>
            <a:endParaRPr lang="en-GB" dirty="0" smtClean="0"/>
          </a:p>
          <a:p>
            <a:pPr marL="171450" indent="-171450">
              <a:buFont typeface="Arial" panose="020B0604020202020204" pitchFamily="34" charset="0"/>
              <a:buChar char="•"/>
              <a:defRPr/>
            </a:pPr>
            <a:r>
              <a:rPr lang="en-US" dirty="0" smtClean="0"/>
              <a:t>Surgery should be a last resort for a number of conditions and should not take place before considering other appropriate non-surgical options. GPs will look for alternatives to surgery for certain procedures where clinical thresholds apply.  </a:t>
            </a:r>
            <a:endParaRPr lang="en-GB" dirty="0" smtClean="0"/>
          </a:p>
          <a:p>
            <a:pPr marL="171450" indent="-171450">
              <a:buFont typeface="Arial" panose="020B0604020202020204" pitchFamily="34" charset="0"/>
              <a:buChar char="•"/>
              <a:defRPr/>
            </a:pPr>
            <a:r>
              <a:rPr lang="en-GB" dirty="0" smtClean="0"/>
              <a:t>Currently, we have a list of treatments that will only be considered if they meet specific criteria - or clinical thresholds. </a:t>
            </a:r>
          </a:p>
          <a:p>
            <a:pPr marL="171450" indent="-171450">
              <a:buFont typeface="Arial" panose="020B0604020202020204" pitchFamily="34" charset="0"/>
              <a:buChar char="•"/>
              <a:defRPr/>
            </a:pPr>
            <a:r>
              <a:rPr lang="en-GB" dirty="0" smtClean="0"/>
              <a:t>The full list is available on our website and includes surgery for carpal tunnel, cataracts and gall bladder, hip and knee replacements, plastic surgery, hernia repairs and tonsil removal.</a:t>
            </a:r>
          </a:p>
          <a:p>
            <a:pPr marL="171450" indent="-171450">
              <a:buFont typeface="Arial" panose="020B0604020202020204" pitchFamily="34" charset="0"/>
              <a:buChar char="•"/>
              <a:defRPr/>
            </a:pPr>
            <a:r>
              <a:rPr lang="en-GB" dirty="0" smtClean="0"/>
              <a:t>GPs have to complete a referral checklist, which is then countersigned by the hospital consultant to confirm the patient meets the clinical threshold.</a:t>
            </a:r>
          </a:p>
          <a:p>
            <a:pPr marL="171450" indent="-171450">
              <a:buFont typeface="Arial" panose="020B0604020202020204" pitchFamily="34" charset="0"/>
              <a:buChar char="•"/>
              <a:defRPr/>
            </a:pPr>
            <a:r>
              <a:rPr lang="en-GB" dirty="0" smtClean="0"/>
              <a:t>If GPs or consultants think that there are exceptional clinical circumstances that mean a patient may benefit from a treatment which is not routinely provided, they can request this treatment by making an Individual Funding Request (IFR).  These requests are considered by an independent panel, who decide whether it should be funded.</a:t>
            </a:r>
          </a:p>
          <a:p>
            <a:pPr>
              <a:defRPr/>
            </a:pPr>
            <a:endParaRPr lang="en-GB" dirty="0"/>
          </a:p>
        </p:txBody>
      </p:sp>
      <p:sp>
        <p:nvSpPr>
          <p:cNvPr id="22532" name="Slide Number Placeholder 3"/>
          <p:cNvSpPr>
            <a:spLocks noGrp="1"/>
          </p:cNvSpPr>
          <p:nvPr>
            <p:ph type="sldNum" sz="quarter" idx="5"/>
          </p:nvPr>
        </p:nvSpPr>
        <p:spPr bwMode="auto">
          <a:xfrm>
            <a:off x="5623697" y="6456611"/>
            <a:ext cx="4302231" cy="3398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A913408-7367-4B7C-B173-6EF0B0058674}" type="slidenum">
              <a:rPr lang="en-GB" altLang="en-US" smtClean="0"/>
              <a:pPr eaLnBrk="1" hangingPunct="1">
                <a:spcBef>
                  <a:spcPct val="0"/>
                </a:spcBef>
              </a:pPr>
              <a:t>5</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Regional approach</a:t>
            </a:r>
            <a:endParaRPr lang="en-GB" altLang="en-US" smtClean="0"/>
          </a:p>
          <a:p>
            <a:r>
              <a:rPr lang="en-GB" altLang="en-US" smtClean="0"/>
              <a:t>All CCGs take this approach but have individual policies and clinical thresholds so these may vary.</a:t>
            </a:r>
          </a:p>
          <a:p>
            <a:r>
              <a:rPr lang="en-GB" altLang="en-US" smtClean="0"/>
              <a:t> We have been working with other CCGs in South Yorkshire to look at how we can have a more consistent approach across the region and ensure our policies are based on the most up to date evidence and best practice.</a:t>
            </a:r>
          </a:p>
          <a:p>
            <a:r>
              <a:rPr lang="en-GB" altLang="en-US" smtClean="0"/>
              <a:t>This may mean that we make some changes to which treatments are classed as being of limited clinical value and the clinical thresholds for treatments.</a:t>
            </a:r>
          </a:p>
          <a:p>
            <a:r>
              <a:rPr lang="en-GB" altLang="en-US" u="sng" smtClean="0"/>
              <a:t>How we will do this</a:t>
            </a:r>
            <a:endParaRPr lang="en-GB" altLang="en-US" smtClean="0"/>
          </a:p>
          <a:p>
            <a:r>
              <a:rPr lang="en-GB" altLang="en-US" smtClean="0"/>
              <a:t>Xx</a:t>
            </a:r>
          </a:p>
          <a:p>
            <a:r>
              <a:rPr lang="en-GB" altLang="en-US" smtClean="0"/>
              <a:t>xxx</a:t>
            </a:r>
          </a:p>
          <a:p>
            <a:endParaRPr lang="en-GB" altLang="en-US" smtClean="0"/>
          </a:p>
        </p:txBody>
      </p:sp>
      <p:sp>
        <p:nvSpPr>
          <p:cNvPr id="23556" name="Slide Number Placeholder 3"/>
          <p:cNvSpPr>
            <a:spLocks noGrp="1"/>
          </p:cNvSpPr>
          <p:nvPr>
            <p:ph type="sldNum" sz="quarter" idx="5"/>
          </p:nvPr>
        </p:nvSpPr>
        <p:spPr bwMode="auto">
          <a:xfrm>
            <a:off x="5623697" y="6456611"/>
            <a:ext cx="4302231" cy="3398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764CA90-4BF8-433D-A17A-1B8B9CCF59FF}" type="slidenum">
              <a:rPr lang="en-GB" altLang="en-US" smtClean="0"/>
              <a:pPr eaLnBrk="1" hangingPunct="1">
                <a:spcBef>
                  <a:spcPct val="0"/>
                </a:spcBef>
              </a:pPr>
              <a:t>6</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24580" name="Slide Number Placeholder 3"/>
          <p:cNvSpPr>
            <a:spLocks noGrp="1"/>
          </p:cNvSpPr>
          <p:nvPr>
            <p:ph type="sldNum" sz="quarter" idx="5"/>
          </p:nvPr>
        </p:nvSpPr>
        <p:spPr bwMode="auto">
          <a:xfrm>
            <a:off x="5623697" y="6456611"/>
            <a:ext cx="4302231" cy="3398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0BA4617-9A00-4E13-BB6F-03DE425EC2D2}" type="slidenum">
              <a:rPr lang="en-GB" altLang="en-US" smtClean="0"/>
              <a:pPr eaLnBrk="1" hangingPunct="1">
                <a:spcBef>
                  <a:spcPct val="0"/>
                </a:spcBef>
              </a:pPr>
              <a:t>7</a:t>
            </a:fld>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25604" name="Slide Number Placeholder 3"/>
          <p:cNvSpPr>
            <a:spLocks noGrp="1"/>
          </p:cNvSpPr>
          <p:nvPr>
            <p:ph type="sldNum" sz="quarter" idx="5"/>
          </p:nvPr>
        </p:nvSpPr>
        <p:spPr bwMode="auto">
          <a:xfrm>
            <a:off x="5623697" y="6456611"/>
            <a:ext cx="4302231" cy="3398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7CB8CC4-8732-4AB6-BEAF-5C47499D5D4B}" type="slidenum">
              <a:rPr lang="en-GB" altLang="en-US" smtClean="0"/>
              <a:pPr eaLnBrk="1" hangingPunct="1">
                <a:spcBef>
                  <a:spcPct val="0"/>
                </a:spcBef>
              </a:pPr>
              <a:t>9</a:t>
            </a:fld>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defRPr/>
            </a:pPr>
            <a:r>
              <a:rPr lang="en-GB" altLang="en-US" dirty="0" smtClean="0"/>
              <a:t>1000s of people told us current system is confusing and not always able to get the care they need quickly. </a:t>
            </a:r>
            <a:r>
              <a:rPr lang="en-GB" altLang="en-US" dirty="0" smtClean="0"/>
              <a:t>– I </a:t>
            </a:r>
            <a:r>
              <a:rPr lang="en-GB" altLang="en-US" dirty="0" smtClean="0"/>
              <a:t>don’t always know where to access/get access when I think I need it</a:t>
            </a:r>
          </a:p>
          <a:p>
            <a:pPr marL="171450" indent="-171450" eaLnBrk="1" hangingPunct="1">
              <a:spcBef>
                <a:spcPct val="0"/>
              </a:spcBef>
              <a:buFontTx/>
              <a:buChar char="•"/>
              <a:defRPr/>
            </a:pPr>
            <a:r>
              <a:rPr lang="en-GB" altLang="en-US" b="1" dirty="0" smtClean="0"/>
              <a:t>We are not reducing spend on services, just spending the money differently</a:t>
            </a:r>
            <a:r>
              <a:rPr lang="en-GB" altLang="en-US" dirty="0" smtClean="0"/>
              <a:t>. Same for staff </a:t>
            </a:r>
            <a:r>
              <a:rPr lang="en-GB" altLang="en-US" dirty="0" smtClean="0"/>
              <a:t>too</a:t>
            </a:r>
            <a:endParaRPr lang="en-GB" altLang="en-US" dirty="0" smtClean="0"/>
          </a:p>
          <a:p>
            <a:pPr marL="171450" indent="-171450" eaLnBrk="1" fontAlgn="auto" hangingPunct="1">
              <a:spcBef>
                <a:spcPts val="0"/>
              </a:spcBef>
              <a:spcAft>
                <a:spcPts val="0"/>
              </a:spcAft>
              <a:buFont typeface="Arial" panose="020B0604020202020204" pitchFamily="34" charset="0"/>
              <a:buChar char="•"/>
              <a:defRPr/>
            </a:pPr>
            <a:r>
              <a:rPr lang="en-GB" dirty="0" smtClean="0"/>
              <a:t>People say current system is confusing – not always sure where to go, can end being redirected which delays treatment</a:t>
            </a:r>
          </a:p>
          <a:p>
            <a:pPr marL="171450" indent="-171450" eaLnBrk="1" fontAlgn="auto" hangingPunct="1">
              <a:spcBef>
                <a:spcPts val="0"/>
              </a:spcBef>
              <a:spcAft>
                <a:spcPts val="0"/>
              </a:spcAft>
              <a:buFont typeface="Arial" panose="020B0604020202020204" pitchFamily="34" charset="0"/>
              <a:buChar char="•"/>
              <a:defRPr/>
            </a:pPr>
            <a:r>
              <a:rPr lang="en-GB" dirty="0" smtClean="0"/>
              <a:t>Access to urgent care at GPs varies across the city – in some areas is difficult to get an appointment quickly</a:t>
            </a:r>
          </a:p>
          <a:p>
            <a:pPr marL="171450" indent="-171450" eaLnBrk="1" fontAlgn="auto" hangingPunct="1">
              <a:spcBef>
                <a:spcPts val="0"/>
              </a:spcBef>
              <a:spcAft>
                <a:spcPts val="0"/>
              </a:spcAft>
              <a:buFont typeface="Arial" panose="020B0604020202020204" pitchFamily="34" charset="0"/>
              <a:buChar char="•"/>
              <a:defRPr/>
            </a:pPr>
            <a:r>
              <a:rPr lang="en-GB" dirty="0" smtClean="0"/>
              <a:t>Some people going to A&amp;E as can’t get GP appointment quickly</a:t>
            </a:r>
          </a:p>
          <a:p>
            <a:pPr marL="171450" indent="-171450" eaLnBrk="1" fontAlgn="auto" hangingPunct="1">
              <a:spcBef>
                <a:spcPts val="0"/>
              </a:spcBef>
              <a:spcAft>
                <a:spcPts val="0"/>
              </a:spcAft>
              <a:buFont typeface="Arial" panose="020B0604020202020204" pitchFamily="34" charset="0"/>
              <a:buChar char="•"/>
              <a:defRPr/>
            </a:pPr>
            <a:r>
              <a:rPr lang="en-GB" dirty="0" smtClean="0"/>
              <a:t>Demand growing – huge pressure on GPs </a:t>
            </a:r>
          </a:p>
          <a:p>
            <a:pPr marL="171450" indent="-171450" eaLnBrk="1" fontAlgn="auto" hangingPunct="1">
              <a:spcBef>
                <a:spcPts val="0"/>
              </a:spcBef>
              <a:spcAft>
                <a:spcPts val="0"/>
              </a:spcAft>
              <a:buFont typeface="Arial" panose="020B0604020202020204" pitchFamily="34" charset="0"/>
              <a:buChar char="•"/>
              <a:defRPr/>
            </a:pPr>
            <a:r>
              <a:rPr lang="en-GB" dirty="0" smtClean="0"/>
              <a:t>Duplication – not best use of NHS staff and resources</a:t>
            </a:r>
          </a:p>
          <a:p>
            <a:pPr marL="171450" indent="-171450" eaLnBrk="1" fontAlgn="auto" hangingPunct="1">
              <a:spcBef>
                <a:spcPts val="0"/>
              </a:spcBef>
              <a:spcAft>
                <a:spcPts val="0"/>
              </a:spcAft>
              <a:buFont typeface="Arial" panose="020B0604020202020204" pitchFamily="34" charset="0"/>
              <a:buChar char="•"/>
              <a:defRPr/>
            </a:pPr>
            <a:r>
              <a:rPr lang="en-GB" dirty="0" smtClean="0"/>
              <a:t>Workforce challenges - need to look at different ways of working</a:t>
            </a:r>
          </a:p>
          <a:p>
            <a:pPr marL="171450" indent="-171450" eaLnBrk="1" fontAlgn="auto" hangingPunct="1">
              <a:spcBef>
                <a:spcPts val="0"/>
              </a:spcBef>
              <a:spcAft>
                <a:spcPts val="0"/>
              </a:spcAft>
              <a:buFont typeface="Arial" panose="020B0604020202020204" pitchFamily="34" charset="0"/>
              <a:buChar char="•"/>
              <a:defRPr/>
            </a:pPr>
            <a:r>
              <a:rPr lang="en-GB" dirty="0" smtClean="0"/>
              <a:t>National guidance and best practice – requirement to introduce UTCs, recommendations that GP practices work together to meet local needs </a:t>
            </a:r>
            <a:r>
              <a:rPr lang="en-GB" dirty="0" smtClean="0"/>
              <a:t>(e.g. </a:t>
            </a:r>
            <a:r>
              <a:rPr lang="en-GB" dirty="0" smtClean="0"/>
              <a:t>as doing with neighbourhood approach</a:t>
            </a:r>
            <a:r>
              <a:rPr lang="en-GB" dirty="0" smtClean="0"/>
              <a:t>)</a:t>
            </a:r>
            <a:endParaRPr lang="en-GB" altLang="en-US" dirty="0" smtClean="0"/>
          </a:p>
          <a:p>
            <a:pPr marL="171450" indent="-171450" eaLnBrk="1" hangingPunct="1">
              <a:spcBef>
                <a:spcPct val="0"/>
              </a:spcBef>
              <a:buFontTx/>
              <a:buChar char="•"/>
              <a:defRPr/>
            </a:pPr>
            <a:r>
              <a:rPr lang="en-GB" altLang="en-US" dirty="0" smtClean="0"/>
              <a:t>Key focus of review is helping people get the right care as quickly as possible </a:t>
            </a:r>
          </a:p>
          <a:p>
            <a:pPr marL="171450" indent="-171450" eaLnBrk="1" hangingPunct="1">
              <a:spcBef>
                <a:spcPct val="0"/>
              </a:spcBef>
              <a:buFontTx/>
              <a:buChar char="•"/>
              <a:defRPr/>
            </a:pPr>
            <a:r>
              <a:rPr lang="en-GB" altLang="en-US" dirty="0" smtClean="0"/>
              <a:t>We need to improve access to GP appointments </a:t>
            </a:r>
          </a:p>
          <a:p>
            <a:pPr marL="171450" indent="-171450" eaLnBrk="1" hangingPunct="1">
              <a:spcBef>
                <a:spcPct val="0"/>
              </a:spcBef>
              <a:buFontTx/>
              <a:buChar char="•"/>
              <a:defRPr/>
            </a:pPr>
            <a:r>
              <a:rPr lang="en-GB" altLang="en-US" dirty="0" smtClean="0"/>
              <a:t>Aiming to make more care available closer to people’s homes – GP appointments, urgent eye care. Improving access to GP appointments will mean fewer people need to travel out of their local area for urgent care. Also helping people make better use of other options nearby – pharmacies, other health professionals working in GP practices such as specialist nurses, mental health workers </a:t>
            </a:r>
            <a:r>
              <a:rPr lang="en-GB" altLang="en-US" dirty="0" smtClean="0"/>
              <a:t>etc.</a:t>
            </a:r>
            <a:endParaRPr lang="en-GB" altLang="en-US" dirty="0" smtClean="0"/>
          </a:p>
          <a:p>
            <a:pPr marL="171450" indent="-171450" eaLnBrk="1" hangingPunct="1">
              <a:spcBef>
                <a:spcPct val="0"/>
              </a:spcBef>
              <a:buFontTx/>
              <a:buChar char="•"/>
              <a:defRPr/>
            </a:pPr>
            <a:r>
              <a:rPr lang="en-GB" altLang="en-US" dirty="0" smtClean="0"/>
              <a:t>Ensure sustainable services - not about saving money but making sure we spend it in way that best meets people’s needs and will make services sustainable. Similarly not cutting services – we’ll be providing them in different way</a:t>
            </a:r>
          </a:p>
          <a:p>
            <a:pPr marL="171450" indent="-171450" eaLnBrk="1" hangingPunct="1">
              <a:spcBef>
                <a:spcPct val="0"/>
              </a:spcBef>
              <a:buFontTx/>
              <a:buChar char="•"/>
              <a:defRPr/>
            </a:pPr>
            <a:endParaRPr lang="en-GB" altLang="en-US" dirty="0" smtClean="0"/>
          </a:p>
          <a:p>
            <a:pPr eaLnBrk="1" hangingPunct="1">
              <a:spcBef>
                <a:spcPct val="0"/>
              </a:spcBef>
              <a:defRPr/>
            </a:pPr>
            <a:r>
              <a:rPr lang="en-US" altLang="en-US" b="1" dirty="0" smtClean="0"/>
              <a:t>What is an urgent treatment </a:t>
            </a:r>
            <a:r>
              <a:rPr lang="en-US" altLang="en-US" b="1" dirty="0" err="1" smtClean="0"/>
              <a:t>centre</a:t>
            </a:r>
            <a:r>
              <a:rPr lang="en-US" altLang="en-US" b="1" dirty="0" smtClean="0"/>
              <a:t>?</a:t>
            </a:r>
            <a:endParaRPr lang="en-GB" altLang="en-US" dirty="0" smtClean="0"/>
          </a:p>
          <a:p>
            <a:pPr eaLnBrk="1" hangingPunct="1">
              <a:spcBef>
                <a:spcPct val="0"/>
              </a:spcBef>
              <a:defRPr/>
            </a:pPr>
            <a:r>
              <a:rPr lang="en-US" altLang="en-US" dirty="0" smtClean="0"/>
              <a:t>New service required by latest national guidance</a:t>
            </a:r>
            <a:endParaRPr lang="en-GB" altLang="en-US" dirty="0" smtClean="0"/>
          </a:p>
          <a:p>
            <a:pPr eaLnBrk="1" hangingPunct="1">
              <a:spcBef>
                <a:spcPct val="0"/>
              </a:spcBef>
              <a:defRPr/>
            </a:pPr>
            <a:r>
              <a:rPr lang="en-US" altLang="en-US" dirty="0" smtClean="0"/>
              <a:t> </a:t>
            </a:r>
            <a:endParaRPr lang="en-GB" altLang="en-US" dirty="0" smtClean="0"/>
          </a:p>
          <a:p>
            <a:pPr eaLnBrk="1" hangingPunct="1">
              <a:spcBef>
                <a:spcPct val="0"/>
              </a:spcBef>
              <a:defRPr/>
            </a:pPr>
            <a:r>
              <a:rPr lang="en-US" altLang="en-US" dirty="0" smtClean="0"/>
              <a:t>Led by GPs that oversee a range of primary care health professionals </a:t>
            </a:r>
            <a:endParaRPr lang="en-GB" altLang="en-US" dirty="0" smtClean="0"/>
          </a:p>
          <a:p>
            <a:pPr eaLnBrk="1" hangingPunct="1">
              <a:spcBef>
                <a:spcPct val="0"/>
              </a:spcBef>
              <a:defRPr/>
            </a:pPr>
            <a:r>
              <a:rPr lang="en-US" altLang="en-US" dirty="0" smtClean="0"/>
              <a:t>Located alongside both of our A&amp;E departments for quick transfer between services where needed </a:t>
            </a:r>
            <a:endParaRPr lang="en-GB" altLang="en-US" dirty="0" smtClean="0"/>
          </a:p>
          <a:p>
            <a:pPr eaLnBrk="1" hangingPunct="1">
              <a:spcBef>
                <a:spcPct val="0"/>
              </a:spcBef>
              <a:defRPr/>
            </a:pPr>
            <a:r>
              <a:rPr lang="en-US" altLang="en-US" dirty="0" smtClean="0"/>
              <a:t>Treats minor illness and injuries including minor head injuries </a:t>
            </a:r>
            <a:endParaRPr lang="en-GB" altLang="en-US" dirty="0" smtClean="0"/>
          </a:p>
          <a:p>
            <a:pPr eaLnBrk="1" hangingPunct="1">
              <a:spcBef>
                <a:spcPct val="0"/>
              </a:spcBef>
              <a:defRPr/>
            </a:pPr>
            <a:r>
              <a:rPr lang="en-US" altLang="en-US" dirty="0" smtClean="0"/>
              <a:t>Provides direct access to simple diagnostics such as x-rays, blood tests, ECGs, emergency contraception and mental health advice/services </a:t>
            </a:r>
            <a:endParaRPr lang="en-GB" altLang="en-US" dirty="0" smtClean="0"/>
          </a:p>
          <a:p>
            <a:pPr eaLnBrk="1" hangingPunct="1">
              <a:spcBef>
                <a:spcPct val="0"/>
              </a:spcBef>
              <a:defRPr/>
            </a:pPr>
            <a:r>
              <a:rPr lang="en-US" altLang="en-US" dirty="0" smtClean="0"/>
              <a:t>Open 365 days a year </a:t>
            </a:r>
            <a:endParaRPr lang="en-GB" altLang="en-US" dirty="0" smtClean="0"/>
          </a:p>
          <a:p>
            <a:pPr eaLnBrk="1" hangingPunct="1">
              <a:spcBef>
                <a:spcPct val="0"/>
              </a:spcBef>
              <a:defRPr/>
            </a:pPr>
            <a:r>
              <a:rPr lang="en-US" altLang="en-US" dirty="0" smtClean="0"/>
              <a:t>Offers both pre-booked same day and ‘walk-in’ appointments via NHS 111 </a:t>
            </a:r>
            <a:endParaRPr lang="en-GB" altLang="en-US" dirty="0" smtClean="0"/>
          </a:p>
          <a:p>
            <a:pPr eaLnBrk="1" hangingPunct="1">
              <a:spcBef>
                <a:spcPct val="0"/>
              </a:spcBef>
              <a:defRPr/>
            </a:pPr>
            <a:r>
              <a:rPr lang="en-US" altLang="en-US" dirty="0" smtClean="0"/>
              <a:t> </a:t>
            </a:r>
            <a:endParaRPr lang="en-GB" altLang="en-US" dirty="0" smtClean="0"/>
          </a:p>
          <a:p>
            <a:pPr eaLnBrk="1" hangingPunct="1">
              <a:spcBef>
                <a:spcPct val="0"/>
              </a:spcBef>
              <a:defRPr/>
            </a:pPr>
            <a:r>
              <a:rPr lang="en-US" altLang="en-US" b="1" dirty="0" smtClean="0"/>
              <a:t>Why urgent treatment </a:t>
            </a:r>
            <a:r>
              <a:rPr lang="en-US" altLang="en-US" b="1" dirty="0" err="1" smtClean="0"/>
              <a:t>centres</a:t>
            </a:r>
            <a:r>
              <a:rPr lang="en-US" altLang="en-US" b="1" dirty="0" smtClean="0"/>
              <a:t> instead of walk-in </a:t>
            </a:r>
            <a:r>
              <a:rPr lang="en-US" altLang="en-US" b="1" dirty="0" err="1" smtClean="0"/>
              <a:t>centres</a:t>
            </a:r>
            <a:r>
              <a:rPr lang="en-US" altLang="en-US" b="1" dirty="0" smtClean="0"/>
              <a:t> and minor injuries units?</a:t>
            </a:r>
            <a:endParaRPr lang="en-GB" altLang="en-US" dirty="0" smtClean="0"/>
          </a:p>
          <a:p>
            <a:pPr eaLnBrk="1" hangingPunct="1">
              <a:spcBef>
                <a:spcPct val="0"/>
              </a:spcBef>
              <a:defRPr/>
            </a:pPr>
            <a:r>
              <a:rPr lang="en-US" altLang="en-US" dirty="0" smtClean="0"/>
              <a:t>Less confusing because they are co-located with hospital services such as A&amp;E. This means if your problem turns out to be serious, A&amp;E is located close by and vice versa. </a:t>
            </a:r>
            <a:endParaRPr lang="en-GB" altLang="en-US" dirty="0" smtClean="0"/>
          </a:p>
          <a:p>
            <a:pPr eaLnBrk="1" hangingPunct="1">
              <a:spcBef>
                <a:spcPct val="0"/>
              </a:spcBef>
              <a:defRPr/>
            </a:pPr>
            <a:r>
              <a:rPr lang="en-US" altLang="en-US" dirty="0" smtClean="0"/>
              <a:t>Urgent treatment </a:t>
            </a:r>
            <a:r>
              <a:rPr lang="en-US" altLang="en-US" dirty="0" err="1" smtClean="0"/>
              <a:t>centres</a:t>
            </a:r>
            <a:r>
              <a:rPr lang="en-US" altLang="en-US" dirty="0" smtClean="0"/>
              <a:t> are GP-led services which means staff would be able to access your patient care records. The walk-in </a:t>
            </a:r>
            <a:r>
              <a:rPr lang="en-US" altLang="en-US" dirty="0" err="1" smtClean="0"/>
              <a:t>centre</a:t>
            </a:r>
            <a:r>
              <a:rPr lang="en-US" altLang="en-US" dirty="0" smtClean="0"/>
              <a:t> and minor injuries unit cannot. </a:t>
            </a:r>
            <a:endParaRPr lang="en-GB" altLang="en-US" dirty="0" smtClean="0"/>
          </a:p>
          <a:p>
            <a:pPr eaLnBrk="1" hangingPunct="1">
              <a:spcBef>
                <a:spcPct val="0"/>
              </a:spcBef>
              <a:defRPr/>
            </a:pPr>
            <a:r>
              <a:rPr lang="en-US" altLang="en-US" dirty="0" smtClean="0"/>
              <a:t>Urgent treatment </a:t>
            </a:r>
            <a:r>
              <a:rPr lang="en-US" altLang="en-US" dirty="0" err="1" smtClean="0"/>
              <a:t>centres</a:t>
            </a:r>
            <a:r>
              <a:rPr lang="en-US" altLang="en-US" dirty="0" smtClean="0"/>
              <a:t> treat both minor illnesses and injuries in one place. </a:t>
            </a:r>
            <a:endParaRPr lang="en-GB" altLang="en-US" dirty="0" smtClean="0"/>
          </a:p>
          <a:p>
            <a:pPr eaLnBrk="1" hangingPunct="1">
              <a:spcBef>
                <a:spcPct val="0"/>
              </a:spcBef>
              <a:defRPr/>
            </a:pPr>
            <a:r>
              <a:rPr lang="en-US" altLang="en-US" dirty="0" smtClean="0"/>
              <a:t>Access to urgent treatment </a:t>
            </a:r>
            <a:r>
              <a:rPr lang="en-US" altLang="en-US" dirty="0" err="1" smtClean="0"/>
              <a:t>centres</a:t>
            </a:r>
            <a:r>
              <a:rPr lang="en-US" altLang="en-US" dirty="0" smtClean="0"/>
              <a:t> is via an appointment booked by your practice or 111. </a:t>
            </a:r>
            <a:endParaRPr lang="en-GB" altLang="en-US" dirty="0" smtClean="0"/>
          </a:p>
          <a:p>
            <a:pPr eaLnBrk="1" hangingPunct="1">
              <a:spcBef>
                <a:spcPct val="0"/>
              </a:spcBef>
              <a:defRPr/>
            </a:pPr>
            <a:r>
              <a:rPr lang="en-US" altLang="en-US" dirty="0" smtClean="0"/>
              <a:t>National guidance says we need to provide urgent treatment </a:t>
            </a:r>
            <a:r>
              <a:rPr lang="en-US" altLang="en-US" dirty="0" err="1" smtClean="0"/>
              <a:t>centres</a:t>
            </a:r>
            <a:r>
              <a:rPr lang="en-US" altLang="en-US" dirty="0" smtClean="0"/>
              <a:t>.</a:t>
            </a:r>
            <a:endParaRPr lang="en-GB" altLang="en-US" dirty="0" smtClean="0"/>
          </a:p>
          <a:p>
            <a:pPr marL="171450" indent="-171450" eaLnBrk="1" hangingPunct="1">
              <a:spcBef>
                <a:spcPct val="0"/>
              </a:spcBef>
              <a:buFontTx/>
              <a:buChar char="•"/>
              <a:defRPr/>
            </a:pPr>
            <a:endParaRPr lang="en-GB" altLang="en-US" dirty="0" smtClean="0"/>
          </a:p>
          <a:p>
            <a:pPr marL="171450" indent="-171450" eaLnBrk="1" hangingPunct="1">
              <a:spcBef>
                <a:spcPct val="0"/>
              </a:spcBef>
              <a:buFontTx/>
              <a:buChar char="•"/>
              <a:defRPr/>
            </a:pPr>
            <a:endParaRPr lang="en-GB" altLang="en-US" dirty="0" smtClean="0"/>
          </a:p>
        </p:txBody>
      </p:sp>
      <p:sp>
        <p:nvSpPr>
          <p:cNvPr id="21508" name="Slide Number Placeholder 3"/>
          <p:cNvSpPr>
            <a:spLocks noGrp="1"/>
          </p:cNvSpPr>
          <p:nvPr>
            <p:ph type="sldNum" sz="quarter" idx="5"/>
          </p:nvPr>
        </p:nvSpPr>
        <p:spPr bwMode="auto">
          <a:xfrm>
            <a:off x="5622594" y="6456378"/>
            <a:ext cx="4303313" cy="3402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20788A9-9B3D-448B-8CEB-EAC6F7CF3ACE}" type="slidenum">
              <a:rPr lang="en-GB" altLang="en-US" smtClean="0"/>
              <a:pPr eaLnBrk="1" hangingPunct="1">
                <a:spcBef>
                  <a:spcPct val="0"/>
                </a:spcBef>
              </a:pPr>
              <a:t>11</a:t>
            </a:fld>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smtClean="0"/>
              <a:t>In this city we have GP practices, Pharmacists, Opticians as well as </a:t>
            </a:r>
          </a:p>
          <a:p>
            <a:r>
              <a:rPr lang="en-GB" altLang="en-US" dirty="0" smtClean="0"/>
              <a:t>Walk In Centre at Broad Lane</a:t>
            </a:r>
          </a:p>
          <a:p>
            <a:r>
              <a:rPr lang="en-GB" altLang="en-US" dirty="0" smtClean="0"/>
              <a:t>Minor Injuries Unit at RHH</a:t>
            </a:r>
          </a:p>
          <a:p>
            <a:r>
              <a:rPr lang="en-GB" altLang="en-US" dirty="0" smtClean="0"/>
              <a:t>Emergency Eye Clinic at RHH</a:t>
            </a:r>
          </a:p>
          <a:p>
            <a:r>
              <a:rPr lang="en-GB" altLang="en-US" dirty="0" smtClean="0"/>
              <a:t>Out of Hours GP service at NGH</a:t>
            </a:r>
          </a:p>
        </p:txBody>
      </p:sp>
      <p:sp>
        <p:nvSpPr>
          <p:cNvPr id="22532" name="Slide Number Placeholder 3"/>
          <p:cNvSpPr>
            <a:spLocks noGrp="1"/>
          </p:cNvSpPr>
          <p:nvPr>
            <p:ph type="sldNum" sz="quarter" idx="5"/>
          </p:nvPr>
        </p:nvSpPr>
        <p:spPr bwMode="auto">
          <a:xfrm>
            <a:off x="5622594" y="6456378"/>
            <a:ext cx="4303313" cy="3402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C0690EA-C0D2-4A86-B24D-00523CAA6CDE}" type="slidenum">
              <a:rPr lang="en-GB" altLang="en-US" smtClean="0"/>
              <a:pPr eaLnBrk="1" hangingPunct="1">
                <a:spcBef>
                  <a:spcPct val="0"/>
                </a:spcBef>
              </a:pPr>
              <a:t>12</a:t>
            </a:fld>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b="1" dirty="0" smtClean="0"/>
              <a:t>4 main changes:</a:t>
            </a:r>
          </a:p>
          <a:p>
            <a:pPr eaLnBrk="1" hangingPunct="1">
              <a:spcBef>
                <a:spcPct val="0"/>
              </a:spcBef>
            </a:pPr>
            <a:endParaRPr lang="en-GB" altLang="en-US" b="1" dirty="0" smtClean="0"/>
          </a:p>
          <a:p>
            <a:pPr eaLnBrk="1" hangingPunct="1">
              <a:spcBef>
                <a:spcPct val="0"/>
              </a:spcBef>
            </a:pPr>
            <a:r>
              <a:rPr lang="en-GB" altLang="en-US" b="1" dirty="0" smtClean="0"/>
              <a:t>Change the way people get urgent GP appointments</a:t>
            </a:r>
            <a:endParaRPr lang="en-GB" altLang="en-US" sz="1100" dirty="0" smtClean="0"/>
          </a:p>
          <a:p>
            <a:pPr lvl="1" eaLnBrk="1" hangingPunct="1">
              <a:spcBef>
                <a:spcPct val="0"/>
              </a:spcBef>
            </a:pPr>
            <a:r>
              <a:rPr lang="en-GB" altLang="en-US" dirty="0" smtClean="0"/>
              <a:t>Groups of GP practices will work together to offer urgent appointments within 24 hours.</a:t>
            </a:r>
            <a:endParaRPr lang="en-GB" altLang="en-US" sz="1100" dirty="0" smtClean="0"/>
          </a:p>
          <a:p>
            <a:pPr lvl="1" eaLnBrk="1" hangingPunct="1">
              <a:spcBef>
                <a:spcPct val="0"/>
              </a:spcBef>
            </a:pPr>
            <a:r>
              <a:rPr lang="en-GB" altLang="en-US" dirty="0" smtClean="0"/>
              <a:t>People will be assessed to decide if they need to see their own GP or can be seen by at a different GP practice in their local area.</a:t>
            </a:r>
            <a:endParaRPr lang="en-GB" altLang="en-US" sz="1100" dirty="0" smtClean="0"/>
          </a:p>
          <a:p>
            <a:pPr eaLnBrk="1" hangingPunct="1">
              <a:spcBef>
                <a:spcPct val="0"/>
              </a:spcBef>
            </a:pPr>
            <a:r>
              <a:rPr lang="en-GB" altLang="en-US" dirty="0" smtClean="0"/>
              <a:t> </a:t>
            </a:r>
            <a:endParaRPr lang="en-GB" altLang="en-US" sz="1100" dirty="0" smtClean="0"/>
          </a:p>
          <a:p>
            <a:pPr eaLnBrk="1" hangingPunct="1">
              <a:spcBef>
                <a:spcPct val="0"/>
              </a:spcBef>
            </a:pPr>
            <a:r>
              <a:rPr lang="en-GB" altLang="en-US" b="1" dirty="0" smtClean="0"/>
              <a:t>Change where people would go for minor illness and injuries</a:t>
            </a:r>
            <a:endParaRPr lang="en-GB" altLang="en-US" sz="1100" dirty="0" smtClean="0"/>
          </a:p>
          <a:p>
            <a:pPr lvl="1" eaLnBrk="1" hangingPunct="1">
              <a:spcBef>
                <a:spcPct val="0"/>
              </a:spcBef>
            </a:pPr>
            <a:r>
              <a:rPr lang="en-GB" altLang="en-US" dirty="0" smtClean="0"/>
              <a:t>Currently, there is a walk-in centre in the city centre which treats adults and children for minor illnesses and a minor injuries unit at the Royal Hallamshire Hospital that deals with adult minor injuries.</a:t>
            </a:r>
            <a:endParaRPr lang="en-GB" altLang="en-US" sz="1100" dirty="0" smtClean="0"/>
          </a:p>
          <a:p>
            <a:pPr lvl="1" eaLnBrk="1" hangingPunct="1">
              <a:spcBef>
                <a:spcPct val="0"/>
              </a:spcBef>
            </a:pPr>
            <a:r>
              <a:rPr lang="en-GB" altLang="en-US" dirty="0" smtClean="0"/>
              <a:t>Children with minor injuries are seen at the emergency department at Sheffield Children’s Hospital. </a:t>
            </a:r>
            <a:endParaRPr lang="en-GB" altLang="en-US" sz="1100" dirty="0" smtClean="0"/>
          </a:p>
          <a:p>
            <a:pPr lvl="1" eaLnBrk="1" hangingPunct="1">
              <a:spcBef>
                <a:spcPct val="0"/>
              </a:spcBef>
            </a:pPr>
            <a:r>
              <a:rPr lang="en-GB" altLang="en-US" dirty="0" smtClean="0"/>
              <a:t>Under our preferred option, the walk-in centre and minor injuries unit would be replaced with an urgent treatment centre for adults at the Northern General Hospital for both minor illness and injuries and an urgent treatment centre at Sheffield Children’s Hospital which would treat minor illness. Children with minor injuries would continue to be treated at Sheffield Hospital’s emergency department.</a:t>
            </a:r>
            <a:endParaRPr lang="en-GB" altLang="en-US" sz="1100" dirty="0" smtClean="0"/>
          </a:p>
          <a:p>
            <a:pPr lvl="1" eaLnBrk="1" hangingPunct="1">
              <a:spcBef>
                <a:spcPct val="0"/>
              </a:spcBef>
            </a:pPr>
            <a:r>
              <a:rPr lang="en-GB" altLang="en-US" dirty="0" smtClean="0"/>
              <a:t>Both urgent treatment centres would offer booked appointments </a:t>
            </a:r>
            <a:r>
              <a:rPr lang="en-GB" altLang="en-US" b="1" u="sng" dirty="0" smtClean="0"/>
              <a:t>and</a:t>
            </a:r>
            <a:r>
              <a:rPr lang="en-GB" altLang="en-US" dirty="0" smtClean="0"/>
              <a:t> walk-in appointments.</a:t>
            </a:r>
            <a:endParaRPr lang="en-GB" altLang="en-US" sz="1100" dirty="0" smtClean="0"/>
          </a:p>
          <a:p>
            <a:pPr eaLnBrk="1" hangingPunct="1">
              <a:spcBef>
                <a:spcPct val="0"/>
              </a:spcBef>
            </a:pPr>
            <a:r>
              <a:rPr lang="en-GB" altLang="en-US" dirty="0" smtClean="0"/>
              <a:t> </a:t>
            </a:r>
          </a:p>
          <a:p>
            <a:pPr eaLnBrk="1" hangingPunct="1">
              <a:spcBef>
                <a:spcPct val="0"/>
              </a:spcBef>
            </a:pPr>
            <a:r>
              <a:rPr lang="en-GB" altLang="en-US" b="1" dirty="0" smtClean="0"/>
              <a:t>Change where people go for urgent eye care</a:t>
            </a:r>
            <a:endParaRPr lang="en-GB" altLang="en-US" sz="1100" dirty="0" smtClean="0"/>
          </a:p>
          <a:p>
            <a:pPr lvl="1" eaLnBrk="1" hangingPunct="1">
              <a:spcBef>
                <a:spcPct val="0"/>
              </a:spcBef>
            </a:pPr>
            <a:r>
              <a:rPr lang="en-GB" altLang="en-US" dirty="0" smtClean="0"/>
              <a:t>Currently adults needing either urgent or emergency eye care are seen at the Emergency Eye Clinic at the Royal Hallamshire Hospital. </a:t>
            </a:r>
            <a:endParaRPr lang="en-GB" altLang="en-US" sz="1100" dirty="0" smtClean="0"/>
          </a:p>
          <a:p>
            <a:pPr lvl="1" eaLnBrk="1" hangingPunct="1">
              <a:spcBef>
                <a:spcPct val="0"/>
              </a:spcBef>
            </a:pPr>
            <a:r>
              <a:rPr lang="en-GB" altLang="en-US" dirty="0" smtClean="0"/>
              <a:t>In the future, urgent appointments would be offered at locations across the city with extended opening times making it easier for people to get care closer to where they live.</a:t>
            </a:r>
            <a:endParaRPr lang="en-GB" altLang="en-US" sz="1100" dirty="0" smtClean="0"/>
          </a:p>
          <a:p>
            <a:pPr lvl="1" eaLnBrk="1" hangingPunct="1">
              <a:spcBef>
                <a:spcPct val="0"/>
              </a:spcBef>
            </a:pPr>
            <a:r>
              <a:rPr lang="en-GB" altLang="en-US" dirty="0" smtClean="0"/>
              <a:t>Emergency eye care (sight-threatening conditions) would continue to be provided at the Hallamshire.</a:t>
            </a:r>
            <a:endParaRPr lang="en-GB" altLang="en-US" sz="1100" dirty="0" smtClean="0"/>
          </a:p>
          <a:p>
            <a:pPr eaLnBrk="1" hangingPunct="1">
              <a:spcBef>
                <a:spcPct val="0"/>
              </a:spcBef>
            </a:pPr>
            <a:r>
              <a:rPr lang="en-GB" altLang="en-US" dirty="0" smtClean="0"/>
              <a:t> </a:t>
            </a:r>
            <a:endParaRPr lang="en-GB" altLang="en-US" sz="1100" dirty="0" smtClean="0"/>
          </a:p>
          <a:p>
            <a:pPr eaLnBrk="1" hangingPunct="1">
              <a:spcBef>
                <a:spcPct val="0"/>
              </a:spcBef>
            </a:pPr>
            <a:r>
              <a:rPr lang="en-GB" altLang="en-US" b="1" dirty="0" smtClean="0"/>
              <a:t>Improve the way people access services</a:t>
            </a:r>
            <a:endParaRPr lang="en-GB" altLang="en-US" sz="1100" dirty="0" smtClean="0"/>
          </a:p>
          <a:p>
            <a:pPr lvl="1" eaLnBrk="1" hangingPunct="1">
              <a:spcBef>
                <a:spcPct val="0"/>
              </a:spcBef>
            </a:pPr>
            <a:r>
              <a:rPr lang="en-GB" altLang="en-US" dirty="0" smtClean="0"/>
              <a:t>People would be supported by an improved system where you can contact your practice or 111 and be assessed over the phone. </a:t>
            </a:r>
            <a:endParaRPr lang="en-GB" altLang="en-US" sz="1100" dirty="0" smtClean="0"/>
          </a:p>
          <a:p>
            <a:pPr lvl="1" eaLnBrk="1" hangingPunct="1">
              <a:spcBef>
                <a:spcPct val="0"/>
              </a:spcBef>
            </a:pPr>
            <a:r>
              <a:rPr lang="en-GB" altLang="en-US" dirty="0" smtClean="0"/>
              <a:t>You will then be booked an appointment or signposted to the right place for the care you need.</a:t>
            </a:r>
            <a:endParaRPr lang="en-GB" altLang="en-US" sz="1100" dirty="0" smtClean="0"/>
          </a:p>
          <a:p>
            <a:pPr eaLnBrk="1" hangingPunct="1">
              <a:spcBef>
                <a:spcPct val="0"/>
              </a:spcBef>
            </a:pPr>
            <a:endParaRPr lang="en-GB" altLang="en-US" dirty="0" smtClean="0"/>
          </a:p>
        </p:txBody>
      </p:sp>
      <p:sp>
        <p:nvSpPr>
          <p:cNvPr id="23556" name="Slide Number Placeholder 3"/>
          <p:cNvSpPr>
            <a:spLocks noGrp="1"/>
          </p:cNvSpPr>
          <p:nvPr>
            <p:ph type="sldNum" sz="quarter" idx="5"/>
          </p:nvPr>
        </p:nvSpPr>
        <p:spPr bwMode="auto">
          <a:xfrm>
            <a:off x="5622594" y="6456378"/>
            <a:ext cx="4303313" cy="3402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ADD9C08-07FD-47FC-A279-281B36F5BED9}" type="slidenum">
              <a:rPr lang="en-GB" altLang="en-US" smtClean="0"/>
              <a:pPr eaLnBrk="1" hangingPunct="1">
                <a:spcBef>
                  <a:spcPct val="0"/>
                </a:spcBef>
              </a:pPr>
              <a:t>13</a:t>
            </a:fld>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Are proposing to have 2 urgent treatment centres in the city, our preference is one for adults and one for children.  Further info in consultation docs</a:t>
            </a:r>
          </a:p>
          <a:p>
            <a:pPr eaLnBrk="1" hangingPunct="1">
              <a:spcBef>
                <a:spcPct val="0"/>
              </a:spcBef>
            </a:pPr>
            <a:endParaRPr lang="en-GB" altLang="en-US" dirty="0" smtClean="0"/>
          </a:p>
          <a:p>
            <a:pPr eaLnBrk="1" hangingPunct="1">
              <a:spcBef>
                <a:spcPct val="0"/>
              </a:spcBef>
            </a:pPr>
            <a:r>
              <a:rPr lang="en-GB" altLang="en-US" dirty="0" smtClean="0"/>
              <a:t>There are </a:t>
            </a:r>
            <a:r>
              <a:rPr lang="en-GB" altLang="en-US" b="1" dirty="0" smtClean="0"/>
              <a:t>three options</a:t>
            </a:r>
            <a:r>
              <a:rPr lang="en-GB" altLang="en-US" dirty="0" smtClean="0"/>
              <a:t> for how the urgent treatment centres could work for adults and children</a:t>
            </a:r>
          </a:p>
          <a:p>
            <a:pPr eaLnBrk="1" hangingPunct="1">
              <a:spcBef>
                <a:spcPct val="0"/>
              </a:spcBef>
            </a:pPr>
            <a:endParaRPr lang="en-GB" altLang="en-US" dirty="0" smtClean="0"/>
          </a:p>
          <a:p>
            <a:pPr eaLnBrk="1" hangingPunct="1">
              <a:spcBef>
                <a:spcPct val="0"/>
              </a:spcBef>
            </a:pPr>
            <a:r>
              <a:rPr lang="en-GB" altLang="en-US" dirty="0" smtClean="0"/>
              <a:t>Option 1 is our preferred option as is the simplest – people just need to go to either NGH or SCH depending on whether an adult or a child</a:t>
            </a:r>
          </a:p>
          <a:p>
            <a:pPr eaLnBrk="1" fontAlgn="t" hangingPunct="1"/>
            <a:endParaRPr lang="en-GB" altLang="en-US" dirty="0" smtClean="0"/>
          </a:p>
          <a:p>
            <a:pPr eaLnBrk="1" fontAlgn="t" hangingPunct="1"/>
            <a:r>
              <a:rPr lang="en-GB" altLang="en-US" b="1" dirty="0" smtClean="0"/>
              <a:t>Option </a:t>
            </a:r>
            <a:r>
              <a:rPr lang="en-GB" altLang="en-US" b="1" dirty="0" smtClean="0"/>
              <a:t>1</a:t>
            </a:r>
            <a:endParaRPr lang="en-GB" altLang="en-US" dirty="0" smtClean="0"/>
          </a:p>
          <a:p>
            <a:pPr eaLnBrk="1" fontAlgn="t" hangingPunct="1"/>
            <a:r>
              <a:rPr lang="en-GB" altLang="en-US" b="1" dirty="0" smtClean="0"/>
              <a:t>(Our preferred option)</a:t>
            </a:r>
            <a:endParaRPr lang="en-GB" altLang="en-US" dirty="0" smtClean="0"/>
          </a:p>
          <a:p>
            <a:pPr eaLnBrk="1" fontAlgn="t" hangingPunct="1"/>
            <a:r>
              <a:rPr lang="en-GB" altLang="en-US" dirty="0" smtClean="0"/>
              <a:t>Both minor illnesses  and minor injuries at UTC at Northern General Hospital</a:t>
            </a:r>
          </a:p>
          <a:p>
            <a:pPr eaLnBrk="1" fontAlgn="t" hangingPunct="1"/>
            <a:r>
              <a:rPr lang="en-GB" altLang="en-US" dirty="0" smtClean="0"/>
              <a:t> </a:t>
            </a:r>
          </a:p>
          <a:p>
            <a:pPr eaLnBrk="1" fontAlgn="t" hangingPunct="1"/>
            <a:r>
              <a:rPr lang="en-GB" altLang="en-US" dirty="0" smtClean="0"/>
              <a:t>Minor illnesses  - UTC at Sheffield Children’s Hospital</a:t>
            </a:r>
          </a:p>
          <a:p>
            <a:pPr eaLnBrk="1" fontAlgn="t" hangingPunct="1"/>
            <a:r>
              <a:rPr lang="en-GB" altLang="en-US" dirty="0" smtClean="0"/>
              <a:t>Minor injuries - Emergency </a:t>
            </a:r>
            <a:r>
              <a:rPr lang="en-GB" altLang="en-US" dirty="0" err="1" smtClean="0"/>
              <a:t>dept</a:t>
            </a:r>
            <a:r>
              <a:rPr lang="en-GB" altLang="en-US" dirty="0" smtClean="0"/>
              <a:t> at Sheffield Children’s Hospital</a:t>
            </a:r>
          </a:p>
          <a:p>
            <a:pPr eaLnBrk="1" fontAlgn="t" hangingPunct="1"/>
            <a:endParaRPr lang="en-GB" altLang="en-US" b="1" dirty="0" smtClean="0"/>
          </a:p>
          <a:p>
            <a:pPr eaLnBrk="1" fontAlgn="t" hangingPunct="1"/>
            <a:r>
              <a:rPr lang="en-GB" altLang="en-US" b="1" dirty="0" smtClean="0"/>
              <a:t>Option </a:t>
            </a:r>
            <a:r>
              <a:rPr lang="en-GB" altLang="en-US" b="1" dirty="0" smtClean="0"/>
              <a:t>2</a:t>
            </a:r>
            <a:endParaRPr lang="en-GB" altLang="en-US" dirty="0" smtClean="0"/>
          </a:p>
          <a:p>
            <a:pPr eaLnBrk="1" fontAlgn="t" hangingPunct="1"/>
            <a:r>
              <a:rPr lang="en-GB" altLang="en-US" dirty="0" smtClean="0"/>
              <a:t>Both minor illnesses  and minor injuries at UTC at Northern General Hospital</a:t>
            </a:r>
          </a:p>
          <a:p>
            <a:pPr eaLnBrk="1" fontAlgn="t" hangingPunct="1"/>
            <a:r>
              <a:rPr lang="en-GB" altLang="en-US" dirty="0" smtClean="0"/>
              <a:t> </a:t>
            </a:r>
          </a:p>
          <a:p>
            <a:pPr eaLnBrk="1" fontAlgn="t" hangingPunct="1"/>
            <a:r>
              <a:rPr lang="en-GB" altLang="en-US" dirty="0" smtClean="0"/>
              <a:t>Minor illnesses – UTC at Northern General Hospital</a:t>
            </a:r>
          </a:p>
          <a:p>
            <a:pPr eaLnBrk="1" fontAlgn="t" hangingPunct="1"/>
            <a:r>
              <a:rPr lang="en-GB" altLang="en-US" dirty="0" smtClean="0"/>
              <a:t>Minor injuries – Emergency </a:t>
            </a:r>
            <a:r>
              <a:rPr lang="en-GB" altLang="en-US" dirty="0" err="1" smtClean="0"/>
              <a:t>dept</a:t>
            </a:r>
            <a:r>
              <a:rPr lang="en-GB" altLang="en-US" dirty="0" smtClean="0"/>
              <a:t> at Sheffield Children’s Hospital</a:t>
            </a:r>
          </a:p>
          <a:p>
            <a:pPr eaLnBrk="1" fontAlgn="t" hangingPunct="1"/>
            <a:endParaRPr lang="en-GB" altLang="en-US" b="1" dirty="0" smtClean="0"/>
          </a:p>
          <a:p>
            <a:pPr eaLnBrk="1" fontAlgn="t" hangingPunct="1"/>
            <a:r>
              <a:rPr lang="en-GB" altLang="en-US" b="1" dirty="0" smtClean="0"/>
              <a:t>Option </a:t>
            </a:r>
            <a:r>
              <a:rPr lang="en-GB" altLang="en-US" b="1" dirty="0" smtClean="0"/>
              <a:t>3</a:t>
            </a:r>
            <a:endParaRPr lang="en-GB" altLang="en-US" dirty="0" smtClean="0"/>
          </a:p>
          <a:p>
            <a:pPr eaLnBrk="1" fontAlgn="t" hangingPunct="1"/>
            <a:r>
              <a:rPr lang="en-GB" altLang="en-US" dirty="0" smtClean="0"/>
              <a:t>Minor illnesses – UTC at Northern General Hospital</a:t>
            </a:r>
          </a:p>
          <a:p>
            <a:pPr eaLnBrk="1" fontAlgn="t" hangingPunct="1"/>
            <a:r>
              <a:rPr lang="en-GB" altLang="en-US" dirty="0" smtClean="0"/>
              <a:t>Minor injuries – Emergency </a:t>
            </a:r>
            <a:r>
              <a:rPr lang="en-GB" altLang="en-US" dirty="0" err="1" smtClean="0"/>
              <a:t>dept</a:t>
            </a:r>
            <a:r>
              <a:rPr lang="en-GB" altLang="en-US" dirty="0" smtClean="0"/>
              <a:t> at Northern General Hospital, </a:t>
            </a:r>
          </a:p>
          <a:p>
            <a:pPr eaLnBrk="1" fontAlgn="t" hangingPunct="1"/>
            <a:r>
              <a:rPr lang="en-GB" altLang="en-US" dirty="0" smtClean="0"/>
              <a:t>Minor illnesses – UTC at Sheffield Children’s Hospital</a:t>
            </a:r>
          </a:p>
          <a:p>
            <a:pPr eaLnBrk="1" fontAlgn="t" hangingPunct="1"/>
            <a:r>
              <a:rPr lang="en-GB" altLang="en-US" dirty="0" smtClean="0"/>
              <a:t>Minor injuries - Emergency </a:t>
            </a:r>
            <a:r>
              <a:rPr lang="en-GB" altLang="en-US" dirty="0" err="1" smtClean="0"/>
              <a:t>dept</a:t>
            </a:r>
            <a:r>
              <a:rPr lang="en-GB" altLang="en-US" dirty="0" smtClean="0"/>
              <a:t> at Sheffield Children’s Hospital</a:t>
            </a:r>
          </a:p>
          <a:p>
            <a:pPr eaLnBrk="1" hangingPunct="1">
              <a:spcBef>
                <a:spcPct val="0"/>
              </a:spcBef>
            </a:pPr>
            <a:endParaRPr lang="en-GB" altLang="en-US" dirty="0" smtClean="0"/>
          </a:p>
        </p:txBody>
      </p:sp>
      <p:sp>
        <p:nvSpPr>
          <p:cNvPr id="24580" name="Slide Number Placeholder 3"/>
          <p:cNvSpPr>
            <a:spLocks noGrp="1"/>
          </p:cNvSpPr>
          <p:nvPr>
            <p:ph type="sldNum" sz="quarter" idx="5"/>
          </p:nvPr>
        </p:nvSpPr>
        <p:spPr bwMode="auto">
          <a:xfrm>
            <a:off x="5622594" y="6456378"/>
            <a:ext cx="4303313" cy="3402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5A60371-4E56-4683-9CD7-38EF99B38B20}" type="slidenum">
              <a:rPr lang="en-GB" altLang="en-US" smtClean="0"/>
              <a:pPr eaLnBrk="1" hangingPunct="1">
                <a:spcBef>
                  <a:spcPct val="0"/>
                </a:spcBef>
              </a:pPr>
              <a:t>15</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4" name="Shape 14"/>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5" name="Shape 1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
        <p:nvSpPr>
          <p:cNvPr id="16" name="Shape 16"/>
          <p:cNvSpPr>
            <a:spLocks noGrp="1"/>
          </p:cNvSpPr>
          <p:nvPr>
            <p:ph type="title"/>
          </p:nvPr>
        </p:nvSpPr>
        <p:spPr>
          <a:prstGeom prst="rect">
            <a:avLst/>
          </a:prstGeom>
        </p:spPr>
        <p:txBody>
          <a:bodyPr/>
          <a:lstStyle/>
          <a:p>
            <a:pPr lvl="0">
              <a:defRPr sz="1800" b="0">
                <a:solidFill>
                  <a:srgbClr val="000000"/>
                </a:solidFill>
              </a:defRPr>
            </a:pPr>
            <a:r>
              <a:rPr sz="3600" b="1">
                <a:solidFill>
                  <a:srgbClr val="007AC2"/>
                </a:solidFill>
              </a:rPr>
              <a:t>Title Text</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2" name="Shape 22"/>
          <p:cNvSpPr>
            <a:spLocks noGrp="1"/>
          </p:cNvSpPr>
          <p:nvPr>
            <p:ph type="body" idx="1"/>
          </p:nvPr>
        </p:nvSpPr>
        <p:spPr>
          <a:xfrm>
            <a:off x="457200" y="1600199"/>
            <a:ext cx="4038600" cy="5257801"/>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3" name="Shape 2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5" name="Shape 25"/>
          <p:cNvSpPr>
            <a:spLocks noGrp="1"/>
          </p:cNvSpPr>
          <p:nvPr>
            <p:ph type="body" idx="1"/>
          </p:nvPr>
        </p:nvSpPr>
        <p:spPr>
          <a:xfrm>
            <a:off x="457200" y="1435464"/>
            <a:ext cx="4040188" cy="739411"/>
          </a:xfrm>
          <a:prstGeom prst="rect">
            <a:avLst/>
          </a:prstGeom>
        </p:spPr>
        <p:txBody>
          <a:bodyPr anchor="b"/>
          <a:lstStyle>
            <a:lvl1pPr marL="0" indent="0">
              <a:spcBef>
                <a:spcPts val="500"/>
              </a:spcBef>
              <a:buSzTx/>
              <a:buFontTx/>
              <a:buNone/>
              <a:defRPr sz="2400" b="1">
                <a:solidFill>
                  <a:srgbClr val="007AC2"/>
                </a:solidFill>
              </a:defRPr>
            </a:lvl1pPr>
            <a:lvl2pPr marL="0" indent="457200">
              <a:spcBef>
                <a:spcPts val="500"/>
              </a:spcBef>
              <a:buSzTx/>
              <a:buFontTx/>
              <a:buNone/>
              <a:defRPr sz="2400" b="1">
                <a:solidFill>
                  <a:srgbClr val="007AC2"/>
                </a:solidFill>
              </a:defRPr>
            </a:lvl2pPr>
            <a:lvl3pPr marL="0" indent="914400">
              <a:spcBef>
                <a:spcPts val="500"/>
              </a:spcBef>
              <a:buSzTx/>
              <a:buFontTx/>
              <a:buNone/>
              <a:defRPr sz="2400" b="1">
                <a:solidFill>
                  <a:srgbClr val="007AC2"/>
                </a:solidFill>
              </a:defRPr>
            </a:lvl3pPr>
            <a:lvl4pPr marL="0" indent="1371600">
              <a:spcBef>
                <a:spcPts val="500"/>
              </a:spcBef>
              <a:buSzTx/>
              <a:buFontTx/>
              <a:buNone/>
              <a:defRPr sz="2400" b="1">
                <a:solidFill>
                  <a:srgbClr val="007AC2"/>
                </a:solidFill>
              </a:defRPr>
            </a:lvl4pPr>
            <a:lvl5pPr marL="0" indent="1828800">
              <a:spcBef>
                <a:spcPts val="500"/>
              </a:spcBef>
              <a:buSzTx/>
              <a:buFontTx/>
              <a:buNone/>
              <a:defRPr sz="2400" b="1">
                <a:solidFill>
                  <a:srgbClr val="007AC2"/>
                </a:solidFill>
              </a:defRPr>
            </a:lvl5pPr>
          </a:lstStyle>
          <a:p>
            <a:pPr lvl="0">
              <a:defRPr sz="1800" b="0">
                <a:solidFill>
                  <a:srgbClr val="000000"/>
                </a:solidFill>
              </a:defRPr>
            </a:pPr>
            <a:r>
              <a:rPr sz="2400" b="1">
                <a:solidFill>
                  <a:srgbClr val="007AC2"/>
                </a:solidFill>
              </a:rPr>
              <a:t>Body Level One</a:t>
            </a:r>
          </a:p>
          <a:p>
            <a:pPr lvl="1">
              <a:defRPr sz="1800" b="0">
                <a:solidFill>
                  <a:srgbClr val="000000"/>
                </a:solidFill>
              </a:defRPr>
            </a:pPr>
            <a:r>
              <a:rPr sz="2400" b="1">
                <a:solidFill>
                  <a:srgbClr val="007AC2"/>
                </a:solidFill>
              </a:rPr>
              <a:t>Body Level Two</a:t>
            </a:r>
          </a:p>
          <a:p>
            <a:pPr lvl="2">
              <a:defRPr sz="1800" b="0">
                <a:solidFill>
                  <a:srgbClr val="000000"/>
                </a:solidFill>
              </a:defRPr>
            </a:pPr>
            <a:r>
              <a:rPr sz="2400" b="1">
                <a:solidFill>
                  <a:srgbClr val="007AC2"/>
                </a:solidFill>
              </a:rPr>
              <a:t>Body Level Three</a:t>
            </a:r>
          </a:p>
          <a:p>
            <a:pPr lvl="3">
              <a:defRPr sz="1800" b="0">
                <a:solidFill>
                  <a:srgbClr val="000000"/>
                </a:solidFill>
              </a:defRPr>
            </a:pPr>
            <a:r>
              <a:rPr sz="2400" b="1">
                <a:solidFill>
                  <a:srgbClr val="007AC2"/>
                </a:solidFill>
              </a:rPr>
              <a:t>Body Level Four</a:t>
            </a:r>
          </a:p>
          <a:p>
            <a:pPr lvl="4">
              <a:defRPr sz="1800" b="0">
                <a:solidFill>
                  <a:srgbClr val="000000"/>
                </a:solidFill>
              </a:defRPr>
            </a:pPr>
            <a:r>
              <a:rPr sz="2400" b="1">
                <a:solidFill>
                  <a:srgbClr val="007AC2"/>
                </a:solidFill>
              </a:rPr>
              <a:t>Body Level Five</a:t>
            </a:r>
          </a:p>
        </p:txBody>
      </p:sp>
      <p:sp>
        <p:nvSpPr>
          <p:cNvPr id="26" name="Shape 2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0" name="Shape 30"/>
          <p:cNvSpPr>
            <a:spLocks noGrp="1"/>
          </p:cNvSpPr>
          <p:nvPr>
            <p:ph type="title"/>
          </p:nvPr>
        </p:nvSpPr>
        <p:spPr>
          <a:xfrm>
            <a:off x="457200" y="1620890"/>
            <a:ext cx="3008313" cy="2876550"/>
          </a:xfrm>
          <a:prstGeom prst="rect">
            <a:avLst/>
          </a:prstGeom>
        </p:spPr>
        <p:txBody>
          <a:bodyPr/>
          <a:lstStyle>
            <a:lvl1pPr algn="l">
              <a:lnSpc>
                <a:spcPct val="100000"/>
              </a:lnSpc>
              <a:defRPr sz="2000">
                <a:solidFill>
                  <a:srgbClr val="000000"/>
                </a:solidFill>
              </a:defRPr>
            </a:lvl1pPr>
          </a:lstStyle>
          <a:p>
            <a:pPr lvl="0">
              <a:defRPr sz="1800" b="0"/>
            </a:pPr>
            <a:r>
              <a:rPr sz="2000" b="1"/>
              <a:t>Title Text</a:t>
            </a:r>
          </a:p>
        </p:txBody>
      </p:sp>
      <p:sp>
        <p:nvSpPr>
          <p:cNvPr id="31" name="Shape 31"/>
          <p:cNvSpPr>
            <a:spLocks noGrp="1"/>
          </p:cNvSpPr>
          <p:nvPr>
            <p:ph type="body" idx="1"/>
          </p:nvPr>
        </p:nvSpPr>
        <p:spPr>
          <a:xfrm>
            <a:off x="3575050" y="1620889"/>
            <a:ext cx="5111750" cy="5237111"/>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2" name="Shape 32"/>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4" name="Shape 34"/>
          <p:cNvSpPr>
            <a:spLocks noGrp="1"/>
          </p:cNvSpPr>
          <p:nvPr>
            <p:ph type="title"/>
          </p:nvPr>
        </p:nvSpPr>
        <p:spPr>
          <a:xfrm>
            <a:off x="1792288" y="3086100"/>
            <a:ext cx="5486400" cy="2281238"/>
          </a:xfrm>
          <a:prstGeom prst="rect">
            <a:avLst/>
          </a:prstGeom>
        </p:spPr>
        <p:txBody>
          <a:bodyPr anchor="b"/>
          <a:lstStyle>
            <a:lvl1pPr algn="l">
              <a:lnSpc>
                <a:spcPct val="100000"/>
              </a:lnSpc>
              <a:defRPr sz="2000">
                <a:solidFill>
                  <a:srgbClr val="000000"/>
                </a:solidFill>
              </a:defRPr>
            </a:lvl1pPr>
          </a:lstStyle>
          <a:p>
            <a:pPr lvl="0">
              <a:defRPr sz="1800" b="0"/>
            </a:pPr>
            <a:r>
              <a:rPr sz="2000" b="1"/>
              <a:t>Title Text</a:t>
            </a:r>
          </a:p>
        </p:txBody>
      </p:sp>
      <p:sp>
        <p:nvSpPr>
          <p:cNvPr id="35" name="Shape 35"/>
          <p:cNvSpPr>
            <a:spLocks noGrp="1"/>
          </p:cNvSpPr>
          <p:nvPr>
            <p:ph type="body" idx="1"/>
          </p:nvPr>
        </p:nvSpPr>
        <p:spPr>
          <a:xfrm>
            <a:off x="1792288" y="5367338"/>
            <a:ext cx="5486400" cy="1490662"/>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36" name="Shape 3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600" b="1">
                <a:solidFill>
                  <a:srgbClr val="007AC2"/>
                </a:solidFill>
                <a:latin typeface="Arial"/>
                <a:cs typeface="Aria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defTabSz="914400">
              <a:defRPr/>
            </a:lvl1pPr>
          </a:lstStyle>
          <a:p>
            <a:pPr>
              <a:defRPr/>
            </a:pPr>
            <a:fld id="{51517B19-373C-4475-B699-93386E1F906B}" type="datetimeFigureOut">
              <a:rPr lang="en-US"/>
              <a:pPr>
                <a:defRPr/>
              </a:pPr>
              <a:t>11/13/2017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D5D028AF-8A28-4A9F-BC17-502482EFC0F5}" type="slidenum">
              <a:rPr lang="en-US"/>
              <a:pPr>
                <a:defRPr/>
              </a:pPr>
              <a:t>‹#›</a:t>
            </a:fld>
            <a:endParaRPr lang="en-US" dirty="0"/>
          </a:p>
        </p:txBody>
      </p:sp>
    </p:spTree>
    <p:extLst>
      <p:ext uri="{BB962C8B-B14F-4D97-AF65-F5344CB8AC3E}">
        <p14:creationId xmlns:p14="http://schemas.microsoft.com/office/powerpoint/2010/main" val="3304086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ng" descr="Sheffield CCG PP footer.png"/>
          <p:cNvPicPr/>
          <p:nvPr/>
        </p:nvPicPr>
        <p:blipFill>
          <a:blip r:embed="rId8" cstate="print">
            <a:extLst/>
          </a:blip>
          <a:stretch>
            <a:fillRect/>
          </a:stretch>
        </p:blipFill>
        <p:spPr>
          <a:xfrm>
            <a:off x="207448" y="3554497"/>
            <a:ext cx="8677947" cy="3166978"/>
          </a:xfrm>
          <a:prstGeom prst="rect">
            <a:avLst/>
          </a:prstGeom>
          <a:ln w="12700">
            <a:miter lim="400000"/>
          </a:ln>
        </p:spPr>
      </p:pic>
      <p:pic>
        <p:nvPicPr>
          <p:cNvPr id="3" name="image2.png" descr="Sheffield CCG PP header.png"/>
          <p:cNvPicPr/>
          <p:nvPr/>
        </p:nvPicPr>
        <p:blipFill>
          <a:blip r:embed="rId9" cstate="print">
            <a:extLst/>
          </a:blip>
          <a:stretch>
            <a:fillRect/>
          </a:stretch>
        </p:blipFill>
        <p:spPr>
          <a:xfrm>
            <a:off x="371519" y="291888"/>
            <a:ext cx="8470676" cy="746785"/>
          </a:xfrm>
          <a:prstGeom prst="rect">
            <a:avLst/>
          </a:prstGeom>
          <a:ln w="12700">
            <a:miter lim="400000"/>
          </a:ln>
        </p:spPr>
      </p:pic>
      <p:sp>
        <p:nvSpPr>
          <p:cNvPr id="4" name="Shape 4"/>
          <p:cNvSpPr>
            <a:spLocks noGrp="1"/>
          </p:cNvSpPr>
          <p:nvPr>
            <p:ph type="body" idx="1"/>
          </p:nvPr>
        </p:nvSpPr>
        <p:spPr>
          <a:xfrm>
            <a:off x="457200" y="2419200"/>
            <a:ext cx="8229600" cy="443880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 name="Shape 5"/>
          <p:cNvSpPr>
            <a:spLocks noGrp="1"/>
          </p:cNvSpPr>
          <p:nvPr>
            <p:ph type="sldNum" sz="quarter" idx="2"/>
          </p:nvPr>
        </p:nvSpPr>
        <p:spPr>
          <a:xfrm>
            <a:off x="6553200" y="6425420"/>
            <a:ext cx="2133600" cy="226985"/>
          </a:xfrm>
          <a:prstGeom prst="rect">
            <a:avLst/>
          </a:prstGeom>
          <a:ln w="12700">
            <a:miter lim="400000"/>
          </a:ln>
        </p:spPr>
        <p:txBody>
          <a:bodyPr lIns="45719" rIns="45719" anchor="ctr">
            <a:spAutoFit/>
          </a:bodyPr>
          <a:lstStyle>
            <a:lvl1pPr algn="r">
              <a:defRPr sz="1000">
                <a:solidFill>
                  <a:srgbClr val="888888"/>
                </a:solidFill>
                <a:latin typeface="Arial"/>
                <a:ea typeface="Arial"/>
                <a:cs typeface="Arial"/>
                <a:sym typeface="Arial"/>
              </a:defRPr>
            </a:lvl1pPr>
          </a:lstStyle>
          <a:p>
            <a:pPr lvl="0"/>
            <a:fld id="{86CB4B4D-7CA3-9044-876B-883B54F8677D}" type="slidenum">
              <a:rPr/>
              <a:pPr lvl="0"/>
              <a:t>‹#›</a:t>
            </a:fld>
            <a:endParaRPr/>
          </a:p>
        </p:txBody>
      </p:sp>
      <p:sp>
        <p:nvSpPr>
          <p:cNvPr id="6" name="Shape 6"/>
          <p:cNvSpPr>
            <a:spLocks noGrp="1"/>
          </p:cNvSpPr>
          <p:nvPr>
            <p:ph type="title"/>
          </p:nvPr>
        </p:nvSpPr>
        <p:spPr>
          <a:xfrm>
            <a:off x="457200" y="1200960"/>
            <a:ext cx="8229600" cy="121824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b="0">
                <a:solidFill>
                  <a:srgbClr val="000000"/>
                </a:solidFill>
              </a:defRPr>
            </a:pPr>
            <a:r>
              <a:rPr sz="3600" b="1">
                <a:solidFill>
                  <a:srgbClr val="007AC2"/>
                </a:solidFill>
              </a:rPr>
              <a:t>Title Text</a:t>
            </a: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5" r:id="rId4"/>
    <p:sldLayoutId id="2147483656" r:id="rId5"/>
    <p:sldLayoutId id="2147483657" r:id="rId6"/>
  </p:sldLayoutIdLst>
  <p:transition spd="med"/>
  <p:txStyles>
    <p:titleStyle>
      <a:lvl1pPr algn="ctr" defTabSz="457200">
        <a:lnSpc>
          <a:spcPts val="4000"/>
        </a:lnSpc>
        <a:defRPr sz="3600" b="1">
          <a:solidFill>
            <a:srgbClr val="007AC2"/>
          </a:solidFill>
          <a:latin typeface="Arial"/>
          <a:ea typeface="Arial"/>
          <a:cs typeface="Arial"/>
          <a:sym typeface="Arial"/>
        </a:defRPr>
      </a:lvl1pPr>
      <a:lvl2pPr algn="ctr" defTabSz="457200">
        <a:lnSpc>
          <a:spcPts val="4000"/>
        </a:lnSpc>
        <a:defRPr sz="3600" b="1">
          <a:solidFill>
            <a:srgbClr val="007AC2"/>
          </a:solidFill>
          <a:latin typeface="Arial"/>
          <a:ea typeface="Arial"/>
          <a:cs typeface="Arial"/>
          <a:sym typeface="Arial"/>
        </a:defRPr>
      </a:lvl2pPr>
      <a:lvl3pPr algn="ctr" defTabSz="457200">
        <a:lnSpc>
          <a:spcPts val="4000"/>
        </a:lnSpc>
        <a:defRPr sz="3600" b="1">
          <a:solidFill>
            <a:srgbClr val="007AC2"/>
          </a:solidFill>
          <a:latin typeface="Arial"/>
          <a:ea typeface="Arial"/>
          <a:cs typeface="Arial"/>
          <a:sym typeface="Arial"/>
        </a:defRPr>
      </a:lvl3pPr>
      <a:lvl4pPr algn="ctr" defTabSz="457200">
        <a:lnSpc>
          <a:spcPts val="4000"/>
        </a:lnSpc>
        <a:defRPr sz="3600" b="1">
          <a:solidFill>
            <a:srgbClr val="007AC2"/>
          </a:solidFill>
          <a:latin typeface="Arial"/>
          <a:ea typeface="Arial"/>
          <a:cs typeface="Arial"/>
          <a:sym typeface="Arial"/>
        </a:defRPr>
      </a:lvl4pPr>
      <a:lvl5pPr algn="ctr" defTabSz="457200">
        <a:lnSpc>
          <a:spcPts val="4000"/>
        </a:lnSpc>
        <a:defRPr sz="3600" b="1">
          <a:solidFill>
            <a:srgbClr val="007AC2"/>
          </a:solidFill>
          <a:latin typeface="Arial"/>
          <a:ea typeface="Arial"/>
          <a:cs typeface="Arial"/>
          <a:sym typeface="Arial"/>
        </a:defRPr>
      </a:lvl5pPr>
      <a:lvl6pPr algn="ctr" defTabSz="457200">
        <a:lnSpc>
          <a:spcPts val="4000"/>
        </a:lnSpc>
        <a:defRPr sz="3600" b="1">
          <a:solidFill>
            <a:srgbClr val="007AC2"/>
          </a:solidFill>
          <a:latin typeface="Arial"/>
          <a:ea typeface="Arial"/>
          <a:cs typeface="Arial"/>
          <a:sym typeface="Arial"/>
        </a:defRPr>
      </a:lvl6pPr>
      <a:lvl7pPr algn="ctr" defTabSz="457200">
        <a:lnSpc>
          <a:spcPts val="4000"/>
        </a:lnSpc>
        <a:defRPr sz="3600" b="1">
          <a:solidFill>
            <a:srgbClr val="007AC2"/>
          </a:solidFill>
          <a:latin typeface="Arial"/>
          <a:ea typeface="Arial"/>
          <a:cs typeface="Arial"/>
          <a:sym typeface="Arial"/>
        </a:defRPr>
      </a:lvl7pPr>
      <a:lvl8pPr algn="ctr" defTabSz="457200">
        <a:lnSpc>
          <a:spcPts val="4000"/>
        </a:lnSpc>
        <a:defRPr sz="3600" b="1">
          <a:solidFill>
            <a:srgbClr val="007AC2"/>
          </a:solidFill>
          <a:latin typeface="Arial"/>
          <a:ea typeface="Arial"/>
          <a:cs typeface="Arial"/>
          <a:sym typeface="Arial"/>
        </a:defRPr>
      </a:lvl8pPr>
      <a:lvl9pPr algn="ctr" defTabSz="457200">
        <a:lnSpc>
          <a:spcPts val="4000"/>
        </a:lnSpc>
        <a:defRPr sz="3600" b="1">
          <a:solidFill>
            <a:srgbClr val="007AC2"/>
          </a:solidFill>
          <a:latin typeface="Arial"/>
          <a:ea typeface="Arial"/>
          <a:cs typeface="Arial"/>
          <a:sym typeface="Arial"/>
        </a:defRPr>
      </a:lvl9pPr>
    </p:titleStyle>
    <p:bodyStyle>
      <a:lvl1pPr marL="342900" indent="-342900" defTabSz="457200">
        <a:spcBef>
          <a:spcPts val="700"/>
        </a:spcBef>
        <a:buSzPct val="100000"/>
        <a:buFont typeface="Arial"/>
        <a:buChar char="•"/>
        <a:defRPr sz="3200">
          <a:latin typeface="Arial"/>
          <a:ea typeface="Arial"/>
          <a:cs typeface="Arial"/>
          <a:sym typeface="Arial"/>
        </a:defRPr>
      </a:lvl1pPr>
      <a:lvl2pPr marL="783771" indent="-326571" defTabSz="457200">
        <a:spcBef>
          <a:spcPts val="700"/>
        </a:spcBef>
        <a:buSzPct val="100000"/>
        <a:buFont typeface="Arial"/>
        <a:buChar char="–"/>
        <a:defRPr sz="3200">
          <a:latin typeface="Arial"/>
          <a:ea typeface="Arial"/>
          <a:cs typeface="Arial"/>
          <a:sym typeface="Arial"/>
        </a:defRPr>
      </a:lvl2pPr>
      <a:lvl3pPr marL="1219200" indent="-304800" defTabSz="457200">
        <a:spcBef>
          <a:spcPts val="700"/>
        </a:spcBef>
        <a:buSzPct val="100000"/>
        <a:buFont typeface="Arial"/>
        <a:buChar char="•"/>
        <a:defRPr sz="3200">
          <a:latin typeface="Arial"/>
          <a:ea typeface="Arial"/>
          <a:cs typeface="Arial"/>
          <a:sym typeface="Arial"/>
        </a:defRPr>
      </a:lvl3pPr>
      <a:lvl4pPr marL="1737360" indent="-365760" defTabSz="457200">
        <a:spcBef>
          <a:spcPts val="700"/>
        </a:spcBef>
        <a:buSzPct val="100000"/>
        <a:buFont typeface="Arial"/>
        <a:buChar char="–"/>
        <a:defRPr sz="3200">
          <a:latin typeface="Arial"/>
          <a:ea typeface="Arial"/>
          <a:cs typeface="Arial"/>
          <a:sym typeface="Arial"/>
        </a:defRPr>
      </a:lvl4pPr>
      <a:lvl5pPr marL="2194560" indent="-365760" defTabSz="457200">
        <a:spcBef>
          <a:spcPts val="700"/>
        </a:spcBef>
        <a:buSzPct val="100000"/>
        <a:buFont typeface="Arial"/>
        <a:buChar char="»"/>
        <a:defRPr sz="3200">
          <a:latin typeface="Arial"/>
          <a:ea typeface="Arial"/>
          <a:cs typeface="Arial"/>
          <a:sym typeface="Arial"/>
        </a:defRPr>
      </a:lvl5pPr>
      <a:lvl6pPr marL="2651760" indent="-365760" defTabSz="457200">
        <a:spcBef>
          <a:spcPts val="700"/>
        </a:spcBef>
        <a:buSzPct val="100000"/>
        <a:buFont typeface="Arial"/>
        <a:buChar char="•"/>
        <a:defRPr sz="3200">
          <a:latin typeface="Arial"/>
          <a:ea typeface="Arial"/>
          <a:cs typeface="Arial"/>
          <a:sym typeface="Arial"/>
        </a:defRPr>
      </a:lvl6pPr>
      <a:lvl7pPr marL="3108960" indent="-365760" defTabSz="457200">
        <a:spcBef>
          <a:spcPts val="700"/>
        </a:spcBef>
        <a:buSzPct val="100000"/>
        <a:buFont typeface="Arial"/>
        <a:buChar char="•"/>
        <a:defRPr sz="3200">
          <a:latin typeface="Arial"/>
          <a:ea typeface="Arial"/>
          <a:cs typeface="Arial"/>
          <a:sym typeface="Arial"/>
        </a:defRPr>
      </a:lvl7pPr>
      <a:lvl8pPr marL="3566159" indent="-365759" defTabSz="457200">
        <a:spcBef>
          <a:spcPts val="700"/>
        </a:spcBef>
        <a:buSzPct val="100000"/>
        <a:buFont typeface="Arial"/>
        <a:buChar char="•"/>
        <a:defRPr sz="3200">
          <a:latin typeface="Arial"/>
          <a:ea typeface="Arial"/>
          <a:cs typeface="Arial"/>
          <a:sym typeface="Arial"/>
        </a:defRPr>
      </a:lvl8pPr>
      <a:lvl9pPr marL="4023359" indent="-365759" defTabSz="457200">
        <a:spcBef>
          <a:spcPts val="700"/>
        </a:spcBef>
        <a:buSzPct val="100000"/>
        <a:buFont typeface="Arial"/>
        <a:buChar char="•"/>
        <a:defRPr sz="3200">
          <a:latin typeface="Arial"/>
          <a:ea typeface="Arial"/>
          <a:cs typeface="Arial"/>
          <a:sym typeface="Arial"/>
        </a:defRPr>
      </a:lvl9pPr>
    </p:bodyStyle>
    <p:otherStyle>
      <a:lvl1pPr algn="r" defTabSz="457200">
        <a:defRPr sz="1000">
          <a:solidFill>
            <a:schemeClr val="tx1"/>
          </a:solidFill>
          <a:latin typeface="+mn-lt"/>
          <a:ea typeface="+mn-ea"/>
          <a:cs typeface="+mn-cs"/>
          <a:sym typeface="Arial"/>
        </a:defRPr>
      </a:lvl1pPr>
      <a:lvl2pPr indent="457200" algn="r" defTabSz="457200">
        <a:defRPr sz="1000">
          <a:solidFill>
            <a:schemeClr val="tx1"/>
          </a:solidFill>
          <a:latin typeface="+mn-lt"/>
          <a:ea typeface="+mn-ea"/>
          <a:cs typeface="+mn-cs"/>
          <a:sym typeface="Arial"/>
        </a:defRPr>
      </a:lvl2pPr>
      <a:lvl3pPr indent="914400" algn="r" defTabSz="457200">
        <a:defRPr sz="1000">
          <a:solidFill>
            <a:schemeClr val="tx1"/>
          </a:solidFill>
          <a:latin typeface="+mn-lt"/>
          <a:ea typeface="+mn-ea"/>
          <a:cs typeface="+mn-cs"/>
          <a:sym typeface="Arial"/>
        </a:defRPr>
      </a:lvl3pPr>
      <a:lvl4pPr indent="1371600" algn="r" defTabSz="457200">
        <a:defRPr sz="1000">
          <a:solidFill>
            <a:schemeClr val="tx1"/>
          </a:solidFill>
          <a:latin typeface="+mn-lt"/>
          <a:ea typeface="+mn-ea"/>
          <a:cs typeface="+mn-cs"/>
          <a:sym typeface="Arial"/>
        </a:defRPr>
      </a:lvl4pPr>
      <a:lvl5pPr indent="1828800" algn="r" defTabSz="457200">
        <a:defRPr sz="1000">
          <a:solidFill>
            <a:schemeClr val="tx1"/>
          </a:solidFill>
          <a:latin typeface="+mn-lt"/>
          <a:ea typeface="+mn-ea"/>
          <a:cs typeface="+mn-cs"/>
          <a:sym typeface="Arial"/>
        </a:defRPr>
      </a:lvl5pPr>
      <a:lvl6pPr indent="2286000" algn="r" defTabSz="457200">
        <a:defRPr sz="1000">
          <a:solidFill>
            <a:schemeClr val="tx1"/>
          </a:solidFill>
          <a:latin typeface="+mn-lt"/>
          <a:ea typeface="+mn-ea"/>
          <a:cs typeface="+mn-cs"/>
          <a:sym typeface="Arial"/>
        </a:defRPr>
      </a:lvl6pPr>
      <a:lvl7pPr indent="2743200" algn="r" defTabSz="457200">
        <a:defRPr sz="1000">
          <a:solidFill>
            <a:schemeClr val="tx1"/>
          </a:solidFill>
          <a:latin typeface="+mn-lt"/>
          <a:ea typeface="+mn-ea"/>
          <a:cs typeface="+mn-cs"/>
          <a:sym typeface="Arial"/>
        </a:defRPr>
      </a:lvl7pPr>
      <a:lvl8pPr indent="3200400" algn="r" defTabSz="457200">
        <a:defRPr sz="1000">
          <a:solidFill>
            <a:schemeClr val="tx1"/>
          </a:solidFill>
          <a:latin typeface="+mn-lt"/>
          <a:ea typeface="+mn-ea"/>
          <a:cs typeface="+mn-cs"/>
          <a:sym typeface="Arial"/>
        </a:defRPr>
      </a:lvl8pPr>
      <a:lvl9pPr indent="3657600" algn="r" defTabSz="457200">
        <a:defRPr sz="10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131840" y="4653136"/>
            <a:ext cx="3096344" cy="864096"/>
          </a:xfrm>
        </p:spPr>
        <p:txBody>
          <a:bodyPr>
            <a:normAutofit fontScale="92500"/>
          </a:bodyPr>
          <a:lstStyle/>
          <a:p>
            <a:pPr marL="0" indent="0" algn="ctr">
              <a:buNone/>
            </a:pPr>
            <a:r>
              <a:rPr lang="en-GB" dirty="0" smtClean="0"/>
              <a:t>12 October 2017</a:t>
            </a:r>
            <a:endParaRPr lang="en-GB" dirty="0"/>
          </a:p>
        </p:txBody>
      </p:sp>
      <p:sp>
        <p:nvSpPr>
          <p:cNvPr id="3" name="Title 2"/>
          <p:cNvSpPr>
            <a:spLocks noGrp="1"/>
          </p:cNvSpPr>
          <p:nvPr>
            <p:ph type="title"/>
          </p:nvPr>
        </p:nvSpPr>
        <p:spPr>
          <a:xfrm>
            <a:off x="457200" y="1200960"/>
            <a:ext cx="8229600" cy="3092136"/>
          </a:xfrm>
        </p:spPr>
        <p:txBody>
          <a:bodyPr/>
          <a:lstStyle/>
          <a:p>
            <a:pPr>
              <a:lnSpc>
                <a:spcPct val="100000"/>
              </a:lnSpc>
            </a:pPr>
            <a:r>
              <a:rPr lang="en-GB" sz="6000" dirty="0"/>
              <a:t>Sheffield </a:t>
            </a:r>
            <a:r>
              <a:rPr lang="en-GB" sz="6000" dirty="0" smtClean="0"/>
              <a:t/>
            </a:r>
            <a:br>
              <a:rPr lang="en-GB" sz="6000" dirty="0" smtClean="0"/>
            </a:br>
            <a:r>
              <a:rPr lang="en-GB" sz="6000" dirty="0" smtClean="0"/>
              <a:t>Patient </a:t>
            </a:r>
            <a:r>
              <a:rPr lang="en-GB" sz="6000" dirty="0"/>
              <a:t>Participation Group </a:t>
            </a:r>
            <a:r>
              <a:rPr lang="en-GB" sz="6000" dirty="0" smtClean="0"/>
              <a:t>Network </a:t>
            </a:r>
            <a:endParaRPr lang="en-GB" sz="6000" dirty="0"/>
          </a:p>
        </p:txBody>
      </p:sp>
      <p:sp>
        <p:nvSpPr>
          <p:cNvPr id="4" name="TextBox 3"/>
          <p:cNvSpPr txBox="1"/>
          <p:nvPr/>
        </p:nvSpPr>
        <p:spPr>
          <a:xfrm>
            <a:off x="1331640" y="5445224"/>
            <a:ext cx="6840973" cy="1077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GB" sz="3200" b="0" i="0" u="none" strike="noStrike" cap="none" spc="0" normalizeH="0" baseline="0" dirty="0" smtClean="0">
                <a:ln>
                  <a:noFill/>
                </a:ln>
                <a:solidFill>
                  <a:srgbClr val="000000"/>
                </a:solidFill>
                <a:effectLst/>
                <a:uFillTx/>
                <a:latin typeface="Calibri"/>
                <a:ea typeface="Calibri"/>
                <a:cs typeface="Calibri"/>
                <a:sym typeface="Calibri"/>
              </a:rPr>
              <a:t>Mandy Forrest					</a:t>
            </a:r>
            <a:r>
              <a:rPr lang="en-GB" sz="3200" dirty="0" smtClean="0">
                <a:solidFill>
                  <a:srgbClr val="000000"/>
                </a:solidFill>
              </a:rPr>
              <a:t>Mark </a:t>
            </a:r>
            <a:r>
              <a:rPr lang="en-GB" sz="3200" dirty="0" err="1" smtClean="0">
                <a:solidFill>
                  <a:srgbClr val="000000"/>
                </a:solidFill>
              </a:rPr>
              <a:t>Gamsu</a:t>
            </a:r>
            <a:endParaRPr lang="en-GB" sz="3200" dirty="0" smtClean="0">
              <a:solidFill>
                <a:srgbClr val="000000"/>
              </a:solidFill>
            </a:endParaRPr>
          </a:p>
          <a:p>
            <a:pPr marL="0" marR="0" indent="0" algn="l" defTabSz="457200" rtl="0" fontAlgn="auto" latinLnBrk="1" hangingPunct="0">
              <a:lnSpc>
                <a:spcPct val="100000"/>
              </a:lnSpc>
              <a:spcBef>
                <a:spcPts val="0"/>
              </a:spcBef>
              <a:spcAft>
                <a:spcPts val="0"/>
              </a:spcAft>
              <a:buClrTx/>
              <a:buSzTx/>
              <a:buFontTx/>
              <a:buNone/>
              <a:tabLst/>
            </a:pPr>
            <a:r>
              <a:rPr kumimoji="0" lang="en-GB" sz="3200" b="0" i="0" u="none" strike="noStrike" cap="none" spc="0" normalizeH="0" baseline="0" dirty="0" smtClean="0">
                <a:ln>
                  <a:noFill/>
                </a:ln>
                <a:solidFill>
                  <a:srgbClr val="000000"/>
                </a:solidFill>
                <a:effectLst/>
                <a:uFillTx/>
                <a:latin typeface="Calibri"/>
                <a:ea typeface="Calibri"/>
                <a:cs typeface="Calibri"/>
                <a:sym typeface="Calibri"/>
              </a:rPr>
              <a:t>					Lay Members</a:t>
            </a:r>
            <a:endParaRPr kumimoji="0" lang="en-GB" sz="3200" b="0" i="0" u="none" strike="noStrike" cap="none" spc="0" normalizeH="0" baseline="0" dirty="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1284475413"/>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Making Urgent Care work better in Sheffield</a:t>
            </a:r>
            <a:endParaRPr lang="en-GB" dirty="0"/>
          </a:p>
        </p:txBody>
      </p:sp>
      <p:sp>
        <p:nvSpPr>
          <p:cNvPr id="3" name="Subtitle 2"/>
          <p:cNvSpPr>
            <a:spLocks noGrp="1"/>
          </p:cNvSpPr>
          <p:nvPr>
            <p:ph type="subTitle" idx="1"/>
          </p:nvPr>
        </p:nvSpPr>
        <p:spPr/>
        <p:txBody>
          <a:bodyPr/>
          <a:lstStyle/>
          <a:p>
            <a:r>
              <a:rPr lang="en-GB" dirty="0" smtClean="0"/>
              <a:t>Kate </a:t>
            </a:r>
            <a:r>
              <a:rPr lang="en-GB" dirty="0" err="1" smtClean="0"/>
              <a:t>Gleave</a:t>
            </a:r>
            <a:endParaRPr lang="en-GB" dirty="0" smtClean="0"/>
          </a:p>
          <a:p>
            <a:endParaRPr lang="en-GB" dirty="0"/>
          </a:p>
        </p:txBody>
      </p:sp>
    </p:spTree>
    <p:extLst>
      <p:ext uri="{BB962C8B-B14F-4D97-AF65-F5344CB8AC3E}">
        <p14:creationId xmlns:p14="http://schemas.microsoft.com/office/powerpoint/2010/main" val="952162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2133600"/>
            <a:ext cx="8229600" cy="3992563"/>
          </a:xfrm>
        </p:spPr>
        <p:txBody>
          <a:bodyPr/>
          <a:lstStyle/>
          <a:p>
            <a:pPr>
              <a:spcAft>
                <a:spcPts val="1200"/>
              </a:spcAft>
            </a:pPr>
            <a:r>
              <a:rPr lang="en-GB" altLang="en-US" smtClean="0">
                <a:latin typeface="Arial" charset="0"/>
                <a:cs typeface="Arial" charset="0"/>
              </a:rPr>
              <a:t>Make it simpler for people to get the care they need as quickly as possible</a:t>
            </a:r>
          </a:p>
          <a:p>
            <a:pPr>
              <a:spcAft>
                <a:spcPts val="1200"/>
              </a:spcAft>
            </a:pPr>
            <a:r>
              <a:rPr lang="en-GB" altLang="en-US" smtClean="0">
                <a:latin typeface="Arial" charset="0"/>
                <a:cs typeface="Arial" charset="0"/>
              </a:rPr>
              <a:t>Improve access to GP appointments</a:t>
            </a:r>
          </a:p>
          <a:p>
            <a:pPr>
              <a:spcAft>
                <a:spcPts val="1200"/>
              </a:spcAft>
            </a:pPr>
            <a:r>
              <a:rPr lang="en-GB" altLang="en-US" smtClean="0">
                <a:latin typeface="Arial" charset="0"/>
                <a:cs typeface="Arial" charset="0"/>
              </a:rPr>
              <a:t>Make more care available closer to people’s homes</a:t>
            </a:r>
          </a:p>
          <a:p>
            <a:pPr>
              <a:spcAft>
                <a:spcPts val="1200"/>
              </a:spcAft>
            </a:pPr>
            <a:r>
              <a:rPr lang="en-GB" altLang="en-US" smtClean="0">
                <a:latin typeface="Arial" charset="0"/>
                <a:cs typeface="Arial" charset="0"/>
              </a:rPr>
              <a:t>Make best use of services </a:t>
            </a:r>
          </a:p>
        </p:txBody>
      </p:sp>
      <p:sp>
        <p:nvSpPr>
          <p:cNvPr id="11267" name="Title 2"/>
          <p:cNvSpPr>
            <a:spLocks noGrp="1"/>
          </p:cNvSpPr>
          <p:nvPr>
            <p:ph type="title"/>
          </p:nvPr>
        </p:nvSpPr>
        <p:spPr bwMode="auto">
          <a:xfrm>
            <a:off x="457200" y="12017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You’ve told us we need to</a:t>
            </a:r>
          </a:p>
        </p:txBody>
      </p:sp>
    </p:spTree>
    <p:extLst>
      <p:ext uri="{BB962C8B-B14F-4D97-AF65-F5344CB8AC3E}">
        <p14:creationId xmlns:p14="http://schemas.microsoft.com/office/powerpoint/2010/main" val="92327070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2419350"/>
            <a:ext cx="8229600" cy="3706813"/>
          </a:xfrm>
        </p:spPr>
        <p:txBody>
          <a:bodyPr/>
          <a:lstStyle/>
          <a:p>
            <a:r>
              <a:rPr lang="en-GB" altLang="en-US" smtClean="0">
                <a:latin typeface="Arial" charset="0"/>
                <a:cs typeface="Arial" charset="0"/>
              </a:rPr>
              <a:t>Treatment for minor illness and minor injuries that are urgent but not life threatening</a:t>
            </a:r>
          </a:p>
        </p:txBody>
      </p:sp>
      <p:sp>
        <p:nvSpPr>
          <p:cNvPr id="12291" name="Title 2"/>
          <p:cNvSpPr>
            <a:spLocks noGrp="1"/>
          </p:cNvSpPr>
          <p:nvPr>
            <p:ph type="title"/>
          </p:nvPr>
        </p:nvSpPr>
        <p:spPr bwMode="auto">
          <a:xfrm>
            <a:off x="457200" y="12017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What is urgent care?</a:t>
            </a:r>
          </a:p>
        </p:txBody>
      </p:sp>
      <p:pic>
        <p:nvPicPr>
          <p:cNvPr id="12293" name="Picture 6" descr="C:\Users\kategleave\AppData\Local\Microsoft\Windows\Temporary Internet Files\Content.Outlook\12488ZOG\UC Icons.png"/>
          <p:cNvPicPr>
            <a:picLocks noChangeAspect="1" noChangeArrowheads="1"/>
          </p:cNvPicPr>
          <p:nvPr/>
        </p:nvPicPr>
        <p:blipFill>
          <a:blip r:embed="rId3">
            <a:extLst>
              <a:ext uri="{28A0092B-C50C-407E-A947-70E740481C1C}">
                <a14:useLocalDpi xmlns:a14="http://schemas.microsoft.com/office/drawing/2010/main" val="0"/>
              </a:ext>
            </a:extLst>
          </a:blip>
          <a:srcRect l="5000" t="18243" r="4530" b="20557"/>
          <a:stretch>
            <a:fillRect/>
          </a:stretch>
        </p:blipFill>
        <p:spPr bwMode="auto">
          <a:xfrm>
            <a:off x="457200" y="4357688"/>
            <a:ext cx="8272463"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432401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457200" y="2060575"/>
            <a:ext cx="8229600" cy="4065588"/>
          </a:xfrm>
        </p:spPr>
        <p:txBody>
          <a:bodyPr>
            <a:normAutofit lnSpcReduction="10000"/>
          </a:bodyPr>
          <a:lstStyle/>
          <a:p>
            <a:pPr>
              <a:spcAft>
                <a:spcPts val="1200"/>
              </a:spcAft>
            </a:pPr>
            <a:r>
              <a:rPr lang="en-GB" altLang="en-US" smtClean="0">
                <a:latin typeface="Arial" charset="0"/>
                <a:cs typeface="Arial" charset="0"/>
              </a:rPr>
              <a:t>Improve the way people access services</a:t>
            </a:r>
          </a:p>
          <a:p>
            <a:pPr>
              <a:spcAft>
                <a:spcPts val="1200"/>
              </a:spcAft>
            </a:pPr>
            <a:r>
              <a:rPr lang="en-GB" altLang="en-US" smtClean="0">
                <a:latin typeface="Arial" charset="0"/>
                <a:cs typeface="Arial" charset="0"/>
              </a:rPr>
              <a:t>Change the way people get urgent GP appointments</a:t>
            </a:r>
          </a:p>
          <a:p>
            <a:pPr>
              <a:spcAft>
                <a:spcPts val="1200"/>
              </a:spcAft>
            </a:pPr>
            <a:r>
              <a:rPr lang="en-GB" altLang="en-US" smtClean="0">
                <a:latin typeface="Arial" charset="0"/>
                <a:cs typeface="Arial" charset="0"/>
              </a:rPr>
              <a:t>Change where people would go for minor illness and injuries</a:t>
            </a:r>
          </a:p>
          <a:p>
            <a:pPr>
              <a:spcAft>
                <a:spcPts val="1200"/>
              </a:spcAft>
            </a:pPr>
            <a:r>
              <a:rPr lang="en-GB" altLang="en-US" smtClean="0">
                <a:latin typeface="Arial" charset="0"/>
                <a:cs typeface="Arial" charset="0"/>
              </a:rPr>
              <a:t>Change where people go for urgent eye care </a:t>
            </a:r>
          </a:p>
        </p:txBody>
      </p:sp>
      <p:sp>
        <p:nvSpPr>
          <p:cNvPr id="13315" name="Title 2"/>
          <p:cNvSpPr>
            <a:spLocks noGrp="1"/>
          </p:cNvSpPr>
          <p:nvPr>
            <p:ph type="title"/>
          </p:nvPr>
        </p:nvSpPr>
        <p:spPr bwMode="auto">
          <a:xfrm>
            <a:off x="457200" y="12017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What are we proposing?</a:t>
            </a:r>
          </a:p>
        </p:txBody>
      </p:sp>
      <p:sp>
        <p:nvSpPr>
          <p:cNvPr id="5" name="Rectangle 4"/>
          <p:cNvSpPr/>
          <p:nvPr/>
        </p:nvSpPr>
        <p:spPr>
          <a:xfrm>
            <a:off x="6876256" y="4509120"/>
            <a:ext cx="2191626" cy="315471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99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a:rPr>
              <a:t></a:t>
            </a:r>
            <a:endParaRPr lang="en-US" sz="199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2362346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a:xfrm>
            <a:off x="457200" y="2419350"/>
            <a:ext cx="8229600" cy="3706813"/>
          </a:xfrm>
        </p:spPr>
        <p:txBody>
          <a:bodyPr/>
          <a:lstStyle/>
          <a:p>
            <a:r>
              <a:rPr lang="en-GB" altLang="en-US" smtClean="0">
                <a:latin typeface="Arial" charset="0"/>
                <a:cs typeface="Arial" charset="0"/>
              </a:rPr>
              <a:t>Cutting or reducing emergency services (A&amp;E)</a:t>
            </a:r>
          </a:p>
          <a:p>
            <a:r>
              <a:rPr lang="en-GB" altLang="en-US" smtClean="0">
                <a:latin typeface="Arial" charset="0"/>
                <a:cs typeface="Arial" charset="0"/>
              </a:rPr>
              <a:t>Changing planned GP appointments</a:t>
            </a:r>
          </a:p>
          <a:p>
            <a:r>
              <a:rPr lang="en-GB" altLang="en-US" smtClean="0">
                <a:latin typeface="Arial" charset="0"/>
                <a:cs typeface="Arial" charset="0"/>
              </a:rPr>
              <a:t>Closing the Emergency Eye Clinic</a:t>
            </a:r>
          </a:p>
          <a:p>
            <a:r>
              <a:rPr lang="en-GB" altLang="en-US" smtClean="0">
                <a:latin typeface="Arial" charset="0"/>
                <a:cs typeface="Arial" charset="0"/>
              </a:rPr>
              <a:t>Making any changes this winter</a:t>
            </a:r>
          </a:p>
        </p:txBody>
      </p:sp>
      <p:sp>
        <p:nvSpPr>
          <p:cNvPr id="14339" name="Title 2"/>
          <p:cNvSpPr>
            <a:spLocks noGrp="1"/>
          </p:cNvSpPr>
          <p:nvPr>
            <p:ph type="title"/>
          </p:nvPr>
        </p:nvSpPr>
        <p:spPr bwMode="auto">
          <a:xfrm>
            <a:off x="457200" y="12017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We are not</a:t>
            </a:r>
            <a:br>
              <a:rPr lang="en-GB" altLang="en-US" smtClean="0">
                <a:latin typeface="Arial" charset="0"/>
                <a:cs typeface="Arial" charset="0"/>
              </a:rPr>
            </a:br>
            <a:endParaRPr lang="en-GB" altLang="en-US" smtClean="0">
              <a:latin typeface="Arial" charset="0"/>
              <a:cs typeface="Arial" charset="0"/>
            </a:endParaRPr>
          </a:p>
        </p:txBody>
      </p:sp>
      <p:sp>
        <p:nvSpPr>
          <p:cNvPr id="2" name="Rectangle 1"/>
          <p:cNvSpPr/>
          <p:nvPr/>
        </p:nvSpPr>
        <p:spPr>
          <a:xfrm>
            <a:off x="6740219" y="1988840"/>
            <a:ext cx="2210863" cy="538609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x</a:t>
            </a:r>
          </a:p>
        </p:txBody>
      </p:sp>
    </p:spTree>
    <p:extLst>
      <p:ext uri="{BB962C8B-B14F-4D97-AF65-F5344CB8AC3E}">
        <p14:creationId xmlns:p14="http://schemas.microsoft.com/office/powerpoint/2010/main" val="4011485440"/>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bwMode="auto">
          <a:xfrm>
            <a:off x="457200" y="11255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3400" smtClean="0">
                <a:latin typeface="Arial" charset="0"/>
                <a:cs typeface="Arial" charset="0"/>
              </a:rPr>
              <a:t>3 options for urgent treatment centres</a:t>
            </a:r>
          </a:p>
        </p:txBody>
      </p:sp>
      <p:pic>
        <p:nvPicPr>
          <p:cNvPr id="15364" name="Picture 26" descr="C:\Users\kategleave\AppData\Local\Microsoft\Windows\Temporary Internet Files\Content.Outlook\12488ZOG\urgent ca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692525"/>
            <a:ext cx="1524000" cy="258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27"/>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1835150" y="3635375"/>
            <a:ext cx="1524000" cy="257968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6" name="TextBox 2"/>
          <p:cNvSpPr txBox="1">
            <a:spLocks noChangeArrowheads="1"/>
          </p:cNvSpPr>
          <p:nvPr/>
        </p:nvSpPr>
        <p:spPr bwMode="auto">
          <a:xfrm>
            <a:off x="1619250" y="1938338"/>
            <a:ext cx="194468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altLang="en-US" sz="3600" b="1">
                <a:solidFill>
                  <a:srgbClr val="0070C0"/>
                </a:solidFill>
              </a:rPr>
              <a:t>Northern General  Hospital</a:t>
            </a:r>
          </a:p>
        </p:txBody>
      </p:sp>
      <p:sp>
        <p:nvSpPr>
          <p:cNvPr id="15367" name="TextBox 8"/>
          <p:cNvSpPr txBox="1">
            <a:spLocks noChangeArrowheads="1"/>
          </p:cNvSpPr>
          <p:nvPr/>
        </p:nvSpPr>
        <p:spPr bwMode="auto">
          <a:xfrm>
            <a:off x="4932363" y="1984375"/>
            <a:ext cx="216058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3600" b="1">
                <a:solidFill>
                  <a:srgbClr val="0070C0"/>
                </a:solidFill>
              </a:rPr>
              <a:t>Sheffield Childrens’ Hospital</a:t>
            </a:r>
          </a:p>
        </p:txBody>
      </p:sp>
    </p:spTree>
    <p:extLst>
      <p:ext uri="{BB962C8B-B14F-4D97-AF65-F5344CB8AC3E}">
        <p14:creationId xmlns:p14="http://schemas.microsoft.com/office/powerpoint/2010/main" val="2486886714"/>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457200" y="2419350"/>
            <a:ext cx="8229600" cy="3706813"/>
          </a:xfrm>
        </p:spPr>
        <p:txBody>
          <a:bodyPr/>
          <a:lstStyle/>
          <a:p>
            <a:endParaRPr lang="en-GB" altLang="en-US" dirty="0" smtClean="0">
              <a:latin typeface="Arial" charset="0"/>
              <a:cs typeface="Arial" charset="0"/>
            </a:endParaRPr>
          </a:p>
        </p:txBody>
      </p:sp>
      <p:sp>
        <p:nvSpPr>
          <p:cNvPr id="16387" name="Title 2"/>
          <p:cNvSpPr>
            <a:spLocks noGrp="1"/>
          </p:cNvSpPr>
          <p:nvPr>
            <p:ph type="title"/>
          </p:nvPr>
        </p:nvSpPr>
        <p:spPr bwMode="auto">
          <a:xfrm>
            <a:off x="468313" y="35004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How might it look in the future?</a:t>
            </a:r>
            <a:br>
              <a:rPr lang="en-GB" altLang="en-US" smtClean="0">
                <a:latin typeface="Arial" charset="0"/>
                <a:cs typeface="Arial" charset="0"/>
              </a:rPr>
            </a:br>
            <a:endParaRPr lang="en-GB" altLang="en-US" smtClean="0">
              <a:latin typeface="Arial" charset="0"/>
              <a:cs typeface="Arial" charset="0"/>
            </a:endParaRPr>
          </a:p>
        </p:txBody>
      </p:sp>
    </p:spTree>
    <p:extLst>
      <p:ext uri="{BB962C8B-B14F-4D97-AF65-F5344CB8AC3E}">
        <p14:creationId xmlns:p14="http://schemas.microsoft.com/office/powerpoint/2010/main" val="73586124"/>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bwMode="auto">
          <a:xfrm>
            <a:off x="457200" y="12017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3200" smtClean="0">
                <a:latin typeface="Arial" charset="0"/>
                <a:cs typeface="Arial" charset="0"/>
              </a:rPr>
              <a:t>Benefits for people in Sheffield</a:t>
            </a:r>
          </a:p>
        </p:txBody>
      </p:sp>
      <p:sp>
        <p:nvSpPr>
          <p:cNvPr id="17412" name="Content Placeholder 1"/>
          <p:cNvSpPr>
            <a:spLocks noGrp="1"/>
          </p:cNvSpPr>
          <p:nvPr>
            <p:ph idx="1"/>
          </p:nvPr>
        </p:nvSpPr>
        <p:spPr>
          <a:xfrm>
            <a:off x="468313" y="1916113"/>
            <a:ext cx="8229600" cy="4498975"/>
          </a:xfrm>
        </p:spPr>
        <p:txBody>
          <a:bodyPr/>
          <a:lstStyle/>
          <a:p>
            <a:pPr>
              <a:defRPr/>
            </a:pPr>
            <a:endParaRPr lang="en-GB" altLang="en-US" sz="2600" dirty="0" smtClean="0">
              <a:latin typeface="Arial" charset="0"/>
              <a:cs typeface="Arial" charset="0"/>
            </a:endParaRPr>
          </a:p>
          <a:p>
            <a:pPr marL="0" indent="0">
              <a:buFont typeface="Arial" charset="0"/>
              <a:buNone/>
              <a:defRPr/>
            </a:pPr>
            <a:endParaRPr lang="en-GB" altLang="en-US" sz="2400" dirty="0" smtClean="0">
              <a:latin typeface="Arial" charset="0"/>
              <a:cs typeface="Arial" charset="0"/>
            </a:endParaRPr>
          </a:p>
        </p:txBody>
      </p:sp>
      <p:pic>
        <p:nvPicPr>
          <p:cNvPr id="17413" name="Picture 5" descr="C:\Users\kategleave\AppData\Local\Microsoft\Windows\Temporary Internet Files\Content.Outlook\12488ZOG\happyfacesed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6925" y="1844675"/>
            <a:ext cx="4251325" cy="443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827584" y="2025252"/>
            <a:ext cx="3092898" cy="1754326"/>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solidFill>
                  <a:schemeClr val="bg1"/>
                </a:solidFill>
                <a:effectLst>
                  <a:outerShdw blurRad="50800" dist="39000" dir="5460000" algn="tl">
                    <a:srgbClr val="000000">
                      <a:alpha val="38000"/>
                    </a:srgbClr>
                  </a:outerShdw>
                </a:effectLst>
              </a:rPr>
              <a:t>24 </a:t>
            </a:r>
            <a:r>
              <a:rPr lang="en-US" sz="5400" b="1" dirty="0" err="1">
                <a:ln w="11430"/>
                <a:solidFill>
                  <a:schemeClr val="bg1"/>
                </a:solidFill>
                <a:effectLst>
                  <a:outerShdw blurRad="50800" dist="39000" dir="5460000" algn="tl">
                    <a:srgbClr val="000000">
                      <a:alpha val="38000"/>
                    </a:srgbClr>
                  </a:outerShdw>
                </a:effectLst>
              </a:rPr>
              <a:t>hr</a:t>
            </a:r>
            <a:r>
              <a:rPr lang="en-US" sz="5400" b="1" dirty="0">
                <a:ln w="11430"/>
                <a:solidFill>
                  <a:schemeClr val="bg1"/>
                </a:solidFill>
                <a:effectLst>
                  <a:outerShdw blurRad="50800" dist="39000" dir="5460000" algn="tl">
                    <a:srgbClr val="000000">
                      <a:alpha val="38000"/>
                    </a:srgbClr>
                  </a:outerShdw>
                </a:effectLst>
              </a:rPr>
              <a:t> </a:t>
            </a:r>
          </a:p>
          <a:p>
            <a:pPr algn="ctr">
              <a:defRPr/>
            </a:pPr>
            <a:r>
              <a:rPr lang="en-US" sz="5400" b="1" dirty="0">
                <a:ln w="11430"/>
                <a:solidFill>
                  <a:schemeClr val="bg1"/>
                </a:solidFill>
                <a:effectLst>
                  <a:outerShdw blurRad="50800" dist="39000" dir="5460000" algn="tl">
                    <a:srgbClr val="000000">
                      <a:alpha val="38000"/>
                    </a:srgbClr>
                  </a:outerShdw>
                </a:effectLst>
              </a:rPr>
              <a:t>guarantee</a:t>
            </a:r>
          </a:p>
        </p:txBody>
      </p:sp>
      <p:sp>
        <p:nvSpPr>
          <p:cNvPr id="3" name="Rectangle 2"/>
          <p:cNvSpPr/>
          <p:nvPr/>
        </p:nvSpPr>
        <p:spPr>
          <a:xfrm>
            <a:off x="465821" y="4063206"/>
            <a:ext cx="3816424" cy="2585323"/>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solidFill>
                  <a:srgbClr val="0070C0"/>
                </a:solidFill>
                <a:effectLst>
                  <a:outerShdw blurRad="50800" dist="39000" dir="5460000" algn="tl">
                    <a:srgbClr val="000000">
                      <a:alpha val="38000"/>
                    </a:srgbClr>
                  </a:outerShdw>
                </a:effectLst>
              </a:rPr>
              <a:t>Right care </a:t>
            </a:r>
          </a:p>
          <a:p>
            <a:pPr algn="ctr">
              <a:defRPr/>
            </a:pPr>
            <a:r>
              <a:rPr lang="en-US" sz="5400" b="1" dirty="0">
                <a:ln w="11430"/>
                <a:solidFill>
                  <a:srgbClr val="0070C0"/>
                </a:solidFill>
                <a:effectLst>
                  <a:outerShdw blurRad="50800" dist="39000" dir="5460000" algn="tl">
                    <a:srgbClr val="000000">
                      <a:alpha val="38000"/>
                    </a:srgbClr>
                  </a:outerShdw>
                </a:effectLst>
              </a:rPr>
              <a:t>closer </a:t>
            </a:r>
          </a:p>
          <a:p>
            <a:pPr algn="ctr">
              <a:defRPr/>
            </a:pPr>
            <a:r>
              <a:rPr lang="en-US" sz="5400" b="1" dirty="0">
                <a:ln w="11430"/>
                <a:solidFill>
                  <a:srgbClr val="0070C0"/>
                </a:solidFill>
                <a:effectLst>
                  <a:outerShdw blurRad="50800" dist="39000" dir="5460000" algn="tl">
                    <a:srgbClr val="000000">
                      <a:alpha val="38000"/>
                    </a:srgbClr>
                  </a:outerShdw>
                </a:effectLst>
              </a:rPr>
              <a:t>to home</a:t>
            </a:r>
          </a:p>
        </p:txBody>
      </p:sp>
    </p:spTree>
    <p:extLst>
      <p:ext uri="{BB962C8B-B14F-4D97-AF65-F5344CB8AC3E}">
        <p14:creationId xmlns:p14="http://schemas.microsoft.com/office/powerpoint/2010/main" val="2007075683"/>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2133600"/>
            <a:ext cx="8229600" cy="3992563"/>
          </a:xfrm>
        </p:spPr>
        <p:txBody>
          <a:bodyPr>
            <a:normAutofit/>
          </a:bodyPr>
          <a:lstStyle/>
          <a:p>
            <a:pPr marL="0" indent="0" algn="ctr">
              <a:buFont typeface="Arial" charset="0"/>
              <a:buNone/>
              <a:defRPr/>
            </a:pPr>
            <a:endParaRPr lang="en-GB" altLang="en-US" sz="3600" dirty="0" smtClean="0">
              <a:latin typeface="Arial" charset="0"/>
              <a:cs typeface="Arial" charset="0"/>
            </a:endParaRPr>
          </a:p>
          <a:p>
            <a:pPr marL="0" indent="0" algn="ctr">
              <a:buFont typeface="Arial" charset="0"/>
              <a:buNone/>
              <a:defRPr/>
            </a:pPr>
            <a:r>
              <a:rPr lang="en-GB" altLang="en-US" sz="4000" dirty="0" smtClean="0">
                <a:latin typeface="Arial" charset="0"/>
                <a:cs typeface="Arial" charset="0"/>
              </a:rPr>
              <a:t>Please let your practice population know</a:t>
            </a:r>
          </a:p>
          <a:p>
            <a:pPr marL="0" indent="0" algn="ctr">
              <a:buFont typeface="Arial" charset="0"/>
              <a:buNone/>
              <a:defRPr/>
            </a:pPr>
            <a:endParaRPr lang="en-GB" altLang="en-US" sz="4000" dirty="0">
              <a:latin typeface="Arial" charset="0"/>
              <a:cs typeface="Arial" charset="0"/>
            </a:endParaRPr>
          </a:p>
          <a:p>
            <a:pPr marL="0" indent="0" algn="ctr">
              <a:buFont typeface="Arial" charset="0"/>
              <a:buNone/>
              <a:defRPr/>
            </a:pPr>
            <a:r>
              <a:rPr lang="en-GB" altLang="en-US" sz="4000" dirty="0">
                <a:latin typeface="Arial" charset="0"/>
                <a:cs typeface="Arial" charset="0"/>
              </a:rPr>
              <a:t>We want to hear what people think by the </a:t>
            </a:r>
            <a:r>
              <a:rPr lang="en-GB" altLang="en-US" sz="4000" dirty="0" smtClean="0">
                <a:latin typeface="Arial" charset="0"/>
                <a:cs typeface="Arial" charset="0"/>
              </a:rPr>
              <a:t>18 </a:t>
            </a:r>
            <a:r>
              <a:rPr lang="en-GB" altLang="en-US" sz="4000" dirty="0">
                <a:latin typeface="Arial" charset="0"/>
                <a:cs typeface="Arial" charset="0"/>
              </a:rPr>
              <a:t>December 2017</a:t>
            </a:r>
          </a:p>
          <a:p>
            <a:pPr algn="ctr">
              <a:defRPr/>
            </a:pPr>
            <a:endParaRPr lang="en-GB" altLang="en-US" sz="4000" dirty="0" smtClean="0">
              <a:latin typeface="Arial" charset="0"/>
              <a:cs typeface="Arial" charset="0"/>
            </a:endParaRPr>
          </a:p>
        </p:txBody>
      </p:sp>
      <p:sp>
        <p:nvSpPr>
          <p:cNvPr id="18435" name="Title 2"/>
          <p:cNvSpPr>
            <a:spLocks noGrp="1"/>
          </p:cNvSpPr>
          <p:nvPr>
            <p:ph type="title"/>
          </p:nvPr>
        </p:nvSpPr>
        <p:spPr bwMode="auto">
          <a:xfrm>
            <a:off x="457200" y="12017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Consultation process</a:t>
            </a:r>
          </a:p>
        </p:txBody>
      </p:sp>
    </p:spTree>
    <p:extLst>
      <p:ext uri="{BB962C8B-B14F-4D97-AF65-F5344CB8AC3E}">
        <p14:creationId xmlns:p14="http://schemas.microsoft.com/office/powerpoint/2010/main" val="2252390757"/>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700808"/>
            <a:ext cx="8229600" cy="3092136"/>
          </a:xfrm>
        </p:spPr>
        <p:txBody>
          <a:bodyPr/>
          <a:lstStyle/>
          <a:p>
            <a:pPr>
              <a:lnSpc>
                <a:spcPct val="100000"/>
              </a:lnSpc>
            </a:pPr>
            <a:r>
              <a:rPr lang="en-GB" sz="6000" dirty="0" smtClean="0"/>
              <a:t>Next steps</a:t>
            </a:r>
            <a:endParaRPr lang="en-GB" sz="6000" dirty="0"/>
          </a:p>
        </p:txBody>
      </p:sp>
      <p:sp>
        <p:nvSpPr>
          <p:cNvPr id="7" name="TextBox 6"/>
          <p:cNvSpPr txBox="1"/>
          <p:nvPr/>
        </p:nvSpPr>
        <p:spPr>
          <a:xfrm>
            <a:off x="1115616" y="3301274"/>
            <a:ext cx="7056784" cy="138499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GB" sz="2800" dirty="0" smtClean="0">
                <a:solidFill>
                  <a:srgbClr val="000000"/>
                </a:solidFill>
              </a:rPr>
              <a:t>A report of this meeting will be sent to you</a:t>
            </a:r>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GB" sz="2800" dirty="0" smtClean="0">
                <a:solidFill>
                  <a:srgbClr val="000000"/>
                </a:solidFill>
              </a:rPr>
              <a:t>Please continue discussions within your PPGs and Practices</a:t>
            </a:r>
          </a:p>
        </p:txBody>
      </p:sp>
    </p:spTree>
    <p:extLst>
      <p:ext uri="{BB962C8B-B14F-4D97-AF65-F5344CB8AC3E}">
        <p14:creationId xmlns:p14="http://schemas.microsoft.com/office/powerpoint/2010/main" val="340124115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dirty="0" smtClean="0">
                <a:latin typeface="Arial" charset="0"/>
                <a:cs typeface="Arial" charset="0"/>
              </a:rPr>
              <a:t>Commissioning for Value</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r>
              <a:rPr lang="en-GB" dirty="0" smtClean="0"/>
              <a:t>Abby </a:t>
            </a:r>
            <a:r>
              <a:rPr lang="en-GB" dirty="0" err="1" smtClean="0"/>
              <a:t>Tebbs</a:t>
            </a:r>
            <a:endParaRPr lang="en-GB" dirty="0" smtClean="0"/>
          </a:p>
          <a:p>
            <a:pPr>
              <a:defRPr/>
            </a:pPr>
            <a:r>
              <a:rPr lang="en-GB" i="1" dirty="0" smtClean="0"/>
              <a:t>Deputy Director of </a:t>
            </a:r>
            <a:r>
              <a:rPr lang="en-GB" i="1" dirty="0"/>
              <a:t>Strategic Commissioning and Planning</a:t>
            </a:r>
          </a:p>
        </p:txBody>
      </p:sp>
    </p:spTree>
    <p:extLst>
      <p:ext uri="{BB962C8B-B14F-4D97-AF65-F5344CB8AC3E}">
        <p14:creationId xmlns:p14="http://schemas.microsoft.com/office/powerpoint/2010/main" val="1171625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348880"/>
            <a:ext cx="8229600" cy="3092136"/>
          </a:xfrm>
        </p:spPr>
        <p:txBody>
          <a:bodyPr/>
          <a:lstStyle/>
          <a:p>
            <a:pPr>
              <a:lnSpc>
                <a:spcPct val="100000"/>
              </a:lnSpc>
            </a:pPr>
            <a:r>
              <a:rPr lang="en-GB" sz="6000" dirty="0" smtClean="0"/>
              <a:t>Thank you for coming</a:t>
            </a:r>
            <a:endParaRPr lang="en-GB" sz="6000" dirty="0"/>
          </a:p>
        </p:txBody>
      </p:sp>
      <p:sp>
        <p:nvSpPr>
          <p:cNvPr id="2" name="TextBox 1"/>
          <p:cNvSpPr txBox="1"/>
          <p:nvPr/>
        </p:nvSpPr>
        <p:spPr>
          <a:xfrm>
            <a:off x="1331640" y="4377664"/>
            <a:ext cx="6480720" cy="95410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GB" sz="2800" b="0" i="0" u="none" strike="noStrike" cap="none" spc="0" normalizeH="0" baseline="0" dirty="0" smtClean="0">
                <a:ln>
                  <a:noFill/>
                </a:ln>
                <a:solidFill>
                  <a:srgbClr val="000000"/>
                </a:solidFill>
                <a:effectLst/>
                <a:uFillTx/>
                <a:latin typeface="Calibri"/>
                <a:ea typeface="Calibri"/>
                <a:cs typeface="Calibri"/>
                <a:sym typeface="Calibri"/>
              </a:rPr>
              <a:t>We would really appreciate your feedback, please complete an evaluation form</a:t>
            </a:r>
            <a:endParaRPr kumimoji="0" lang="en-GB" sz="2800" b="0" i="0" u="none" strike="noStrike" cap="none" spc="0" normalizeH="0" baseline="0" dirty="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140743477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2419350"/>
            <a:ext cx="8229600" cy="3706813"/>
          </a:xfrm>
        </p:spPr>
        <p:txBody>
          <a:bodyPr/>
          <a:lstStyle/>
          <a:p>
            <a:pPr marL="0" indent="0">
              <a:buFont typeface="Arial" charset="0"/>
              <a:buNone/>
            </a:pPr>
            <a:r>
              <a:rPr lang="en-GB" altLang="en-US" smtClean="0">
                <a:latin typeface="Arial" charset="0"/>
                <a:cs typeface="Arial" charset="0"/>
              </a:rPr>
              <a:t>‘It is about identifying priority areas which offer the best opportunities to improve healthcare for populations – improving the </a:t>
            </a:r>
            <a:r>
              <a:rPr lang="en-GB" altLang="en-US" b="1" smtClean="0">
                <a:latin typeface="Arial" charset="0"/>
                <a:cs typeface="Arial" charset="0"/>
              </a:rPr>
              <a:t>value</a:t>
            </a:r>
            <a:r>
              <a:rPr lang="en-GB" altLang="en-US" smtClean="0">
                <a:latin typeface="Arial" charset="0"/>
                <a:cs typeface="Arial" charset="0"/>
              </a:rPr>
              <a:t> that patients receive from their healthcare and improving the </a:t>
            </a:r>
            <a:r>
              <a:rPr lang="en-GB" altLang="en-US" b="1" smtClean="0">
                <a:latin typeface="Arial" charset="0"/>
                <a:cs typeface="Arial" charset="0"/>
              </a:rPr>
              <a:t>value</a:t>
            </a:r>
            <a:r>
              <a:rPr lang="en-GB" altLang="en-US" smtClean="0">
                <a:latin typeface="Arial" charset="0"/>
                <a:cs typeface="Arial" charset="0"/>
              </a:rPr>
              <a:t> that populations receive from investment in their local health system’</a:t>
            </a:r>
          </a:p>
        </p:txBody>
      </p:sp>
      <p:sp>
        <p:nvSpPr>
          <p:cNvPr id="11267" name="Title 2"/>
          <p:cNvSpPr>
            <a:spLocks noGrp="1"/>
          </p:cNvSpPr>
          <p:nvPr>
            <p:ph type="title"/>
          </p:nvPr>
        </p:nvSpPr>
        <p:spPr bwMode="auto">
          <a:xfrm>
            <a:off x="457200" y="12017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What is Commissioning for Value?</a:t>
            </a:r>
          </a:p>
        </p:txBody>
      </p:sp>
    </p:spTree>
    <p:extLst>
      <p:ext uri="{BB962C8B-B14F-4D97-AF65-F5344CB8AC3E}">
        <p14:creationId xmlns:p14="http://schemas.microsoft.com/office/powerpoint/2010/main" val="306046309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750" y="2060575"/>
            <a:ext cx="8229600" cy="4537075"/>
          </a:xfrm>
        </p:spPr>
        <p:txBody>
          <a:bodyPr/>
          <a:lstStyle/>
          <a:p>
            <a:pPr>
              <a:defRPr/>
            </a:pPr>
            <a:r>
              <a:rPr lang="en-GB" sz="2400" dirty="0" smtClean="0"/>
              <a:t>Pressure on NHS resources increases year on year</a:t>
            </a:r>
          </a:p>
          <a:p>
            <a:pPr>
              <a:defRPr/>
            </a:pPr>
            <a:r>
              <a:rPr lang="en-GB" sz="2400" dirty="0" smtClean="0"/>
              <a:t>Focus on opportunities </a:t>
            </a:r>
            <a:r>
              <a:rPr lang="en-GB" sz="2400" dirty="0"/>
              <a:t>to </a:t>
            </a:r>
            <a:r>
              <a:rPr lang="en-GB" sz="2400" dirty="0" smtClean="0"/>
              <a:t>improve </a:t>
            </a:r>
            <a:r>
              <a:rPr lang="en-GB" sz="2400" b="1" dirty="0" smtClean="0"/>
              <a:t>value</a:t>
            </a:r>
            <a:r>
              <a:rPr lang="en-GB" sz="2400" dirty="0" smtClean="0"/>
              <a:t> patients </a:t>
            </a:r>
            <a:r>
              <a:rPr lang="en-GB" sz="2400" dirty="0"/>
              <a:t>receive from their healthcare and </a:t>
            </a:r>
            <a:r>
              <a:rPr lang="en-GB" sz="2400" dirty="0" smtClean="0"/>
              <a:t>improving </a:t>
            </a:r>
            <a:r>
              <a:rPr lang="en-GB" sz="2400" b="1" dirty="0" smtClean="0"/>
              <a:t>value </a:t>
            </a:r>
            <a:r>
              <a:rPr lang="en-GB" sz="2400" dirty="0" smtClean="0"/>
              <a:t>populations </a:t>
            </a:r>
            <a:r>
              <a:rPr lang="en-GB" sz="2400" dirty="0"/>
              <a:t>receive from investment in </a:t>
            </a:r>
            <a:r>
              <a:rPr lang="en-GB" sz="2400" dirty="0" smtClean="0"/>
              <a:t>the local </a:t>
            </a:r>
            <a:r>
              <a:rPr lang="en-GB" sz="2400" dirty="0"/>
              <a:t>health </a:t>
            </a:r>
            <a:r>
              <a:rPr lang="en-GB" sz="2400" dirty="0" smtClean="0"/>
              <a:t>system</a:t>
            </a:r>
          </a:p>
          <a:p>
            <a:pPr>
              <a:defRPr/>
            </a:pPr>
            <a:r>
              <a:rPr lang="en-GB" sz="2400" dirty="0"/>
              <a:t>CCGs regularly review treatments to ensure NHS money is spent on things that will bring greatest benefit.</a:t>
            </a:r>
            <a:endParaRPr lang="en-GB" sz="2400" dirty="0" smtClean="0"/>
          </a:p>
          <a:p>
            <a:pPr>
              <a:defRPr/>
            </a:pPr>
            <a:r>
              <a:rPr lang="en-GB" sz="2400" dirty="0" smtClean="0"/>
              <a:t>Policies help identify interventions with limited or no benefit to most patients (PLCV) </a:t>
            </a:r>
            <a:r>
              <a:rPr lang="en-US" sz="2400" i="1" dirty="0" smtClean="0"/>
              <a:t>e.g. cosmetic surgery</a:t>
            </a:r>
            <a:endParaRPr lang="en-GB" sz="2400" i="1" dirty="0" smtClean="0"/>
          </a:p>
          <a:p>
            <a:pPr>
              <a:spcAft>
                <a:spcPts val="1200"/>
              </a:spcAft>
              <a:defRPr/>
            </a:pPr>
            <a:r>
              <a:rPr lang="en-GB" sz="2400" dirty="0" smtClean="0"/>
              <a:t>Use national recommendations (e.g. NICE guidance) and latest clinical evidence</a:t>
            </a:r>
          </a:p>
          <a:p>
            <a:pPr marL="0" indent="0">
              <a:buFont typeface="Arial" charset="0"/>
              <a:buNone/>
              <a:defRPr/>
            </a:pPr>
            <a:endParaRPr lang="en-GB" i="1" dirty="0"/>
          </a:p>
          <a:p>
            <a:pPr marL="0" indent="0">
              <a:buFont typeface="Arial" charset="0"/>
              <a:buNone/>
              <a:defRPr/>
            </a:pPr>
            <a:endParaRPr lang="en-GB" b="1" i="1" dirty="0" smtClean="0"/>
          </a:p>
        </p:txBody>
      </p:sp>
      <p:sp>
        <p:nvSpPr>
          <p:cNvPr id="12291" name="Title 2"/>
          <p:cNvSpPr>
            <a:spLocks noGrp="1"/>
          </p:cNvSpPr>
          <p:nvPr>
            <p:ph type="title"/>
          </p:nvPr>
        </p:nvSpPr>
        <p:spPr bwMode="auto">
          <a:xfrm>
            <a:off x="468313" y="1052513"/>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Why do we need commissioning policies?</a:t>
            </a:r>
          </a:p>
        </p:txBody>
      </p:sp>
    </p:spTree>
    <p:extLst>
      <p:ext uri="{BB962C8B-B14F-4D97-AF65-F5344CB8AC3E}">
        <p14:creationId xmlns:p14="http://schemas.microsoft.com/office/powerpoint/2010/main" val="261789813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a:xfrm>
            <a:off x="457200" y="2060575"/>
            <a:ext cx="8229600" cy="4065588"/>
          </a:xfrm>
        </p:spPr>
        <p:txBody>
          <a:bodyPr>
            <a:normAutofit lnSpcReduction="10000"/>
          </a:bodyPr>
          <a:lstStyle/>
          <a:p>
            <a:r>
              <a:rPr lang="en-US" altLang="en-US" sz="2400" smtClean="0">
                <a:latin typeface="Arial" charset="0"/>
                <a:cs typeface="Arial" charset="0"/>
              </a:rPr>
              <a:t>Surgery should be a last resort - other appropriate options considered first.</a:t>
            </a:r>
            <a:endParaRPr lang="en-GB" altLang="en-US" sz="2400" smtClean="0">
              <a:latin typeface="Arial" charset="0"/>
              <a:cs typeface="Arial" charset="0"/>
            </a:endParaRPr>
          </a:p>
          <a:p>
            <a:r>
              <a:rPr lang="en-GB" altLang="en-US" sz="2400" smtClean="0">
                <a:latin typeface="Arial" charset="0"/>
                <a:cs typeface="Arial" charset="0"/>
              </a:rPr>
              <a:t>Clinical policies in place for certain treatments  e.g. carpal tunnel, cataracts, hip and knee replacements, plastic surgery (cosmetic procedures), hernia repairs, tonsillectomy and grommets</a:t>
            </a:r>
          </a:p>
          <a:p>
            <a:r>
              <a:rPr lang="en-GB" altLang="en-US" sz="2400" smtClean="0">
                <a:latin typeface="Arial" charset="0"/>
                <a:cs typeface="Arial" charset="0"/>
              </a:rPr>
              <a:t>GPs or consultant have to confirm if patient meets clinical threshold for the procedure</a:t>
            </a:r>
          </a:p>
          <a:p>
            <a:r>
              <a:rPr lang="en-GB" altLang="en-US" sz="2400" smtClean="0">
                <a:latin typeface="Arial" charset="0"/>
                <a:cs typeface="Arial" charset="0"/>
              </a:rPr>
              <a:t>In exceptional circumstances, an Individual Funding Request (IFR) application can be made - considered by an independent panel</a:t>
            </a:r>
          </a:p>
          <a:p>
            <a:endParaRPr lang="en-GB" altLang="en-US" sz="2400" smtClean="0">
              <a:latin typeface="Arial" charset="0"/>
              <a:cs typeface="Arial" charset="0"/>
            </a:endParaRPr>
          </a:p>
        </p:txBody>
      </p:sp>
      <p:sp>
        <p:nvSpPr>
          <p:cNvPr id="14339" name="Title 2"/>
          <p:cNvSpPr>
            <a:spLocks noGrp="1"/>
          </p:cNvSpPr>
          <p:nvPr>
            <p:ph type="title"/>
          </p:nvPr>
        </p:nvSpPr>
        <p:spPr bwMode="auto">
          <a:xfrm>
            <a:off x="457200" y="12017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What happens at present?</a:t>
            </a:r>
          </a:p>
        </p:txBody>
      </p:sp>
    </p:spTree>
    <p:extLst>
      <p:ext uri="{BB962C8B-B14F-4D97-AF65-F5344CB8AC3E}">
        <p14:creationId xmlns:p14="http://schemas.microsoft.com/office/powerpoint/2010/main" val="376678292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68313" y="2205038"/>
            <a:ext cx="8229600" cy="4065587"/>
          </a:xfrm>
        </p:spPr>
        <p:txBody>
          <a:bodyPr>
            <a:normAutofit lnSpcReduction="10000"/>
          </a:bodyPr>
          <a:lstStyle/>
          <a:p>
            <a:r>
              <a:rPr lang="en-GB" altLang="en-US" sz="2400" dirty="0" smtClean="0">
                <a:latin typeface="Arial" charset="0"/>
                <a:cs typeface="Arial" charset="0"/>
              </a:rPr>
              <a:t>Policies and clinical thresholds vary between CCGs - confusing for public and providers</a:t>
            </a:r>
          </a:p>
          <a:p>
            <a:r>
              <a:rPr lang="en-GB" altLang="en-US" sz="2400" dirty="0" smtClean="0">
                <a:latin typeface="Arial" charset="0"/>
                <a:cs typeface="Arial" charset="0"/>
              </a:rPr>
              <a:t>Consistent approach - same interventions, same criteria and process</a:t>
            </a:r>
          </a:p>
          <a:p>
            <a:r>
              <a:rPr lang="en-GB" altLang="en-US" sz="2400" dirty="0" smtClean="0">
                <a:latin typeface="Arial" charset="0"/>
                <a:cs typeface="Arial" charset="0"/>
              </a:rPr>
              <a:t>Local clinicians have reviewed all current policies and identified new treatments for policy development</a:t>
            </a:r>
          </a:p>
          <a:p>
            <a:r>
              <a:rPr lang="en-GB" altLang="en-US" sz="2400" dirty="0" smtClean="0">
                <a:latin typeface="Arial" charset="0"/>
                <a:cs typeface="Arial" charset="0"/>
              </a:rPr>
              <a:t>Evidence review and clinical discussion to agree a single set of criteria for each, </a:t>
            </a:r>
          </a:p>
          <a:p>
            <a:r>
              <a:rPr lang="en-GB" altLang="en-US" sz="2400" dirty="0" smtClean="0">
                <a:latin typeface="Arial" charset="0"/>
                <a:cs typeface="Arial" charset="0"/>
              </a:rPr>
              <a:t>Single process developed</a:t>
            </a:r>
          </a:p>
          <a:p>
            <a:r>
              <a:rPr lang="en-GB" altLang="en-US" sz="2400" dirty="0" smtClean="0">
                <a:latin typeface="Arial" charset="0"/>
                <a:cs typeface="Arial" charset="0"/>
              </a:rPr>
              <a:t>CCGs to review and agree locally to implement Dec 17</a:t>
            </a:r>
          </a:p>
          <a:p>
            <a:pPr marL="0" indent="0">
              <a:buNone/>
            </a:pPr>
            <a:endParaRPr lang="en-GB" altLang="en-US" sz="2400" dirty="0" smtClean="0">
              <a:latin typeface="Arial" charset="0"/>
              <a:cs typeface="Arial" charset="0"/>
            </a:endParaRPr>
          </a:p>
          <a:p>
            <a:endParaRPr lang="en-GB" altLang="en-US" sz="2400" dirty="0" smtClean="0">
              <a:latin typeface="Arial" charset="0"/>
              <a:cs typeface="Arial" charset="0"/>
            </a:endParaRPr>
          </a:p>
        </p:txBody>
      </p:sp>
      <p:sp>
        <p:nvSpPr>
          <p:cNvPr id="15363" name="Title 2"/>
          <p:cNvSpPr>
            <a:spLocks noGrp="1"/>
          </p:cNvSpPr>
          <p:nvPr>
            <p:ph type="title"/>
          </p:nvPr>
        </p:nvSpPr>
        <p:spPr bwMode="auto">
          <a:xfrm>
            <a:off x="457200" y="12017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Why develop a regional approach</a:t>
            </a:r>
          </a:p>
        </p:txBody>
      </p:sp>
    </p:spTree>
    <p:extLst>
      <p:ext uri="{BB962C8B-B14F-4D97-AF65-F5344CB8AC3E}">
        <p14:creationId xmlns:p14="http://schemas.microsoft.com/office/powerpoint/2010/main" val="309742642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457200" y="2060575"/>
            <a:ext cx="8229600" cy="4065588"/>
          </a:xfrm>
        </p:spPr>
        <p:txBody>
          <a:bodyPr/>
          <a:lstStyle/>
          <a:p>
            <a:r>
              <a:rPr lang="en-GB" altLang="en-US" smtClean="0">
                <a:latin typeface="Arial" charset="0"/>
                <a:cs typeface="Arial" charset="0"/>
              </a:rPr>
              <a:t>Improved equality across the region</a:t>
            </a:r>
          </a:p>
          <a:p>
            <a:r>
              <a:rPr lang="en-GB" altLang="en-US" smtClean="0">
                <a:latin typeface="Arial" charset="0"/>
                <a:cs typeface="Arial" charset="0"/>
              </a:rPr>
              <a:t>Clear policy and process for all people living in South Yorkshire and Bassetlaw</a:t>
            </a:r>
          </a:p>
          <a:p>
            <a:r>
              <a:rPr lang="en-GB" altLang="en-US" smtClean="0">
                <a:latin typeface="Arial" charset="0"/>
                <a:cs typeface="Arial" charset="0"/>
              </a:rPr>
              <a:t>Treatment based on the best clinical evidence and recommendations</a:t>
            </a:r>
          </a:p>
          <a:p>
            <a:r>
              <a:rPr lang="en-GB" altLang="en-US" smtClean="0">
                <a:latin typeface="Arial" charset="0"/>
                <a:cs typeface="Arial" charset="0"/>
              </a:rPr>
              <a:t>Ensures best use of public money and NHS resources</a:t>
            </a:r>
          </a:p>
        </p:txBody>
      </p:sp>
      <p:sp>
        <p:nvSpPr>
          <p:cNvPr id="16387" name="Title 2"/>
          <p:cNvSpPr>
            <a:spLocks noGrp="1"/>
          </p:cNvSpPr>
          <p:nvPr>
            <p:ph type="title"/>
          </p:nvPr>
        </p:nvSpPr>
        <p:spPr bwMode="auto">
          <a:xfrm>
            <a:off x="457200" y="1201738"/>
            <a:ext cx="8229600" cy="787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Benefits</a:t>
            </a:r>
          </a:p>
        </p:txBody>
      </p:sp>
    </p:spTree>
    <p:extLst>
      <p:ext uri="{BB962C8B-B14F-4D97-AF65-F5344CB8AC3E}">
        <p14:creationId xmlns:p14="http://schemas.microsoft.com/office/powerpoint/2010/main" val="231639125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989138"/>
            <a:ext cx="8229600" cy="4535487"/>
          </a:xfrm>
        </p:spPr>
        <p:txBody>
          <a:bodyPr/>
          <a:lstStyle/>
          <a:p>
            <a:r>
              <a:rPr lang="en-GB" altLang="en-US" sz="2400" dirty="0" smtClean="0">
                <a:latin typeface="Arial" charset="0"/>
                <a:cs typeface="Arial" charset="0"/>
              </a:rPr>
              <a:t>Slightly revised criteria for existing PLCV e.g. tonsillectomy, varicose veins, grommets</a:t>
            </a:r>
          </a:p>
          <a:p>
            <a:r>
              <a:rPr lang="en-GB" altLang="en-US" sz="2400" dirty="0" smtClean="0">
                <a:latin typeface="Arial" charset="0"/>
                <a:cs typeface="Arial" charset="0"/>
              </a:rPr>
              <a:t>New policies covering e.g.</a:t>
            </a:r>
          </a:p>
          <a:p>
            <a:pPr lvl="1"/>
            <a:r>
              <a:rPr lang="en-GB" altLang="en-US" sz="2400" dirty="0" smtClean="0">
                <a:latin typeface="Arial" charset="0"/>
                <a:cs typeface="Arial" charset="0"/>
              </a:rPr>
              <a:t>asymptomatic gallstones</a:t>
            </a:r>
          </a:p>
          <a:p>
            <a:pPr lvl="1"/>
            <a:r>
              <a:rPr lang="en-GB" altLang="en-US" sz="2400" dirty="0" smtClean="0">
                <a:latin typeface="Arial" charset="0"/>
                <a:cs typeface="Arial" charset="0"/>
              </a:rPr>
              <a:t>second eye cataract surgery</a:t>
            </a:r>
          </a:p>
          <a:p>
            <a:pPr lvl="1"/>
            <a:r>
              <a:rPr lang="en-GB" altLang="en-US" sz="2400" dirty="0">
                <a:latin typeface="Arial" charset="0"/>
                <a:cs typeface="Arial" charset="0"/>
              </a:rPr>
              <a:t>o</a:t>
            </a:r>
            <a:r>
              <a:rPr lang="en-GB" altLang="en-US" sz="2400" dirty="0" smtClean="0">
                <a:latin typeface="Arial" charset="0"/>
                <a:cs typeface="Arial" charset="0"/>
              </a:rPr>
              <a:t>rthopaedic procedures e.g. hip and knee</a:t>
            </a:r>
          </a:p>
          <a:p>
            <a:r>
              <a:rPr lang="en-GB" altLang="en-US" sz="2400" dirty="0" smtClean="0">
                <a:latin typeface="Arial" charset="0"/>
                <a:cs typeface="Arial" charset="0"/>
              </a:rPr>
              <a:t>Shared policy and process</a:t>
            </a:r>
          </a:p>
          <a:p>
            <a:r>
              <a:rPr lang="en-GB" altLang="en-US" sz="2400" dirty="0" smtClean="0">
                <a:latin typeface="Arial" charset="0"/>
                <a:cs typeface="Arial" charset="0"/>
              </a:rPr>
              <a:t>Procedures that no longer require IFR approval – refer direct to secondary care if meet criteria</a:t>
            </a:r>
          </a:p>
          <a:p>
            <a:endParaRPr lang="en-GB" altLang="en-US" sz="2400" dirty="0" smtClean="0">
              <a:latin typeface="Arial" charset="0"/>
              <a:cs typeface="Arial" charset="0"/>
            </a:endParaRPr>
          </a:p>
          <a:p>
            <a:endParaRPr lang="en-GB" altLang="en-US" sz="2400" dirty="0" smtClean="0">
              <a:latin typeface="Arial" charset="0"/>
              <a:cs typeface="Arial" charset="0"/>
            </a:endParaRPr>
          </a:p>
          <a:p>
            <a:endParaRPr lang="en-GB" altLang="en-US" sz="2400" dirty="0" smtClean="0">
              <a:latin typeface="Arial" charset="0"/>
              <a:cs typeface="Arial" charset="0"/>
            </a:endParaRPr>
          </a:p>
          <a:p>
            <a:endParaRPr lang="en-GB" altLang="en-US" sz="2400" dirty="0" smtClean="0">
              <a:latin typeface="Arial" charset="0"/>
              <a:cs typeface="Arial" charset="0"/>
            </a:endParaRPr>
          </a:p>
        </p:txBody>
      </p:sp>
      <p:sp>
        <p:nvSpPr>
          <p:cNvPr id="17411" name="Title 2"/>
          <p:cNvSpPr>
            <a:spLocks noGrp="1"/>
          </p:cNvSpPr>
          <p:nvPr>
            <p:ph type="title"/>
          </p:nvPr>
        </p:nvSpPr>
        <p:spPr bwMode="auto">
          <a:xfrm>
            <a:off x="457200" y="12017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What might change in Sheffield?</a:t>
            </a:r>
          </a:p>
        </p:txBody>
      </p:sp>
    </p:spTree>
    <p:extLst>
      <p:ext uri="{BB962C8B-B14F-4D97-AF65-F5344CB8AC3E}">
        <p14:creationId xmlns:p14="http://schemas.microsoft.com/office/powerpoint/2010/main" val="327956783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2060575"/>
            <a:ext cx="8229600" cy="4065588"/>
          </a:xfrm>
        </p:spPr>
        <p:txBody>
          <a:bodyPr/>
          <a:lstStyle/>
          <a:p>
            <a:pPr>
              <a:spcAft>
                <a:spcPts val="1200"/>
              </a:spcAft>
            </a:pPr>
            <a:r>
              <a:rPr lang="en-GB" altLang="en-US" sz="2800" dirty="0" smtClean="0">
                <a:latin typeface="Arial" charset="0"/>
                <a:cs typeface="Arial" charset="0"/>
              </a:rPr>
              <a:t>What do you think to the approach we have described and the expected benefits? </a:t>
            </a:r>
          </a:p>
          <a:p>
            <a:pPr>
              <a:spcAft>
                <a:spcPts val="1200"/>
              </a:spcAft>
            </a:pPr>
            <a:r>
              <a:rPr lang="en-GB" altLang="en-US" sz="2800" dirty="0" smtClean="0">
                <a:latin typeface="Arial" charset="0"/>
                <a:cs typeface="Arial" charset="0"/>
              </a:rPr>
              <a:t>Do you think we have considered everything? Is there anything else we should be thinking about?</a:t>
            </a:r>
          </a:p>
          <a:p>
            <a:pPr>
              <a:spcAft>
                <a:spcPts val="1200"/>
              </a:spcAft>
            </a:pPr>
            <a:r>
              <a:rPr lang="en-GB" altLang="en-US" sz="2800" dirty="0" smtClean="0">
                <a:latin typeface="Arial" charset="0"/>
                <a:cs typeface="Arial" charset="0"/>
              </a:rPr>
              <a:t>What communication would be helpful for patients and the public to receive?</a:t>
            </a:r>
            <a:endParaRPr lang="en-GB" altLang="en-US" sz="2800" dirty="0" smtClean="0">
              <a:solidFill>
                <a:srgbClr val="FF0000"/>
              </a:solidFill>
              <a:latin typeface="Arial" charset="0"/>
              <a:cs typeface="Arial" charset="0"/>
            </a:endParaRPr>
          </a:p>
        </p:txBody>
      </p:sp>
      <p:sp>
        <p:nvSpPr>
          <p:cNvPr id="18435" name="Title 2"/>
          <p:cNvSpPr>
            <a:spLocks noGrp="1"/>
          </p:cNvSpPr>
          <p:nvPr>
            <p:ph type="title"/>
          </p:nvPr>
        </p:nvSpPr>
        <p:spPr bwMode="auto">
          <a:xfrm>
            <a:off x="457200" y="1201738"/>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latin typeface="Arial" charset="0"/>
                <a:cs typeface="Arial" charset="0"/>
              </a:rPr>
              <a:t>Discussion</a:t>
            </a:r>
          </a:p>
        </p:txBody>
      </p:sp>
    </p:spTree>
    <p:extLst>
      <p:ext uri="{BB962C8B-B14F-4D97-AF65-F5344CB8AC3E}">
        <p14:creationId xmlns:p14="http://schemas.microsoft.com/office/powerpoint/2010/main" val="1091931765"/>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1505</Words>
  <Application>Microsoft Office PowerPoint</Application>
  <PresentationFormat>On-screen Show (4:3)</PresentationFormat>
  <Paragraphs>220</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vt:lpstr>
      <vt:lpstr>Sheffield  Patient Participation Group Network </vt:lpstr>
      <vt:lpstr>Commissioning for Value</vt:lpstr>
      <vt:lpstr>What is Commissioning for Value?</vt:lpstr>
      <vt:lpstr>Why do we need commissioning policies?</vt:lpstr>
      <vt:lpstr>What happens at present?</vt:lpstr>
      <vt:lpstr>Why develop a regional approach</vt:lpstr>
      <vt:lpstr>Benefits</vt:lpstr>
      <vt:lpstr>What might change in Sheffield?</vt:lpstr>
      <vt:lpstr>Discussion</vt:lpstr>
      <vt:lpstr>Making Urgent Care work better in Sheffield</vt:lpstr>
      <vt:lpstr>You’ve told us we need to</vt:lpstr>
      <vt:lpstr>What is urgent care?</vt:lpstr>
      <vt:lpstr>What are we proposing?</vt:lpstr>
      <vt:lpstr>We are not </vt:lpstr>
      <vt:lpstr>3 options for urgent treatment centres</vt:lpstr>
      <vt:lpstr>How might it look in the future? </vt:lpstr>
      <vt:lpstr>Benefits for people in Sheffield</vt:lpstr>
      <vt:lpstr>Consultation process</vt:lpstr>
      <vt:lpstr>Next steps</vt:lpstr>
      <vt:lpstr>Thank you for coming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2017-11-13T12:32:22Z</dcterms:modified>
</cp:coreProperties>
</file>