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p:nvPr>
            <p:ph type="sldImg"/>
          </p:nvPr>
        </p:nvSpPr>
        <p:spPr>
          <a:xfrm>
            <a:off x="1143000" y="685800"/>
            <a:ext cx="4572000" cy="3429000"/>
          </a:xfrm>
          <a:prstGeom prst="rect">
            <a:avLst/>
          </a:prstGeom>
        </p:spPr>
        <p:txBody>
          <a:bodyPr/>
          <a:lstStyle/>
          <a:p>
            <a:pPr/>
          </a:p>
        </p:txBody>
      </p:sp>
      <p:sp>
        <p:nvSpPr>
          <p:cNvPr id="115" name="Shape 11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sldImg"/>
          </p:nvPr>
        </p:nvSpPr>
        <p:spPr>
          <a:prstGeom prst="rect">
            <a:avLst/>
          </a:prstGeom>
        </p:spPr>
        <p:txBody>
          <a:bodyPr/>
          <a:lstStyle/>
          <a:p>
            <a:pPr/>
          </a:p>
        </p:txBody>
      </p:sp>
      <p:sp>
        <p:nvSpPr>
          <p:cNvPr id="120" name="Shape 120"/>
          <p:cNvSpPr/>
          <p:nvPr>
            <p:ph type="body" sz="quarter" idx="1"/>
          </p:nvPr>
        </p:nvSpPr>
        <p:spPr>
          <a:prstGeom prst="rect">
            <a:avLst/>
          </a:prstGeom>
        </p:spPr>
        <p:txBody>
          <a:bodyPr/>
          <a:lstStyle/>
          <a:p>
            <a:pPr marL="228600" indent="-228600">
              <a:buSzPct val="100000"/>
              <a:buChar char="•"/>
            </a:pPr>
            <a:r>
              <a:t>Explain your job role in simplest of terms</a:t>
            </a:r>
          </a:p>
          <a:p>
            <a:pPr marL="228600" indent="-228600">
              <a:buSzPct val="100000"/>
              <a:buChar char="•"/>
            </a:pPr>
            <a:r>
              <a:t>This presentation is an update from the last visit that Rachel Pickering made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marL="120315" indent="-120315">
              <a:buSzPct val="100000"/>
              <a:buChar char="•"/>
            </a:pPr>
            <a:r>
              <a:t>Shifting more and more care out of hospitals and into our communities</a:t>
            </a:r>
          </a:p>
          <a:p>
            <a:pPr marL="120315" indent="-120315">
              <a:buSzPct val="100000"/>
              <a:buChar char="•"/>
            </a:pPr>
            <a:r>
              <a:t>Even more healthcare professionals being developed and utilised better in practices</a:t>
            </a:r>
          </a:p>
          <a:p>
            <a:pPr marL="120315" indent="-120315">
              <a:buSzPct val="100000"/>
              <a:buChar char="•"/>
            </a:pPr>
            <a:r>
              <a:t>GPs will focus more and more on patients with more complex needs and oversee other professionals to provide care for less complex needs</a:t>
            </a:r>
          </a:p>
          <a:p>
            <a:pPr marL="120315" indent="-120315">
              <a:buSzPct val="100000"/>
              <a:buChar char="•"/>
            </a:pPr>
            <a:r>
              <a:t>Health, social and voluntary sector services will be better integrated, with GPs providing leadership on individual patient care within this wider system. </a:t>
            </a:r>
          </a:p>
          <a:p>
            <a:pPr marL="120315" indent="-120315">
              <a:buSzPct val="100000"/>
              <a:buChar char="•"/>
            </a:pPr>
            <a:r>
              <a:t>GPs will work with patients and their carers to determine their support needs</a:t>
            </a:r>
          </a:p>
          <a:p>
            <a:pPr marL="120315" indent="-120315">
              <a:buSzPct val="100000"/>
              <a:buChar char="•"/>
            </a:pPr>
            <a:r>
              <a:t>Neighbourhood teams will arrange and deliver more support together i.e. urgent care if that’s agreed</a:t>
            </a:r>
          </a:p>
          <a:p>
            <a:pPr marL="120315" indent="-120315">
              <a:buSzPct val="100000"/>
              <a:buChar char="•"/>
            </a:pPr>
            <a:r>
              <a:t>More services will be developed in neighbourhoods to meet specific local health needs </a:t>
            </a:r>
          </a:p>
          <a:p>
            <a:pPr marL="120315" indent="-120315">
              <a:buSzPct val="100000"/>
              <a:buChar char="•"/>
            </a:pPr>
            <a:r>
              <a:t>Patients will be more involved in managing their health</a:t>
            </a:r>
          </a:p>
          <a:p>
            <a:pPr marL="120315" indent="-120315">
              <a:buSzPct val="100000"/>
              <a:buChar char="•"/>
            </a:pPr>
            <a:r>
              <a:t>Even more new technology will be used to help patients manage their health and to support closer working between health and social care </a:t>
            </a:r>
          </a:p>
          <a:p>
            <a:pPr marL="120315" indent="-120315">
              <a:buSzPct val="100000"/>
              <a:buChar char="•"/>
            </a:pPr>
            <a:r>
              <a:t>It’s still going to be a massive challenge but we are well placed here in Sheffield and it’s exciting!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marL="228600" indent="-228600">
              <a:buSzPct val="100000"/>
              <a:buChar char="•"/>
            </a:pPr>
            <a:r>
              <a:t>You may remember how we told you about this last time - it shows just how busy a typical GP in Sheffield is today </a:t>
            </a:r>
          </a:p>
          <a:p>
            <a:pPr marL="228600" indent="-228600">
              <a:buSzPct val="100000"/>
              <a:buChar char="•"/>
              <a:defRPr>
                <a:solidFill>
                  <a:srgbClr val="FF2600"/>
                </a:solidFill>
              </a:defRPr>
            </a:pPr>
            <a:r>
              <a:t>(You might want to update stats)</a:t>
            </a:r>
          </a:p>
          <a:p>
            <a:pPr marL="228600" indent="-228600">
              <a:buSzPct val="100000"/>
              <a:buChar char="•"/>
            </a:pPr>
            <a:r>
              <a:t>Increased demand and higher level of expectation</a:t>
            </a:r>
          </a:p>
          <a:p>
            <a:pPr marL="228600" indent="-228600">
              <a:buSzPct val="100000"/>
              <a:buChar char="•"/>
            </a:pPr>
            <a:r>
              <a:t>Increased workload: more admin, greater no of patients with complex needs </a:t>
            </a:r>
          </a:p>
          <a:p>
            <a:pPr marL="228600" indent="-228600">
              <a:buSzPct val="100000"/>
              <a:buChar char="•"/>
            </a:pPr>
            <a:r>
              <a:t>National issues around GP recruitment and retention</a:t>
            </a:r>
          </a:p>
          <a:p>
            <a:pPr marL="228600" indent="-228600">
              <a:buSzPct val="100000"/>
              <a:buChar char="•"/>
            </a:pPr>
            <a:r>
              <a:t>Significant proportion of GPs and practice nurses in Sheffield approaching retirement age </a:t>
            </a:r>
          </a:p>
          <a:p>
            <a:pPr marL="228600" indent="-228600">
              <a:buSzPct val="100000"/>
              <a:buChar char="•"/>
            </a:pPr>
            <a:r>
              <a:t>Reductions in funding for some practices </a:t>
            </a:r>
          </a:p>
          <a:p>
            <a:pPr marL="228600" indent="-228600">
              <a:buSzPct val="100000"/>
              <a:buChar char="•"/>
            </a:pPr>
            <a:r>
              <a:t>Lack of joined-up support systems to enable patients to stay at home – impact on GPs’ time</a:t>
            </a:r>
          </a:p>
          <a:p>
            <a:pPr marL="228600" indent="-228600">
              <a:buSzPct val="100000"/>
              <a:buChar char="•"/>
            </a:pPr>
            <a:r>
              <a:t>The challenges for GP practices continue in Sheffield as they do elsewhere but we are taking active steps to address this as we’ll explore next.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lvl1pPr marL="228600" indent="-228600">
              <a:buSzPct val="100000"/>
              <a:buChar char="•"/>
            </a:lvl1pPr>
          </a:lstStyle>
          <a:p>
            <a:pPr/>
            <a:r>
              <a:t>We feel we’ve done a lot around this since we came to see you last and I’m going to share some of the best bits we’ve achieved working with practices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marL="228600" indent="-228600">
              <a:buSzPct val="100000"/>
              <a:buChar char="•"/>
            </a:pPr>
            <a:r>
              <a:t>So last time I came, we told you which areas our practices told us they were really keen for us to support them around.</a:t>
            </a:r>
          </a:p>
          <a:p>
            <a:pPr marL="228600" indent="-228600">
              <a:buSzPct val="100000"/>
              <a:buChar char="•"/>
            </a:pPr>
            <a:r>
              <a:t>These sound very similar to what we’ve heard from patients like you.</a:t>
            </a:r>
          </a:p>
          <a:p>
            <a:pPr marL="228600" indent="-228600">
              <a:buSzPct val="100000"/>
              <a:buChar char="•"/>
            </a:pPr>
            <a:r>
              <a:t>Explain that GPFV is just one additional area of funding that’s given to us to speed some of this work up but is in addition to the budgets we are given each year.</a:t>
            </a:r>
          </a:p>
          <a:p>
            <a:pPr marL="228600" indent="-228600">
              <a:buSzPct val="100000"/>
              <a:buChar char="•"/>
            </a:pPr>
            <a:r>
              <a:t>We are guided by NHSE on how we should properly support primary care but ultimately we prefer to work in partnership with our practices so where the money has been spent, it has been guided entirely by our practices and hopefully your involvement as PPG members. </a:t>
            </a:r>
          </a:p>
          <a:p>
            <a:pPr marL="228600" indent="-228600">
              <a:buSzPct val="100000"/>
              <a:buChar char="•"/>
            </a:pPr>
            <a:r>
              <a:t>Quick question - are these the sort of things you’ve been discussing with your practices since I was last here? Do they sound familiar from what you’ve been hearing in practice?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marL="120315" indent="-120315">
              <a:buSzPct val="100000"/>
              <a:buChar char="•"/>
            </a:pPr>
            <a:r>
              <a:t>If you haven’t heard much about GPFV before, there’s a good animation to use as a discussion point at your next PPG meeting in practice.</a:t>
            </a:r>
          </a:p>
          <a:p>
            <a:pPr marL="120315" indent="-120315">
              <a:buSzPct val="100000"/>
              <a:buChar char="•"/>
            </a:pPr>
            <a:r>
              <a:t>Explains nice and quickly what GPFV is and all the areas practices are being supported with so that you can ask your practice how it’s going there.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marL="120315" indent="-120315">
              <a:buSzPct val="100000"/>
              <a:buChar char="•"/>
            </a:pPr>
            <a:r>
              <a:t>Just two of the ways we are improving access to primary care services right now - care nav and extending the practice teams.</a:t>
            </a:r>
          </a:p>
          <a:p>
            <a:pPr marL="120315" indent="-120315">
              <a:buSzPct val="100000"/>
              <a:buChar char="•"/>
            </a:pPr>
            <a:r>
              <a:t>Briefly explain what care navigation is, benefits to patients, benefits to practices</a:t>
            </a:r>
          </a:p>
          <a:p>
            <a:pPr marL="120315" indent="-120315">
              <a:buSzPct val="100000"/>
              <a:buChar char="•"/>
            </a:pPr>
            <a:r>
              <a:t>Over 40 frontline care nav champions across the city and growing</a:t>
            </a:r>
          </a:p>
          <a:p>
            <a:pPr marL="120315" indent="-120315">
              <a:buSzPct val="100000"/>
              <a:buChar char="•"/>
            </a:pPr>
            <a:r>
              <a:t>Over 200 have benefitted from additional customer service training</a:t>
            </a:r>
          </a:p>
          <a:p>
            <a:pPr marL="120315" indent="-120315">
              <a:buSzPct val="100000"/>
              <a:buChar char="•"/>
            </a:pPr>
            <a:r>
              <a:t>GPs agree that having a wider range of healthcare professionals and support in practice helps them and more importantly helps patient access the best care, faster. GP isn’t always best person for your problem and its time we made better use of other skilled health professionals both in our practices and in the community</a:t>
            </a:r>
          </a:p>
          <a:p>
            <a:pPr marL="120315" indent="-120315">
              <a:buSzPct val="100000"/>
              <a:buChar char="•"/>
            </a:pPr>
            <a:r>
              <a:t>So we have lots of new roles coming into practice now which you might have come across: advanced nurse practitioners, physician associates, community pharmacists, physiotherapists, mental health workers….all experts in their fields.</a:t>
            </a:r>
          </a:p>
          <a:p>
            <a:pPr marL="120315" indent="-120315">
              <a:buSzPct val="100000"/>
              <a:buChar char="•"/>
            </a:pPr>
            <a:r>
              <a:t>GPFV money has gone towards funding some of these posts initially whilst new roles are embedded and training.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marL="120315" indent="-120315">
              <a:buSzPct val="100000"/>
              <a:buChar char="•"/>
            </a:pPr>
            <a:r>
              <a:t>The Student Neighbourhood identified there was a joint need for better diabetes care in their Neighbourhood. Students find it difficult to fit in appointments around their studies etc so together, they worked with STH to bring diabetes outreach clinics to them.</a:t>
            </a:r>
          </a:p>
          <a:p>
            <a:pPr marL="120315" indent="-120315">
              <a:buSzPct val="100000"/>
              <a:buChar char="•"/>
            </a:pPr>
            <a:r>
              <a:t>Is it a bird? Is it a plane? No it’s DNA Man. Happening in the High Green Neighbourhood, it’s all about raising awareness and reducing DNA (did not attends). Great figures already and we’re looking to spread citywide - can you help us PPG members?</a:t>
            </a:r>
          </a:p>
          <a:p>
            <a:pPr marL="120315" indent="-120315">
              <a:buSzPct val="100000"/>
              <a:buChar char="•"/>
            </a:pPr>
            <a:r>
              <a:t>Cross sharing of staff and resources is starting to happen more and more across Neighbourhoods. For example with ANPs that help with triage and same-day appointments - this means quicker access for patients and time released for GPs across practices. There are also community pharmacists; in GPA1 Neighbourhood, the community pharmacist is the medicines expert so he can release GP time, take care of medicine reviews and do house calls where that’s needed to help with a medicine query.</a:t>
            </a:r>
          </a:p>
          <a:p>
            <a:pPr marL="120315" indent="-120315">
              <a:buSzPct val="100000"/>
              <a:buChar char="•"/>
            </a:pPr>
            <a:r>
              <a:t>This also involves teaming up with our community neighbours in the voluntary sector and how we pool resources and support there which I’ll cover on the next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marL="120315" indent="-120315">
              <a:buSzPct val="100000"/>
              <a:buChar char="•"/>
            </a:pPr>
            <a:r>
              <a:t>Patients tell us they want more support to support themselves so we’ve been working on ways to empower patients in Sheffield to manage more of their own health and wellbeing.</a:t>
            </a:r>
          </a:p>
          <a:p>
            <a:pPr marL="120315" indent="-120315">
              <a:buSzPct val="100000"/>
              <a:buChar char="•"/>
            </a:pPr>
            <a:r>
              <a:t>People Keeping Well partnerships for social prescribing that helps to address issues that impact on health such as employment, housing, benefits, transport, help at home and activities out in the community. Also to support people at risk of hospital admission to help them manage their health and maintain independence of services.</a:t>
            </a:r>
          </a:p>
          <a:p>
            <a:pPr marL="120315" indent="-120315">
              <a:buSzPct val="100000"/>
              <a:buChar char="•"/>
            </a:pPr>
            <a:r>
              <a:t>Patient wifi coming to GP practice waiting rooms in Sheffield this Summer - to help patients find and book local services etc</a:t>
            </a:r>
          </a:p>
          <a:p>
            <a:pPr marL="120315" indent="-120315">
              <a:buSzPct val="100000"/>
              <a:buChar char="•"/>
            </a:pPr>
            <a:r>
              <a:t>Digital literacy project in Neighbourhoods - ways to help people with their digital health - looking in the right places for health information etc. Helps tackle health inequality too.</a:t>
            </a:r>
          </a:p>
          <a:p>
            <a:pPr marL="120315" indent="-120315">
              <a:buSzPct val="100000"/>
              <a:buChar char="•"/>
            </a:pPr>
            <a:r>
              <a:t>Working with our providers to offer more direct referral for services so for example you can refer yourself to IAPT now without needing to see your GP - faster access and person-centred.</a:t>
            </a:r>
          </a:p>
          <a:p>
            <a:pPr marL="120315" indent="-120315">
              <a:buSzPct val="100000"/>
              <a:buChar char="•"/>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marL="120315" indent="-120315">
              <a:buSzPct val="100000"/>
              <a:buChar char="•"/>
            </a:pPr>
            <a:r>
              <a:t>Need to make sure practices are in best position to meet these challenges</a:t>
            </a:r>
          </a:p>
          <a:p>
            <a:pPr marL="120315" indent="-120315">
              <a:buSzPct val="100000"/>
              <a:buChar char="•"/>
            </a:pPr>
            <a:r>
              <a:t>We’ve been supporting practices to work together to maximise their resources - neighbourhoods, joint working agreements, more formal arrangements</a:t>
            </a:r>
          </a:p>
          <a:p>
            <a:pPr marL="120315" indent="-120315">
              <a:buSzPct val="100000"/>
              <a:buChar char="•"/>
            </a:pPr>
            <a:r>
              <a:t>Quite a few practices have started to pool resources and expertise to develop workforce e.g shared pharmacist, ANPs as we’ve mentioned already. Providing training to help all of this for managers, healthcare professionals and frontline receptionists (care nav)</a:t>
            </a:r>
          </a:p>
          <a:p>
            <a:pPr marL="120315" indent="-120315">
              <a:buSzPct val="100000"/>
              <a:buChar char="•"/>
            </a:pPr>
            <a:r>
              <a:t>We’ve invested in IT and technology to support new ways of working - Edenbridge, other software/tools</a:t>
            </a:r>
          </a:p>
          <a:p>
            <a:pPr marL="120315" indent="-120315">
              <a:buSzPct val="100000"/>
              <a:buChar char="•"/>
            </a:pPr>
            <a:r>
              <a:t>We’ve already started to make better use of primary care premises and ensure these support delivery of high quality services so nine practices last year made business cases for extra funding from NHSE to improve their facilities/convert rooms etc. As a CCG we helped each of them through that process as it’s quite lengthy and complex. This year, we’ve got lots more practices who are being empowered to do the same and we’re helping them too.</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spTree>
      <p:nvGrpSpPr>
        <p:cNvPr id="1" name=""/>
        <p:cNvGrpSpPr/>
        <p:nvPr/>
      </p:nvGrpSpPr>
      <p:grpSpPr>
        <a:xfrm>
          <a:off x="0" y="0"/>
          <a:ext cx="0" cy="0"/>
          <a:chOff x="0" y="0"/>
          <a:chExt cx="0" cy="0"/>
        </a:xfrm>
      </p:grpSpPr>
      <p:pic>
        <p:nvPicPr>
          <p:cNvPr id="14" name="Picture 7" descr="Picture 7"/>
          <p:cNvPicPr>
            <a:picLocks noChangeAspect="1"/>
          </p:cNvPicPr>
          <p:nvPr/>
        </p:nvPicPr>
        <p:blipFill>
          <a:blip r:embed="rId2">
            <a:alphaModFix amt="85000"/>
            <a:extLst/>
          </a:blip>
          <a:stretch>
            <a:fillRect/>
          </a:stretch>
        </p:blipFill>
        <p:spPr>
          <a:xfrm>
            <a:off x="207447" y="3554495"/>
            <a:ext cx="8677950" cy="3166980"/>
          </a:xfrm>
          <a:prstGeom prst="rect">
            <a:avLst/>
          </a:prstGeom>
          <a:ln w="12700">
            <a:miter lim="400000"/>
          </a:ln>
        </p:spPr>
      </p:pic>
      <p:pic>
        <p:nvPicPr>
          <p:cNvPr id="15" name="Picture 1" descr="Picture 1"/>
          <p:cNvPicPr>
            <a:picLocks noChangeAspect="1"/>
          </p:cNvPicPr>
          <p:nvPr/>
        </p:nvPicPr>
        <p:blipFill>
          <a:blip r:embed="rId3">
            <a:extLst/>
          </a:blip>
          <a:srcRect l="0" t="0" r="64696" b="0"/>
          <a:stretch>
            <a:fillRect/>
          </a:stretch>
        </p:blipFill>
        <p:spPr>
          <a:xfrm>
            <a:off x="393880" y="341526"/>
            <a:ext cx="2093916" cy="636591"/>
          </a:xfrm>
          <a:prstGeom prst="rect">
            <a:avLst/>
          </a:prstGeom>
          <a:ln w="12700">
            <a:miter lim="400000"/>
          </a:ln>
        </p:spPr>
      </p:pic>
      <p:pic>
        <p:nvPicPr>
          <p:cNvPr id="16" name="Picture 6" descr="Picture 6"/>
          <p:cNvPicPr>
            <a:picLocks noChangeAspect="1"/>
          </p:cNvPicPr>
          <p:nvPr/>
        </p:nvPicPr>
        <p:blipFill>
          <a:blip r:embed="rId4">
            <a:extLst/>
          </a:blip>
          <a:srcRect l="12186" t="13567" r="6630" b="28193"/>
          <a:stretch>
            <a:fillRect/>
          </a:stretch>
        </p:blipFill>
        <p:spPr>
          <a:xfrm>
            <a:off x="6038601" y="220082"/>
            <a:ext cx="2732092" cy="879480"/>
          </a:xfrm>
          <a:prstGeom prst="rect">
            <a:avLst/>
          </a:prstGeom>
          <a:ln w="12700">
            <a:miter lim="400000"/>
          </a:ln>
        </p:spPr>
      </p:pic>
      <p:sp>
        <p:nvSpPr>
          <p:cNvPr id="17" name="Title Text"/>
          <p:cNvSpPr txBox="1"/>
          <p:nvPr>
            <p:ph type="title"/>
          </p:nvPr>
        </p:nvSpPr>
        <p:spPr>
          <a:xfrm>
            <a:off x="685800" y="2130425"/>
            <a:ext cx="7772400" cy="1470025"/>
          </a:xfrm>
          <a:prstGeom prst="rect">
            <a:avLst/>
          </a:prstGeom>
        </p:spPr>
        <p:txBody>
          <a:bodyPr/>
          <a:lstStyle>
            <a:lvl1pPr>
              <a:lnSpc>
                <a:spcPct val="100000"/>
              </a:lnSpc>
            </a:lvl1pPr>
          </a:lstStyle>
          <a:p>
            <a:pPr/>
            <a:r>
              <a:t>Title Text</a:t>
            </a:r>
          </a:p>
        </p:txBody>
      </p:sp>
      <p:sp>
        <p:nvSpPr>
          <p:cNvPr id="18"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7" name="Title Text"/>
          <p:cNvSpPr txBox="1"/>
          <p:nvPr>
            <p:ph type="title"/>
          </p:nvPr>
        </p:nvSpPr>
        <p:spPr>
          <a:prstGeom prst="rect">
            <a:avLst/>
          </a:prstGeom>
        </p:spPr>
        <p:txBody>
          <a:bodyPr/>
          <a:lstStyle/>
          <a:p>
            <a:pPr/>
            <a:r>
              <a:t>Title Text</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pic>
        <p:nvPicPr>
          <p:cNvPr id="35" name="Picture 7" descr="Picture 7"/>
          <p:cNvPicPr>
            <a:picLocks noChangeAspect="1"/>
          </p:cNvPicPr>
          <p:nvPr/>
        </p:nvPicPr>
        <p:blipFill>
          <a:blip r:embed="rId2">
            <a:extLst/>
          </a:blip>
          <a:stretch>
            <a:fillRect/>
          </a:stretch>
        </p:blipFill>
        <p:spPr>
          <a:xfrm>
            <a:off x="207447" y="3554495"/>
            <a:ext cx="8677950" cy="3166980"/>
          </a:xfrm>
          <a:prstGeom prst="rect">
            <a:avLst/>
          </a:prstGeom>
          <a:ln w="12700">
            <a:miter lim="400000"/>
          </a:ln>
        </p:spPr>
      </p:pic>
      <p:pic>
        <p:nvPicPr>
          <p:cNvPr id="36" name="Picture 1" descr="Picture 1"/>
          <p:cNvPicPr>
            <a:picLocks noChangeAspect="1"/>
          </p:cNvPicPr>
          <p:nvPr/>
        </p:nvPicPr>
        <p:blipFill>
          <a:blip r:embed="rId3">
            <a:extLst/>
          </a:blip>
          <a:srcRect l="0" t="0" r="64696" b="0"/>
          <a:stretch>
            <a:fillRect/>
          </a:stretch>
        </p:blipFill>
        <p:spPr>
          <a:xfrm>
            <a:off x="393880" y="341526"/>
            <a:ext cx="2093916" cy="636591"/>
          </a:xfrm>
          <a:prstGeom prst="rect">
            <a:avLst/>
          </a:prstGeom>
          <a:ln w="12700">
            <a:miter lim="400000"/>
          </a:ln>
        </p:spPr>
      </p:pic>
      <p:pic>
        <p:nvPicPr>
          <p:cNvPr id="37" name="Picture 6" descr="Picture 6"/>
          <p:cNvPicPr>
            <a:picLocks noChangeAspect="1"/>
          </p:cNvPicPr>
          <p:nvPr/>
        </p:nvPicPr>
        <p:blipFill>
          <a:blip r:embed="rId4">
            <a:extLst/>
          </a:blip>
          <a:srcRect l="12186" t="13567" r="6630" b="28193"/>
          <a:stretch>
            <a:fillRect/>
          </a:stretch>
        </p:blipFill>
        <p:spPr>
          <a:xfrm>
            <a:off x="6038601" y="220082"/>
            <a:ext cx="2732092" cy="879480"/>
          </a:xfrm>
          <a:prstGeom prst="rect">
            <a:avLst/>
          </a:prstGeom>
          <a:ln w="12700">
            <a:miter lim="400000"/>
          </a:ln>
        </p:spPr>
      </p:pic>
      <p:sp>
        <p:nvSpPr>
          <p:cNvPr id="38" name="Title Text"/>
          <p:cNvSpPr txBox="1"/>
          <p:nvPr>
            <p:ph type="title"/>
          </p:nvPr>
        </p:nvSpPr>
        <p:spPr>
          <a:xfrm>
            <a:off x="722312" y="4406900"/>
            <a:ext cx="7772401" cy="1362075"/>
          </a:xfrm>
          <a:prstGeom prst="rect">
            <a:avLst/>
          </a:prstGeom>
        </p:spPr>
        <p:txBody>
          <a:bodyPr/>
          <a:lstStyle>
            <a:lvl1pPr algn="l">
              <a:lnSpc>
                <a:spcPct val="100000"/>
              </a:lnSpc>
              <a:defRPr cap="all" sz="3200"/>
            </a:lvl1pPr>
          </a:lstStyle>
          <a:p>
            <a:pPr/>
            <a:r>
              <a:t>Title Text</a:t>
            </a:r>
          </a:p>
        </p:txBody>
      </p:sp>
      <p:sp>
        <p:nvSpPr>
          <p:cNvPr id="39" name="Body Level One…"/>
          <p:cNvSpPr txBox="1"/>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wo Content">
    <p:spTree>
      <p:nvGrpSpPr>
        <p:cNvPr id="1" name=""/>
        <p:cNvGrpSpPr/>
        <p:nvPr/>
      </p:nvGrpSpPr>
      <p:grpSpPr>
        <a:xfrm>
          <a:off x="0" y="0"/>
          <a:ext cx="0" cy="0"/>
          <a:chOff x="0" y="0"/>
          <a:chExt cx="0" cy="0"/>
        </a:xfrm>
      </p:grpSpPr>
      <p:pic>
        <p:nvPicPr>
          <p:cNvPr id="47" name="Picture 7" descr="Picture 7"/>
          <p:cNvPicPr>
            <a:picLocks noChangeAspect="1"/>
          </p:cNvPicPr>
          <p:nvPr/>
        </p:nvPicPr>
        <p:blipFill>
          <a:blip r:embed="rId2">
            <a:extLst/>
          </a:blip>
          <a:stretch>
            <a:fillRect/>
          </a:stretch>
        </p:blipFill>
        <p:spPr>
          <a:xfrm>
            <a:off x="207447" y="3554495"/>
            <a:ext cx="8677950" cy="3166980"/>
          </a:xfrm>
          <a:prstGeom prst="rect">
            <a:avLst/>
          </a:prstGeom>
          <a:ln w="12700">
            <a:miter lim="400000"/>
          </a:ln>
        </p:spPr>
      </p:pic>
      <p:pic>
        <p:nvPicPr>
          <p:cNvPr id="48" name="Picture 1" descr="Picture 1"/>
          <p:cNvPicPr>
            <a:picLocks noChangeAspect="1"/>
          </p:cNvPicPr>
          <p:nvPr/>
        </p:nvPicPr>
        <p:blipFill>
          <a:blip r:embed="rId3">
            <a:extLst/>
          </a:blip>
          <a:srcRect l="0" t="0" r="64696" b="0"/>
          <a:stretch>
            <a:fillRect/>
          </a:stretch>
        </p:blipFill>
        <p:spPr>
          <a:xfrm>
            <a:off x="393880" y="341526"/>
            <a:ext cx="2093916" cy="636591"/>
          </a:xfrm>
          <a:prstGeom prst="rect">
            <a:avLst/>
          </a:prstGeom>
          <a:ln w="12700">
            <a:miter lim="400000"/>
          </a:ln>
        </p:spPr>
      </p:pic>
      <p:pic>
        <p:nvPicPr>
          <p:cNvPr id="49" name="Picture 6" descr="Picture 6"/>
          <p:cNvPicPr>
            <a:picLocks noChangeAspect="1"/>
          </p:cNvPicPr>
          <p:nvPr/>
        </p:nvPicPr>
        <p:blipFill>
          <a:blip r:embed="rId4">
            <a:extLst/>
          </a:blip>
          <a:srcRect l="12186" t="13567" r="6630" b="28193"/>
          <a:stretch>
            <a:fillRect/>
          </a:stretch>
        </p:blipFill>
        <p:spPr>
          <a:xfrm>
            <a:off x="6038601" y="220082"/>
            <a:ext cx="2732092" cy="879480"/>
          </a:xfrm>
          <a:prstGeom prst="rect">
            <a:avLst/>
          </a:prstGeom>
          <a:ln w="12700">
            <a:miter lim="400000"/>
          </a:ln>
        </p:spPr>
      </p:pic>
      <p:sp>
        <p:nvSpPr>
          <p:cNvPr id="50"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Comparison">
    <p:spTree>
      <p:nvGrpSpPr>
        <p:cNvPr id="1" name=""/>
        <p:cNvGrpSpPr/>
        <p:nvPr/>
      </p:nvGrpSpPr>
      <p:grpSpPr>
        <a:xfrm>
          <a:off x="0" y="0"/>
          <a:ext cx="0" cy="0"/>
          <a:chOff x="0" y="0"/>
          <a:chExt cx="0" cy="0"/>
        </a:xfrm>
      </p:grpSpPr>
      <p:pic>
        <p:nvPicPr>
          <p:cNvPr id="58" name="Picture 7" descr="Picture 7"/>
          <p:cNvPicPr>
            <a:picLocks noChangeAspect="1"/>
          </p:cNvPicPr>
          <p:nvPr/>
        </p:nvPicPr>
        <p:blipFill>
          <a:blip r:embed="rId2">
            <a:extLst/>
          </a:blip>
          <a:stretch>
            <a:fillRect/>
          </a:stretch>
        </p:blipFill>
        <p:spPr>
          <a:xfrm>
            <a:off x="207447" y="3554495"/>
            <a:ext cx="8677950" cy="3166980"/>
          </a:xfrm>
          <a:prstGeom prst="rect">
            <a:avLst/>
          </a:prstGeom>
          <a:ln w="12700">
            <a:miter lim="400000"/>
          </a:ln>
        </p:spPr>
      </p:pic>
      <p:pic>
        <p:nvPicPr>
          <p:cNvPr id="59" name="Picture 1" descr="Picture 1"/>
          <p:cNvPicPr>
            <a:picLocks noChangeAspect="1"/>
          </p:cNvPicPr>
          <p:nvPr/>
        </p:nvPicPr>
        <p:blipFill>
          <a:blip r:embed="rId3">
            <a:extLst/>
          </a:blip>
          <a:srcRect l="0" t="0" r="64696" b="0"/>
          <a:stretch>
            <a:fillRect/>
          </a:stretch>
        </p:blipFill>
        <p:spPr>
          <a:xfrm>
            <a:off x="393880" y="341526"/>
            <a:ext cx="2093916" cy="636591"/>
          </a:xfrm>
          <a:prstGeom prst="rect">
            <a:avLst/>
          </a:prstGeom>
          <a:ln w="12700">
            <a:miter lim="400000"/>
          </a:ln>
        </p:spPr>
      </p:pic>
      <p:pic>
        <p:nvPicPr>
          <p:cNvPr id="60" name="Picture 6" descr="Picture 6"/>
          <p:cNvPicPr>
            <a:picLocks noChangeAspect="1"/>
          </p:cNvPicPr>
          <p:nvPr/>
        </p:nvPicPr>
        <p:blipFill>
          <a:blip r:embed="rId4">
            <a:extLst/>
          </a:blip>
          <a:srcRect l="12186" t="13567" r="6630" b="28193"/>
          <a:stretch>
            <a:fillRect/>
          </a:stretch>
        </p:blipFill>
        <p:spPr>
          <a:xfrm>
            <a:off x="6038601" y="220082"/>
            <a:ext cx="2732092" cy="879480"/>
          </a:xfrm>
          <a:prstGeom prst="rect">
            <a:avLst/>
          </a:prstGeom>
          <a:ln w="12700">
            <a:miter lim="400000"/>
          </a:ln>
        </p:spPr>
      </p:pic>
      <p:sp>
        <p:nvSpPr>
          <p:cNvPr id="61"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solidFill>
                  <a:srgbClr val="007AC2"/>
                </a:solidFill>
              </a:defRPr>
            </a:lvl1pPr>
            <a:lvl2pPr marL="0" indent="0">
              <a:spcBef>
                <a:spcPts val="500"/>
              </a:spcBef>
              <a:buSzTx/>
              <a:buFontTx/>
              <a:buNone/>
              <a:defRPr b="1" sz="2400">
                <a:solidFill>
                  <a:srgbClr val="007AC2"/>
                </a:solidFill>
              </a:defRPr>
            </a:lvl2pPr>
            <a:lvl3pPr marL="0" indent="0">
              <a:spcBef>
                <a:spcPts val="500"/>
              </a:spcBef>
              <a:buSzTx/>
              <a:buFontTx/>
              <a:buNone/>
              <a:defRPr b="1" sz="2400">
                <a:solidFill>
                  <a:srgbClr val="007AC2"/>
                </a:solidFill>
              </a:defRPr>
            </a:lvl3pPr>
            <a:lvl4pPr marL="0" indent="0">
              <a:spcBef>
                <a:spcPts val="500"/>
              </a:spcBef>
              <a:buSzTx/>
              <a:buFontTx/>
              <a:buNone/>
              <a:defRPr b="1" sz="2400">
                <a:solidFill>
                  <a:srgbClr val="007AC2"/>
                </a:solidFill>
              </a:defRPr>
            </a:lvl4pPr>
            <a:lvl5pPr marL="0" indent="0">
              <a:spcBef>
                <a:spcPts val="500"/>
              </a:spcBef>
              <a:buSzTx/>
              <a:buFontTx/>
              <a:buNone/>
              <a:defRPr b="1" sz="2400">
                <a:solidFill>
                  <a:srgbClr val="007AC2"/>
                </a:solidFill>
              </a:defRPr>
            </a:lvl5pPr>
          </a:lstStyle>
          <a:p>
            <a:pPr/>
            <a:r>
              <a:t>Body Level One</a:t>
            </a:r>
          </a:p>
          <a:p>
            <a:pPr lvl="1"/>
            <a:r>
              <a:t>Body Level Two</a:t>
            </a:r>
          </a:p>
          <a:p>
            <a:pPr lvl="2"/>
            <a:r>
              <a:t>Body Level Three</a:t>
            </a:r>
          </a:p>
          <a:p>
            <a:pPr lvl="3"/>
            <a:r>
              <a:t>Body Level Four</a:t>
            </a:r>
          </a:p>
          <a:p>
            <a:pPr lvl="4"/>
            <a:r>
              <a:t>Body Level Five</a:t>
            </a:r>
          </a:p>
        </p:txBody>
      </p:sp>
      <p:sp>
        <p:nvSpPr>
          <p:cNvPr id="62" name="Text Placeholder 4"/>
          <p:cNvSpPr/>
          <p:nvPr>
            <p:ph type="body" sz="quarter" idx="13"/>
          </p:nvPr>
        </p:nvSpPr>
        <p:spPr>
          <a:xfrm>
            <a:off x="4645025" y="1535111"/>
            <a:ext cx="4041775" cy="639766"/>
          </a:xfrm>
          <a:prstGeom prst="rect">
            <a:avLst/>
          </a:prstGeom>
        </p:spPr>
        <p:txBody>
          <a:bodyPr anchor="b"/>
          <a:lstStyle/>
          <a:p>
            <a:pP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pic>
        <p:nvPicPr>
          <p:cNvPr id="70" name="Picture 7" descr="Picture 7"/>
          <p:cNvPicPr>
            <a:picLocks noChangeAspect="1"/>
          </p:cNvPicPr>
          <p:nvPr/>
        </p:nvPicPr>
        <p:blipFill>
          <a:blip r:embed="rId2">
            <a:extLst/>
          </a:blip>
          <a:stretch>
            <a:fillRect/>
          </a:stretch>
        </p:blipFill>
        <p:spPr>
          <a:xfrm>
            <a:off x="207447" y="3554495"/>
            <a:ext cx="8677950" cy="3166980"/>
          </a:xfrm>
          <a:prstGeom prst="rect">
            <a:avLst/>
          </a:prstGeom>
          <a:ln w="12700">
            <a:miter lim="400000"/>
          </a:ln>
        </p:spPr>
      </p:pic>
      <p:pic>
        <p:nvPicPr>
          <p:cNvPr id="71" name="Picture 1" descr="Picture 1"/>
          <p:cNvPicPr>
            <a:picLocks noChangeAspect="1"/>
          </p:cNvPicPr>
          <p:nvPr/>
        </p:nvPicPr>
        <p:blipFill>
          <a:blip r:embed="rId3">
            <a:extLst/>
          </a:blip>
          <a:srcRect l="0" t="0" r="64696" b="0"/>
          <a:stretch>
            <a:fillRect/>
          </a:stretch>
        </p:blipFill>
        <p:spPr>
          <a:xfrm>
            <a:off x="393880" y="341526"/>
            <a:ext cx="2093916" cy="636591"/>
          </a:xfrm>
          <a:prstGeom prst="rect">
            <a:avLst/>
          </a:prstGeom>
          <a:ln w="12700">
            <a:miter lim="400000"/>
          </a:ln>
        </p:spPr>
      </p:pic>
      <p:pic>
        <p:nvPicPr>
          <p:cNvPr id="72" name="Picture 6" descr="Picture 6"/>
          <p:cNvPicPr>
            <a:picLocks noChangeAspect="1"/>
          </p:cNvPicPr>
          <p:nvPr/>
        </p:nvPicPr>
        <p:blipFill>
          <a:blip r:embed="rId4">
            <a:extLst/>
          </a:blip>
          <a:srcRect l="12186" t="13567" r="6630" b="28193"/>
          <a:stretch>
            <a:fillRect/>
          </a:stretch>
        </p:blipFill>
        <p:spPr>
          <a:xfrm>
            <a:off x="6038601" y="220082"/>
            <a:ext cx="2732092" cy="879480"/>
          </a:xfrm>
          <a:prstGeom prst="rect">
            <a:avLst/>
          </a:prstGeom>
          <a:ln w="12700">
            <a:miter lim="400000"/>
          </a:ln>
        </p:spPr>
      </p:pic>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pic>
        <p:nvPicPr>
          <p:cNvPr id="80" name="Picture 7" descr="Picture 7"/>
          <p:cNvPicPr>
            <a:picLocks noChangeAspect="1"/>
          </p:cNvPicPr>
          <p:nvPr/>
        </p:nvPicPr>
        <p:blipFill>
          <a:blip r:embed="rId2">
            <a:extLst/>
          </a:blip>
          <a:stretch>
            <a:fillRect/>
          </a:stretch>
        </p:blipFill>
        <p:spPr>
          <a:xfrm>
            <a:off x="207447" y="3554495"/>
            <a:ext cx="8677950" cy="3166980"/>
          </a:xfrm>
          <a:prstGeom prst="rect">
            <a:avLst/>
          </a:prstGeom>
          <a:ln w="12700">
            <a:miter lim="400000"/>
          </a:ln>
        </p:spPr>
      </p:pic>
      <p:pic>
        <p:nvPicPr>
          <p:cNvPr id="81" name="Picture 1" descr="Picture 1"/>
          <p:cNvPicPr>
            <a:picLocks noChangeAspect="1"/>
          </p:cNvPicPr>
          <p:nvPr/>
        </p:nvPicPr>
        <p:blipFill>
          <a:blip r:embed="rId3">
            <a:extLst/>
          </a:blip>
          <a:srcRect l="0" t="0" r="64696" b="0"/>
          <a:stretch>
            <a:fillRect/>
          </a:stretch>
        </p:blipFill>
        <p:spPr>
          <a:xfrm>
            <a:off x="393880" y="341526"/>
            <a:ext cx="2093916" cy="636591"/>
          </a:xfrm>
          <a:prstGeom prst="rect">
            <a:avLst/>
          </a:prstGeom>
          <a:ln w="12700">
            <a:miter lim="400000"/>
          </a:ln>
        </p:spPr>
      </p:pic>
      <p:pic>
        <p:nvPicPr>
          <p:cNvPr id="82" name="Picture 6" descr="Picture 6"/>
          <p:cNvPicPr>
            <a:picLocks noChangeAspect="1"/>
          </p:cNvPicPr>
          <p:nvPr/>
        </p:nvPicPr>
        <p:blipFill>
          <a:blip r:embed="rId4">
            <a:extLst/>
          </a:blip>
          <a:srcRect l="12186" t="13567" r="6630" b="28193"/>
          <a:stretch>
            <a:fillRect/>
          </a:stretch>
        </p:blipFill>
        <p:spPr>
          <a:xfrm>
            <a:off x="6038601" y="220082"/>
            <a:ext cx="2732092" cy="879480"/>
          </a:xfrm>
          <a:prstGeom prst="rect">
            <a:avLst/>
          </a:prstGeom>
          <a:ln w="12700">
            <a:miter lim="400000"/>
          </a:ln>
        </p:spPr>
      </p:pic>
      <p:sp>
        <p:nvSpPr>
          <p:cNvPr id="83" name="Title Text"/>
          <p:cNvSpPr txBox="1"/>
          <p:nvPr>
            <p:ph type="title"/>
          </p:nvPr>
        </p:nvSpPr>
        <p:spPr>
          <a:xfrm>
            <a:off x="457200" y="1620890"/>
            <a:ext cx="3008316" cy="1162051"/>
          </a:xfrm>
          <a:prstGeom prst="rect">
            <a:avLst/>
          </a:prstGeom>
        </p:spPr>
        <p:txBody>
          <a:bodyPr/>
          <a:lstStyle>
            <a:lvl1pPr algn="l">
              <a:lnSpc>
                <a:spcPct val="100000"/>
              </a:lnSpc>
              <a:defRPr sz="2000">
                <a:solidFill>
                  <a:srgbClr val="000000"/>
                </a:solidFill>
              </a:defRPr>
            </a:lvl1pPr>
          </a:lstStyle>
          <a:p>
            <a:pPr/>
            <a:r>
              <a:t>Title Text</a:t>
            </a:r>
          </a:p>
        </p:txBody>
      </p:sp>
      <p:sp>
        <p:nvSpPr>
          <p:cNvPr id="84" name="Body Level One…"/>
          <p:cNvSpPr txBox="1"/>
          <p:nvPr>
            <p:ph type="body" sz="half" idx="1"/>
          </p:nvPr>
        </p:nvSpPr>
        <p:spPr>
          <a:xfrm>
            <a:off x="3575050" y="1620890"/>
            <a:ext cx="5111750" cy="450527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5" name="Text Placeholder 3"/>
          <p:cNvSpPr/>
          <p:nvPr>
            <p:ph type="body" sz="quarter" idx="13"/>
          </p:nvPr>
        </p:nvSpPr>
        <p:spPr>
          <a:xfrm>
            <a:off x="457198" y="2782939"/>
            <a:ext cx="3008317" cy="3343226"/>
          </a:xfrm>
          <a:prstGeom prst="rect">
            <a:avLst/>
          </a:prstGeom>
        </p:spPr>
        <p:txBody>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pic>
        <p:nvPicPr>
          <p:cNvPr id="93" name="Picture 7" descr="Picture 7"/>
          <p:cNvPicPr>
            <a:picLocks noChangeAspect="1"/>
          </p:cNvPicPr>
          <p:nvPr/>
        </p:nvPicPr>
        <p:blipFill>
          <a:blip r:embed="rId2">
            <a:extLst/>
          </a:blip>
          <a:stretch>
            <a:fillRect/>
          </a:stretch>
        </p:blipFill>
        <p:spPr>
          <a:xfrm>
            <a:off x="207447" y="3554495"/>
            <a:ext cx="8677950" cy="3166980"/>
          </a:xfrm>
          <a:prstGeom prst="rect">
            <a:avLst/>
          </a:prstGeom>
          <a:ln w="12700">
            <a:miter lim="400000"/>
          </a:ln>
        </p:spPr>
      </p:pic>
      <p:pic>
        <p:nvPicPr>
          <p:cNvPr id="94" name="Picture 1" descr="Picture 1"/>
          <p:cNvPicPr>
            <a:picLocks noChangeAspect="1"/>
          </p:cNvPicPr>
          <p:nvPr/>
        </p:nvPicPr>
        <p:blipFill>
          <a:blip r:embed="rId3">
            <a:extLst/>
          </a:blip>
          <a:srcRect l="0" t="0" r="64696" b="0"/>
          <a:stretch>
            <a:fillRect/>
          </a:stretch>
        </p:blipFill>
        <p:spPr>
          <a:xfrm>
            <a:off x="393880" y="341526"/>
            <a:ext cx="2093916" cy="636591"/>
          </a:xfrm>
          <a:prstGeom prst="rect">
            <a:avLst/>
          </a:prstGeom>
          <a:ln w="12700">
            <a:miter lim="400000"/>
          </a:ln>
        </p:spPr>
      </p:pic>
      <p:pic>
        <p:nvPicPr>
          <p:cNvPr id="95" name="Picture 6" descr="Picture 6"/>
          <p:cNvPicPr>
            <a:picLocks noChangeAspect="1"/>
          </p:cNvPicPr>
          <p:nvPr/>
        </p:nvPicPr>
        <p:blipFill>
          <a:blip r:embed="rId4">
            <a:extLst/>
          </a:blip>
          <a:srcRect l="12186" t="13567" r="6630" b="28193"/>
          <a:stretch>
            <a:fillRect/>
          </a:stretch>
        </p:blipFill>
        <p:spPr>
          <a:xfrm>
            <a:off x="6038601" y="220082"/>
            <a:ext cx="2732092" cy="879480"/>
          </a:xfrm>
          <a:prstGeom prst="rect">
            <a:avLst/>
          </a:prstGeom>
          <a:ln w="12700">
            <a:miter lim="400000"/>
          </a:ln>
        </p:spPr>
      </p:pic>
      <p:sp>
        <p:nvSpPr>
          <p:cNvPr id="96" name="Title Text"/>
          <p:cNvSpPr txBox="1"/>
          <p:nvPr>
            <p:ph type="title"/>
          </p:nvPr>
        </p:nvSpPr>
        <p:spPr>
          <a:xfrm>
            <a:off x="1792288" y="4800600"/>
            <a:ext cx="5486403" cy="566738"/>
          </a:xfrm>
          <a:prstGeom prst="rect">
            <a:avLst/>
          </a:prstGeom>
        </p:spPr>
        <p:txBody>
          <a:bodyPr anchor="b"/>
          <a:lstStyle>
            <a:lvl1pPr algn="l">
              <a:lnSpc>
                <a:spcPct val="100000"/>
              </a:lnSpc>
              <a:defRPr sz="2000">
                <a:solidFill>
                  <a:srgbClr val="000000"/>
                </a:solidFill>
              </a:defRPr>
            </a:lvl1pPr>
          </a:lstStyle>
          <a:p>
            <a:pPr/>
            <a:r>
              <a:t>Title Text</a:t>
            </a:r>
          </a:p>
        </p:txBody>
      </p:sp>
      <p:sp>
        <p:nvSpPr>
          <p:cNvPr id="97" name="Picture Placeholder 2"/>
          <p:cNvSpPr/>
          <p:nvPr>
            <p:ph type="pic" sz="half" idx="13"/>
          </p:nvPr>
        </p:nvSpPr>
        <p:spPr>
          <a:xfrm>
            <a:off x="1792288" y="1321919"/>
            <a:ext cx="5486403" cy="3405655"/>
          </a:xfrm>
          <a:prstGeom prst="rect">
            <a:avLst/>
          </a:prstGeom>
        </p:spPr>
        <p:txBody>
          <a:bodyPr lIns="91439" tIns="45719" rIns="91439" bIns="45719">
            <a:noAutofit/>
          </a:bodyPr>
          <a:lstStyle/>
          <a:p>
            <a:pPr/>
          </a:p>
        </p:txBody>
      </p:sp>
      <p:sp>
        <p:nvSpPr>
          <p:cNvPr id="98" name="Body Level One…"/>
          <p:cNvSpPr txBox="1"/>
          <p:nvPr>
            <p:ph type="body" sz="quarter" idx="1"/>
          </p:nvPr>
        </p:nvSpPr>
        <p:spPr>
          <a:xfrm>
            <a:off x="1792288" y="5367337"/>
            <a:ext cx="5486403" cy="804865"/>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pic>
        <p:nvPicPr>
          <p:cNvPr id="106" name="Picture 7" descr="Picture 7"/>
          <p:cNvPicPr>
            <a:picLocks noChangeAspect="1"/>
          </p:cNvPicPr>
          <p:nvPr/>
        </p:nvPicPr>
        <p:blipFill>
          <a:blip r:embed="rId2">
            <a:extLst/>
          </a:blip>
          <a:stretch>
            <a:fillRect/>
          </a:stretch>
        </p:blipFill>
        <p:spPr>
          <a:xfrm>
            <a:off x="207447" y="3554495"/>
            <a:ext cx="8677950" cy="3166980"/>
          </a:xfrm>
          <a:prstGeom prst="rect">
            <a:avLst/>
          </a:prstGeom>
          <a:ln w="12700">
            <a:miter lim="400000"/>
          </a:ln>
        </p:spPr>
      </p:pic>
      <p:pic>
        <p:nvPicPr>
          <p:cNvPr id="107" name="Picture 6" descr="Picture 6"/>
          <p:cNvPicPr>
            <a:picLocks noChangeAspect="1"/>
          </p:cNvPicPr>
          <p:nvPr/>
        </p:nvPicPr>
        <p:blipFill>
          <a:blip r:embed="rId3">
            <a:extLst/>
          </a:blip>
          <a:stretch>
            <a:fillRect/>
          </a:stretch>
        </p:blipFill>
        <p:spPr>
          <a:xfrm>
            <a:off x="371520" y="291887"/>
            <a:ext cx="8470676" cy="746788"/>
          </a:xfrm>
          <a:prstGeom prst="rect">
            <a:avLst/>
          </a:prstGeom>
          <a:ln w="12700">
            <a:miter lim="400000"/>
          </a:ln>
        </p:spPr>
      </p:pic>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2">
            <a:extLst/>
          </a:blip>
          <a:stretch>
            <a:fillRect/>
          </a:stretch>
        </p:blipFill>
        <p:spPr>
          <a:xfrm>
            <a:off x="207447" y="3554495"/>
            <a:ext cx="8677950" cy="3166980"/>
          </a:xfrm>
          <a:prstGeom prst="rect">
            <a:avLst/>
          </a:prstGeom>
          <a:ln w="12700">
            <a:miter lim="400000"/>
          </a:ln>
        </p:spPr>
      </p:pic>
      <p:pic>
        <p:nvPicPr>
          <p:cNvPr id="3" name="Picture 1" descr="Picture 1"/>
          <p:cNvPicPr>
            <a:picLocks noChangeAspect="1"/>
          </p:cNvPicPr>
          <p:nvPr/>
        </p:nvPicPr>
        <p:blipFill>
          <a:blip r:embed="rId3">
            <a:extLst/>
          </a:blip>
          <a:srcRect l="0" t="0" r="64696" b="0"/>
          <a:stretch>
            <a:fillRect/>
          </a:stretch>
        </p:blipFill>
        <p:spPr>
          <a:xfrm>
            <a:off x="393880" y="341526"/>
            <a:ext cx="2093916" cy="636591"/>
          </a:xfrm>
          <a:prstGeom prst="rect">
            <a:avLst/>
          </a:prstGeom>
          <a:ln w="12700">
            <a:miter lim="400000"/>
          </a:ln>
        </p:spPr>
      </p:pic>
      <p:pic>
        <p:nvPicPr>
          <p:cNvPr id="4" name="Picture 6" descr="Picture 6"/>
          <p:cNvPicPr>
            <a:picLocks noChangeAspect="1"/>
          </p:cNvPicPr>
          <p:nvPr/>
        </p:nvPicPr>
        <p:blipFill>
          <a:blip r:embed="rId4">
            <a:extLst/>
          </a:blip>
          <a:srcRect l="12186" t="13567" r="6630" b="28193"/>
          <a:stretch>
            <a:fillRect/>
          </a:stretch>
        </p:blipFill>
        <p:spPr>
          <a:xfrm>
            <a:off x="6038601" y="220082"/>
            <a:ext cx="2732092" cy="879480"/>
          </a:xfrm>
          <a:prstGeom prst="rect">
            <a:avLst/>
          </a:prstGeom>
          <a:ln w="12700">
            <a:miter lim="400000"/>
          </a:ln>
        </p:spPr>
      </p:pic>
      <p:sp>
        <p:nvSpPr>
          <p:cNvPr id="5" name="Body Level One…"/>
          <p:cNvSpPr txBox="1"/>
          <p:nvPr>
            <p:ph type="body" idx="1"/>
          </p:nvPr>
        </p:nvSpPr>
        <p:spPr>
          <a:xfrm>
            <a:off x="457200" y="2419200"/>
            <a:ext cx="8229600" cy="3706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Title Text"/>
          <p:cNvSpPr txBox="1"/>
          <p:nvPr>
            <p:ph type="title"/>
          </p:nvPr>
        </p:nvSpPr>
        <p:spPr>
          <a:xfrm>
            <a:off x="457200" y="1200960"/>
            <a:ext cx="8229600" cy="106272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Title Text</a:t>
            </a:r>
          </a:p>
        </p:txBody>
      </p:sp>
      <p:sp>
        <p:nvSpPr>
          <p:cNvPr id="7" name="Slide Number"/>
          <p:cNvSpPr txBox="1"/>
          <p:nvPr>
            <p:ph type="sldNum" sz="quarter" idx="2"/>
          </p:nvPr>
        </p:nvSpPr>
        <p:spPr>
          <a:xfrm>
            <a:off x="8441403" y="6425421"/>
            <a:ext cx="245400" cy="226982"/>
          </a:xfrm>
          <a:prstGeom prst="rect">
            <a:avLst/>
          </a:prstGeom>
          <a:ln w="12700">
            <a:miter lim="400000"/>
          </a:ln>
        </p:spPr>
        <p:txBody>
          <a:bodyPr wrap="none" lIns="45718" tIns="45718" rIns="45718" bIns="45718" anchor="ctr">
            <a:spAutoFit/>
          </a:bodyPr>
          <a:lstStyle>
            <a:lvl1pPr algn="r">
              <a:defRPr sz="1000">
                <a:solidFill>
                  <a:srgbClr val="888888"/>
                </a:solidFill>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Lst>
  <p:transition xmlns:p14="http://schemas.microsoft.com/office/powerpoint/2010/main" spd="med" advClick="1"/>
  <p:txStyles>
    <p:titleStyle>
      <a:lvl1pPr marL="0" marR="0" indent="0" algn="ctr" defTabSz="457200" rtl="0" latinLnBrk="0">
        <a:lnSpc>
          <a:spcPts val="4000"/>
        </a:lnSpc>
        <a:spcBef>
          <a:spcPts val="0"/>
        </a:spcBef>
        <a:spcAft>
          <a:spcPts val="0"/>
        </a:spcAft>
        <a:buClrTx/>
        <a:buSzTx/>
        <a:buFontTx/>
        <a:buNone/>
        <a:tabLst/>
        <a:defRPr b="1" baseline="0" cap="none" i="0" spc="0" strike="noStrike" sz="3600" u="none">
          <a:ln>
            <a:noFill/>
          </a:ln>
          <a:solidFill>
            <a:srgbClr val="007AC2"/>
          </a:solidFill>
          <a:uFillTx/>
          <a:latin typeface="Arial"/>
          <a:ea typeface="Arial"/>
          <a:cs typeface="Arial"/>
          <a:sym typeface="Arial"/>
        </a:defRPr>
      </a:lvl1pPr>
      <a:lvl2pPr marL="0" marR="0" indent="0" algn="ctr" defTabSz="457200" rtl="0" latinLnBrk="0">
        <a:lnSpc>
          <a:spcPts val="4000"/>
        </a:lnSpc>
        <a:spcBef>
          <a:spcPts val="0"/>
        </a:spcBef>
        <a:spcAft>
          <a:spcPts val="0"/>
        </a:spcAft>
        <a:buClrTx/>
        <a:buSzTx/>
        <a:buFontTx/>
        <a:buNone/>
        <a:tabLst/>
        <a:defRPr b="1" baseline="0" cap="none" i="0" spc="0" strike="noStrike" sz="3600" u="none">
          <a:ln>
            <a:noFill/>
          </a:ln>
          <a:solidFill>
            <a:srgbClr val="007AC2"/>
          </a:solidFill>
          <a:uFillTx/>
          <a:latin typeface="Arial"/>
          <a:ea typeface="Arial"/>
          <a:cs typeface="Arial"/>
          <a:sym typeface="Arial"/>
        </a:defRPr>
      </a:lvl2pPr>
      <a:lvl3pPr marL="0" marR="0" indent="0" algn="ctr" defTabSz="457200" rtl="0" latinLnBrk="0">
        <a:lnSpc>
          <a:spcPts val="4000"/>
        </a:lnSpc>
        <a:spcBef>
          <a:spcPts val="0"/>
        </a:spcBef>
        <a:spcAft>
          <a:spcPts val="0"/>
        </a:spcAft>
        <a:buClrTx/>
        <a:buSzTx/>
        <a:buFontTx/>
        <a:buNone/>
        <a:tabLst/>
        <a:defRPr b="1" baseline="0" cap="none" i="0" spc="0" strike="noStrike" sz="3600" u="none">
          <a:ln>
            <a:noFill/>
          </a:ln>
          <a:solidFill>
            <a:srgbClr val="007AC2"/>
          </a:solidFill>
          <a:uFillTx/>
          <a:latin typeface="Arial"/>
          <a:ea typeface="Arial"/>
          <a:cs typeface="Arial"/>
          <a:sym typeface="Arial"/>
        </a:defRPr>
      </a:lvl3pPr>
      <a:lvl4pPr marL="0" marR="0" indent="0" algn="ctr" defTabSz="457200" rtl="0" latinLnBrk="0">
        <a:lnSpc>
          <a:spcPts val="4000"/>
        </a:lnSpc>
        <a:spcBef>
          <a:spcPts val="0"/>
        </a:spcBef>
        <a:spcAft>
          <a:spcPts val="0"/>
        </a:spcAft>
        <a:buClrTx/>
        <a:buSzTx/>
        <a:buFontTx/>
        <a:buNone/>
        <a:tabLst/>
        <a:defRPr b="1" baseline="0" cap="none" i="0" spc="0" strike="noStrike" sz="3600" u="none">
          <a:ln>
            <a:noFill/>
          </a:ln>
          <a:solidFill>
            <a:srgbClr val="007AC2"/>
          </a:solidFill>
          <a:uFillTx/>
          <a:latin typeface="Arial"/>
          <a:ea typeface="Arial"/>
          <a:cs typeface="Arial"/>
          <a:sym typeface="Arial"/>
        </a:defRPr>
      </a:lvl4pPr>
      <a:lvl5pPr marL="0" marR="0" indent="0" algn="ctr" defTabSz="457200" rtl="0" latinLnBrk="0">
        <a:lnSpc>
          <a:spcPts val="4000"/>
        </a:lnSpc>
        <a:spcBef>
          <a:spcPts val="0"/>
        </a:spcBef>
        <a:spcAft>
          <a:spcPts val="0"/>
        </a:spcAft>
        <a:buClrTx/>
        <a:buSzTx/>
        <a:buFontTx/>
        <a:buNone/>
        <a:tabLst/>
        <a:defRPr b="1" baseline="0" cap="none" i="0" spc="0" strike="noStrike" sz="3600" u="none">
          <a:ln>
            <a:noFill/>
          </a:ln>
          <a:solidFill>
            <a:srgbClr val="007AC2"/>
          </a:solidFill>
          <a:uFillTx/>
          <a:latin typeface="Arial"/>
          <a:ea typeface="Arial"/>
          <a:cs typeface="Arial"/>
          <a:sym typeface="Arial"/>
        </a:defRPr>
      </a:lvl5pPr>
      <a:lvl6pPr marL="0" marR="0" indent="0" algn="ctr" defTabSz="457200" rtl="0" latinLnBrk="0">
        <a:lnSpc>
          <a:spcPts val="4000"/>
        </a:lnSpc>
        <a:spcBef>
          <a:spcPts val="0"/>
        </a:spcBef>
        <a:spcAft>
          <a:spcPts val="0"/>
        </a:spcAft>
        <a:buClrTx/>
        <a:buSzTx/>
        <a:buFontTx/>
        <a:buNone/>
        <a:tabLst/>
        <a:defRPr b="1" baseline="0" cap="none" i="0" spc="0" strike="noStrike" sz="3600" u="none">
          <a:ln>
            <a:noFill/>
          </a:ln>
          <a:solidFill>
            <a:srgbClr val="007AC2"/>
          </a:solidFill>
          <a:uFillTx/>
          <a:latin typeface="Arial"/>
          <a:ea typeface="Arial"/>
          <a:cs typeface="Arial"/>
          <a:sym typeface="Arial"/>
        </a:defRPr>
      </a:lvl6pPr>
      <a:lvl7pPr marL="0" marR="0" indent="0" algn="ctr" defTabSz="457200" rtl="0" latinLnBrk="0">
        <a:lnSpc>
          <a:spcPts val="4000"/>
        </a:lnSpc>
        <a:spcBef>
          <a:spcPts val="0"/>
        </a:spcBef>
        <a:spcAft>
          <a:spcPts val="0"/>
        </a:spcAft>
        <a:buClrTx/>
        <a:buSzTx/>
        <a:buFontTx/>
        <a:buNone/>
        <a:tabLst/>
        <a:defRPr b="1" baseline="0" cap="none" i="0" spc="0" strike="noStrike" sz="3600" u="none">
          <a:ln>
            <a:noFill/>
          </a:ln>
          <a:solidFill>
            <a:srgbClr val="007AC2"/>
          </a:solidFill>
          <a:uFillTx/>
          <a:latin typeface="Arial"/>
          <a:ea typeface="Arial"/>
          <a:cs typeface="Arial"/>
          <a:sym typeface="Arial"/>
        </a:defRPr>
      </a:lvl7pPr>
      <a:lvl8pPr marL="0" marR="0" indent="0" algn="ctr" defTabSz="457200" rtl="0" latinLnBrk="0">
        <a:lnSpc>
          <a:spcPts val="4000"/>
        </a:lnSpc>
        <a:spcBef>
          <a:spcPts val="0"/>
        </a:spcBef>
        <a:spcAft>
          <a:spcPts val="0"/>
        </a:spcAft>
        <a:buClrTx/>
        <a:buSzTx/>
        <a:buFontTx/>
        <a:buNone/>
        <a:tabLst/>
        <a:defRPr b="1" baseline="0" cap="none" i="0" spc="0" strike="noStrike" sz="3600" u="none">
          <a:ln>
            <a:noFill/>
          </a:ln>
          <a:solidFill>
            <a:srgbClr val="007AC2"/>
          </a:solidFill>
          <a:uFillTx/>
          <a:latin typeface="Arial"/>
          <a:ea typeface="Arial"/>
          <a:cs typeface="Arial"/>
          <a:sym typeface="Arial"/>
        </a:defRPr>
      </a:lvl8pPr>
      <a:lvl9pPr marL="0" marR="0" indent="0" algn="ctr" defTabSz="457200" rtl="0" latinLnBrk="0">
        <a:lnSpc>
          <a:spcPts val="4000"/>
        </a:lnSpc>
        <a:spcBef>
          <a:spcPts val="0"/>
        </a:spcBef>
        <a:spcAft>
          <a:spcPts val="0"/>
        </a:spcAft>
        <a:buClrTx/>
        <a:buSzTx/>
        <a:buFontTx/>
        <a:buNone/>
        <a:tabLst/>
        <a:defRPr b="1" baseline="0" cap="none" i="0" spc="0" strike="noStrike" sz="3600" u="none">
          <a:ln>
            <a:noFill/>
          </a:ln>
          <a:solidFill>
            <a:srgbClr val="007AC2"/>
          </a:solidFill>
          <a:uFillTx/>
          <a:latin typeface="Arial"/>
          <a:ea typeface="Arial"/>
          <a:cs typeface="Arial"/>
          <a:sym typeface="Arial"/>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1pPr>
      <a:lvl2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2pPr>
      <a:lvl3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3pPr>
      <a:lvl4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4pPr>
      <a:lvl5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5pPr>
      <a:lvl6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6pPr>
      <a:lvl7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7pPr>
      <a:lvl8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8pPr>
      <a:lvl9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jpeg"/><Relationship Id="rId4"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Title 4"/>
          <p:cNvSpPr txBox="1"/>
          <p:nvPr>
            <p:ph type="ctrTitle"/>
          </p:nvPr>
        </p:nvSpPr>
        <p:spPr>
          <a:prstGeom prst="rect">
            <a:avLst/>
          </a:prstGeom>
        </p:spPr>
        <p:txBody>
          <a:bodyPr/>
          <a:lstStyle/>
          <a:p>
            <a:pPr/>
            <a:r>
              <a:t>Transforming Primary Care</a:t>
            </a:r>
          </a:p>
          <a:p>
            <a:pPr/>
            <a:r>
              <a:t>The Journey So Far </a:t>
            </a:r>
          </a:p>
        </p:txBody>
      </p:sp>
      <p:sp>
        <p:nvSpPr>
          <p:cNvPr id="118" name="Subtitle 5"/>
          <p:cNvSpPr txBox="1"/>
          <p:nvPr>
            <p:ph type="subTitle" sz="quarter" idx="1"/>
          </p:nvPr>
        </p:nvSpPr>
        <p:spPr>
          <a:prstGeom prst="rect">
            <a:avLst/>
          </a:prstGeom>
        </p:spPr>
        <p:txBody>
          <a:bodyPr/>
          <a:lstStyle/>
          <a:p>
            <a:pPr/>
            <a:r>
              <a:t>Katrina Cleary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Title 1"/>
          <p:cNvSpPr txBox="1"/>
          <p:nvPr>
            <p:ph type="title"/>
          </p:nvPr>
        </p:nvSpPr>
        <p:spPr>
          <a:xfrm>
            <a:off x="2350512" y="3291628"/>
            <a:ext cx="8229601" cy="1062723"/>
          </a:xfrm>
          <a:prstGeom prst="rect">
            <a:avLst/>
          </a:prstGeom>
        </p:spPr>
        <p:txBody>
          <a:bodyPr/>
          <a:lstStyle>
            <a:lvl1pPr algn="l"/>
          </a:lstStyle>
          <a:p>
            <a:pPr/>
            <a:r>
              <a:t>Still more work to do!</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8" name="Picture Placeholder 2" descr="Picture Placeholder 2"/>
          <p:cNvPicPr>
            <a:picLocks noChangeAspect="1"/>
          </p:cNvPicPr>
          <p:nvPr>
            <p:ph type="pic" idx="13"/>
          </p:nvPr>
        </p:nvPicPr>
        <p:blipFill>
          <a:blip r:embed="rId2">
            <a:extLst/>
          </a:blip>
          <a:srcRect l="0" t="18962" r="0" b="18962"/>
          <a:stretch>
            <a:fillRect/>
          </a:stretch>
        </p:blipFill>
        <p:spPr>
          <a:xfrm>
            <a:off x="1119187" y="1690217"/>
            <a:ext cx="7138851" cy="4431407"/>
          </a:xfrm>
          <a:prstGeom prst="rect">
            <a:avLst/>
          </a:prstGeom>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Title 1"/>
          <p:cNvSpPr txBox="1"/>
          <p:nvPr>
            <p:ph type="title"/>
          </p:nvPr>
        </p:nvSpPr>
        <p:spPr>
          <a:xfrm>
            <a:off x="457200" y="1594660"/>
            <a:ext cx="8229600" cy="1062723"/>
          </a:xfrm>
          <a:prstGeom prst="rect">
            <a:avLst/>
          </a:prstGeom>
        </p:spPr>
        <p:txBody>
          <a:bodyPr/>
          <a:lstStyle/>
          <a:p>
            <a:pPr/>
            <a:r>
              <a:t>Over to you</a:t>
            </a:r>
          </a:p>
        </p:txBody>
      </p:sp>
      <p:sp>
        <p:nvSpPr>
          <p:cNvPr id="221" name="Content Placeholder 2"/>
          <p:cNvSpPr txBox="1"/>
          <p:nvPr>
            <p:ph type="body" idx="1"/>
          </p:nvPr>
        </p:nvSpPr>
        <p:spPr>
          <a:xfrm>
            <a:off x="457200" y="2419200"/>
            <a:ext cx="8229600" cy="3706963"/>
          </a:xfrm>
          <a:prstGeom prst="rect">
            <a:avLst/>
          </a:prstGeom>
        </p:spPr>
        <p:txBody>
          <a:bodyPr/>
          <a:lstStyle/>
          <a:p>
            <a:pPr/>
            <a:r>
              <a:t>Which of the areas do you think are the most important for us to focus on?</a:t>
            </a:r>
          </a:p>
          <a:p>
            <a:pPr/>
            <a:r>
              <a:t>How do you think as PPG members you can support your practices with these changes?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2" name="Picture 3" descr="Picture 3"/>
          <p:cNvPicPr>
            <a:picLocks noChangeAspect="1"/>
          </p:cNvPicPr>
          <p:nvPr/>
        </p:nvPicPr>
        <p:blipFill>
          <a:blip r:embed="rId3">
            <a:extLst/>
          </a:blip>
          <a:stretch>
            <a:fillRect/>
          </a:stretch>
        </p:blipFill>
        <p:spPr>
          <a:xfrm>
            <a:off x="1715616" y="0"/>
            <a:ext cx="5712768" cy="6858000"/>
          </a:xfrm>
          <a:prstGeom prst="rect">
            <a:avLst/>
          </a:prstGeom>
          <a:ln w="12700">
            <a:miter lim="400000"/>
          </a:ln>
        </p:spPr>
      </p:pic>
      <p:pic>
        <p:nvPicPr>
          <p:cNvPr id="123" name="Picture 2" descr="Picture 2"/>
          <p:cNvPicPr>
            <a:picLocks noChangeAspect="1"/>
          </p:cNvPicPr>
          <p:nvPr/>
        </p:nvPicPr>
        <p:blipFill>
          <a:blip r:embed="rId4">
            <a:extLst/>
          </a:blip>
          <a:stretch>
            <a:fillRect/>
          </a:stretch>
        </p:blipFill>
        <p:spPr>
          <a:xfrm>
            <a:off x="1715616" y="0"/>
            <a:ext cx="5712768" cy="6858000"/>
          </a:xfrm>
          <a:prstGeom prst="rect">
            <a:avLst/>
          </a:prstGeom>
          <a:ln w="12700">
            <a:miter lim="400000"/>
          </a:ln>
        </p:spPr>
      </p:pic>
      <p:grpSp>
        <p:nvGrpSpPr>
          <p:cNvPr id="126" name="Right Arrow Callout 4"/>
          <p:cNvGrpSpPr/>
          <p:nvPr/>
        </p:nvGrpSpPr>
        <p:grpSpPr>
          <a:xfrm>
            <a:off x="439784" y="90530"/>
            <a:ext cx="2520287" cy="2088239"/>
            <a:chOff x="-1" y="-1"/>
            <a:chExt cx="2520286" cy="2088238"/>
          </a:xfrm>
        </p:grpSpPr>
        <p:sp>
          <p:nvSpPr>
            <p:cNvPr id="124" name="Shape"/>
            <p:cNvSpPr/>
            <p:nvPr/>
          </p:nvSpPr>
          <p:spPr>
            <a:xfrm>
              <a:off x="-2" y="-2"/>
              <a:ext cx="2520287" cy="20882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035" y="0"/>
                  </a:lnTo>
                  <a:lnTo>
                    <a:pt x="14035" y="8100"/>
                  </a:lnTo>
                  <a:lnTo>
                    <a:pt x="17126" y="8100"/>
                  </a:lnTo>
                  <a:lnTo>
                    <a:pt x="17126" y="5400"/>
                  </a:lnTo>
                  <a:lnTo>
                    <a:pt x="21600" y="10800"/>
                  </a:lnTo>
                  <a:lnTo>
                    <a:pt x="17126" y="16200"/>
                  </a:lnTo>
                  <a:lnTo>
                    <a:pt x="17126" y="13500"/>
                  </a:lnTo>
                  <a:lnTo>
                    <a:pt x="14035" y="13500"/>
                  </a:lnTo>
                  <a:lnTo>
                    <a:pt x="14035" y="21600"/>
                  </a:lnTo>
                  <a:lnTo>
                    <a:pt x="0" y="21600"/>
                  </a:lnTo>
                  <a:close/>
                </a:path>
              </a:pathLst>
            </a:cu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p>
          </p:txBody>
        </p:sp>
        <p:sp>
          <p:nvSpPr>
            <p:cNvPr id="125" name="40 face to face contacts…"/>
            <p:cNvSpPr txBox="1"/>
            <p:nvPr/>
          </p:nvSpPr>
          <p:spPr>
            <a:xfrm>
              <a:off x="-2" y="160198"/>
              <a:ext cx="1637607" cy="17678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a:solidFill>
                    <a:srgbClr val="FFFFFF"/>
                  </a:solidFill>
                </a:defRPr>
              </a:pPr>
              <a:r>
                <a:t>40 face to face contacts</a:t>
              </a:r>
            </a:p>
            <a:p>
              <a:pPr algn="ctr">
                <a:defRPr>
                  <a:solidFill>
                    <a:srgbClr val="FFFFFF"/>
                  </a:solidFill>
                </a:defRPr>
              </a:pPr>
            </a:p>
            <a:p>
              <a:pPr algn="ctr">
                <a:defRPr>
                  <a:solidFill>
                    <a:srgbClr val="FFFFFF"/>
                  </a:solidFill>
                </a:defRPr>
              </a:pPr>
            </a:p>
            <a:p>
              <a:pPr algn="ctr">
                <a:defRPr>
                  <a:solidFill>
                    <a:srgbClr val="FFFFFF"/>
                  </a:solidFill>
                </a:defRPr>
              </a:pPr>
            </a:p>
            <a:p>
              <a:pPr algn="ctr">
                <a:defRPr>
                  <a:solidFill>
                    <a:srgbClr val="FFFFFF"/>
                  </a:solidFill>
                </a:defRPr>
              </a:pPr>
              <a:r>
                <a:t>4 home visits</a:t>
              </a:r>
            </a:p>
          </p:txBody>
        </p:sp>
      </p:grpSp>
      <p:grpSp>
        <p:nvGrpSpPr>
          <p:cNvPr id="129" name="Left Arrow Callout 5"/>
          <p:cNvGrpSpPr/>
          <p:nvPr/>
        </p:nvGrpSpPr>
        <p:grpSpPr>
          <a:xfrm>
            <a:off x="6219999" y="18523"/>
            <a:ext cx="2542126" cy="2232253"/>
            <a:chOff x="-1" y="0"/>
            <a:chExt cx="2542124" cy="2232252"/>
          </a:xfrm>
        </p:grpSpPr>
        <p:sp>
          <p:nvSpPr>
            <p:cNvPr id="127" name="Shape"/>
            <p:cNvSpPr/>
            <p:nvPr/>
          </p:nvSpPr>
          <p:spPr>
            <a:xfrm>
              <a:off x="-1" y="-1"/>
              <a:ext cx="2542125" cy="22322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4742" y="5400"/>
                  </a:lnTo>
                  <a:lnTo>
                    <a:pt x="4742" y="8100"/>
                  </a:lnTo>
                  <a:lnTo>
                    <a:pt x="7565" y="8100"/>
                  </a:lnTo>
                  <a:lnTo>
                    <a:pt x="7565" y="0"/>
                  </a:lnTo>
                  <a:lnTo>
                    <a:pt x="21600" y="0"/>
                  </a:lnTo>
                  <a:lnTo>
                    <a:pt x="21600" y="21600"/>
                  </a:lnTo>
                  <a:lnTo>
                    <a:pt x="7565" y="21600"/>
                  </a:lnTo>
                  <a:lnTo>
                    <a:pt x="7565" y="13500"/>
                  </a:lnTo>
                  <a:lnTo>
                    <a:pt x="4742" y="13500"/>
                  </a:lnTo>
                  <a:lnTo>
                    <a:pt x="4742" y="16200"/>
                  </a:lnTo>
                  <a:close/>
                </a:path>
              </a:pathLst>
            </a:cu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p>
          </p:txBody>
        </p:sp>
        <p:sp>
          <p:nvSpPr>
            <p:cNvPr id="128" name="50 electronic letters/urgent faxes"/>
            <p:cNvSpPr txBox="1"/>
            <p:nvPr/>
          </p:nvSpPr>
          <p:spPr>
            <a:xfrm>
              <a:off x="890325" y="651304"/>
              <a:ext cx="1651797" cy="9296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a:solidFill>
                    <a:srgbClr val="FFFFFF"/>
                  </a:solidFill>
                </a:defRPr>
              </a:lvl1pPr>
            </a:lstStyle>
            <a:p>
              <a:pPr/>
              <a:r>
                <a:t>50 electronic letters/urgent faxes</a:t>
              </a:r>
            </a:p>
          </p:txBody>
        </p:sp>
      </p:grpSp>
      <p:grpSp>
        <p:nvGrpSpPr>
          <p:cNvPr id="132" name="Right Arrow Callout 8"/>
          <p:cNvGrpSpPr/>
          <p:nvPr/>
        </p:nvGrpSpPr>
        <p:grpSpPr>
          <a:xfrm>
            <a:off x="439784" y="2328795"/>
            <a:ext cx="2520287" cy="2088239"/>
            <a:chOff x="-1" y="-1"/>
            <a:chExt cx="2520286" cy="2088237"/>
          </a:xfrm>
        </p:grpSpPr>
        <p:sp>
          <p:nvSpPr>
            <p:cNvPr id="130" name="Shape"/>
            <p:cNvSpPr/>
            <p:nvPr/>
          </p:nvSpPr>
          <p:spPr>
            <a:xfrm>
              <a:off x="-2" y="-2"/>
              <a:ext cx="2520287" cy="20882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035" y="0"/>
                  </a:lnTo>
                  <a:lnTo>
                    <a:pt x="14035" y="8100"/>
                  </a:lnTo>
                  <a:lnTo>
                    <a:pt x="17126" y="8100"/>
                  </a:lnTo>
                  <a:lnTo>
                    <a:pt x="17126" y="5400"/>
                  </a:lnTo>
                  <a:lnTo>
                    <a:pt x="21600" y="10800"/>
                  </a:lnTo>
                  <a:lnTo>
                    <a:pt x="17126" y="16200"/>
                  </a:lnTo>
                  <a:lnTo>
                    <a:pt x="17126" y="13500"/>
                  </a:lnTo>
                  <a:lnTo>
                    <a:pt x="14035" y="13500"/>
                  </a:lnTo>
                  <a:lnTo>
                    <a:pt x="14035" y="21600"/>
                  </a:lnTo>
                  <a:lnTo>
                    <a:pt x="0" y="21600"/>
                  </a:lnTo>
                  <a:close/>
                </a:path>
              </a:pathLst>
            </a:cu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p>
          </p:txBody>
        </p:sp>
        <p:sp>
          <p:nvSpPr>
            <p:cNvPr id="131" name="25 phone calls to patients"/>
            <p:cNvSpPr txBox="1"/>
            <p:nvPr/>
          </p:nvSpPr>
          <p:spPr>
            <a:xfrm>
              <a:off x="-2" y="718996"/>
              <a:ext cx="1637607" cy="6502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a:solidFill>
                    <a:srgbClr val="FFFFFF"/>
                  </a:solidFill>
                </a:defRPr>
              </a:lvl1pPr>
            </a:lstStyle>
            <a:p>
              <a:pPr/>
              <a:r>
                <a:t>25 phone calls to patients</a:t>
              </a:r>
            </a:p>
          </p:txBody>
        </p:sp>
      </p:grpSp>
      <p:grpSp>
        <p:nvGrpSpPr>
          <p:cNvPr id="135" name="Left Arrow Callout 9"/>
          <p:cNvGrpSpPr/>
          <p:nvPr/>
        </p:nvGrpSpPr>
        <p:grpSpPr>
          <a:xfrm>
            <a:off x="6241771" y="2326226"/>
            <a:ext cx="2525966" cy="2232254"/>
            <a:chOff x="-1" y="0"/>
            <a:chExt cx="2525964" cy="2232253"/>
          </a:xfrm>
        </p:grpSpPr>
        <p:sp>
          <p:nvSpPr>
            <p:cNvPr id="133" name="Shape"/>
            <p:cNvSpPr/>
            <p:nvPr/>
          </p:nvSpPr>
          <p:spPr>
            <a:xfrm>
              <a:off x="-2" y="-1"/>
              <a:ext cx="2525966" cy="22322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4772" y="5400"/>
                  </a:lnTo>
                  <a:lnTo>
                    <a:pt x="4772" y="8100"/>
                  </a:lnTo>
                  <a:lnTo>
                    <a:pt x="7565" y="8100"/>
                  </a:lnTo>
                  <a:lnTo>
                    <a:pt x="7565" y="0"/>
                  </a:lnTo>
                  <a:lnTo>
                    <a:pt x="21600" y="0"/>
                  </a:lnTo>
                  <a:lnTo>
                    <a:pt x="21600" y="21600"/>
                  </a:lnTo>
                  <a:lnTo>
                    <a:pt x="7565" y="21600"/>
                  </a:lnTo>
                  <a:lnTo>
                    <a:pt x="7565" y="13500"/>
                  </a:lnTo>
                  <a:lnTo>
                    <a:pt x="4772" y="13500"/>
                  </a:lnTo>
                  <a:lnTo>
                    <a:pt x="4772" y="16200"/>
                  </a:lnTo>
                  <a:close/>
                </a:path>
              </a:pathLst>
            </a:cu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p>
          </p:txBody>
        </p:sp>
        <p:sp>
          <p:nvSpPr>
            <p:cNvPr id="134" name="60 path lab results"/>
            <p:cNvSpPr txBox="1"/>
            <p:nvPr/>
          </p:nvSpPr>
          <p:spPr>
            <a:xfrm>
              <a:off x="884667" y="791005"/>
              <a:ext cx="1641297" cy="6502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a:solidFill>
                    <a:srgbClr val="FFFFFF"/>
                  </a:solidFill>
                </a:defRPr>
              </a:lvl1pPr>
            </a:lstStyle>
            <a:p>
              <a:pPr/>
              <a:r>
                <a:t>60 path lab results</a:t>
              </a:r>
            </a:p>
          </p:txBody>
        </p:sp>
      </p:grpSp>
      <p:grpSp>
        <p:nvGrpSpPr>
          <p:cNvPr id="138" name="Left Arrow Callout 10"/>
          <p:cNvGrpSpPr/>
          <p:nvPr/>
        </p:nvGrpSpPr>
        <p:grpSpPr>
          <a:xfrm>
            <a:off x="6149241" y="4692349"/>
            <a:ext cx="2612882" cy="2049023"/>
            <a:chOff x="-1" y="0"/>
            <a:chExt cx="2612880" cy="2049022"/>
          </a:xfrm>
        </p:grpSpPr>
        <p:sp>
          <p:nvSpPr>
            <p:cNvPr id="136" name="Shape"/>
            <p:cNvSpPr/>
            <p:nvPr/>
          </p:nvSpPr>
          <p:spPr>
            <a:xfrm>
              <a:off x="-2" y="-1"/>
              <a:ext cx="2612882" cy="20490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4235" y="5400"/>
                  </a:lnTo>
                  <a:lnTo>
                    <a:pt x="4235" y="8100"/>
                  </a:lnTo>
                  <a:lnTo>
                    <a:pt x="7565" y="8100"/>
                  </a:lnTo>
                  <a:lnTo>
                    <a:pt x="7565" y="0"/>
                  </a:lnTo>
                  <a:lnTo>
                    <a:pt x="21600" y="0"/>
                  </a:lnTo>
                  <a:lnTo>
                    <a:pt x="21600" y="21600"/>
                  </a:lnTo>
                  <a:lnTo>
                    <a:pt x="7565" y="21600"/>
                  </a:lnTo>
                  <a:lnTo>
                    <a:pt x="7565" y="13500"/>
                  </a:lnTo>
                  <a:lnTo>
                    <a:pt x="4235" y="13500"/>
                  </a:lnTo>
                  <a:lnTo>
                    <a:pt x="4235" y="16200"/>
                  </a:lnTo>
                  <a:close/>
                </a:path>
              </a:pathLst>
            </a:cu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p>
          </p:txBody>
        </p:sp>
        <p:sp>
          <p:nvSpPr>
            <p:cNvPr id="137" name="20 urgent queries from staff"/>
            <p:cNvSpPr txBox="1"/>
            <p:nvPr/>
          </p:nvSpPr>
          <p:spPr>
            <a:xfrm>
              <a:off x="915107" y="559689"/>
              <a:ext cx="1697773" cy="9296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a:solidFill>
                    <a:srgbClr val="FFFFFF"/>
                  </a:solidFill>
                </a:defRPr>
              </a:lvl1pPr>
            </a:lstStyle>
            <a:p>
              <a:pPr/>
              <a:r>
                <a:t>20 urgent queries from staff</a:t>
              </a:r>
            </a:p>
          </p:txBody>
        </p:sp>
      </p:grpSp>
      <p:grpSp>
        <p:nvGrpSpPr>
          <p:cNvPr id="141" name="Right Arrow Callout 11"/>
          <p:cNvGrpSpPr/>
          <p:nvPr/>
        </p:nvGrpSpPr>
        <p:grpSpPr>
          <a:xfrm>
            <a:off x="439784" y="4672740"/>
            <a:ext cx="2520287" cy="2088239"/>
            <a:chOff x="-1" y="-1"/>
            <a:chExt cx="2520286" cy="2088238"/>
          </a:xfrm>
        </p:grpSpPr>
        <p:sp>
          <p:nvSpPr>
            <p:cNvPr id="139" name="Shape"/>
            <p:cNvSpPr/>
            <p:nvPr/>
          </p:nvSpPr>
          <p:spPr>
            <a:xfrm>
              <a:off x="-2" y="-2"/>
              <a:ext cx="2520287" cy="20882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035" y="0"/>
                  </a:lnTo>
                  <a:lnTo>
                    <a:pt x="14035" y="8100"/>
                  </a:lnTo>
                  <a:lnTo>
                    <a:pt x="17126" y="8100"/>
                  </a:lnTo>
                  <a:lnTo>
                    <a:pt x="17126" y="5400"/>
                  </a:lnTo>
                  <a:lnTo>
                    <a:pt x="21600" y="10800"/>
                  </a:lnTo>
                  <a:lnTo>
                    <a:pt x="17126" y="16200"/>
                  </a:lnTo>
                  <a:lnTo>
                    <a:pt x="17126" y="13500"/>
                  </a:lnTo>
                  <a:lnTo>
                    <a:pt x="14035" y="13500"/>
                  </a:lnTo>
                  <a:lnTo>
                    <a:pt x="14035" y="21600"/>
                  </a:lnTo>
                  <a:lnTo>
                    <a:pt x="0" y="21600"/>
                  </a:lnTo>
                  <a:close/>
                </a:path>
              </a:pathLst>
            </a:custGeom>
            <a:solidFill>
              <a:schemeClr val="accent1"/>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p>
          </p:txBody>
        </p:sp>
        <p:sp>
          <p:nvSpPr>
            <p:cNvPr id="140" name="25 prescription tasks…"/>
            <p:cNvSpPr txBox="1"/>
            <p:nvPr/>
          </p:nvSpPr>
          <p:spPr>
            <a:xfrm>
              <a:off x="-2" y="299896"/>
              <a:ext cx="1637607" cy="14884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a:solidFill>
                    <a:srgbClr val="FFFFFF"/>
                  </a:solidFill>
                </a:defRPr>
              </a:pPr>
              <a:r>
                <a:t>25 prescription tasks</a:t>
              </a:r>
            </a:p>
            <a:p>
              <a:pPr algn="ctr">
                <a:defRPr>
                  <a:solidFill>
                    <a:srgbClr val="FFFFFF"/>
                  </a:solidFill>
                </a:defRPr>
              </a:pPr>
            </a:p>
            <a:p>
              <a:pPr algn="ctr">
                <a:defRPr>
                  <a:solidFill>
                    <a:srgbClr val="FFFFFF"/>
                  </a:solidFill>
                </a:defRPr>
              </a:pPr>
              <a:r>
                <a:t>80 scripts to sign</a:t>
              </a:r>
            </a:p>
          </p:txBody>
        </p:sp>
      </p:grpSp>
      <p:sp>
        <p:nvSpPr>
          <p:cNvPr id="142" name="Rectangle 1"/>
          <p:cNvSpPr txBox="1"/>
          <p:nvPr/>
        </p:nvSpPr>
        <p:spPr>
          <a:xfrm>
            <a:off x="3825378" y="476672"/>
            <a:ext cx="1146901" cy="9296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b="1" sz="5400">
                <a:ln w="900">
                  <a:solidFill>
                    <a:srgbClr val="1E7DEF">
                      <a:alpha val="55000"/>
                    </a:srgbClr>
                  </a:solidFill>
                </a:ln>
                <a:solidFill>
                  <a:srgbClr val="FCFCFF"/>
                </a:solidFill>
              </a:defRPr>
            </a:lvl1pPr>
          </a:lstStyle>
          <a:p>
            <a:pPr/>
            <a:r>
              <a:t>304</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Title 1"/>
          <p:cNvSpPr txBox="1"/>
          <p:nvPr>
            <p:ph type="title"/>
          </p:nvPr>
        </p:nvSpPr>
        <p:spPr>
          <a:xfrm>
            <a:off x="457200" y="1594660"/>
            <a:ext cx="8229600" cy="1062723"/>
          </a:xfrm>
          <a:prstGeom prst="rect">
            <a:avLst/>
          </a:prstGeom>
        </p:spPr>
        <p:txBody>
          <a:bodyPr/>
          <a:lstStyle>
            <a:lvl1pPr algn="l" defTabSz="443483">
              <a:lnSpc>
                <a:spcPts val="3800"/>
              </a:lnSpc>
              <a:defRPr sz="3400"/>
            </a:lvl1pPr>
          </a:lstStyle>
          <a:p>
            <a:pPr/>
            <a:r>
              <a:t>Meanwhile, patients have told us they want… </a:t>
            </a:r>
          </a:p>
        </p:txBody>
      </p:sp>
      <p:sp>
        <p:nvSpPr>
          <p:cNvPr id="147" name="Content Placeholder 2"/>
          <p:cNvSpPr txBox="1"/>
          <p:nvPr>
            <p:ph type="body" idx="1"/>
          </p:nvPr>
        </p:nvSpPr>
        <p:spPr>
          <a:xfrm>
            <a:off x="457200" y="2808208"/>
            <a:ext cx="8229600" cy="3995673"/>
          </a:xfrm>
          <a:prstGeom prst="rect">
            <a:avLst/>
          </a:prstGeom>
        </p:spPr>
        <p:txBody>
          <a:bodyPr/>
          <a:lstStyle/>
          <a:p>
            <a:pPr>
              <a:lnSpc>
                <a:spcPct val="80000"/>
              </a:lnSpc>
              <a:spcBef>
                <a:spcPts val="1200"/>
              </a:spcBef>
              <a:defRPr sz="2200"/>
            </a:pPr>
            <a:r>
              <a:t>Good access to their GP practice - remains a key priority  </a:t>
            </a:r>
          </a:p>
          <a:p>
            <a:pPr>
              <a:lnSpc>
                <a:spcPct val="80000"/>
              </a:lnSpc>
              <a:spcBef>
                <a:spcPts val="1200"/>
              </a:spcBef>
              <a:defRPr sz="2200"/>
            </a:pPr>
            <a:r>
              <a:t>Services in their local community</a:t>
            </a:r>
          </a:p>
          <a:p>
            <a:pPr>
              <a:lnSpc>
                <a:spcPct val="80000"/>
              </a:lnSpc>
              <a:spcBef>
                <a:spcPts val="1200"/>
              </a:spcBef>
              <a:defRPr sz="2200"/>
            </a:pPr>
            <a:r>
              <a:t>Better links and communication between health and social care services</a:t>
            </a:r>
          </a:p>
          <a:p>
            <a:pPr>
              <a:lnSpc>
                <a:spcPct val="80000"/>
              </a:lnSpc>
              <a:spcBef>
                <a:spcPts val="1200"/>
              </a:spcBef>
              <a:defRPr sz="2200"/>
            </a:pPr>
            <a:r>
              <a:t>To make it simpler – confused about what service to use when </a:t>
            </a:r>
          </a:p>
          <a:p>
            <a:pPr>
              <a:lnSpc>
                <a:spcPct val="80000"/>
              </a:lnSpc>
              <a:spcBef>
                <a:spcPts val="1200"/>
              </a:spcBef>
              <a:defRPr sz="2200"/>
            </a:pPr>
            <a:r>
              <a:t>More information about voluntary services in their local area and how they can use these to address their health needs </a:t>
            </a:r>
          </a:p>
          <a:p>
            <a:pPr>
              <a:lnSpc>
                <a:spcPct val="80000"/>
              </a:lnSpc>
              <a:spcBef>
                <a:spcPts val="1200"/>
              </a:spcBef>
              <a:defRPr sz="2200"/>
            </a:pPr>
            <a:r>
              <a:t>To be treated as a whole, with their mental health needs treated as equal to their physical needs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Title 1"/>
          <p:cNvSpPr txBox="1"/>
          <p:nvPr>
            <p:ph type="title"/>
          </p:nvPr>
        </p:nvSpPr>
        <p:spPr>
          <a:xfrm>
            <a:off x="457200" y="1594660"/>
            <a:ext cx="8229600" cy="1062723"/>
          </a:xfrm>
          <a:prstGeom prst="rect">
            <a:avLst/>
          </a:prstGeom>
        </p:spPr>
        <p:txBody>
          <a:bodyPr/>
          <a:lstStyle>
            <a:lvl1pPr algn="l" defTabSz="448055">
              <a:lnSpc>
                <a:spcPts val="3900"/>
              </a:lnSpc>
              <a:defRPr sz="3500"/>
            </a:lvl1pPr>
          </a:lstStyle>
          <a:p>
            <a:pPr/>
            <a:r>
              <a:t>So we have been helping practices to:</a:t>
            </a:r>
          </a:p>
        </p:txBody>
      </p:sp>
      <p:sp>
        <p:nvSpPr>
          <p:cNvPr id="152" name="Improve access – change the way primary care is provided to help people get care they need as quickly as possible…"/>
          <p:cNvSpPr txBox="1"/>
          <p:nvPr/>
        </p:nvSpPr>
        <p:spPr>
          <a:xfrm>
            <a:off x="208279" y="2424427"/>
            <a:ext cx="8462544" cy="33195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lnSpc>
                <a:spcPct val="80000"/>
              </a:lnSpc>
              <a:spcBef>
                <a:spcPts val="1200"/>
              </a:spcBef>
              <a:buSzPct val="100000"/>
              <a:buFont typeface="Arial"/>
              <a:buChar char="•"/>
              <a:defRPr sz="2900">
                <a:latin typeface="Arial"/>
                <a:ea typeface="Arial"/>
                <a:cs typeface="Arial"/>
                <a:sym typeface="Arial"/>
              </a:defRPr>
            </a:pPr>
            <a:r>
              <a:t>Improve access – change the way primary care is provided to help people get care they need as quickly as possible</a:t>
            </a:r>
          </a:p>
          <a:p>
            <a:pPr marL="342900" indent="-342900">
              <a:lnSpc>
                <a:spcPct val="80000"/>
              </a:lnSpc>
              <a:spcBef>
                <a:spcPts val="1200"/>
              </a:spcBef>
              <a:buSzPct val="100000"/>
              <a:buFont typeface="Arial"/>
              <a:buChar char="•"/>
              <a:defRPr sz="2900">
                <a:latin typeface="Arial"/>
                <a:ea typeface="Arial"/>
                <a:cs typeface="Arial"/>
                <a:sym typeface="Arial"/>
              </a:defRPr>
            </a:pPr>
            <a:r>
              <a:t>Joined up approach – work in ‘neighbourhood’ teams</a:t>
            </a:r>
          </a:p>
          <a:p>
            <a:pPr marL="342900" indent="-342900">
              <a:lnSpc>
                <a:spcPct val="80000"/>
              </a:lnSpc>
              <a:spcBef>
                <a:spcPts val="1200"/>
              </a:spcBef>
              <a:buSzPct val="100000"/>
              <a:buFont typeface="Arial"/>
              <a:buChar char="•"/>
              <a:defRPr sz="2900">
                <a:latin typeface="Arial"/>
                <a:ea typeface="Arial"/>
                <a:cs typeface="Arial"/>
                <a:sym typeface="Arial"/>
              </a:defRPr>
            </a:pPr>
            <a:r>
              <a:t>Help patients to manage their health</a:t>
            </a:r>
          </a:p>
          <a:p>
            <a:pPr marL="342900" indent="-342900">
              <a:lnSpc>
                <a:spcPct val="80000"/>
              </a:lnSpc>
              <a:spcBef>
                <a:spcPts val="1200"/>
              </a:spcBef>
              <a:buSzPct val="100000"/>
              <a:buFont typeface="Arial"/>
              <a:buChar char="•"/>
              <a:defRPr sz="2900">
                <a:latin typeface="Arial"/>
                <a:ea typeface="Arial"/>
                <a:cs typeface="Arial"/>
                <a:sym typeface="Arial"/>
              </a:defRPr>
            </a:pPr>
            <a:r>
              <a:t>Support practices to work as effectively and sustainably as possible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Title 1"/>
          <p:cNvSpPr txBox="1"/>
          <p:nvPr>
            <p:ph type="title"/>
          </p:nvPr>
        </p:nvSpPr>
        <p:spPr>
          <a:xfrm>
            <a:off x="457200" y="1177172"/>
            <a:ext cx="8229600" cy="1062723"/>
          </a:xfrm>
          <a:prstGeom prst="rect">
            <a:avLst/>
          </a:prstGeom>
        </p:spPr>
        <p:txBody>
          <a:bodyPr/>
          <a:lstStyle/>
          <a:p>
            <a:pPr/>
            <a:r>
              <a:t>Quick action point</a:t>
            </a:r>
          </a:p>
        </p:txBody>
      </p:sp>
      <p:sp>
        <p:nvSpPr>
          <p:cNvPr id="157" name="Visit YouTube and search for ‘NHS England GP Forward View Animation’ (5mins)…"/>
          <p:cNvSpPr txBox="1"/>
          <p:nvPr/>
        </p:nvSpPr>
        <p:spPr>
          <a:xfrm>
            <a:off x="253960" y="1842980"/>
            <a:ext cx="7428997" cy="13383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1500" indent="-228600">
              <a:spcBef>
                <a:spcPts val="1200"/>
              </a:spcBef>
              <a:buSzPct val="100000"/>
              <a:buFont typeface="Arial"/>
              <a:buChar char="•"/>
              <a:defRPr b="1" sz="2500">
                <a:latin typeface="Arial"/>
                <a:ea typeface="Arial"/>
                <a:cs typeface="Arial"/>
                <a:sym typeface="Arial"/>
              </a:defRPr>
            </a:pPr>
            <a:r>
              <a:t>Visit YouTube</a:t>
            </a:r>
            <a:r>
              <a:rPr b="0"/>
              <a:t> and search for ‘NHS England GP Forward View Animation’ (3mins)</a:t>
            </a:r>
          </a:p>
          <a:p>
            <a:pPr marL="571500" indent="-228600">
              <a:spcBef>
                <a:spcPts val="1200"/>
              </a:spcBef>
              <a:buSzPct val="100000"/>
              <a:buFont typeface="Arial"/>
              <a:buChar char="•"/>
              <a:defRPr b="1" sz="2500">
                <a:latin typeface="Arial"/>
                <a:ea typeface="Arial"/>
                <a:cs typeface="Arial"/>
                <a:sym typeface="Arial"/>
              </a:defRPr>
            </a:pPr>
            <a:r>
              <a:t>Share</a:t>
            </a:r>
            <a:r>
              <a:rPr b="0"/>
              <a:t> at your next PPG meeting</a:t>
            </a:r>
          </a:p>
        </p:txBody>
      </p:sp>
      <p:pic>
        <p:nvPicPr>
          <p:cNvPr id="158" name="Screen Shot 2018-03-21 at 09.09.33.png" descr="Screen Shot 2018-03-21 at 09.09.33.png"/>
          <p:cNvPicPr>
            <a:picLocks noChangeAspect="1"/>
          </p:cNvPicPr>
          <p:nvPr/>
        </p:nvPicPr>
        <p:blipFill>
          <a:blip r:embed="rId3">
            <a:extLst/>
          </a:blip>
          <a:stretch>
            <a:fillRect/>
          </a:stretch>
        </p:blipFill>
        <p:spPr>
          <a:xfrm>
            <a:off x="2167906" y="3313248"/>
            <a:ext cx="5207654" cy="316698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Title 1"/>
          <p:cNvSpPr txBox="1"/>
          <p:nvPr>
            <p:ph type="title"/>
          </p:nvPr>
        </p:nvSpPr>
        <p:spPr>
          <a:xfrm>
            <a:off x="457200" y="1594660"/>
            <a:ext cx="8229600" cy="1062723"/>
          </a:xfrm>
          <a:prstGeom prst="rect">
            <a:avLst/>
          </a:prstGeom>
        </p:spPr>
        <p:txBody>
          <a:bodyPr/>
          <a:lstStyle>
            <a:lvl1pPr algn="l"/>
          </a:lstStyle>
          <a:p>
            <a:pPr/>
            <a:r>
              <a:t>Improving access</a:t>
            </a:r>
          </a:p>
        </p:txBody>
      </p:sp>
      <p:sp>
        <p:nvSpPr>
          <p:cNvPr id="163" name="Care navigation…"/>
          <p:cNvSpPr txBox="1"/>
          <p:nvPr/>
        </p:nvSpPr>
        <p:spPr>
          <a:xfrm>
            <a:off x="1282584" y="4689784"/>
            <a:ext cx="2732091" cy="4984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80000"/>
              </a:lnSpc>
              <a:spcBef>
                <a:spcPts val="1200"/>
              </a:spcBef>
              <a:defRPr sz="2900">
                <a:latin typeface="Arial"/>
                <a:ea typeface="Arial"/>
                <a:cs typeface="Arial"/>
                <a:sym typeface="Arial"/>
              </a:defRPr>
            </a:lvl1pPr>
          </a:lstStyle>
          <a:p>
            <a:pPr/>
            <a:r>
              <a:t>Care navigation</a:t>
            </a:r>
          </a:p>
        </p:txBody>
      </p:sp>
      <p:pic>
        <p:nvPicPr>
          <p:cNvPr id="164" name="1.png" descr="1.png"/>
          <p:cNvPicPr>
            <a:picLocks noChangeAspect="1"/>
          </p:cNvPicPr>
          <p:nvPr/>
        </p:nvPicPr>
        <p:blipFill>
          <a:blip r:embed="rId3">
            <a:extLst/>
          </a:blip>
          <a:stretch>
            <a:fillRect/>
          </a:stretch>
        </p:blipFill>
        <p:spPr>
          <a:xfrm>
            <a:off x="1182614" y="1962985"/>
            <a:ext cx="2932031" cy="2932030"/>
          </a:xfrm>
          <a:prstGeom prst="rect">
            <a:avLst/>
          </a:prstGeom>
          <a:ln w="12700">
            <a:miter lim="400000"/>
          </a:ln>
        </p:spPr>
      </p:pic>
      <p:pic>
        <p:nvPicPr>
          <p:cNvPr id="165" name="2.png" descr="2.png"/>
          <p:cNvPicPr>
            <a:picLocks noChangeAspect="1"/>
          </p:cNvPicPr>
          <p:nvPr/>
        </p:nvPicPr>
        <p:blipFill>
          <a:blip r:embed="rId4">
            <a:extLst/>
          </a:blip>
          <a:stretch>
            <a:fillRect/>
          </a:stretch>
        </p:blipFill>
        <p:spPr>
          <a:xfrm>
            <a:off x="4969240" y="1948960"/>
            <a:ext cx="2960081" cy="2960080"/>
          </a:xfrm>
          <a:prstGeom prst="rect">
            <a:avLst/>
          </a:prstGeom>
          <a:ln w="12700">
            <a:miter lim="400000"/>
          </a:ln>
        </p:spPr>
      </p:pic>
      <p:sp>
        <p:nvSpPr>
          <p:cNvPr id="166" name="Extended practice teams"/>
          <p:cNvSpPr txBox="1"/>
          <p:nvPr/>
        </p:nvSpPr>
        <p:spPr>
          <a:xfrm>
            <a:off x="4559001" y="4719895"/>
            <a:ext cx="3780557" cy="8361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80000"/>
              </a:lnSpc>
              <a:spcBef>
                <a:spcPts val="1200"/>
              </a:spcBef>
              <a:defRPr sz="2900">
                <a:latin typeface="Arial"/>
                <a:ea typeface="Arial"/>
                <a:cs typeface="Arial"/>
                <a:sym typeface="Arial"/>
              </a:defRPr>
            </a:lvl1pPr>
          </a:lstStyle>
          <a:p>
            <a:pPr/>
            <a:r>
              <a:t>Extended practice teams</a:t>
            </a:r>
          </a:p>
        </p:txBody>
      </p:sp>
      <p:sp>
        <p:nvSpPr>
          <p:cNvPr id="167" name="Care navigation…"/>
          <p:cNvSpPr txBox="1"/>
          <p:nvPr/>
        </p:nvSpPr>
        <p:spPr>
          <a:xfrm>
            <a:off x="1282584" y="5132252"/>
            <a:ext cx="2732091" cy="1038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80000"/>
              </a:lnSpc>
              <a:spcBef>
                <a:spcPts val="1200"/>
              </a:spcBef>
              <a:defRPr sz="1900">
                <a:latin typeface="Arial"/>
                <a:ea typeface="Arial"/>
                <a:cs typeface="Arial"/>
                <a:sym typeface="Arial"/>
              </a:defRPr>
            </a:lvl1pPr>
          </a:lstStyle>
          <a:p>
            <a:pPr/>
            <a:r>
              <a:t>Happening in some practices already with more to come throughout 2018</a:t>
            </a:r>
          </a:p>
        </p:txBody>
      </p:sp>
      <p:sp>
        <p:nvSpPr>
          <p:cNvPr id="168" name="Care navigation…"/>
          <p:cNvSpPr txBox="1"/>
          <p:nvPr/>
        </p:nvSpPr>
        <p:spPr>
          <a:xfrm>
            <a:off x="4829047" y="5451276"/>
            <a:ext cx="3780557" cy="8131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80000"/>
              </a:lnSpc>
              <a:spcBef>
                <a:spcPts val="1200"/>
              </a:spcBef>
              <a:defRPr sz="1900">
                <a:latin typeface="Arial"/>
                <a:ea typeface="Arial"/>
                <a:cs typeface="Arial"/>
                <a:sym typeface="Arial"/>
              </a:defRPr>
            </a:lvl1pPr>
          </a:lstStyle>
          <a:p>
            <a:pPr/>
            <a:r>
              <a:t>Happening in some Neighbourhoods already with more to come throughout 2018</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Title 1"/>
          <p:cNvSpPr txBox="1"/>
          <p:nvPr>
            <p:ph type="title"/>
          </p:nvPr>
        </p:nvSpPr>
        <p:spPr>
          <a:xfrm>
            <a:off x="457200" y="1594660"/>
            <a:ext cx="8229600" cy="1062723"/>
          </a:xfrm>
          <a:prstGeom prst="rect">
            <a:avLst/>
          </a:prstGeom>
        </p:spPr>
        <p:txBody>
          <a:bodyPr/>
          <a:lstStyle>
            <a:lvl1pPr algn="l" defTabSz="452627">
              <a:lnSpc>
                <a:spcPts val="3900"/>
              </a:lnSpc>
              <a:defRPr sz="3400"/>
            </a:lvl1pPr>
          </a:lstStyle>
          <a:p>
            <a:pPr/>
            <a:r>
              <a:t>Joined up approach (Neighbourhoods)</a:t>
            </a:r>
          </a:p>
        </p:txBody>
      </p:sp>
      <p:sp>
        <p:nvSpPr>
          <p:cNvPr id="173" name="Diabetes outreach clinic…"/>
          <p:cNvSpPr txBox="1"/>
          <p:nvPr/>
        </p:nvSpPr>
        <p:spPr>
          <a:xfrm>
            <a:off x="662590" y="4576971"/>
            <a:ext cx="2630787" cy="898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lnSpc>
                <a:spcPct val="80000"/>
              </a:lnSpc>
              <a:spcBef>
                <a:spcPts val="1200"/>
              </a:spcBef>
              <a:defRPr sz="2500">
                <a:latin typeface="Arial"/>
                <a:ea typeface="Arial"/>
                <a:cs typeface="Arial"/>
                <a:sym typeface="Arial"/>
              </a:defRPr>
            </a:pPr>
            <a:r>
              <a:t>Diabetes </a:t>
            </a:r>
          </a:p>
          <a:p>
            <a:pPr algn="ctr">
              <a:lnSpc>
                <a:spcPct val="80000"/>
              </a:lnSpc>
              <a:spcBef>
                <a:spcPts val="1200"/>
              </a:spcBef>
              <a:defRPr sz="2500">
                <a:latin typeface="Arial"/>
                <a:ea typeface="Arial"/>
                <a:cs typeface="Arial"/>
                <a:sym typeface="Arial"/>
              </a:defRPr>
            </a:pPr>
            <a:r>
              <a:t>outreach clinic</a:t>
            </a:r>
          </a:p>
        </p:txBody>
      </p:sp>
      <p:pic>
        <p:nvPicPr>
          <p:cNvPr id="174" name="Screen Shot 2018-03-08 at 16.11.42.png" descr="Screen Shot 2018-03-08 at 16.11.42.png"/>
          <p:cNvPicPr>
            <a:picLocks noChangeAspect="1"/>
          </p:cNvPicPr>
          <p:nvPr/>
        </p:nvPicPr>
        <p:blipFill>
          <a:blip r:embed="rId3">
            <a:extLst/>
          </a:blip>
          <a:stretch>
            <a:fillRect/>
          </a:stretch>
        </p:blipFill>
        <p:spPr>
          <a:xfrm>
            <a:off x="3944308" y="2468023"/>
            <a:ext cx="1255383" cy="2004391"/>
          </a:xfrm>
          <a:prstGeom prst="rect">
            <a:avLst/>
          </a:prstGeom>
          <a:ln w="12700">
            <a:miter lim="400000"/>
          </a:ln>
        </p:spPr>
      </p:pic>
      <p:pic>
        <p:nvPicPr>
          <p:cNvPr id="175" name="3.png" descr="3.png"/>
          <p:cNvPicPr>
            <a:picLocks noChangeAspect="1"/>
          </p:cNvPicPr>
          <p:nvPr/>
        </p:nvPicPr>
        <p:blipFill>
          <a:blip r:embed="rId4">
            <a:extLst/>
          </a:blip>
          <a:stretch>
            <a:fillRect/>
          </a:stretch>
        </p:blipFill>
        <p:spPr>
          <a:xfrm>
            <a:off x="662590" y="2154825"/>
            <a:ext cx="2630787" cy="2630787"/>
          </a:xfrm>
          <a:prstGeom prst="rect">
            <a:avLst/>
          </a:prstGeom>
          <a:ln w="12700">
            <a:miter lim="400000"/>
          </a:ln>
        </p:spPr>
      </p:pic>
      <p:pic>
        <p:nvPicPr>
          <p:cNvPr id="176" name="4.png" descr="4.png"/>
          <p:cNvPicPr>
            <a:picLocks noChangeAspect="1"/>
          </p:cNvPicPr>
          <p:nvPr/>
        </p:nvPicPr>
        <p:blipFill>
          <a:blip r:embed="rId5">
            <a:extLst/>
          </a:blip>
          <a:stretch>
            <a:fillRect/>
          </a:stretch>
        </p:blipFill>
        <p:spPr>
          <a:xfrm>
            <a:off x="5963031" y="2113607"/>
            <a:ext cx="2630787" cy="2630786"/>
          </a:xfrm>
          <a:prstGeom prst="rect">
            <a:avLst/>
          </a:prstGeom>
          <a:ln w="12700">
            <a:miter lim="400000"/>
          </a:ln>
        </p:spPr>
      </p:pic>
      <p:sp>
        <p:nvSpPr>
          <p:cNvPr id="177" name="Diabetes outreach clinic…"/>
          <p:cNvSpPr txBox="1"/>
          <p:nvPr/>
        </p:nvSpPr>
        <p:spPr>
          <a:xfrm>
            <a:off x="2619273" y="4464193"/>
            <a:ext cx="3905454" cy="13475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lnSpc>
                <a:spcPct val="80000"/>
              </a:lnSpc>
              <a:spcBef>
                <a:spcPts val="1200"/>
              </a:spcBef>
              <a:defRPr sz="2500">
                <a:latin typeface="Arial"/>
                <a:ea typeface="Arial"/>
                <a:cs typeface="Arial"/>
                <a:sym typeface="Arial"/>
              </a:defRPr>
            </a:pPr>
            <a:r>
              <a:t>Reducing </a:t>
            </a:r>
          </a:p>
          <a:p>
            <a:pPr algn="ctr">
              <a:lnSpc>
                <a:spcPct val="80000"/>
              </a:lnSpc>
              <a:spcBef>
                <a:spcPts val="1200"/>
              </a:spcBef>
              <a:defRPr sz="2500">
                <a:latin typeface="Arial"/>
                <a:ea typeface="Arial"/>
                <a:cs typeface="Arial"/>
                <a:sym typeface="Arial"/>
              </a:defRPr>
            </a:pPr>
            <a:r>
              <a:t>‘Did Not Attends’</a:t>
            </a:r>
          </a:p>
          <a:p>
            <a:pPr algn="ctr">
              <a:lnSpc>
                <a:spcPct val="80000"/>
              </a:lnSpc>
              <a:spcBef>
                <a:spcPts val="1200"/>
              </a:spcBef>
              <a:defRPr sz="2500">
                <a:latin typeface="Arial"/>
                <a:ea typeface="Arial"/>
                <a:cs typeface="Arial"/>
                <a:sym typeface="Arial"/>
              </a:defRPr>
            </a:pPr>
            <a:r>
              <a:t>(DNAs)</a:t>
            </a:r>
          </a:p>
        </p:txBody>
      </p:sp>
      <p:sp>
        <p:nvSpPr>
          <p:cNvPr id="178" name="Diabetes outreach clinic…"/>
          <p:cNvSpPr txBox="1"/>
          <p:nvPr/>
        </p:nvSpPr>
        <p:spPr>
          <a:xfrm>
            <a:off x="6036045" y="4504812"/>
            <a:ext cx="2484759" cy="10427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80000"/>
              </a:lnSpc>
              <a:spcBef>
                <a:spcPts val="1200"/>
              </a:spcBef>
              <a:defRPr sz="2500">
                <a:latin typeface="Arial"/>
                <a:ea typeface="Arial"/>
                <a:cs typeface="Arial"/>
                <a:sym typeface="Arial"/>
              </a:defRPr>
            </a:lvl1pPr>
          </a:lstStyle>
          <a:p>
            <a:pPr/>
            <a:r>
              <a:t>Cross sharing staff and resources</a:t>
            </a:r>
          </a:p>
        </p:txBody>
      </p:sp>
      <p:sp>
        <p:nvSpPr>
          <p:cNvPr id="179" name="Care navigation…"/>
          <p:cNvSpPr txBox="1"/>
          <p:nvPr/>
        </p:nvSpPr>
        <p:spPr>
          <a:xfrm>
            <a:off x="919987" y="5588436"/>
            <a:ext cx="2308016" cy="5102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80000"/>
              </a:lnSpc>
              <a:spcBef>
                <a:spcPts val="100"/>
              </a:spcBef>
              <a:defRPr sz="1600">
                <a:latin typeface="Arial"/>
                <a:ea typeface="Arial"/>
                <a:cs typeface="Arial"/>
                <a:sym typeface="Arial"/>
              </a:defRPr>
            </a:pPr>
            <a:r>
              <a:t>Happening in </a:t>
            </a:r>
          </a:p>
          <a:p>
            <a:pPr>
              <a:lnSpc>
                <a:spcPct val="80000"/>
              </a:lnSpc>
              <a:spcBef>
                <a:spcPts val="100"/>
              </a:spcBef>
              <a:defRPr sz="1600">
                <a:latin typeface="Arial"/>
                <a:ea typeface="Arial"/>
                <a:cs typeface="Arial"/>
                <a:sym typeface="Arial"/>
              </a:defRPr>
            </a:pPr>
            <a:r>
              <a:t>Student Neighbourhood</a:t>
            </a:r>
          </a:p>
        </p:txBody>
      </p:sp>
      <p:sp>
        <p:nvSpPr>
          <p:cNvPr id="180" name="Care navigation…"/>
          <p:cNvSpPr txBox="1"/>
          <p:nvPr/>
        </p:nvSpPr>
        <p:spPr>
          <a:xfrm>
            <a:off x="3584447" y="5835324"/>
            <a:ext cx="2630787" cy="7832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100"/>
              </a:spcBef>
              <a:defRPr sz="1600">
                <a:latin typeface="Arial"/>
                <a:ea typeface="Arial"/>
                <a:cs typeface="Arial"/>
                <a:sym typeface="Arial"/>
              </a:defRPr>
            </a:pPr>
            <a:r>
              <a:t>Happening in </a:t>
            </a:r>
          </a:p>
          <a:p>
            <a:pPr>
              <a:spcBef>
                <a:spcPts val="100"/>
              </a:spcBef>
              <a:defRPr sz="1600">
                <a:latin typeface="Arial"/>
                <a:ea typeface="Arial"/>
                <a:cs typeface="Arial"/>
                <a:sym typeface="Arial"/>
              </a:defRPr>
            </a:pPr>
            <a:r>
              <a:t>High Green Neighbourhood but hopefully citywide soon</a:t>
            </a:r>
          </a:p>
        </p:txBody>
      </p:sp>
      <p:sp>
        <p:nvSpPr>
          <p:cNvPr id="181" name="Care navigation…"/>
          <p:cNvSpPr txBox="1"/>
          <p:nvPr/>
        </p:nvSpPr>
        <p:spPr>
          <a:xfrm>
            <a:off x="6290055" y="5533572"/>
            <a:ext cx="2630788" cy="9488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00"/>
              </a:spcBef>
              <a:defRPr sz="1500">
                <a:latin typeface="Arial"/>
                <a:ea typeface="Arial"/>
                <a:cs typeface="Arial"/>
                <a:sym typeface="Arial"/>
              </a:defRPr>
            </a:lvl1pPr>
          </a:lstStyle>
          <a:p>
            <a:pPr/>
            <a:r>
              <a:t>Happening in some Neighbourhoods already with more to come throughout 2018</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Title 1"/>
          <p:cNvSpPr txBox="1"/>
          <p:nvPr>
            <p:ph type="title"/>
          </p:nvPr>
        </p:nvSpPr>
        <p:spPr>
          <a:xfrm>
            <a:off x="457200" y="1594660"/>
            <a:ext cx="8229600" cy="1062723"/>
          </a:xfrm>
          <a:prstGeom prst="rect">
            <a:avLst/>
          </a:prstGeom>
        </p:spPr>
        <p:txBody>
          <a:bodyPr/>
          <a:lstStyle>
            <a:lvl1pPr algn="l"/>
          </a:lstStyle>
          <a:p>
            <a:pPr/>
            <a:r>
              <a:t>Helping patients manage their health</a:t>
            </a:r>
          </a:p>
        </p:txBody>
      </p:sp>
      <p:sp>
        <p:nvSpPr>
          <p:cNvPr id="186" name="Digital literacy…"/>
          <p:cNvSpPr txBox="1"/>
          <p:nvPr/>
        </p:nvSpPr>
        <p:spPr>
          <a:xfrm>
            <a:off x="2346294" y="5225822"/>
            <a:ext cx="1679483" cy="43706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ct val="80000"/>
              </a:lnSpc>
              <a:spcBef>
                <a:spcPts val="1200"/>
              </a:spcBef>
              <a:defRPr sz="2400">
                <a:latin typeface="Arial"/>
                <a:ea typeface="Arial"/>
                <a:cs typeface="Arial"/>
                <a:sym typeface="Arial"/>
              </a:defRPr>
            </a:lvl1pPr>
          </a:lstStyle>
          <a:p>
            <a:pPr/>
            <a:r>
              <a:t>Patient wi-fi</a:t>
            </a:r>
          </a:p>
        </p:txBody>
      </p:sp>
      <p:pic>
        <p:nvPicPr>
          <p:cNvPr id="187" name="5.png" descr="5.png"/>
          <p:cNvPicPr>
            <a:picLocks noChangeAspect="1"/>
          </p:cNvPicPr>
          <p:nvPr/>
        </p:nvPicPr>
        <p:blipFill>
          <a:blip r:embed="rId3">
            <a:extLst/>
          </a:blip>
          <a:stretch>
            <a:fillRect/>
          </a:stretch>
        </p:blipFill>
        <p:spPr>
          <a:xfrm>
            <a:off x="-61193" y="4078311"/>
            <a:ext cx="2732090" cy="2732090"/>
          </a:xfrm>
          <a:prstGeom prst="rect">
            <a:avLst/>
          </a:prstGeom>
          <a:ln w="12700">
            <a:miter lim="400000"/>
          </a:ln>
        </p:spPr>
      </p:pic>
      <p:pic>
        <p:nvPicPr>
          <p:cNvPr id="188" name="6.png" descr="6.png"/>
          <p:cNvPicPr>
            <a:picLocks noChangeAspect="1"/>
          </p:cNvPicPr>
          <p:nvPr/>
        </p:nvPicPr>
        <p:blipFill>
          <a:blip r:embed="rId4">
            <a:extLst/>
          </a:blip>
          <a:stretch>
            <a:fillRect/>
          </a:stretch>
        </p:blipFill>
        <p:spPr>
          <a:xfrm>
            <a:off x="-61193" y="1951328"/>
            <a:ext cx="2732090" cy="2732091"/>
          </a:xfrm>
          <a:prstGeom prst="rect">
            <a:avLst/>
          </a:prstGeom>
          <a:ln w="12700">
            <a:miter lim="400000"/>
          </a:ln>
        </p:spPr>
      </p:pic>
      <p:pic>
        <p:nvPicPr>
          <p:cNvPr id="189" name="7.png" descr="7.png"/>
          <p:cNvPicPr>
            <a:picLocks noChangeAspect="1"/>
          </p:cNvPicPr>
          <p:nvPr/>
        </p:nvPicPr>
        <p:blipFill>
          <a:blip r:embed="rId5">
            <a:extLst/>
          </a:blip>
          <a:stretch>
            <a:fillRect/>
          </a:stretch>
        </p:blipFill>
        <p:spPr>
          <a:xfrm>
            <a:off x="4166849" y="2014964"/>
            <a:ext cx="2604820" cy="2604819"/>
          </a:xfrm>
          <a:prstGeom prst="rect">
            <a:avLst/>
          </a:prstGeom>
          <a:ln w="12700">
            <a:miter lim="400000"/>
          </a:ln>
        </p:spPr>
      </p:pic>
      <p:pic>
        <p:nvPicPr>
          <p:cNvPr id="190" name="8.png" descr="8.png"/>
          <p:cNvPicPr>
            <a:picLocks noChangeAspect="1"/>
          </p:cNvPicPr>
          <p:nvPr/>
        </p:nvPicPr>
        <p:blipFill>
          <a:blip r:embed="rId6">
            <a:extLst/>
          </a:blip>
          <a:stretch>
            <a:fillRect/>
          </a:stretch>
        </p:blipFill>
        <p:spPr>
          <a:xfrm>
            <a:off x="4103213" y="4078311"/>
            <a:ext cx="2732090" cy="2732090"/>
          </a:xfrm>
          <a:prstGeom prst="rect">
            <a:avLst/>
          </a:prstGeom>
          <a:ln w="12700">
            <a:miter lim="400000"/>
          </a:ln>
        </p:spPr>
      </p:pic>
      <p:sp>
        <p:nvSpPr>
          <p:cNvPr id="191" name="Digital literacy…"/>
          <p:cNvSpPr txBox="1"/>
          <p:nvPr/>
        </p:nvSpPr>
        <p:spPr>
          <a:xfrm>
            <a:off x="2353705" y="3098839"/>
            <a:ext cx="2001250" cy="43706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ct val="80000"/>
              </a:lnSpc>
              <a:spcBef>
                <a:spcPts val="1200"/>
              </a:spcBef>
              <a:defRPr sz="2400">
                <a:latin typeface="Arial"/>
                <a:ea typeface="Arial"/>
                <a:cs typeface="Arial"/>
                <a:sym typeface="Arial"/>
              </a:defRPr>
            </a:lvl1pPr>
          </a:lstStyle>
          <a:p>
            <a:pPr/>
            <a:r>
              <a:t>Digital literacy</a:t>
            </a:r>
          </a:p>
        </p:txBody>
      </p:sp>
      <p:sp>
        <p:nvSpPr>
          <p:cNvPr id="192" name="Direct referrals…"/>
          <p:cNvSpPr txBox="1"/>
          <p:nvPr/>
        </p:nvSpPr>
        <p:spPr>
          <a:xfrm>
            <a:off x="6572950" y="4621359"/>
            <a:ext cx="2271968" cy="131481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nSpc>
                <a:spcPct val="80000"/>
              </a:lnSpc>
              <a:spcBef>
                <a:spcPts val="1200"/>
              </a:spcBef>
              <a:defRPr sz="2400">
                <a:latin typeface="Arial"/>
                <a:ea typeface="Arial"/>
                <a:cs typeface="Arial"/>
                <a:sym typeface="Arial"/>
              </a:defRPr>
            </a:pPr>
            <a:r>
              <a:t>Direct referrals </a:t>
            </a:r>
          </a:p>
          <a:p>
            <a:pPr>
              <a:lnSpc>
                <a:spcPct val="80000"/>
              </a:lnSpc>
              <a:spcBef>
                <a:spcPts val="1200"/>
              </a:spcBef>
              <a:defRPr sz="2400">
                <a:latin typeface="Arial"/>
                <a:ea typeface="Arial"/>
                <a:cs typeface="Arial"/>
                <a:sym typeface="Arial"/>
              </a:defRPr>
            </a:pPr>
            <a:r>
              <a:t>for some </a:t>
            </a:r>
          </a:p>
          <a:p>
            <a:pPr>
              <a:lnSpc>
                <a:spcPct val="80000"/>
              </a:lnSpc>
              <a:spcBef>
                <a:spcPts val="1200"/>
              </a:spcBef>
              <a:defRPr sz="2400">
                <a:latin typeface="Arial"/>
                <a:ea typeface="Arial"/>
                <a:cs typeface="Arial"/>
                <a:sym typeface="Arial"/>
              </a:defRPr>
            </a:pPr>
            <a:r>
              <a:t>services</a:t>
            </a:r>
          </a:p>
        </p:txBody>
      </p:sp>
      <p:sp>
        <p:nvSpPr>
          <p:cNvPr id="193" name="Digital literacy…"/>
          <p:cNvSpPr txBox="1"/>
          <p:nvPr/>
        </p:nvSpPr>
        <p:spPr>
          <a:xfrm>
            <a:off x="6575870" y="2929876"/>
            <a:ext cx="1894540" cy="87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nSpc>
                <a:spcPct val="80000"/>
              </a:lnSpc>
              <a:spcBef>
                <a:spcPts val="1200"/>
              </a:spcBef>
              <a:defRPr sz="2400">
                <a:latin typeface="Arial"/>
                <a:ea typeface="Arial"/>
                <a:cs typeface="Arial"/>
                <a:sym typeface="Arial"/>
              </a:defRPr>
            </a:pPr>
            <a:r>
              <a:t>People </a:t>
            </a:r>
          </a:p>
          <a:p>
            <a:pPr>
              <a:lnSpc>
                <a:spcPct val="80000"/>
              </a:lnSpc>
              <a:spcBef>
                <a:spcPts val="1200"/>
              </a:spcBef>
              <a:defRPr sz="2400">
                <a:latin typeface="Arial"/>
                <a:ea typeface="Arial"/>
                <a:cs typeface="Arial"/>
                <a:sym typeface="Arial"/>
              </a:defRPr>
            </a:pPr>
            <a:r>
              <a:t>Keeping Well</a:t>
            </a:r>
          </a:p>
        </p:txBody>
      </p:sp>
      <p:sp>
        <p:nvSpPr>
          <p:cNvPr id="194" name="Porter Valley &amp;…"/>
          <p:cNvSpPr txBox="1"/>
          <p:nvPr/>
        </p:nvSpPr>
        <p:spPr>
          <a:xfrm>
            <a:off x="2373197" y="3574488"/>
            <a:ext cx="1962268" cy="46524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nSpc>
                <a:spcPct val="80000"/>
              </a:lnSpc>
              <a:spcBef>
                <a:spcPts val="100"/>
              </a:spcBef>
              <a:defRPr sz="1400">
                <a:latin typeface="Arial"/>
                <a:ea typeface="Arial"/>
                <a:cs typeface="Arial"/>
                <a:sym typeface="Arial"/>
              </a:defRPr>
            </a:pPr>
            <a:r>
              <a:t>Porter Valley &amp; </a:t>
            </a:r>
          </a:p>
          <a:p>
            <a:pPr>
              <a:lnSpc>
                <a:spcPct val="80000"/>
              </a:lnSpc>
              <a:spcBef>
                <a:spcPts val="100"/>
              </a:spcBef>
              <a:defRPr sz="1400">
                <a:latin typeface="Arial"/>
                <a:ea typeface="Arial"/>
                <a:cs typeface="Arial"/>
                <a:sym typeface="Arial"/>
              </a:defRPr>
            </a:pPr>
            <a:r>
              <a:t>SSHG Neighbourhoods</a:t>
            </a:r>
          </a:p>
        </p:txBody>
      </p:sp>
      <p:sp>
        <p:nvSpPr>
          <p:cNvPr id="195" name="All Neighbourhoods by…"/>
          <p:cNvSpPr txBox="1"/>
          <p:nvPr/>
        </p:nvSpPr>
        <p:spPr>
          <a:xfrm>
            <a:off x="2373197" y="5656633"/>
            <a:ext cx="1991959" cy="46524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nSpc>
                <a:spcPct val="80000"/>
              </a:lnSpc>
              <a:spcBef>
                <a:spcPts val="100"/>
              </a:spcBef>
              <a:defRPr sz="1400">
                <a:latin typeface="Arial"/>
                <a:ea typeface="Arial"/>
                <a:cs typeface="Arial"/>
                <a:sym typeface="Arial"/>
              </a:defRPr>
            </a:pPr>
            <a:r>
              <a:t>All Neighbourhoods by </a:t>
            </a:r>
          </a:p>
          <a:p>
            <a:pPr>
              <a:lnSpc>
                <a:spcPct val="80000"/>
              </a:lnSpc>
              <a:spcBef>
                <a:spcPts val="100"/>
              </a:spcBef>
              <a:defRPr sz="1400">
                <a:latin typeface="Arial"/>
                <a:ea typeface="Arial"/>
                <a:cs typeface="Arial"/>
                <a:sym typeface="Arial"/>
              </a:defRPr>
            </a:pPr>
            <a:r>
              <a:t>Summer 2018</a:t>
            </a:r>
          </a:p>
        </p:txBody>
      </p:sp>
      <p:sp>
        <p:nvSpPr>
          <p:cNvPr id="196" name="Happening in all Neighbourhoods"/>
          <p:cNvSpPr txBox="1"/>
          <p:nvPr/>
        </p:nvSpPr>
        <p:spPr>
          <a:xfrm>
            <a:off x="6609734" y="3797500"/>
            <a:ext cx="1894541" cy="4525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80000"/>
              </a:lnSpc>
              <a:spcBef>
                <a:spcPts val="100"/>
              </a:spcBef>
              <a:defRPr sz="1400">
                <a:latin typeface="Arial"/>
                <a:ea typeface="Arial"/>
                <a:cs typeface="Arial"/>
                <a:sym typeface="Arial"/>
              </a:defRPr>
            </a:lvl1pPr>
          </a:lstStyle>
          <a:p>
            <a:pPr/>
            <a:r>
              <a:t>Happening in all Neighbourhoods</a:t>
            </a:r>
          </a:p>
        </p:txBody>
      </p:sp>
      <p:sp>
        <p:nvSpPr>
          <p:cNvPr id="197" name="Happening in all…"/>
          <p:cNvSpPr txBox="1"/>
          <p:nvPr/>
        </p:nvSpPr>
        <p:spPr>
          <a:xfrm>
            <a:off x="6575870" y="5868616"/>
            <a:ext cx="2199538" cy="46524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nSpc>
                <a:spcPct val="80000"/>
              </a:lnSpc>
              <a:spcBef>
                <a:spcPts val="100"/>
              </a:spcBef>
              <a:defRPr sz="1400">
                <a:latin typeface="Arial"/>
                <a:ea typeface="Arial"/>
                <a:cs typeface="Arial"/>
                <a:sym typeface="Arial"/>
              </a:defRPr>
            </a:pPr>
            <a:r>
              <a:t>Happening in all </a:t>
            </a:r>
          </a:p>
          <a:p>
            <a:pPr>
              <a:lnSpc>
                <a:spcPct val="80000"/>
              </a:lnSpc>
              <a:spcBef>
                <a:spcPts val="100"/>
              </a:spcBef>
              <a:defRPr sz="1400">
                <a:latin typeface="Arial"/>
                <a:ea typeface="Arial"/>
                <a:cs typeface="Arial"/>
                <a:sym typeface="Arial"/>
              </a:defRPr>
            </a:pPr>
            <a:r>
              <a:t>Neighbourhoods e.g. IAPT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Title 1"/>
          <p:cNvSpPr txBox="1"/>
          <p:nvPr>
            <p:ph type="title"/>
          </p:nvPr>
        </p:nvSpPr>
        <p:spPr>
          <a:xfrm>
            <a:off x="457200" y="1594660"/>
            <a:ext cx="8229600" cy="1062723"/>
          </a:xfrm>
          <a:prstGeom prst="rect">
            <a:avLst/>
          </a:prstGeom>
        </p:spPr>
        <p:txBody>
          <a:bodyPr/>
          <a:lstStyle>
            <a:lvl1pPr algn="l"/>
          </a:lstStyle>
          <a:p>
            <a:pPr/>
            <a:r>
              <a:t>Supporting effective working</a:t>
            </a:r>
          </a:p>
        </p:txBody>
      </p:sp>
      <p:sp>
        <p:nvSpPr>
          <p:cNvPr id="202" name="Expanding teams with new roles…"/>
          <p:cNvSpPr txBox="1"/>
          <p:nvPr/>
        </p:nvSpPr>
        <p:spPr>
          <a:xfrm>
            <a:off x="327032" y="5159214"/>
            <a:ext cx="2733898" cy="89846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nSpc>
                <a:spcPct val="80000"/>
              </a:lnSpc>
              <a:spcBef>
                <a:spcPts val="1200"/>
              </a:spcBef>
              <a:defRPr sz="2500">
                <a:latin typeface="Arial"/>
                <a:ea typeface="Arial"/>
                <a:cs typeface="Arial"/>
                <a:sym typeface="Arial"/>
              </a:defRPr>
            </a:pPr>
            <a:r>
              <a:t>Expanding teams </a:t>
            </a:r>
          </a:p>
          <a:p>
            <a:pPr>
              <a:lnSpc>
                <a:spcPct val="80000"/>
              </a:lnSpc>
              <a:spcBef>
                <a:spcPts val="1200"/>
              </a:spcBef>
              <a:defRPr sz="2500">
                <a:latin typeface="Arial"/>
                <a:ea typeface="Arial"/>
                <a:cs typeface="Arial"/>
                <a:sym typeface="Arial"/>
              </a:defRPr>
            </a:pPr>
            <a:r>
              <a:t>with new roles</a:t>
            </a:r>
          </a:p>
        </p:txBody>
      </p:sp>
      <p:pic>
        <p:nvPicPr>
          <p:cNvPr id="203" name="9.png" descr="9.png"/>
          <p:cNvPicPr>
            <a:picLocks noChangeAspect="1"/>
          </p:cNvPicPr>
          <p:nvPr/>
        </p:nvPicPr>
        <p:blipFill>
          <a:blip r:embed="rId3">
            <a:extLst/>
          </a:blip>
          <a:stretch>
            <a:fillRect/>
          </a:stretch>
        </p:blipFill>
        <p:spPr>
          <a:xfrm>
            <a:off x="269061" y="2379754"/>
            <a:ext cx="2849841" cy="2849842"/>
          </a:xfrm>
          <a:prstGeom prst="rect">
            <a:avLst/>
          </a:prstGeom>
          <a:ln w="12700">
            <a:miter lim="400000"/>
          </a:ln>
        </p:spPr>
      </p:pic>
      <p:pic>
        <p:nvPicPr>
          <p:cNvPr id="204" name="10.png" descr="10.png"/>
          <p:cNvPicPr>
            <a:picLocks noChangeAspect="1"/>
          </p:cNvPicPr>
          <p:nvPr/>
        </p:nvPicPr>
        <p:blipFill>
          <a:blip r:embed="rId4">
            <a:extLst/>
          </a:blip>
          <a:stretch>
            <a:fillRect/>
          </a:stretch>
        </p:blipFill>
        <p:spPr>
          <a:xfrm>
            <a:off x="3147079" y="2379754"/>
            <a:ext cx="2849842" cy="2849842"/>
          </a:xfrm>
          <a:prstGeom prst="rect">
            <a:avLst/>
          </a:prstGeom>
          <a:ln w="12700">
            <a:miter lim="400000"/>
          </a:ln>
        </p:spPr>
      </p:pic>
      <p:pic>
        <p:nvPicPr>
          <p:cNvPr id="205" name="11.png" descr="11.png"/>
          <p:cNvPicPr>
            <a:picLocks noChangeAspect="1"/>
          </p:cNvPicPr>
          <p:nvPr/>
        </p:nvPicPr>
        <p:blipFill>
          <a:blip r:embed="rId5">
            <a:extLst/>
          </a:blip>
          <a:stretch>
            <a:fillRect/>
          </a:stretch>
        </p:blipFill>
        <p:spPr>
          <a:xfrm>
            <a:off x="6025098" y="2379754"/>
            <a:ext cx="2849841" cy="2849842"/>
          </a:xfrm>
          <a:prstGeom prst="rect">
            <a:avLst/>
          </a:prstGeom>
          <a:ln w="12700">
            <a:miter lim="400000"/>
          </a:ln>
        </p:spPr>
      </p:pic>
      <p:sp>
        <p:nvSpPr>
          <p:cNvPr id="206" name="Expanding teams with new roles…"/>
          <p:cNvSpPr txBox="1"/>
          <p:nvPr/>
        </p:nvSpPr>
        <p:spPr>
          <a:xfrm>
            <a:off x="3350555" y="5159214"/>
            <a:ext cx="2798856" cy="89846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nSpc>
                <a:spcPct val="80000"/>
              </a:lnSpc>
              <a:spcBef>
                <a:spcPts val="1200"/>
              </a:spcBef>
              <a:defRPr sz="2500">
                <a:latin typeface="Arial"/>
                <a:ea typeface="Arial"/>
                <a:cs typeface="Arial"/>
                <a:sym typeface="Arial"/>
              </a:defRPr>
            </a:pPr>
            <a:r>
              <a:t>IT and technology </a:t>
            </a:r>
          </a:p>
          <a:p>
            <a:pPr>
              <a:lnSpc>
                <a:spcPct val="80000"/>
              </a:lnSpc>
              <a:spcBef>
                <a:spcPts val="1200"/>
              </a:spcBef>
              <a:defRPr sz="2500">
                <a:latin typeface="Arial"/>
                <a:ea typeface="Arial"/>
                <a:cs typeface="Arial"/>
                <a:sym typeface="Arial"/>
              </a:defRPr>
            </a:pPr>
            <a:r>
              <a:t>training</a:t>
            </a:r>
          </a:p>
        </p:txBody>
      </p:sp>
      <p:sp>
        <p:nvSpPr>
          <p:cNvPr id="207" name="Expanding teams with new roles…"/>
          <p:cNvSpPr txBox="1"/>
          <p:nvPr/>
        </p:nvSpPr>
        <p:spPr>
          <a:xfrm>
            <a:off x="6515444" y="5187262"/>
            <a:ext cx="1869145" cy="89846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nSpc>
                <a:spcPct val="80000"/>
              </a:lnSpc>
              <a:spcBef>
                <a:spcPts val="1200"/>
              </a:spcBef>
              <a:defRPr sz="2500">
                <a:latin typeface="Arial"/>
                <a:ea typeface="Arial"/>
                <a:cs typeface="Arial"/>
                <a:sym typeface="Arial"/>
              </a:defRPr>
            </a:pPr>
            <a:r>
              <a:t>Developing </a:t>
            </a:r>
          </a:p>
          <a:p>
            <a:pPr>
              <a:lnSpc>
                <a:spcPct val="80000"/>
              </a:lnSpc>
              <a:spcBef>
                <a:spcPts val="1200"/>
              </a:spcBef>
              <a:defRPr sz="2500">
                <a:latin typeface="Arial"/>
                <a:ea typeface="Arial"/>
                <a:cs typeface="Arial"/>
                <a:sym typeface="Arial"/>
              </a:defRPr>
            </a:pPr>
            <a:r>
              <a:t>facilities</a:t>
            </a:r>
          </a:p>
        </p:txBody>
      </p:sp>
      <p:sp>
        <p:nvSpPr>
          <p:cNvPr id="208" name="Happening in some…"/>
          <p:cNvSpPr txBox="1"/>
          <p:nvPr/>
        </p:nvSpPr>
        <p:spPr>
          <a:xfrm>
            <a:off x="356945" y="6043368"/>
            <a:ext cx="2535604" cy="64166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nSpc>
                <a:spcPct val="80000"/>
              </a:lnSpc>
              <a:spcBef>
                <a:spcPts val="100"/>
              </a:spcBef>
              <a:defRPr sz="1400">
                <a:latin typeface="Arial"/>
                <a:ea typeface="Arial"/>
                <a:cs typeface="Arial"/>
                <a:sym typeface="Arial"/>
              </a:defRPr>
            </a:pPr>
            <a:r>
              <a:t>Happening in some </a:t>
            </a:r>
          </a:p>
          <a:p>
            <a:pPr>
              <a:lnSpc>
                <a:spcPct val="80000"/>
              </a:lnSpc>
              <a:spcBef>
                <a:spcPts val="100"/>
              </a:spcBef>
              <a:defRPr sz="1400">
                <a:latin typeface="Arial"/>
                <a:ea typeface="Arial"/>
                <a:cs typeface="Arial"/>
                <a:sym typeface="Arial"/>
              </a:defRPr>
            </a:pPr>
            <a:r>
              <a:t>Neighbourhoods already with </a:t>
            </a:r>
          </a:p>
          <a:p>
            <a:pPr>
              <a:lnSpc>
                <a:spcPct val="80000"/>
              </a:lnSpc>
              <a:spcBef>
                <a:spcPts val="100"/>
              </a:spcBef>
              <a:defRPr sz="1400">
                <a:latin typeface="Arial"/>
                <a:ea typeface="Arial"/>
                <a:cs typeface="Arial"/>
                <a:sym typeface="Arial"/>
              </a:defRPr>
            </a:pPr>
            <a:r>
              <a:t>more to come throughout 2018</a:t>
            </a:r>
          </a:p>
        </p:txBody>
      </p:sp>
      <p:sp>
        <p:nvSpPr>
          <p:cNvPr id="209" name="Happening across all…"/>
          <p:cNvSpPr txBox="1"/>
          <p:nvPr/>
        </p:nvSpPr>
        <p:spPr>
          <a:xfrm>
            <a:off x="3436194" y="6043368"/>
            <a:ext cx="2535604" cy="64166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nSpc>
                <a:spcPct val="80000"/>
              </a:lnSpc>
              <a:spcBef>
                <a:spcPts val="100"/>
              </a:spcBef>
              <a:defRPr sz="1400">
                <a:latin typeface="Arial"/>
                <a:ea typeface="Arial"/>
                <a:cs typeface="Arial"/>
                <a:sym typeface="Arial"/>
              </a:defRPr>
            </a:pPr>
            <a:r>
              <a:t>Happening across all</a:t>
            </a:r>
          </a:p>
          <a:p>
            <a:pPr>
              <a:lnSpc>
                <a:spcPct val="80000"/>
              </a:lnSpc>
              <a:spcBef>
                <a:spcPts val="100"/>
              </a:spcBef>
              <a:defRPr sz="1400">
                <a:latin typeface="Arial"/>
                <a:ea typeface="Arial"/>
                <a:cs typeface="Arial"/>
                <a:sym typeface="Arial"/>
              </a:defRPr>
            </a:pPr>
            <a:r>
              <a:t>Neighbourhoods with </a:t>
            </a:r>
          </a:p>
          <a:p>
            <a:pPr>
              <a:lnSpc>
                <a:spcPct val="80000"/>
              </a:lnSpc>
              <a:spcBef>
                <a:spcPts val="100"/>
              </a:spcBef>
              <a:defRPr sz="1400">
                <a:latin typeface="Arial"/>
                <a:ea typeface="Arial"/>
                <a:cs typeface="Arial"/>
                <a:sym typeface="Arial"/>
              </a:defRPr>
            </a:pPr>
            <a:r>
              <a:t>more to come throughout 2018</a:t>
            </a:r>
          </a:p>
        </p:txBody>
      </p:sp>
      <p:sp>
        <p:nvSpPr>
          <p:cNvPr id="210" name="Nine practices with more…"/>
          <p:cNvSpPr txBox="1"/>
          <p:nvPr/>
        </p:nvSpPr>
        <p:spPr>
          <a:xfrm>
            <a:off x="6515444" y="6043368"/>
            <a:ext cx="2149531" cy="46524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nSpc>
                <a:spcPct val="80000"/>
              </a:lnSpc>
              <a:spcBef>
                <a:spcPts val="100"/>
              </a:spcBef>
              <a:defRPr sz="1400">
                <a:latin typeface="Arial"/>
                <a:ea typeface="Arial"/>
                <a:cs typeface="Arial"/>
                <a:sym typeface="Arial"/>
              </a:defRPr>
            </a:pPr>
            <a:r>
              <a:t>Nine practices with more </a:t>
            </a:r>
          </a:p>
          <a:p>
            <a:pPr>
              <a:lnSpc>
                <a:spcPct val="80000"/>
              </a:lnSpc>
              <a:spcBef>
                <a:spcPts val="100"/>
              </a:spcBef>
              <a:defRPr sz="1400">
                <a:latin typeface="Arial"/>
                <a:ea typeface="Arial"/>
                <a:cs typeface="Arial"/>
                <a:sym typeface="Arial"/>
              </a:defRPr>
            </a:pPr>
            <a:r>
              <a:t>to come throughout 2018</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