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6" r:id="rId3"/>
    <p:sldId id="274" r:id="rId4"/>
    <p:sldId id="292" r:id="rId5"/>
    <p:sldId id="291" r:id="rId6"/>
    <p:sldId id="277" r:id="rId7"/>
    <p:sldId id="285" r:id="rId8"/>
    <p:sldId id="281" r:id="rId9"/>
    <p:sldId id="293" r:id="rId10"/>
    <p:sldId id="289" r:id="rId11"/>
    <p:sldId id="29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C2"/>
    <a:srgbClr val="005C9D"/>
    <a:srgbClr val="005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17C3B-4F41-493C-8318-CDEB885078D9}" type="datetimeFigureOut">
              <a:rPr lang="en-GB" smtClean="0"/>
              <a:t>12/Sep/2018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A43AA-B579-4950-8596-0B0DE10C90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44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7A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80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9200"/>
            <a:ext cx="8229600" cy="3706963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1062720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3600" b="1">
                <a:solidFill>
                  <a:srgbClr val="007A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i="0" cap="all">
                <a:solidFill>
                  <a:srgbClr val="007A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8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1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AC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AC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7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9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089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20890"/>
            <a:ext cx="5111750" cy="45052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82940"/>
            <a:ext cx="3008313" cy="33432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1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21919"/>
            <a:ext cx="5486400" cy="34056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8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effield CCG PP footer.png"/>
          <p:cNvPicPr>
            <a:picLocks noChangeAspect="1"/>
          </p:cNvPicPr>
          <p:nvPr userDrawn="1"/>
        </p:nvPicPr>
        <p:blipFill>
          <a:blip r:embed="rId10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49" y="3554497"/>
            <a:ext cx="8677946" cy="316697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8160"/>
            <a:ext cx="8229600" cy="4018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60DE0FFE-46CB-7846-BA8E-E1D7B86CA588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D7EA8D03-48AD-394B-9DF2-6A469419767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heffield CCG PP header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0" y="291888"/>
            <a:ext cx="8470675" cy="74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85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781" y="2001116"/>
            <a:ext cx="8227291" cy="1470025"/>
          </a:xfrm>
        </p:spPr>
        <p:txBody>
          <a:bodyPr/>
          <a:lstStyle/>
          <a:p>
            <a:r>
              <a:rPr lang="en-US" sz="4400" dirty="0" smtClean="0"/>
              <a:t>Engaging about major service change in GP Practice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Sarah </a:t>
            </a:r>
            <a:r>
              <a:rPr lang="en-US" dirty="0" smtClean="0"/>
              <a:t>B</a:t>
            </a:r>
            <a:r>
              <a:rPr lang="en-US" dirty="0" smtClean="0"/>
              <a:t>urt</a:t>
            </a:r>
          </a:p>
          <a:p>
            <a:r>
              <a:rPr lang="en-GB" dirty="0"/>
              <a:t>Deputy Director of Delivery - Care Out of Hospital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256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pic>
        <p:nvPicPr>
          <p:cNvPr id="1026" name="Picture 2" descr="C:\Users\EleanorNossiter\AppData\Local\Microsoft\Windows\Temporary Internet Files\Content.IE5\1B4H1S94\question-marks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488406"/>
            <a:ext cx="4762500" cy="356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leanorNossiter\AppData\Local\Microsoft\Windows\Temporary Internet Files\Content.IE5\FXWQXFLV\depositphotos_4439888-Question-Marks-Around-Word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00960"/>
            <a:ext cx="6858000" cy="56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593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would you expect your practice to engage with all patients if they had major service change?</a:t>
            </a:r>
          </a:p>
          <a:p>
            <a:r>
              <a:rPr lang="en-GB" dirty="0" smtClean="0"/>
              <a:t>How could the practice and their PPG work together to engage patients?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to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16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5745" y="2112428"/>
            <a:ext cx="7846291" cy="417075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2800" dirty="0" smtClean="0"/>
              <a:t>Huge challenges </a:t>
            </a:r>
            <a:r>
              <a:rPr lang="en-GB" sz="2800" dirty="0" smtClean="0"/>
              <a:t>facing </a:t>
            </a:r>
            <a:r>
              <a:rPr lang="en-GB" sz="2800" dirty="0" smtClean="0"/>
              <a:t>the NHS </a:t>
            </a:r>
            <a:r>
              <a:rPr lang="en-GB" sz="2800" dirty="0" smtClean="0"/>
              <a:t>and social care mean </a:t>
            </a:r>
            <a:r>
              <a:rPr lang="en-GB" sz="2800" dirty="0" smtClean="0"/>
              <a:t>we have </a:t>
            </a:r>
            <a:r>
              <a:rPr lang="en-GB" sz="2800" dirty="0" smtClean="0"/>
              <a:t>to change the way they are </a:t>
            </a:r>
            <a:r>
              <a:rPr lang="en-GB" sz="2800" dirty="0" smtClean="0"/>
              <a:t>provided:</a:t>
            </a:r>
          </a:p>
          <a:p>
            <a:pPr marL="0" indent="0">
              <a:spcAft>
                <a:spcPts val="600"/>
              </a:spcAft>
              <a:buNone/>
            </a:pPr>
            <a:endParaRPr lang="en-GB" sz="2800" dirty="0"/>
          </a:p>
          <a:p>
            <a:pPr>
              <a:spcAft>
                <a:spcPts val="600"/>
              </a:spcAft>
            </a:pPr>
            <a:r>
              <a:rPr lang="en-GB" sz="2800" dirty="0" smtClean="0"/>
              <a:t>People are living longer</a:t>
            </a:r>
          </a:p>
          <a:p>
            <a:pPr>
              <a:spcAft>
                <a:spcPts val="600"/>
              </a:spcAft>
            </a:pPr>
            <a:r>
              <a:rPr lang="en-GB" sz="2800" dirty="0" smtClean="0"/>
              <a:t>More complex and multiple health needs</a:t>
            </a:r>
          </a:p>
          <a:p>
            <a:pPr>
              <a:spcAft>
                <a:spcPts val="600"/>
              </a:spcAft>
            </a:pPr>
            <a:r>
              <a:rPr lang="en-GB" sz="2800" dirty="0" smtClean="0"/>
              <a:t>New technology is enabling better care</a:t>
            </a:r>
          </a:p>
          <a:p>
            <a:pPr>
              <a:spcAft>
                <a:spcPts val="600"/>
              </a:spcAft>
            </a:pPr>
            <a:endParaRPr lang="en-GB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in </a:t>
            </a:r>
            <a:r>
              <a:rPr lang="en-GB" dirty="0" smtClean="0"/>
              <a:t>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84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3884"/>
            <a:ext cx="8229600" cy="4276578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GP </a:t>
            </a:r>
            <a:r>
              <a:rPr lang="en-GB" dirty="0"/>
              <a:t>practices in Sheffield are under increasing pressure due to a number of factors. These include: 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Increased demand and higher level of expectation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Greater number </a:t>
            </a:r>
            <a:r>
              <a:rPr lang="en-GB" dirty="0"/>
              <a:t>of patients with complex needs 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National issues around GP recruitment and retention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Significant proportion of GPs and practice nurses in Sheffield approaching retirement </a:t>
            </a:r>
            <a:r>
              <a:rPr lang="en-GB" dirty="0" smtClean="0"/>
              <a:t>age</a:t>
            </a:r>
            <a:endParaRPr lang="en-GB" dirty="0"/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Lack </a:t>
            </a:r>
            <a:r>
              <a:rPr lang="en-GB" dirty="0"/>
              <a:t>of joined-up support systems to enable patients to stay at home – impact on GPs’ </a:t>
            </a:r>
            <a:r>
              <a:rPr lang="en-GB" dirty="0" smtClean="0"/>
              <a:t>time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GP practices with only one GP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facing primary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8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55410"/>
            <a:ext cx="8229600" cy="417075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Great </a:t>
            </a:r>
            <a:r>
              <a:rPr lang="en-GB" sz="2400" dirty="0"/>
              <a:t>chance to make real change in Sheffield </a:t>
            </a:r>
            <a:r>
              <a:rPr lang="en-GB" sz="2400" dirty="0" smtClean="0"/>
              <a:t>to strengthen </a:t>
            </a:r>
            <a:r>
              <a:rPr lang="en-GB" sz="2400" dirty="0"/>
              <a:t>local system and benefit </a:t>
            </a:r>
            <a:r>
              <a:rPr lang="en-GB" sz="2400" dirty="0" smtClean="0"/>
              <a:t>patients</a:t>
            </a:r>
            <a:endParaRPr lang="en-GB" sz="2400" dirty="0"/>
          </a:p>
          <a:p>
            <a:pPr>
              <a:spcAft>
                <a:spcPts val="600"/>
              </a:spcAft>
            </a:pPr>
            <a:r>
              <a:rPr lang="en-GB" sz="2400" dirty="0" smtClean="0"/>
              <a:t>Based on doing less in hospitals and more in the community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Will require a truly ‘joint’ approach between all organisations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Want GP practices </a:t>
            </a:r>
            <a:r>
              <a:rPr lang="en-GB" sz="2400" dirty="0" smtClean="0"/>
              <a:t>to be the </a:t>
            </a:r>
            <a:r>
              <a:rPr lang="en-GB" sz="2400" dirty="0"/>
              <a:t>centre of local healthcare, with services including voluntary sector support wrapped around them</a:t>
            </a:r>
          </a:p>
          <a:p>
            <a:pPr>
              <a:spcAft>
                <a:spcPts val="600"/>
              </a:spcAft>
            </a:pP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in </a:t>
            </a:r>
            <a:r>
              <a:rPr lang="en-GB" dirty="0" smtClean="0"/>
              <a:t>services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5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GP Forward View sets out a case for practices working at scale, at a neighbourhood </a:t>
            </a:r>
            <a:r>
              <a:rPr lang="en-GB" dirty="0" smtClean="0"/>
              <a:t>level</a:t>
            </a:r>
          </a:p>
          <a:p>
            <a:r>
              <a:rPr lang="en-GB" dirty="0" smtClean="0"/>
              <a:t>As </a:t>
            </a:r>
            <a:r>
              <a:rPr lang="en-GB" dirty="0"/>
              <a:t>we move more care into community </a:t>
            </a:r>
            <a:r>
              <a:rPr lang="en-GB" dirty="0" smtClean="0"/>
              <a:t>settings, </a:t>
            </a:r>
            <a:r>
              <a:rPr lang="en-GB" dirty="0"/>
              <a:t>primary care services will need to be configured to respond to </a:t>
            </a:r>
            <a:r>
              <a:rPr lang="en-GB" dirty="0" smtClean="0"/>
              <a:t>this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78051"/>
            <a:ext cx="8229600" cy="1062720"/>
          </a:xfrm>
        </p:spPr>
        <p:txBody>
          <a:bodyPr/>
          <a:lstStyle/>
          <a:p>
            <a:r>
              <a:rPr lang="en-GB" dirty="0" smtClean="0"/>
              <a:t>GP Forward 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34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114483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H</a:t>
            </a:r>
            <a:r>
              <a:rPr lang="en-GB" dirty="0" smtClean="0"/>
              <a:t>igh quality </a:t>
            </a:r>
            <a:r>
              <a:rPr lang="en-GB" dirty="0"/>
              <a:t>primary care services </a:t>
            </a:r>
            <a:r>
              <a:rPr lang="en-GB" dirty="0" smtClean="0"/>
              <a:t>that are sustainable</a:t>
            </a:r>
            <a:endParaRPr lang="en-GB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People receiving </a:t>
            </a:r>
            <a:r>
              <a:rPr lang="en-GB" dirty="0"/>
              <a:t>the right interventions at the right time from the right professional – mostly in their local </a:t>
            </a:r>
            <a:r>
              <a:rPr lang="en-GB" dirty="0" smtClean="0"/>
              <a:t>community</a:t>
            </a:r>
            <a:endParaRPr lang="en-GB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Health</a:t>
            </a:r>
            <a:r>
              <a:rPr lang="en-GB" dirty="0"/>
              <a:t>, social and voluntary care services working collaboratively for the benefit of patients 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S</a:t>
            </a:r>
            <a:r>
              <a:rPr lang="en-GB" dirty="0" smtClean="0"/>
              <a:t>ervices </a:t>
            </a:r>
            <a:r>
              <a:rPr lang="en-GB" dirty="0"/>
              <a:t>that reflect the different needs of local communities   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Improved health </a:t>
            </a:r>
            <a:r>
              <a:rPr lang="en-GB" dirty="0"/>
              <a:t>and </a:t>
            </a:r>
            <a:r>
              <a:rPr lang="en-GB" dirty="0" smtClean="0"/>
              <a:t>wellbeing </a:t>
            </a:r>
            <a:r>
              <a:rPr lang="en-GB" dirty="0"/>
              <a:t>of people in </a:t>
            </a:r>
            <a:r>
              <a:rPr lang="en-GB" dirty="0" smtClean="0"/>
              <a:t>Sheffield</a:t>
            </a:r>
            <a:endParaRPr lang="en-GB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People managing </a:t>
            </a:r>
            <a:r>
              <a:rPr lang="en-GB" dirty="0"/>
              <a:t>their own health and ill health 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Equal </a:t>
            </a:r>
            <a:r>
              <a:rPr lang="en-GB" dirty="0"/>
              <a:t>access to the </a:t>
            </a:r>
            <a:r>
              <a:rPr lang="en-GB" dirty="0" smtClean="0"/>
              <a:t>support, </a:t>
            </a:r>
            <a:r>
              <a:rPr lang="en-GB" dirty="0"/>
              <a:t>regardless of </a:t>
            </a:r>
            <a:r>
              <a:rPr lang="en-GB" dirty="0" smtClean="0"/>
              <a:t>people’s social </a:t>
            </a:r>
            <a:r>
              <a:rPr lang="en-GB" dirty="0"/>
              <a:t>circumstances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670043"/>
          </a:xfrm>
        </p:spPr>
        <p:txBody>
          <a:bodyPr/>
          <a:lstStyle/>
          <a:p>
            <a:r>
              <a:rPr lang="en-GB" dirty="0" smtClean="0"/>
              <a:t>What we want to achieve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62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82018"/>
            <a:ext cx="8229600" cy="4044145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Need to make sure practices are in best position to meet these </a:t>
            </a:r>
            <a:r>
              <a:rPr lang="en-GB" dirty="0" smtClean="0"/>
              <a:t>challenges and have resilience to deal with pressures</a:t>
            </a:r>
            <a:endParaRPr lang="en-GB" dirty="0" smtClean="0"/>
          </a:p>
          <a:p>
            <a:pPr>
              <a:spcAft>
                <a:spcPts val="600"/>
              </a:spcAft>
            </a:pPr>
            <a:r>
              <a:rPr lang="en-GB" dirty="0" smtClean="0"/>
              <a:t>Key will be practices working together to maximise resources </a:t>
            </a:r>
            <a:r>
              <a:rPr lang="en-GB" dirty="0"/>
              <a:t>- </a:t>
            </a:r>
            <a:r>
              <a:rPr lang="en-GB" dirty="0" smtClean="0"/>
              <a:t>neighbourhoods</a:t>
            </a:r>
            <a:r>
              <a:rPr lang="en-GB" dirty="0"/>
              <a:t>, joint working agreements, more formal arrangements</a:t>
            </a:r>
            <a:endParaRPr lang="en-GB" dirty="0" smtClean="0"/>
          </a:p>
          <a:p>
            <a:pPr>
              <a:spcAft>
                <a:spcPts val="600"/>
              </a:spcAft>
            </a:pPr>
            <a:r>
              <a:rPr lang="en-GB" dirty="0" smtClean="0"/>
              <a:t>Pooling </a:t>
            </a:r>
            <a:r>
              <a:rPr lang="en-GB" dirty="0"/>
              <a:t>resources and expertise, </a:t>
            </a:r>
            <a:r>
              <a:rPr lang="en-GB" dirty="0" smtClean="0"/>
              <a:t>and develop </a:t>
            </a:r>
            <a:r>
              <a:rPr lang="en-GB" dirty="0"/>
              <a:t>workforce </a:t>
            </a:r>
            <a:r>
              <a:rPr lang="en-GB" dirty="0" smtClean="0"/>
              <a:t>e.g. </a:t>
            </a:r>
            <a:r>
              <a:rPr lang="en-GB" dirty="0" smtClean="0"/>
              <a:t>shared </a:t>
            </a:r>
            <a:r>
              <a:rPr lang="en-GB" dirty="0" smtClean="0"/>
              <a:t>posts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GB" dirty="0" smtClean="0"/>
              <a:t>Need </a:t>
            </a:r>
            <a:r>
              <a:rPr lang="en-GB" dirty="0" smtClean="0"/>
              <a:t>to make best use of primary care premises and ensure these support </a:t>
            </a:r>
            <a:r>
              <a:rPr lang="en-GB" dirty="0" smtClean="0"/>
              <a:t>delivery of </a:t>
            </a:r>
            <a:r>
              <a:rPr lang="en-GB" dirty="0" smtClean="0"/>
              <a:t>high quality </a:t>
            </a:r>
            <a:r>
              <a:rPr lang="en-GB" dirty="0" smtClean="0"/>
              <a:t>services</a:t>
            </a:r>
            <a:endParaRPr lang="en-GB" dirty="0" smtClean="0"/>
          </a:p>
          <a:p>
            <a:pPr>
              <a:spcAft>
                <a:spcPts val="600"/>
              </a:spcAft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Supporting effective working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4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will this look like?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269790"/>
            <a:ext cx="8400473" cy="419889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A </a:t>
            </a:r>
            <a:r>
              <a:rPr lang="en-GB" sz="2400" dirty="0" smtClean="0"/>
              <a:t>greater </a:t>
            </a:r>
            <a:r>
              <a:rPr lang="en-GB" sz="2400" dirty="0"/>
              <a:t>range of health professionals in practices to meet </a:t>
            </a:r>
            <a:r>
              <a:rPr lang="en-GB" sz="2400" dirty="0" smtClean="0"/>
              <a:t>patients’ </a:t>
            </a:r>
            <a:r>
              <a:rPr lang="en-GB" sz="2400" dirty="0" smtClean="0"/>
              <a:t>needs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These health professionals will need space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Current buildings will be used more efficiently, co-locating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Practices sharing spaces and services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New buildings with facilities capable of providing clinical care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67906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51346"/>
            <a:ext cx="8229600" cy="3706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In order to get the best outcomes we know it is </a:t>
            </a:r>
            <a:r>
              <a:rPr lang="en-GB" dirty="0"/>
              <a:t>v</a:t>
            </a:r>
            <a:r>
              <a:rPr lang="en-GB" dirty="0" smtClean="0"/>
              <a:t>ital that practices engage with their patients throughout these processes.</a:t>
            </a:r>
          </a:p>
          <a:p>
            <a:r>
              <a:rPr lang="en-GB" dirty="0" smtClean="0"/>
              <a:t>We would like to understand what you think is reasonable for practices to do to engage with their patients about these types of service change.</a:t>
            </a:r>
          </a:p>
          <a:p>
            <a:r>
              <a:rPr lang="en-GB" dirty="0" smtClean="0"/>
              <a:t>We will use your feedback to produce a guidance document for GP practices to consider whilst they are planning for these changes.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 engagement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222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548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Engaging about major service change in GP Practice</vt:lpstr>
      <vt:lpstr>Changes in health</vt:lpstr>
      <vt:lpstr>Challenges facing primary care</vt:lpstr>
      <vt:lpstr>Changes in services</vt:lpstr>
      <vt:lpstr>GP Forward View</vt:lpstr>
      <vt:lpstr>What we want to achieve</vt:lpstr>
      <vt:lpstr>Supporting effective working</vt:lpstr>
      <vt:lpstr>What will this look like?</vt:lpstr>
      <vt:lpstr>Patient engagement</vt:lpstr>
      <vt:lpstr>Questions</vt:lpstr>
      <vt:lpstr>Over to you</vt:lpstr>
    </vt:vector>
  </TitlesOfParts>
  <Company>Ptarmigan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Smithson</dc:creator>
  <cp:lastModifiedBy>Richard Kennedy</cp:lastModifiedBy>
  <cp:revision>62</cp:revision>
  <dcterms:created xsi:type="dcterms:W3CDTF">2013-08-30T10:04:31Z</dcterms:created>
  <dcterms:modified xsi:type="dcterms:W3CDTF">2018-09-12T11:40:30Z</dcterms:modified>
</cp:coreProperties>
</file>