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85" r:id="rId2"/>
    <p:sldId id="292" r:id="rId3"/>
    <p:sldId id="262" r:id="rId4"/>
    <p:sldId id="279" r:id="rId5"/>
    <p:sldId id="280" r:id="rId6"/>
    <p:sldId id="264" r:id="rId7"/>
    <p:sldId id="286" r:id="rId8"/>
    <p:sldId id="298" r:id="rId9"/>
    <p:sldId id="299" r:id="rId10"/>
    <p:sldId id="296" r:id="rId11"/>
    <p:sldId id="294" r:id="rId12"/>
    <p:sldId id="295" r:id="rId13"/>
    <p:sldId id="288" r:id="rId14"/>
    <p:sldId id="289" r:id="rId15"/>
    <p:sldId id="290" r:id="rId16"/>
    <p:sldId id="291" r:id="rId17"/>
    <p:sldId id="29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C2"/>
    <a:srgbClr val="005C9D"/>
    <a:srgbClr val="005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13" autoAdjust="0"/>
  </p:normalViewPr>
  <p:slideViewPr>
    <p:cSldViewPr snapToGrid="0" snapToObjects="1">
      <p:cViewPr>
        <p:scale>
          <a:sx n="83" d="100"/>
          <a:sy n="83" d="100"/>
        </p:scale>
        <p:origin x="-77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FDE64-4A22-49B6-9E18-7065BCADC041}" type="datetimeFigureOut">
              <a:rPr lang="en-GB" smtClean="0"/>
              <a:t>17/Mar/2016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7D76A-4A1D-41ED-A7C9-685C5461F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709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Campaign name? ‘Spending</a:t>
            </a:r>
            <a:r>
              <a:rPr lang="en-GB" baseline="0" dirty="0" smtClean="0"/>
              <a:t> Care fully’ or </a:t>
            </a:r>
            <a:r>
              <a:rPr lang="en-GB" dirty="0" smtClean="0"/>
              <a:t>‘Healthy Finances’</a:t>
            </a:r>
            <a:r>
              <a:rPr lang="en-GB" baseline="0" dirty="0" smtClean="0"/>
              <a:t> or …….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Need ‘public friendly’ list of what exactly</a:t>
            </a:r>
            <a:r>
              <a:rPr lang="en-GB" baseline="0" dirty="0" smtClean="0"/>
              <a:t> we spend our money on</a:t>
            </a:r>
          </a:p>
          <a:p>
            <a:endParaRPr lang="en-GB" baseline="0" dirty="0" smtClean="0"/>
          </a:p>
          <a:p>
            <a:r>
              <a:rPr lang="en-GB" baseline="0" dirty="0" smtClean="0"/>
              <a:t>Any thoughts for throughout the presentation about images/ graphs that would help illustrate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7D76A-4A1D-41ED-A7C9-685C5461FBA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3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7D76A-4A1D-41ED-A7C9-685C5461FBA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3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7D76A-4A1D-41ED-A7C9-685C5461FBA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3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(non-pregnant and non-breastfeeding)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7D76A-4A1D-41ED-A7C9-685C5461FBA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460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Respond to these:</a:t>
            </a:r>
          </a:p>
          <a:p>
            <a:endParaRPr lang="en-GB" dirty="0" smtClean="0"/>
          </a:p>
          <a:p>
            <a:r>
              <a:rPr lang="en-GB" dirty="0" smtClean="0"/>
              <a:t>Drugs – keeping society safe</a:t>
            </a:r>
          </a:p>
          <a:p>
            <a:r>
              <a:rPr lang="en-GB" dirty="0" smtClean="0"/>
              <a:t>Smoking – Very cost effective. Limited spend, big</a:t>
            </a:r>
            <a:r>
              <a:rPr lang="en-GB" baseline="0" dirty="0" smtClean="0"/>
              <a:t> savings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7D76A-4A1D-41ED-A7C9-685C5461FBA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984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7AC2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0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9200"/>
            <a:ext cx="8229600" cy="3706963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00960"/>
            <a:ext cx="8229600" cy="1062720"/>
          </a:xfrm>
          <a:prstGeom prst="rect">
            <a:avLst/>
          </a:prstGeom>
        </p:spPr>
        <p:txBody>
          <a:bodyPr/>
          <a:lstStyle>
            <a:lvl1pPr>
              <a:lnSpc>
                <a:spcPts val="4000"/>
              </a:lnSpc>
              <a:defRPr sz="3600" b="1">
                <a:solidFill>
                  <a:srgbClr val="007AC2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9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i="0" cap="all">
                <a:solidFill>
                  <a:srgbClr val="007AC2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8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1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AC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AC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7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9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0890"/>
            <a:ext cx="3008313" cy="1162050"/>
          </a:xfrm>
          <a:prstGeom prst="rect">
            <a:avLst/>
          </a:prstGeom>
        </p:spPr>
        <p:txBody>
          <a:bodyPr anchor="t"/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20890"/>
            <a:ext cx="5111750" cy="45052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82940"/>
            <a:ext cx="3008313" cy="33432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18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21919"/>
            <a:ext cx="5486400" cy="34056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8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effield CCG PP footer.png"/>
          <p:cNvPicPr>
            <a:picLocks noChangeAspect="1"/>
          </p:cNvPicPr>
          <p:nvPr userDrawn="1"/>
        </p:nvPicPr>
        <p:blipFill>
          <a:blip r:embed="rId10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49" y="3554497"/>
            <a:ext cx="8677946" cy="316697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08160"/>
            <a:ext cx="8229600" cy="4018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60DE0FFE-46CB-7846-BA8E-E1D7B86CA588}" type="datetimeFigureOut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D7EA8D03-48AD-394B-9DF2-6A469419767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heffield CCG PP header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0" y="291888"/>
            <a:ext cx="8470675" cy="74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85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4390" y="1383030"/>
            <a:ext cx="7418070" cy="1897380"/>
          </a:xfrm>
        </p:spPr>
        <p:txBody>
          <a:bodyPr/>
          <a:lstStyle/>
          <a:p>
            <a:r>
              <a:rPr lang="en-GB" sz="4800" dirty="0" smtClean="0"/>
              <a:t>Sheffield prescribing update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5565"/>
            <a:ext cx="6400800" cy="1752600"/>
          </a:xfrm>
        </p:spPr>
        <p:txBody>
          <a:bodyPr/>
          <a:lstStyle/>
          <a:p>
            <a:r>
              <a:rPr lang="en-GB" dirty="0" smtClean="0"/>
              <a:t>Public meeting</a:t>
            </a:r>
          </a:p>
          <a:p>
            <a:r>
              <a:rPr lang="en-GB" dirty="0" smtClean="0"/>
              <a:t>16 March 2016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938695" y="5038635"/>
            <a:ext cx="31341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 McMurray</a:t>
            </a:r>
          </a:p>
          <a:p>
            <a:pPr algn="ctr"/>
            <a:r>
              <a:rPr lang="en-GB" sz="3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Peter Magirr</a:t>
            </a:r>
            <a:endParaRPr lang="en-GB" sz="3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6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Products more readily available over the counter than when prescribing guidelines were produced.</a:t>
            </a:r>
          </a:p>
          <a:p>
            <a:r>
              <a:rPr lang="en-GB" dirty="0"/>
              <a:t>Increasing knowledge and availability of naturally gluten free </a:t>
            </a:r>
            <a:r>
              <a:rPr lang="en-GB" dirty="0" smtClean="0"/>
              <a:t>foods.</a:t>
            </a:r>
          </a:p>
          <a:p>
            <a:r>
              <a:rPr lang="en-GB" dirty="0" smtClean="0"/>
              <a:t>Additional costs involved in prescribing and dispensing.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gluten-free prescribing?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681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200960"/>
            <a:ext cx="9144000" cy="1062720"/>
          </a:xfrm>
        </p:spPr>
        <p:txBody>
          <a:bodyPr/>
          <a:lstStyle/>
          <a:p>
            <a:r>
              <a:rPr lang="en-GB" sz="2800" dirty="0" smtClean="0"/>
              <a:t>What do we spend on gluten free prescribing?</a:t>
            </a:r>
            <a:endParaRPr lang="en-GB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611" y="1795050"/>
            <a:ext cx="7339633" cy="4800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9801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22020"/>
            <a:ext cx="8229600" cy="454167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dirty="0"/>
              <a:t>C</a:t>
            </a:r>
            <a:r>
              <a:rPr lang="en-GB" dirty="0" smtClean="0"/>
              <a:t>ost </a:t>
            </a:r>
            <a:r>
              <a:rPr lang="en-GB" dirty="0"/>
              <a:t>of the </a:t>
            </a:r>
            <a:r>
              <a:rPr lang="en-GB" dirty="0" smtClean="0"/>
              <a:t>product </a:t>
            </a:r>
            <a:r>
              <a:rPr lang="en-GB" dirty="0"/>
              <a:t>itself.</a:t>
            </a:r>
          </a:p>
          <a:p>
            <a:pPr lvl="0"/>
            <a:r>
              <a:rPr lang="en-GB" dirty="0" smtClean="0"/>
              <a:t>Professional </a:t>
            </a:r>
            <a:r>
              <a:rPr lang="en-GB" dirty="0"/>
              <a:t>fees paid to the pharmacy for dispensing it.</a:t>
            </a:r>
          </a:p>
          <a:p>
            <a:pPr lvl="0"/>
            <a:r>
              <a:rPr lang="en-GB" dirty="0" smtClean="0"/>
              <a:t>Reimbursement </a:t>
            </a:r>
            <a:r>
              <a:rPr lang="en-GB" dirty="0"/>
              <a:t>of any costs that the pharmacy has incurred in sourcing the product.</a:t>
            </a:r>
          </a:p>
          <a:p>
            <a:pPr lvl="0"/>
            <a:r>
              <a:rPr lang="en-GB" dirty="0" smtClean="0"/>
              <a:t>Costs </a:t>
            </a:r>
            <a:r>
              <a:rPr lang="en-GB" dirty="0"/>
              <a:t>to the practice in prescribing it.</a:t>
            </a:r>
          </a:p>
          <a:p>
            <a:pPr lvl="0"/>
            <a:r>
              <a:rPr lang="en-GB" dirty="0" smtClean="0"/>
              <a:t>Costs </a:t>
            </a:r>
            <a:r>
              <a:rPr lang="en-GB" dirty="0"/>
              <a:t>of the NHS Business Services Authority in billing the CCG and making payment to the pharmacy</a:t>
            </a:r>
            <a:r>
              <a:rPr lang="en-GB" dirty="0" smtClean="0"/>
              <a:t>.</a:t>
            </a:r>
          </a:p>
          <a:p>
            <a:pPr marL="0" lv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These costs would be similar for voucher schemes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2890" y="1291590"/>
            <a:ext cx="8743950" cy="972090"/>
          </a:xfrm>
        </p:spPr>
        <p:txBody>
          <a:bodyPr/>
          <a:lstStyle/>
          <a:p>
            <a:r>
              <a:rPr lang="en-GB" sz="3200" dirty="0" smtClean="0"/>
              <a:t>Why does it cost so much to prescribe?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42555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59720"/>
            <a:ext cx="8229600" cy="410733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R</a:t>
            </a:r>
            <a:r>
              <a:rPr lang="en-GB" dirty="0" smtClean="0"/>
              <a:t>ecommendation </a:t>
            </a:r>
            <a:r>
              <a:rPr lang="en-GB" dirty="0"/>
              <a:t>to limit the prescribing of gluten free products to 8 units per month per adult </a:t>
            </a:r>
            <a:r>
              <a:rPr lang="en-GB" dirty="0" smtClean="0"/>
              <a:t>patient.</a:t>
            </a:r>
          </a:p>
          <a:p>
            <a:r>
              <a:rPr lang="en-GB" dirty="0" smtClean="0"/>
              <a:t>Encouraging GPs to have conversations with their patients </a:t>
            </a:r>
            <a:r>
              <a:rPr lang="en-GB" dirty="0"/>
              <a:t>about what best suits their needs and which products would be best supported through a prescription. </a:t>
            </a:r>
            <a:endParaRPr lang="en-GB" dirty="0" smtClean="0"/>
          </a:p>
          <a:p>
            <a:r>
              <a:rPr lang="en-GB" dirty="0" smtClean="0"/>
              <a:t>No changes </a:t>
            </a:r>
            <a:r>
              <a:rPr lang="en-GB" dirty="0"/>
              <a:t>to gluten free prescribing for </a:t>
            </a:r>
            <a:r>
              <a:rPr lang="en-GB" dirty="0" smtClean="0"/>
              <a:t>children.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have we changed?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149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People who have made lifestyle choices, like smoking and drugs, are not having reduced support.</a:t>
            </a:r>
          </a:p>
          <a:p>
            <a:r>
              <a:rPr lang="en-GB" dirty="0" smtClean="0"/>
              <a:t>Longer term cost implications.</a:t>
            </a:r>
          </a:p>
          <a:p>
            <a:r>
              <a:rPr lang="en-GB" dirty="0" smtClean="0"/>
              <a:t>Negotiate cheaper price with suppliers.</a:t>
            </a:r>
          </a:p>
          <a:p>
            <a:r>
              <a:rPr lang="en-GB" dirty="0" smtClean="0"/>
              <a:t>Cut down on waste medicines.</a:t>
            </a:r>
          </a:p>
          <a:p>
            <a:r>
              <a:rPr lang="en-GB" dirty="0" smtClean="0"/>
              <a:t>Are there further plans to stop all gluten free prescribing?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have people told us?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336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Continue to support Coeliac patients with gluten free prescribing.</a:t>
            </a:r>
          </a:p>
          <a:p>
            <a:r>
              <a:rPr lang="en-GB" dirty="0" smtClean="0"/>
              <a:t>Offer dietary advice sessions if there is enough interest.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will do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289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Change national policy – but we can raise issues.</a:t>
            </a:r>
          </a:p>
          <a:p>
            <a:r>
              <a:rPr lang="en-GB" dirty="0" smtClean="0"/>
              <a:t>Influence manufacturers and suppliers - but we are happy to support.</a:t>
            </a:r>
          </a:p>
          <a:p>
            <a:r>
              <a:rPr lang="en-GB" dirty="0" smtClean="0"/>
              <a:t>Offering voucher scheme or subsidies have been explored, but they simply shift costs across the system – no saving.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can’t do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16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0060" y="2892600"/>
            <a:ext cx="8229600" cy="1062720"/>
          </a:xfrm>
        </p:spPr>
        <p:txBody>
          <a:bodyPr/>
          <a:lstStyle/>
          <a:p>
            <a:r>
              <a:rPr lang="en-GB" dirty="0" smtClean="0"/>
              <a:t>We want to hear from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34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 plan and buy health services for the people of Sheffield</a:t>
            </a:r>
          </a:p>
          <a:p>
            <a:r>
              <a:rPr lang="en-GB" dirty="0" smtClean="0"/>
              <a:t>We are clinically-led </a:t>
            </a:r>
          </a:p>
          <a:p>
            <a:pPr lvl="1"/>
            <a:r>
              <a:rPr lang="en-GB" dirty="0" smtClean="0"/>
              <a:t>11 clinicians on our Governing Body</a:t>
            </a:r>
          </a:p>
          <a:p>
            <a:pPr lvl="1"/>
            <a:r>
              <a:rPr lang="en-GB" dirty="0" smtClean="0"/>
              <a:t>5 Clinical Directors</a:t>
            </a:r>
          </a:p>
          <a:p>
            <a:r>
              <a:rPr lang="en-GB" dirty="0" smtClean="0"/>
              <a:t>Membership organisation.</a:t>
            </a:r>
          </a:p>
          <a:p>
            <a:pPr lvl="1"/>
            <a:r>
              <a:rPr lang="en-GB" dirty="0" smtClean="0"/>
              <a:t>87 GP practices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are we?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37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85750" y="2817882"/>
            <a:ext cx="8229600" cy="3032910"/>
          </a:xfrm>
        </p:spPr>
        <p:txBody>
          <a:bodyPr>
            <a:normAutofit/>
          </a:bodyPr>
          <a:lstStyle/>
          <a:p>
            <a:r>
              <a:rPr lang="en-US" dirty="0" smtClean="0"/>
              <a:t>We have £737m to spend on the City’s health services in 2016/17</a:t>
            </a:r>
          </a:p>
          <a:p>
            <a:r>
              <a:rPr lang="en-US" dirty="0" smtClean="0"/>
              <a:t>Even though that’s more than we got last year, it’s still around £30m less than we need if we continue to do the same.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228600" y="1200960"/>
            <a:ext cx="9109710" cy="1062720"/>
          </a:xfrm>
        </p:spPr>
        <p:txBody>
          <a:bodyPr/>
          <a:lstStyle/>
          <a:p>
            <a:r>
              <a:rPr lang="en-US" dirty="0" smtClean="0"/>
              <a:t>Sheffield CCG </a:t>
            </a:r>
            <a:br>
              <a:rPr lang="en-US" dirty="0" smtClean="0"/>
            </a:br>
            <a:r>
              <a:rPr lang="en-US" dirty="0" smtClean="0"/>
              <a:t>Spending ‘</a:t>
            </a:r>
            <a:r>
              <a:rPr lang="en-US" dirty="0" err="1" smtClean="0"/>
              <a:t>Care’fully</a:t>
            </a:r>
            <a:r>
              <a:rPr lang="en-US" dirty="0"/>
              <a:t> </a:t>
            </a:r>
            <a:r>
              <a:rPr lang="en-US" dirty="0" smtClean="0"/>
              <a:t>2016/17</a:t>
            </a:r>
            <a:endParaRPr lang="en-US" dirty="0"/>
          </a:p>
        </p:txBody>
      </p:sp>
      <p:pic>
        <p:nvPicPr>
          <p:cNvPr id="4" name="Picture 4" descr="http://worldartsme.com/images/scale-clipart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49" y="5051073"/>
            <a:ext cx="1851661" cy="1599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63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248290"/>
            <a:ext cx="8229600" cy="3706963"/>
          </a:xfrm>
        </p:spPr>
        <p:txBody>
          <a:bodyPr>
            <a:normAutofit/>
          </a:bodyPr>
          <a:lstStyle/>
          <a:p>
            <a:r>
              <a:rPr lang="en-US" dirty="0" smtClean="0"/>
              <a:t>Inflation</a:t>
            </a:r>
          </a:p>
          <a:p>
            <a:r>
              <a:rPr lang="en-US" dirty="0"/>
              <a:t>N</a:t>
            </a:r>
            <a:r>
              <a:rPr lang="en-US" dirty="0" smtClean="0"/>
              <a:t>ational </a:t>
            </a:r>
            <a:r>
              <a:rPr lang="en-US" dirty="0"/>
              <a:t>insurance </a:t>
            </a:r>
            <a:r>
              <a:rPr lang="en-US" dirty="0" smtClean="0"/>
              <a:t>increases</a:t>
            </a:r>
          </a:p>
          <a:p>
            <a:r>
              <a:rPr lang="en-US" dirty="0"/>
              <a:t>N</a:t>
            </a:r>
            <a:r>
              <a:rPr lang="en-US" dirty="0" smtClean="0"/>
              <a:t>ational </a:t>
            </a:r>
            <a:r>
              <a:rPr lang="en-US" dirty="0"/>
              <a:t>minimum </a:t>
            </a:r>
            <a:r>
              <a:rPr lang="en-US" dirty="0" smtClean="0"/>
              <a:t>wage</a:t>
            </a:r>
          </a:p>
          <a:p>
            <a:r>
              <a:rPr lang="en-US" dirty="0" smtClean="0"/>
              <a:t>Withdrawal of </a:t>
            </a:r>
            <a:r>
              <a:rPr lang="en-US" dirty="0"/>
              <a:t>central </a:t>
            </a:r>
            <a:r>
              <a:rPr lang="en-US" dirty="0" smtClean="0"/>
              <a:t>funding</a:t>
            </a:r>
          </a:p>
          <a:p>
            <a:r>
              <a:rPr lang="en-US" dirty="0" smtClean="0"/>
              <a:t>Changes in population</a:t>
            </a:r>
          </a:p>
          <a:p>
            <a:r>
              <a:rPr lang="en-US" dirty="0" smtClean="0"/>
              <a:t>NHS Constitution pledges</a:t>
            </a:r>
          </a:p>
          <a:p>
            <a:pPr marL="0" indent="0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£30m?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98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10590"/>
            <a:ext cx="8229600" cy="422163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Similar to across the country, Sheffield: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Has an ageing population </a:t>
            </a:r>
          </a:p>
          <a:p>
            <a:r>
              <a:rPr lang="en-GB" dirty="0"/>
              <a:t>Is seeing a rise in long-term </a:t>
            </a:r>
            <a:r>
              <a:rPr lang="en-GB" dirty="0" smtClean="0"/>
              <a:t>conditions</a:t>
            </a:r>
          </a:p>
          <a:p>
            <a:r>
              <a:rPr lang="en-GB" dirty="0" smtClean="0"/>
              <a:t>Has </a:t>
            </a:r>
            <a:r>
              <a:rPr lang="en-GB" dirty="0"/>
              <a:t>less money, due to the expected continued reduction in funding for councils, and the increasing cost of providing care</a:t>
            </a:r>
          </a:p>
          <a:p>
            <a:r>
              <a:rPr lang="en-GB" dirty="0"/>
              <a:t>Has a year on year increase in hospital activity, and demand for long term care</a:t>
            </a:r>
          </a:p>
          <a:p>
            <a:r>
              <a:rPr lang="en-GB" dirty="0"/>
              <a:t>Has waiting time pressures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will we spend more?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801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40080" y="5497830"/>
            <a:ext cx="8012430" cy="10972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For every person in Sheffield an average of £1600 is spent on healthcare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143810"/>
            <a:ext cx="8229600" cy="1062720"/>
          </a:xfrm>
        </p:spPr>
        <p:txBody>
          <a:bodyPr/>
          <a:lstStyle/>
          <a:p>
            <a:r>
              <a:rPr lang="en-US" dirty="0" smtClean="0"/>
              <a:t>Where do we spend the money?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620" y="1698174"/>
            <a:ext cx="6012180" cy="3799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786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732310"/>
            <a:ext cx="6926580" cy="1999710"/>
          </a:xfrm>
        </p:spPr>
        <p:txBody>
          <a:bodyPr>
            <a:normAutofit/>
          </a:bodyPr>
          <a:lstStyle/>
          <a:p>
            <a:r>
              <a:rPr lang="en-GB" dirty="0" smtClean="0"/>
              <a:t>Increased efficiencies</a:t>
            </a:r>
          </a:p>
          <a:p>
            <a:r>
              <a:rPr lang="en-GB" dirty="0" smtClean="0"/>
              <a:t>Cost effectiveness</a:t>
            </a:r>
          </a:p>
          <a:p>
            <a:r>
              <a:rPr lang="en-GB" dirty="0" smtClean="0"/>
              <a:t>System redesign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we doing about it?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81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0835" y="2263775"/>
            <a:ext cx="8642350" cy="370681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 smtClean="0"/>
              <a:t>Budget £94.5 million in 16/17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 smtClean="0"/>
              <a:t>Cost up more than 7% over last year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  due to:</a:t>
            </a:r>
          </a:p>
          <a:p>
            <a:pPr lvl="1">
              <a:defRPr/>
            </a:pPr>
            <a:r>
              <a:rPr lang="en-GB" dirty="0" smtClean="0"/>
              <a:t>More prescribing</a:t>
            </a:r>
          </a:p>
          <a:p>
            <a:pPr lvl="1">
              <a:defRPr/>
            </a:pPr>
            <a:r>
              <a:rPr lang="en-GB" dirty="0" smtClean="0"/>
              <a:t>New, more expensive products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GB" dirty="0" smtClean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GB" dirty="0" smtClean="0"/>
              <a:t>Overspend on prescribing = cutting elsewhere</a:t>
            </a:r>
            <a:endParaRPr lang="en-GB" dirty="0"/>
          </a:p>
        </p:txBody>
      </p:sp>
      <p:sp>
        <p:nvSpPr>
          <p:cNvPr id="19459" name="Title 2"/>
          <p:cNvSpPr>
            <a:spLocks noGrp="1"/>
          </p:cNvSpPr>
          <p:nvPr>
            <p:ph type="title"/>
          </p:nvPr>
        </p:nvSpPr>
        <p:spPr bwMode="auto">
          <a:xfrm>
            <a:off x="457200" y="1201738"/>
            <a:ext cx="8229600" cy="10620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>
                <a:latin typeface="Arial" charset="0"/>
                <a:cs typeface="Arial" charset="0"/>
              </a:rPr>
              <a:t>Prescribing Issues</a:t>
            </a:r>
          </a:p>
        </p:txBody>
      </p:sp>
    </p:spTree>
    <p:extLst>
      <p:ext uri="{BB962C8B-B14F-4D97-AF65-F5344CB8AC3E}">
        <p14:creationId xmlns:p14="http://schemas.microsoft.com/office/powerpoint/2010/main" val="416051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>
          <a:xfrm>
            <a:off x="457200" y="2419350"/>
            <a:ext cx="8229600" cy="3706813"/>
          </a:xfrm>
        </p:spPr>
        <p:txBody>
          <a:bodyPr/>
          <a:lstStyle/>
          <a:p>
            <a:r>
              <a:rPr lang="en-GB" altLang="en-US" smtClean="0">
                <a:latin typeface="Arial" charset="0"/>
                <a:cs typeface="Arial" charset="0"/>
              </a:rPr>
              <a:t>Criteria – cost effective / least harmful</a:t>
            </a:r>
          </a:p>
          <a:p>
            <a:pPr lvl="1"/>
            <a:r>
              <a:rPr lang="en-GB" altLang="en-US" smtClean="0">
                <a:latin typeface="Arial" charset="0"/>
                <a:cs typeface="Arial" charset="0"/>
              </a:rPr>
              <a:t>Prescription order line</a:t>
            </a:r>
          </a:p>
          <a:p>
            <a:pPr lvl="1"/>
            <a:r>
              <a:rPr lang="en-GB" altLang="en-US" smtClean="0">
                <a:latin typeface="Arial" charset="0"/>
                <a:cs typeface="Arial" charset="0"/>
              </a:rPr>
              <a:t>Paracetamol for short term use</a:t>
            </a:r>
          </a:p>
          <a:p>
            <a:pPr lvl="1"/>
            <a:r>
              <a:rPr lang="en-GB" altLang="en-US" smtClean="0">
                <a:latin typeface="Arial" charset="0"/>
                <a:cs typeface="Arial" charset="0"/>
              </a:rPr>
              <a:t>Vitamin D supplements</a:t>
            </a:r>
          </a:p>
          <a:p>
            <a:pPr lvl="1"/>
            <a:r>
              <a:rPr lang="en-GB" altLang="en-US" smtClean="0">
                <a:latin typeface="Arial" charset="0"/>
                <a:cs typeface="Arial" charset="0"/>
              </a:rPr>
              <a:t>Melatonin</a:t>
            </a:r>
          </a:p>
          <a:p>
            <a:pPr lvl="1"/>
            <a:r>
              <a:rPr lang="en-GB" altLang="en-US" smtClean="0">
                <a:latin typeface="Arial" charset="0"/>
                <a:cs typeface="Arial" charset="0"/>
              </a:rPr>
              <a:t>Gluten free products </a:t>
            </a:r>
          </a:p>
          <a:p>
            <a:pPr lvl="1"/>
            <a:endParaRPr lang="en-GB" altLang="en-US" smtClean="0">
              <a:latin typeface="Arial" charset="0"/>
              <a:cs typeface="Arial" charset="0"/>
            </a:endParaRPr>
          </a:p>
        </p:txBody>
      </p:sp>
      <p:sp>
        <p:nvSpPr>
          <p:cNvPr id="20483" name="Title 2"/>
          <p:cNvSpPr>
            <a:spLocks noGrp="1"/>
          </p:cNvSpPr>
          <p:nvPr>
            <p:ph type="title"/>
          </p:nvPr>
        </p:nvSpPr>
        <p:spPr bwMode="auto">
          <a:xfrm>
            <a:off x="457200" y="1201738"/>
            <a:ext cx="8229600" cy="10620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>
                <a:latin typeface="Arial" charset="0"/>
                <a:cs typeface="Arial" charset="0"/>
              </a:rPr>
              <a:t>Prescribing Changes</a:t>
            </a:r>
          </a:p>
        </p:txBody>
      </p:sp>
    </p:spTree>
    <p:extLst>
      <p:ext uri="{BB962C8B-B14F-4D97-AF65-F5344CB8AC3E}">
        <p14:creationId xmlns:p14="http://schemas.microsoft.com/office/powerpoint/2010/main" val="3253064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644</Words>
  <Application>Microsoft Office PowerPoint</Application>
  <PresentationFormat>On-screen Show (4:3)</PresentationFormat>
  <Paragraphs>97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Sheffield prescribing update</vt:lpstr>
      <vt:lpstr>Who are we?</vt:lpstr>
      <vt:lpstr>Sheffield CCG  Spending ‘Care’fully 2016/17</vt:lpstr>
      <vt:lpstr>Why £30m?</vt:lpstr>
      <vt:lpstr>Why will we spend more?</vt:lpstr>
      <vt:lpstr>Where do we spend the money?</vt:lpstr>
      <vt:lpstr>What are we doing about it?</vt:lpstr>
      <vt:lpstr>Prescribing Issues</vt:lpstr>
      <vt:lpstr>Prescribing Changes</vt:lpstr>
      <vt:lpstr>Why gluten-free prescribing?</vt:lpstr>
      <vt:lpstr>What do we spend on gluten free prescribing?</vt:lpstr>
      <vt:lpstr>Why does it cost so much to prescribe?</vt:lpstr>
      <vt:lpstr>What have we changed?</vt:lpstr>
      <vt:lpstr>What have people told us?</vt:lpstr>
      <vt:lpstr>What we will do</vt:lpstr>
      <vt:lpstr>What we can’t do</vt:lpstr>
      <vt:lpstr>We want to hear from you</vt:lpstr>
    </vt:vector>
  </TitlesOfParts>
  <Company>Ptarmigan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Smithson</dc:creator>
  <cp:lastModifiedBy>Richard Kennedy</cp:lastModifiedBy>
  <cp:revision>65</cp:revision>
  <dcterms:created xsi:type="dcterms:W3CDTF">2013-08-30T10:04:31Z</dcterms:created>
  <dcterms:modified xsi:type="dcterms:W3CDTF">2016-03-17T11:50:07Z</dcterms:modified>
</cp:coreProperties>
</file>