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73" r:id="rId3"/>
    <p:sldId id="258" r:id="rId4"/>
    <p:sldId id="269" r:id="rId5"/>
    <p:sldId id="272" r:id="rId6"/>
    <p:sldId id="259" r:id="rId7"/>
    <p:sldId id="260" r:id="rId8"/>
    <p:sldId id="266" r:id="rId9"/>
    <p:sldId id="261" r:id="rId10"/>
    <p:sldId id="263" r:id="rId11"/>
    <p:sldId id="270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C2"/>
    <a:srgbClr val="005C9D"/>
    <a:srgbClr val="005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2D381-8F47-4525-BE50-CF739F7AC24F}" type="datetimeFigureOut">
              <a:rPr lang="en-GB" smtClean="0"/>
              <a:t>09/Dec/2013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52074-5926-4732-9E78-8E3260D90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418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These numbers are to be tested – but I think</a:t>
            </a:r>
            <a:r>
              <a:rPr lang="en-GB" baseline="0" dirty="0" smtClean="0"/>
              <a:t> useful to give public a </a:t>
            </a:r>
            <a:r>
              <a:rPr lang="en-GB" baseline="0" dirty="0" err="1" smtClean="0"/>
              <a:t>snese</a:t>
            </a:r>
            <a:r>
              <a:rPr lang="en-GB" baseline="0" dirty="0" smtClean="0"/>
              <a:t> of scale of change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52074-5926-4732-9E78-8E3260D9062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023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First bullet point maps to items in plan </a:t>
            </a:r>
            <a:r>
              <a:rPr lang="en-GB" dirty="0" err="1" smtClean="0"/>
              <a:t>eg</a:t>
            </a:r>
            <a:r>
              <a:rPr lang="en-GB" dirty="0" smtClean="0"/>
              <a:t> change</a:t>
            </a:r>
            <a:r>
              <a:rPr lang="en-GB" baseline="0" dirty="0" smtClean="0"/>
              <a:t> in management of glaucoma and related conditions, basket conditions, COBIC MSK work, anticoagulation, rheumatology, </a:t>
            </a:r>
            <a:r>
              <a:rPr lang="en-GB" baseline="0" dirty="0" err="1" smtClean="0"/>
              <a:t>ckd</a:t>
            </a:r>
            <a:endParaRPr lang="en-GB" baseline="0" dirty="0" smtClean="0"/>
          </a:p>
          <a:p>
            <a:r>
              <a:rPr lang="en-GB" baseline="0" dirty="0" smtClean="0"/>
              <a:t>Second COBIC, community clinics</a:t>
            </a:r>
          </a:p>
          <a:p>
            <a:r>
              <a:rPr lang="en-GB" baseline="0" dirty="0" smtClean="0"/>
              <a:t>Third COBIC, glaucoma, benchmarking, </a:t>
            </a:r>
            <a:r>
              <a:rPr lang="en-GB" baseline="0" dirty="0" err="1" smtClean="0"/>
              <a:t>ortho</a:t>
            </a:r>
            <a:r>
              <a:rPr lang="en-GB" baseline="0" dirty="0" smtClean="0"/>
              <a:t> follow ups and follow up communication</a:t>
            </a:r>
          </a:p>
          <a:p>
            <a:r>
              <a:rPr lang="en-GB" baseline="0" dirty="0" smtClean="0"/>
              <a:t>Fourth RES, other triage systems, </a:t>
            </a:r>
            <a:r>
              <a:rPr lang="en-GB" baseline="0" dirty="0" err="1" smtClean="0"/>
              <a:t>ereferral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52074-5926-4732-9E78-8E3260D9062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552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7AC2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0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19200"/>
            <a:ext cx="8229600" cy="3706963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00960"/>
            <a:ext cx="8229600" cy="1062720"/>
          </a:xfrm>
          <a:prstGeom prst="rect">
            <a:avLst/>
          </a:prstGeom>
        </p:spPr>
        <p:txBody>
          <a:bodyPr/>
          <a:lstStyle>
            <a:lvl1pPr>
              <a:lnSpc>
                <a:spcPts val="4000"/>
              </a:lnSpc>
              <a:defRPr sz="3600" b="1">
                <a:solidFill>
                  <a:srgbClr val="007AC2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9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i="0" cap="all">
                <a:solidFill>
                  <a:srgbClr val="007AC2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8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1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AC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AC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7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9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0890"/>
            <a:ext cx="3008313" cy="1162050"/>
          </a:xfrm>
          <a:prstGeom prst="rect">
            <a:avLst/>
          </a:prstGeom>
        </p:spPr>
        <p:txBody>
          <a:bodyPr anchor="t"/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20890"/>
            <a:ext cx="5111750" cy="45052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82940"/>
            <a:ext cx="3008313" cy="33432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18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21919"/>
            <a:ext cx="5486400" cy="34056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FFE-46CB-7846-BA8E-E1D7B86CA58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8D03-48AD-394B-9DF2-6A4694197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8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effield CCG PP footer.png"/>
          <p:cNvPicPr>
            <a:picLocks noChangeAspect="1"/>
          </p:cNvPicPr>
          <p:nvPr userDrawn="1"/>
        </p:nvPicPr>
        <p:blipFill>
          <a:blip r:embed="rId10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49" y="3554497"/>
            <a:ext cx="8677946" cy="316697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08160"/>
            <a:ext cx="8229600" cy="4018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60DE0FFE-46CB-7846-BA8E-E1D7B86CA588}" type="datetimeFigureOut">
              <a:rPr lang="en-US" smtClean="0"/>
              <a:pPr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D7EA8D03-48AD-394B-9DF2-6A469419767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heffield CCG PP header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0" y="291888"/>
            <a:ext cx="8470675" cy="74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85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Draft Outline Commissioning Intentions 2014/16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 Furness</a:t>
            </a:r>
          </a:p>
          <a:p>
            <a:r>
              <a:rPr lang="en-US" dirty="0" smtClean="0"/>
              <a:t>Director of Business Planning and Partnerships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562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17577"/>
            <a:ext cx="8229600" cy="4208587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sz="1800" b="1" i="1" dirty="0" smtClean="0">
                <a:ea typeface="Times New Roman"/>
                <a:cs typeface="Times New Roman"/>
              </a:rPr>
              <a:t>"</a:t>
            </a:r>
            <a:r>
              <a:rPr lang="en-GB" sz="1800" b="1" i="1" dirty="0">
                <a:ea typeface="Times New Roman"/>
                <a:cs typeface="Times New Roman"/>
              </a:rPr>
              <a:t>The right care, at the right time and in the right place” – our city wide ambition as expressed in the Right First Time programme.</a:t>
            </a:r>
            <a:endParaRPr lang="en-GB" sz="1800" dirty="0">
              <a:ea typeface="Times New Roman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1800" dirty="0">
                <a:ea typeface="Times New Roman"/>
                <a:cs typeface="Times New Roman"/>
              </a:rPr>
              <a:t> </a:t>
            </a:r>
            <a:r>
              <a:rPr lang="en-GB" sz="1800" dirty="0" smtClean="0">
                <a:ea typeface="Times New Roman"/>
                <a:cs typeface="Times New Roman"/>
              </a:rPr>
              <a:t>With </a:t>
            </a:r>
            <a:r>
              <a:rPr lang="en-GB" sz="1800" dirty="0">
                <a:ea typeface="Times New Roman"/>
                <a:cs typeface="Times New Roman"/>
              </a:rPr>
              <a:t>partners, we will </a:t>
            </a:r>
            <a:r>
              <a:rPr lang="en-GB" sz="1800" dirty="0" smtClean="0">
                <a:ea typeface="Times New Roman"/>
                <a:cs typeface="Times New Roman"/>
              </a:rPr>
              <a:t>:</a:t>
            </a:r>
            <a:endParaRPr lang="en-GB" sz="1800" dirty="0">
              <a:ea typeface="Times New Roman"/>
              <a:cs typeface="Times New Roman"/>
            </a:endParaRPr>
          </a:p>
          <a:p>
            <a:pPr lvl="0">
              <a:buFont typeface="Symbol"/>
              <a:buChar char=""/>
            </a:pPr>
            <a:r>
              <a:rPr lang="en-GB" sz="1800" dirty="0" smtClean="0">
                <a:ea typeface="Times New Roman"/>
                <a:cs typeface="Times New Roman"/>
              </a:rPr>
              <a:t>Invest in care planning and preventative early intervention services to keep people well, reducing </a:t>
            </a:r>
            <a:r>
              <a:rPr lang="en-GB" sz="1800" dirty="0">
                <a:ea typeface="Times New Roman"/>
                <a:cs typeface="Times New Roman"/>
              </a:rPr>
              <a:t>the demand for avoidable urgent and emergency care;</a:t>
            </a:r>
          </a:p>
          <a:p>
            <a:pPr lvl="0">
              <a:buFont typeface="Symbol"/>
              <a:buChar char=""/>
            </a:pPr>
            <a:r>
              <a:rPr lang="en-GB" sz="1800" dirty="0" smtClean="0">
                <a:ea typeface="Times New Roman"/>
                <a:cs typeface="Times New Roman"/>
              </a:rPr>
              <a:t>Simplify services so that people know how best to get the urgent care they need and only use hospital services when they need to</a:t>
            </a:r>
          </a:p>
          <a:p>
            <a:pPr lvl="0">
              <a:buFont typeface="Symbol"/>
              <a:buChar char=""/>
            </a:pPr>
            <a:r>
              <a:rPr lang="en-GB" sz="1800" dirty="0" smtClean="0">
                <a:ea typeface="Times New Roman"/>
                <a:cs typeface="Times New Roman"/>
              </a:rPr>
              <a:t>Treat adults and children with minor illness and injury in urgent primary care centres and in local primary care services</a:t>
            </a:r>
            <a:endParaRPr lang="en-GB" sz="1800" dirty="0">
              <a:ea typeface="Times New Roman"/>
              <a:cs typeface="Times New Roman"/>
            </a:endParaRPr>
          </a:p>
          <a:p>
            <a:pPr lvl="0">
              <a:buFont typeface="Symbol"/>
              <a:buChar char=""/>
            </a:pPr>
            <a:r>
              <a:rPr lang="en-GB" sz="1800" dirty="0" smtClean="0">
                <a:ea typeface="Times New Roman"/>
                <a:cs typeface="Times New Roman"/>
              </a:rPr>
              <a:t>Ensure </a:t>
            </a:r>
            <a:r>
              <a:rPr lang="en-GB" sz="1800" dirty="0">
                <a:ea typeface="Times New Roman"/>
                <a:cs typeface="Times New Roman"/>
              </a:rPr>
              <a:t>that services are accessible to all, in particular that they are “dementia – friendly”, and responsive to the needs of people with mental ill health, and learning </a:t>
            </a:r>
            <a:r>
              <a:rPr lang="en-GB" sz="1800" dirty="0" smtClean="0">
                <a:ea typeface="Times New Roman"/>
                <a:cs typeface="Times New Roman"/>
              </a:rPr>
              <a:t>disabilities</a:t>
            </a:r>
          </a:p>
          <a:p>
            <a:pPr lvl="0">
              <a:buFont typeface="Symbol"/>
              <a:buChar char=""/>
            </a:pPr>
            <a:r>
              <a:rPr lang="en-GB" sz="1800" dirty="0" smtClean="0">
                <a:ea typeface="Times New Roman"/>
                <a:cs typeface="Times New Roman"/>
              </a:rPr>
              <a:t>Ensure services provide consistently high quality and safe care across all seven days of the week</a:t>
            </a:r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00960"/>
            <a:ext cx="8229600" cy="716617"/>
          </a:xfrm>
        </p:spPr>
        <p:txBody>
          <a:bodyPr/>
          <a:lstStyle/>
          <a:p>
            <a:r>
              <a:rPr lang="en-GB" dirty="0">
                <a:ea typeface="Times New Roman"/>
                <a:cs typeface="Times New Roman"/>
              </a:rPr>
              <a:t>Acute Urgent </a:t>
            </a:r>
            <a:r>
              <a:rPr lang="en-GB" dirty="0" smtClean="0">
                <a:ea typeface="Times New Roman"/>
                <a:cs typeface="Times New Roman"/>
              </a:rPr>
              <a:t>Care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32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41864"/>
            <a:ext cx="8229600" cy="4084299"/>
          </a:xfrm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dirty="0" smtClean="0">
                <a:ea typeface="Times New Roman"/>
                <a:cs typeface="Times New Roman"/>
              </a:rPr>
              <a:t>To </a:t>
            </a:r>
            <a:r>
              <a:rPr lang="en-GB" dirty="0">
                <a:ea typeface="Times New Roman"/>
                <a:cs typeface="Times New Roman"/>
              </a:rPr>
              <a:t>ensure as much health care as possible is provided closer to home, we </a:t>
            </a:r>
            <a:r>
              <a:rPr lang="en-GB" dirty="0" smtClean="0">
                <a:ea typeface="Times New Roman"/>
                <a:cs typeface="Times New Roman"/>
              </a:rPr>
              <a:t>will:</a:t>
            </a:r>
            <a:endParaRPr lang="en-GB" dirty="0">
              <a:ea typeface="Times New Roman"/>
              <a:cs typeface="Times New Roman"/>
            </a:endParaRPr>
          </a:p>
          <a:p>
            <a:pPr>
              <a:buFont typeface="Symbol"/>
              <a:buChar char=""/>
            </a:pPr>
            <a:r>
              <a:rPr lang="en-GB" sz="3000" dirty="0">
                <a:ea typeface="Times New Roman"/>
                <a:cs typeface="Times New Roman"/>
              </a:rPr>
              <a:t>Identify and commission viable alternatives </a:t>
            </a:r>
            <a:r>
              <a:rPr lang="en-GB" sz="3000" dirty="0" smtClean="0">
                <a:ea typeface="Times New Roman"/>
                <a:cs typeface="Times New Roman"/>
              </a:rPr>
              <a:t>to current </a:t>
            </a:r>
            <a:r>
              <a:rPr lang="en-GB" sz="3000" dirty="0">
                <a:ea typeface="Times New Roman"/>
                <a:cs typeface="Times New Roman"/>
              </a:rPr>
              <a:t>hospital-based </a:t>
            </a:r>
            <a:r>
              <a:rPr lang="en-GB" sz="3000" dirty="0" smtClean="0">
                <a:ea typeface="Times New Roman"/>
                <a:cs typeface="Times New Roman"/>
              </a:rPr>
              <a:t>specialist services</a:t>
            </a:r>
            <a:endParaRPr lang="en-GB" sz="3000" dirty="0">
              <a:ea typeface="Times New Roman"/>
              <a:cs typeface="Times New Roman"/>
            </a:endParaRPr>
          </a:p>
          <a:p>
            <a:pPr lvl="0">
              <a:buFont typeface="Symbol"/>
              <a:buChar char=""/>
            </a:pPr>
            <a:r>
              <a:rPr lang="en-GB" sz="3000" dirty="0">
                <a:ea typeface="Times New Roman"/>
                <a:cs typeface="Times New Roman"/>
              </a:rPr>
              <a:t>Work with our main providers to ensure only clinically value adding follow-ups take place and, where appropriate, activity is undertaken in a non-hospital setting.</a:t>
            </a:r>
          </a:p>
          <a:p>
            <a:pPr lvl="0">
              <a:buFont typeface="Symbol"/>
              <a:buChar char=""/>
            </a:pPr>
            <a:r>
              <a:rPr lang="en-GB" sz="3000" dirty="0">
                <a:ea typeface="Times New Roman"/>
                <a:cs typeface="Times New Roman"/>
              </a:rPr>
              <a:t>Introduce innovative ways of commissioning that focus on the clinical outcome for the patient and use robust contract negotiations to ensure value for money in the services we commission</a:t>
            </a:r>
          </a:p>
          <a:p>
            <a:pPr lvl="0">
              <a:buFont typeface="Symbol"/>
              <a:buChar char=""/>
            </a:pPr>
            <a:r>
              <a:rPr lang="en-GB" sz="3000" dirty="0">
                <a:ea typeface="Times New Roman"/>
                <a:cs typeface="Times New Roman"/>
              </a:rPr>
              <a:t>Commission services and support to referrers to ensure compliance with clinical </a:t>
            </a:r>
            <a:r>
              <a:rPr lang="en-GB" sz="3000" dirty="0" smtClean="0">
                <a:ea typeface="Times New Roman"/>
                <a:cs typeface="Times New Roman"/>
              </a:rPr>
              <a:t>pathways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00960"/>
            <a:ext cx="8229600" cy="698861"/>
          </a:xfrm>
        </p:spPr>
        <p:txBody>
          <a:bodyPr/>
          <a:lstStyle/>
          <a:p>
            <a:r>
              <a:rPr lang="en-GB" dirty="0">
                <a:ea typeface="Times New Roman"/>
                <a:cs typeface="Times New Roman"/>
              </a:rPr>
              <a:t>Acute Elective </a:t>
            </a:r>
            <a:r>
              <a:rPr lang="en-GB" dirty="0" smtClean="0">
                <a:ea typeface="Times New Roman"/>
                <a:cs typeface="Times New Roman"/>
              </a:rPr>
              <a:t>Care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073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41864"/>
            <a:ext cx="8229600" cy="4084299"/>
          </a:xfrm>
        </p:spPr>
        <p:txBody>
          <a:bodyPr>
            <a:normAutofit fontScale="5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dirty="0" smtClean="0">
                <a:ea typeface="Times New Roman"/>
                <a:cs typeface="Times New Roman"/>
              </a:rPr>
              <a:t>Three </a:t>
            </a:r>
            <a:r>
              <a:rPr lang="en-GB" dirty="0">
                <a:ea typeface="Times New Roman"/>
                <a:cs typeface="Times New Roman"/>
              </a:rPr>
              <a:t>key themes of prevention and inequality; access and first response; recovery and long term </a:t>
            </a:r>
            <a:r>
              <a:rPr lang="en-GB" dirty="0" smtClean="0">
                <a:ea typeface="Times New Roman"/>
                <a:cs typeface="Times New Roman"/>
              </a:rPr>
              <a:t>support.</a:t>
            </a:r>
            <a:endParaRPr lang="en-GB" dirty="0">
              <a:ea typeface="Times New Roman"/>
              <a:cs typeface="Times New Roman"/>
            </a:endParaRPr>
          </a:p>
          <a:p>
            <a:pPr lvl="0">
              <a:buFont typeface="Symbol"/>
              <a:buChar char=""/>
            </a:pPr>
            <a:r>
              <a:rPr lang="en-GB" dirty="0" smtClean="0">
                <a:ea typeface="Times New Roman"/>
                <a:cs typeface="Times New Roman"/>
              </a:rPr>
              <a:t>Work with SCC Public Health to ensure there is a </a:t>
            </a:r>
            <a:r>
              <a:rPr lang="en-GB" dirty="0">
                <a:ea typeface="Times New Roman"/>
                <a:cs typeface="Times New Roman"/>
              </a:rPr>
              <a:t>city wide </a:t>
            </a:r>
            <a:r>
              <a:rPr lang="en-GB" dirty="0" smtClean="0">
                <a:ea typeface="Times New Roman"/>
                <a:cs typeface="Times New Roman"/>
              </a:rPr>
              <a:t>standard approach </a:t>
            </a:r>
            <a:r>
              <a:rPr lang="en-GB" dirty="0">
                <a:ea typeface="Times New Roman"/>
                <a:cs typeface="Times New Roman"/>
              </a:rPr>
              <a:t>to prevention of mental and physical ill health, </a:t>
            </a:r>
            <a:r>
              <a:rPr lang="en-GB" dirty="0" smtClean="0">
                <a:ea typeface="Times New Roman"/>
                <a:cs typeface="Times New Roman"/>
              </a:rPr>
              <a:t>with the </a:t>
            </a:r>
            <a:r>
              <a:rPr lang="en-GB" dirty="0">
                <a:ea typeface="Times New Roman"/>
                <a:cs typeface="Times New Roman"/>
              </a:rPr>
              <a:t>principle of “ordinary lives</a:t>
            </a:r>
            <a:r>
              <a:rPr lang="en-GB" dirty="0" smtClean="0">
                <a:ea typeface="Times New Roman"/>
                <a:cs typeface="Times New Roman"/>
              </a:rPr>
              <a:t>”</a:t>
            </a:r>
            <a:endParaRPr lang="en-GB" dirty="0">
              <a:ea typeface="Times New Roman"/>
              <a:cs typeface="Times New Roman"/>
            </a:endParaRPr>
          </a:p>
          <a:p>
            <a:pPr lvl="0">
              <a:buFont typeface="Symbol"/>
              <a:buChar char=""/>
            </a:pPr>
            <a:r>
              <a:rPr lang="en-GB" dirty="0" smtClean="0">
                <a:ea typeface="Times New Roman"/>
                <a:cs typeface="Times New Roman"/>
              </a:rPr>
              <a:t>Ensure there is equitable </a:t>
            </a:r>
            <a:r>
              <a:rPr lang="en-GB" dirty="0">
                <a:ea typeface="Times New Roman"/>
                <a:cs typeface="Times New Roman"/>
              </a:rPr>
              <a:t>access to all services commissioned by NHS Sheffield CCG and </a:t>
            </a:r>
            <a:r>
              <a:rPr lang="en-GB" dirty="0" smtClean="0">
                <a:ea typeface="Times New Roman"/>
                <a:cs typeface="Times New Roman"/>
              </a:rPr>
              <a:t>partners</a:t>
            </a:r>
            <a:endParaRPr lang="en-GB" dirty="0">
              <a:ea typeface="Times New Roman"/>
              <a:cs typeface="Times New Roman"/>
            </a:endParaRPr>
          </a:p>
          <a:p>
            <a:pPr lvl="0">
              <a:buFont typeface="Symbol"/>
              <a:buChar char=""/>
            </a:pPr>
            <a:r>
              <a:rPr lang="en-GB" dirty="0" smtClean="0">
                <a:ea typeface="Times New Roman"/>
                <a:cs typeface="Times New Roman"/>
              </a:rPr>
              <a:t>Commission a </a:t>
            </a:r>
            <a:r>
              <a:rPr lang="en-GB" dirty="0">
                <a:ea typeface="Times New Roman"/>
                <a:cs typeface="Times New Roman"/>
              </a:rPr>
              <a:t>stratified and integrated approach to service delivery according to </a:t>
            </a:r>
            <a:r>
              <a:rPr lang="en-GB" dirty="0" smtClean="0">
                <a:ea typeface="Times New Roman"/>
                <a:cs typeface="Times New Roman"/>
              </a:rPr>
              <a:t>need (stepped </a:t>
            </a:r>
            <a:r>
              <a:rPr lang="en-GB" dirty="0">
                <a:ea typeface="Times New Roman"/>
                <a:cs typeface="Times New Roman"/>
              </a:rPr>
              <a:t>model of care)</a:t>
            </a:r>
          </a:p>
          <a:p>
            <a:pPr lvl="0">
              <a:buFont typeface="Symbol"/>
              <a:buChar char=""/>
            </a:pPr>
            <a:r>
              <a:rPr lang="en-GB" dirty="0" smtClean="0">
                <a:ea typeface="Times New Roman"/>
                <a:cs typeface="Times New Roman"/>
              </a:rPr>
              <a:t>Establish an </a:t>
            </a:r>
            <a:r>
              <a:rPr lang="en-GB" dirty="0">
                <a:ea typeface="Times New Roman"/>
                <a:cs typeface="Times New Roman"/>
              </a:rPr>
              <a:t>outcome focussed commissioning approach, which </a:t>
            </a:r>
            <a:r>
              <a:rPr lang="en-GB" dirty="0" smtClean="0">
                <a:ea typeface="Times New Roman"/>
                <a:cs typeface="Times New Roman"/>
              </a:rPr>
              <a:t>will maximise </a:t>
            </a:r>
            <a:r>
              <a:rPr lang="en-GB" dirty="0">
                <a:ea typeface="Times New Roman"/>
                <a:cs typeface="Times New Roman"/>
              </a:rPr>
              <a:t>value for money and </a:t>
            </a:r>
            <a:r>
              <a:rPr lang="en-GB" dirty="0" smtClean="0">
                <a:ea typeface="Times New Roman"/>
                <a:cs typeface="Times New Roman"/>
              </a:rPr>
              <a:t>enable resources to move from </a:t>
            </a:r>
            <a:r>
              <a:rPr lang="en-GB" dirty="0">
                <a:ea typeface="Times New Roman"/>
                <a:cs typeface="Times New Roman"/>
              </a:rPr>
              <a:t>secondary care into prevention and low level </a:t>
            </a:r>
            <a:r>
              <a:rPr lang="en-GB" dirty="0" smtClean="0">
                <a:ea typeface="Times New Roman"/>
                <a:cs typeface="Times New Roman"/>
              </a:rPr>
              <a:t>support, </a:t>
            </a:r>
            <a:r>
              <a:rPr lang="en-GB" dirty="0">
                <a:ea typeface="Times New Roman"/>
                <a:cs typeface="Times New Roman"/>
              </a:rPr>
              <a:t>to minimise mental and physical ill health</a:t>
            </a:r>
            <a:r>
              <a:rPr lang="en-GB" dirty="0" smtClean="0">
                <a:ea typeface="Times New Roman"/>
                <a:cs typeface="Times New Roman"/>
              </a:rPr>
              <a:t>.</a:t>
            </a:r>
          </a:p>
          <a:p>
            <a:pPr lvl="0">
              <a:buFont typeface="Symbol"/>
              <a:buChar char=""/>
            </a:pPr>
            <a:r>
              <a:rPr lang="en-GB" dirty="0" smtClean="0">
                <a:ea typeface="Times New Roman"/>
                <a:cs typeface="Times New Roman"/>
              </a:rPr>
              <a:t>Focus on providing specialist services for people with complex needs, both in and out of city</a:t>
            </a:r>
          </a:p>
          <a:p>
            <a:pPr lvl="0">
              <a:buFont typeface="Symbol"/>
              <a:buChar char=""/>
            </a:pPr>
            <a:r>
              <a:rPr lang="en-GB" dirty="0" smtClean="0">
                <a:ea typeface="Times New Roman"/>
                <a:cs typeface="Times New Roman"/>
              </a:rPr>
              <a:t>Ensure appropriate access to mental health care for 16 and 17 year olds</a:t>
            </a:r>
            <a:endParaRPr lang="en-GB" dirty="0">
              <a:ea typeface="Times New Roman"/>
              <a:cs typeface="Times New Roman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00960"/>
            <a:ext cx="8229600" cy="743250"/>
          </a:xfrm>
        </p:spPr>
        <p:txBody>
          <a:bodyPr/>
          <a:lstStyle/>
          <a:p>
            <a:r>
              <a:rPr lang="en-GB" dirty="0">
                <a:ea typeface="Times New Roman"/>
                <a:cs typeface="Times New Roman"/>
              </a:rPr>
              <a:t>Mental Health, </a:t>
            </a:r>
            <a:r>
              <a:rPr lang="en-GB" dirty="0" smtClean="0">
                <a:ea typeface="Times New Roman"/>
                <a:cs typeface="Times New Roman"/>
              </a:rPr>
              <a:t>LD </a:t>
            </a:r>
            <a:r>
              <a:rPr lang="en-GB" dirty="0">
                <a:ea typeface="Times New Roman"/>
                <a:cs typeface="Times New Roman"/>
              </a:rPr>
              <a:t>and Dementia</a:t>
            </a:r>
            <a:br>
              <a:rPr lang="en-GB" dirty="0">
                <a:ea typeface="Times New Roman"/>
                <a:cs typeface="Times New Roman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009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79720"/>
            <a:ext cx="8229600" cy="414644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>
                <a:ea typeface="Times New Roman"/>
              </a:rPr>
              <a:t>We will:</a:t>
            </a:r>
          </a:p>
          <a:p>
            <a:r>
              <a:rPr lang="en-GB" dirty="0" smtClean="0">
                <a:ea typeface="Times New Roman"/>
              </a:rPr>
              <a:t>Build </a:t>
            </a:r>
            <a:r>
              <a:rPr lang="en-GB" dirty="0">
                <a:ea typeface="Times New Roman"/>
              </a:rPr>
              <a:t>community services, </a:t>
            </a:r>
            <a:r>
              <a:rPr lang="en-GB" dirty="0" smtClean="0">
                <a:ea typeface="Times New Roman"/>
              </a:rPr>
              <a:t>ensuring GPs </a:t>
            </a:r>
            <a:r>
              <a:rPr lang="en-GB" dirty="0">
                <a:ea typeface="Times New Roman"/>
              </a:rPr>
              <a:t>are confident in managing common conditions in the community and </a:t>
            </a:r>
            <a:r>
              <a:rPr lang="en-GB" dirty="0" smtClean="0">
                <a:ea typeface="Times New Roman"/>
              </a:rPr>
              <a:t>there is more community based specialist paediatric care available to support them</a:t>
            </a:r>
          </a:p>
          <a:p>
            <a:r>
              <a:rPr lang="en-GB" dirty="0" smtClean="0">
                <a:ea typeface="Times New Roman"/>
              </a:rPr>
              <a:t>Focus </a:t>
            </a:r>
            <a:r>
              <a:rPr lang="en-GB" dirty="0">
                <a:ea typeface="Times New Roman"/>
              </a:rPr>
              <a:t>on </a:t>
            </a:r>
            <a:r>
              <a:rPr lang="en-GB" dirty="0" smtClean="0">
                <a:ea typeface="Times New Roman"/>
              </a:rPr>
              <a:t>early intervention</a:t>
            </a:r>
            <a:r>
              <a:rPr lang="en-GB" dirty="0">
                <a:ea typeface="Times New Roman"/>
              </a:rPr>
              <a:t>, </a:t>
            </a:r>
            <a:r>
              <a:rPr lang="en-GB" dirty="0" smtClean="0">
                <a:ea typeface="Times New Roman"/>
              </a:rPr>
              <a:t>education </a:t>
            </a:r>
            <a:r>
              <a:rPr lang="en-GB" dirty="0">
                <a:ea typeface="Times New Roman"/>
              </a:rPr>
              <a:t>and </a:t>
            </a:r>
            <a:r>
              <a:rPr lang="en-GB" dirty="0" smtClean="0">
                <a:ea typeface="Times New Roman"/>
              </a:rPr>
              <a:t>integration </a:t>
            </a:r>
            <a:r>
              <a:rPr lang="en-GB" dirty="0">
                <a:ea typeface="Times New Roman"/>
              </a:rPr>
              <a:t>to deliver transformation in the healthcare system for children and to ensure </a:t>
            </a:r>
            <a:r>
              <a:rPr lang="en-GB" dirty="0" smtClean="0">
                <a:ea typeface="Times New Roman"/>
              </a:rPr>
              <a:t>children </a:t>
            </a:r>
            <a:r>
              <a:rPr lang="en-GB" dirty="0">
                <a:ea typeface="Times New Roman"/>
              </a:rPr>
              <a:t>in Sheffield have a ‘Better Start in Life</a:t>
            </a:r>
            <a:r>
              <a:rPr lang="en-GB" dirty="0" smtClean="0">
                <a:ea typeface="Times New Roman"/>
              </a:rPr>
              <a:t>’</a:t>
            </a:r>
          </a:p>
          <a:p>
            <a:r>
              <a:rPr lang="en-GB" dirty="0" smtClean="0">
                <a:ea typeface="Times New Roman"/>
              </a:rPr>
              <a:t>Work with Sheffield City Council to achieve these aims</a:t>
            </a:r>
          </a:p>
          <a:p>
            <a:r>
              <a:rPr lang="en-GB" dirty="0" smtClean="0">
                <a:ea typeface="Times New Roman"/>
              </a:rPr>
              <a:t>Improve patient pathways in areas including maternity, complex needs, SALT, urgent care and some elective care</a:t>
            </a:r>
          </a:p>
          <a:p>
            <a:r>
              <a:rPr lang="en-GB" dirty="0" smtClean="0">
                <a:ea typeface="Times New Roman"/>
                <a:cs typeface="Times New Roman"/>
              </a:rPr>
              <a:t>Prioritise safeguarding of children and young people</a:t>
            </a:r>
          </a:p>
          <a:p>
            <a:r>
              <a:rPr lang="en-GB" smtClean="0">
                <a:ea typeface="Times New Roman"/>
                <a:cs typeface="Times New Roman"/>
              </a:rPr>
              <a:t>Implement IAPT in CAMHS</a:t>
            </a:r>
            <a:endParaRPr lang="en-GB" dirty="0">
              <a:ea typeface="Times New Roman"/>
              <a:cs typeface="Times New Roman"/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Times New Roman"/>
                <a:cs typeface="Times New Roman"/>
              </a:rPr>
              <a:t>Children and Young People</a:t>
            </a:r>
            <a:br>
              <a:rPr lang="en-GB" dirty="0">
                <a:ea typeface="Times New Roman"/>
                <a:cs typeface="Times New Roman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4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6" y="1595718"/>
            <a:ext cx="9104224" cy="4530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0185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99316"/>
            <a:ext cx="8229600" cy="382684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u="sng" dirty="0"/>
              <a:t>Our four prospectus aims remain at the heart of our ambition</a:t>
            </a:r>
            <a:endParaRPr lang="en-GB" dirty="0"/>
          </a:p>
          <a:p>
            <a:r>
              <a:rPr lang="en-GB" dirty="0"/>
              <a:t>To improve patient experience and access to care</a:t>
            </a:r>
          </a:p>
          <a:p>
            <a:r>
              <a:rPr lang="en-GB" dirty="0"/>
              <a:t>To improve the quality and equality of healthcare in Sheffield</a:t>
            </a:r>
          </a:p>
          <a:p>
            <a:r>
              <a:rPr lang="en-GB" dirty="0"/>
              <a:t>To work with Sheffield City Council to continue to reduce health inequalities in Sheffield</a:t>
            </a:r>
          </a:p>
          <a:p>
            <a:r>
              <a:rPr lang="en-GB" dirty="0"/>
              <a:t>To ensure there is a sustainable, affordable healthcare system in Sheffield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u="sng" dirty="0" smtClean="0"/>
              <a:t>We </a:t>
            </a:r>
            <a:r>
              <a:rPr lang="en-GB" u="sng" dirty="0"/>
              <a:t>have committed to the priorities in the Joint Health and Wellbeing Strategy</a:t>
            </a:r>
            <a:endParaRPr lang="en-GB" dirty="0"/>
          </a:p>
          <a:p>
            <a:r>
              <a:rPr lang="en-GB" dirty="0"/>
              <a:t>Sheffield is a healthy and successful city</a:t>
            </a:r>
          </a:p>
          <a:p>
            <a:r>
              <a:rPr lang="en-GB" dirty="0"/>
              <a:t>Health and Wellbeing is improving</a:t>
            </a:r>
          </a:p>
          <a:p>
            <a:r>
              <a:rPr lang="en-GB" dirty="0"/>
              <a:t>Health inequalities are reducing</a:t>
            </a:r>
          </a:p>
          <a:p>
            <a:r>
              <a:rPr lang="en-GB" dirty="0"/>
              <a:t>People get the help and support they need</a:t>
            </a:r>
          </a:p>
          <a:p>
            <a:r>
              <a:rPr lang="en-GB" dirty="0"/>
              <a:t>Services are affordable, innovative and deliver value for money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00960"/>
            <a:ext cx="8229600" cy="725494"/>
          </a:xfrm>
        </p:spPr>
        <p:txBody>
          <a:bodyPr/>
          <a:lstStyle/>
          <a:p>
            <a:r>
              <a:rPr lang="en-GB" dirty="0" smtClean="0"/>
              <a:t>We are guided by our strategic aims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36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06354"/>
            <a:ext cx="8229600" cy="4119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2400" u="sng" dirty="0" smtClean="0">
                <a:ea typeface="ＭＳ Ｐゴシック" pitchFamily="34" charset="-128"/>
              </a:rPr>
              <a:t>We’ve achieved a </a:t>
            </a:r>
            <a:r>
              <a:rPr lang="en-GB" altLang="en-US" sz="2400" u="sng" dirty="0">
                <a:ea typeface="ＭＳ Ｐゴシック" pitchFamily="34" charset="-128"/>
              </a:rPr>
              <a:t>lot</a:t>
            </a:r>
          </a:p>
          <a:p>
            <a:pPr lvl="1"/>
            <a:r>
              <a:rPr lang="en-GB" altLang="en-US" sz="2000" dirty="0">
                <a:ea typeface="ＭＳ Ｐゴシック" pitchFamily="34" charset="-128"/>
              </a:rPr>
              <a:t>On course for achieving financial balance</a:t>
            </a:r>
          </a:p>
          <a:p>
            <a:pPr lvl="1"/>
            <a:r>
              <a:rPr lang="en-GB" altLang="en-US" sz="2000" dirty="0">
                <a:ea typeface="ＭＳ Ｐゴシック" pitchFamily="34" charset="-128"/>
              </a:rPr>
              <a:t>¾ of the 84 commissioning intentions on track</a:t>
            </a:r>
          </a:p>
          <a:p>
            <a:pPr lvl="1"/>
            <a:r>
              <a:rPr lang="en-GB" altLang="en-US" sz="2000" dirty="0">
                <a:ea typeface="ＭＳ Ｐゴシック" pitchFamily="34" charset="-128"/>
              </a:rPr>
              <a:t>Most NHS Constitution standards met</a:t>
            </a:r>
          </a:p>
          <a:p>
            <a:pPr lvl="1"/>
            <a:r>
              <a:rPr lang="en-GB" altLang="en-US" sz="2000" dirty="0">
                <a:ea typeface="ＭＳ Ｐゴシック" pitchFamily="34" charset="-128"/>
              </a:rPr>
              <a:t>Strong clinical leadership and good management support</a:t>
            </a:r>
          </a:p>
          <a:p>
            <a:pPr marL="0" indent="0">
              <a:buNone/>
            </a:pPr>
            <a:r>
              <a:rPr lang="en-GB" altLang="en-US" sz="2400" u="sng" dirty="0">
                <a:ea typeface="ＭＳ Ｐゴシック" pitchFamily="34" charset="-128"/>
              </a:rPr>
              <a:t>But</a:t>
            </a:r>
            <a:endParaRPr lang="en-GB" altLang="en-US" sz="2400" dirty="0">
              <a:ea typeface="ＭＳ Ｐゴシック" pitchFamily="34" charset="-128"/>
            </a:endParaRPr>
          </a:p>
          <a:p>
            <a:pPr lvl="1"/>
            <a:r>
              <a:rPr lang="en-GB" altLang="en-US" sz="2000" dirty="0">
                <a:ea typeface="ＭＳ Ｐゴシック" pitchFamily="34" charset="-128"/>
              </a:rPr>
              <a:t>Acute hospitals remain under pressure</a:t>
            </a:r>
          </a:p>
          <a:p>
            <a:pPr lvl="1"/>
            <a:r>
              <a:rPr lang="en-GB" altLang="en-US" sz="2000" dirty="0">
                <a:ea typeface="ＭＳ Ｐゴシック" pitchFamily="34" charset="-128"/>
              </a:rPr>
              <a:t>We have not made a difference to health inequalities yet</a:t>
            </a:r>
          </a:p>
          <a:p>
            <a:pPr lvl="1"/>
            <a:r>
              <a:rPr lang="en-GB" altLang="en-US" sz="2000" dirty="0">
                <a:ea typeface="ＭＳ Ｐゴシック" pitchFamily="34" charset="-128"/>
              </a:rPr>
              <a:t>Have patients or practices seen significant change yet?</a:t>
            </a:r>
          </a:p>
          <a:p>
            <a:pPr marL="0" lvl="1" indent="0">
              <a:buNone/>
            </a:pPr>
            <a:r>
              <a:rPr lang="en-GB" altLang="en-US" sz="2400" u="sng" dirty="0">
                <a:ea typeface="ＭＳ Ｐゴシック" pitchFamily="34" charset="-128"/>
                <a:cs typeface="ＭＳ Ｐゴシック" charset="0"/>
              </a:rPr>
              <a:t>So </a:t>
            </a:r>
            <a:r>
              <a:rPr lang="en-GB" altLang="en-US" sz="2400" u="sng" dirty="0" smtClean="0">
                <a:ea typeface="ＭＳ Ｐゴシック" pitchFamily="34" charset="-128"/>
                <a:cs typeface="ＭＳ Ｐゴシック" charset="0"/>
              </a:rPr>
              <a:t>we </a:t>
            </a:r>
            <a:r>
              <a:rPr lang="en-GB" altLang="en-US" sz="2400" u="sng" dirty="0">
                <a:ea typeface="ＭＳ Ｐゴシック" pitchFamily="34" charset="-128"/>
                <a:cs typeface="ＭＳ Ｐゴシック" charset="0"/>
              </a:rPr>
              <a:t>n</a:t>
            </a:r>
            <a:r>
              <a:rPr lang="en-GB" altLang="en-US" sz="2400" u="sng" dirty="0" smtClean="0">
                <a:ea typeface="ＭＳ Ｐゴシック" pitchFamily="34" charset="-128"/>
                <a:cs typeface="ＭＳ Ｐゴシック" charset="0"/>
              </a:rPr>
              <a:t>eed </a:t>
            </a:r>
            <a:r>
              <a:rPr lang="en-GB" altLang="en-US" sz="2400" u="sng" dirty="0">
                <a:ea typeface="ＭＳ Ｐゴシック" pitchFamily="34" charset="-128"/>
                <a:cs typeface="ＭＳ Ｐゴシック" charset="0"/>
              </a:rPr>
              <a:t>to do </a:t>
            </a:r>
            <a:r>
              <a:rPr lang="en-GB" altLang="en-US" sz="2400" u="sng" dirty="0" smtClean="0">
                <a:ea typeface="ＭＳ Ｐゴシック" pitchFamily="34" charset="-128"/>
                <a:cs typeface="ＭＳ Ｐゴシック" charset="0"/>
              </a:rPr>
              <a:t>more</a:t>
            </a:r>
            <a:r>
              <a:rPr lang="en-GB" altLang="en-US" sz="2400" u="sng" dirty="0">
                <a:ea typeface="ＭＳ Ｐゴシック" pitchFamily="34" charset="-128"/>
                <a:cs typeface="ＭＳ Ｐゴシック" charset="0"/>
              </a:rPr>
              <a:t>, </a:t>
            </a:r>
            <a:r>
              <a:rPr lang="en-GB" altLang="en-US" sz="2400" u="sng" dirty="0" smtClean="0">
                <a:ea typeface="ＭＳ Ｐゴシック" pitchFamily="34" charset="-128"/>
                <a:cs typeface="ＭＳ Ｐゴシック" charset="0"/>
              </a:rPr>
              <a:t>faster</a:t>
            </a:r>
            <a:endParaRPr lang="en-GB" altLang="en-US" sz="2400" u="sng" dirty="0">
              <a:ea typeface="ＭＳ Ｐゴシック" pitchFamily="34" charset="-128"/>
              <a:cs typeface="ＭＳ Ｐゴシック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00960"/>
            <a:ext cx="8229600" cy="805393"/>
          </a:xfrm>
        </p:spPr>
        <p:txBody>
          <a:bodyPr/>
          <a:lstStyle/>
          <a:p>
            <a:r>
              <a:rPr lang="en-GB" dirty="0" smtClean="0"/>
              <a:t>Progress so far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468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06354"/>
            <a:ext cx="8229600" cy="4119810"/>
          </a:xfrm>
        </p:spPr>
        <p:txBody>
          <a:bodyPr>
            <a:no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000" dirty="0"/>
              <a:t>Iterative process, to date;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000" dirty="0" smtClean="0"/>
              <a:t>Initial testing of key areas of work with public, practices, staff through “crowd-sourcing” exercise in august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000" dirty="0" smtClean="0"/>
              <a:t>Governing </a:t>
            </a:r>
            <a:r>
              <a:rPr lang="en-GB" sz="2000" dirty="0"/>
              <a:t>Body mandate via development </a:t>
            </a:r>
            <a:r>
              <a:rPr lang="en-GB" sz="2000" dirty="0" smtClean="0"/>
              <a:t>session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1600" dirty="0" smtClean="0"/>
              <a:t>Principles </a:t>
            </a:r>
            <a:r>
              <a:rPr lang="en-GB" sz="1600" dirty="0"/>
              <a:t>established of concentrating on fewer, big impact initiatives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Tested some initial thoughts at Members council meeting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Four clinical Portfolio’s built upon work commenced in 13/14 and asked to consider ‘transformation’ for 2014 and beyond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Locality consideration and feedback to be incorporated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Feed into contract negotiations for 14/15 and financial plans for next  5 years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00960"/>
            <a:ext cx="8229600" cy="805393"/>
          </a:xfrm>
        </p:spPr>
        <p:txBody>
          <a:bodyPr/>
          <a:lstStyle/>
          <a:p>
            <a:r>
              <a:rPr lang="en-GB" dirty="0" smtClean="0"/>
              <a:t>Development of Plans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81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7351" y="2041864"/>
            <a:ext cx="8349449" cy="4084299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  <a:buFont typeface="Symbol"/>
              <a:buChar char=""/>
            </a:pPr>
            <a:r>
              <a:rPr lang="en-GB" sz="2000" dirty="0" smtClean="0"/>
              <a:t>All </a:t>
            </a:r>
            <a:r>
              <a:rPr lang="en-GB" sz="2000" dirty="0"/>
              <a:t>those who are identified to have emerging risk of admission through risk stratification are offered a care </a:t>
            </a:r>
            <a:r>
              <a:rPr lang="en-GB" sz="2000" dirty="0" smtClean="0"/>
              <a:t>plan</a:t>
            </a:r>
            <a:r>
              <a:rPr lang="en-GB" sz="2000" dirty="0" smtClean="0">
                <a:ea typeface="Times New Roman"/>
                <a:cs typeface="Times New Roman"/>
              </a:rPr>
              <a:t>, </a:t>
            </a:r>
            <a:r>
              <a:rPr lang="en-GB" sz="2000" dirty="0">
                <a:ea typeface="Times New Roman"/>
                <a:cs typeface="Times New Roman"/>
              </a:rPr>
              <a:t>agreed between them and their </a:t>
            </a:r>
            <a:r>
              <a:rPr lang="en-GB" sz="2000" dirty="0" smtClean="0">
                <a:ea typeface="Times New Roman"/>
                <a:cs typeface="Times New Roman"/>
              </a:rPr>
              <a:t>clinicians (possibly 15,000 people)</a:t>
            </a:r>
            <a:endParaRPr lang="en-GB" sz="2000" dirty="0">
              <a:ea typeface="Times New Roman"/>
              <a:cs typeface="Times New Roman"/>
            </a:endParaRPr>
          </a:p>
          <a:p>
            <a:pPr>
              <a:spcAft>
                <a:spcPts val="600"/>
              </a:spcAft>
              <a:buFont typeface="Symbol"/>
              <a:buChar char=""/>
            </a:pPr>
            <a:r>
              <a:rPr lang="en-GB" sz="2000" dirty="0">
                <a:ea typeface="Times New Roman"/>
                <a:cs typeface="Times New Roman"/>
              </a:rPr>
              <a:t>By establishing integrated primary care and community based health and social care </a:t>
            </a:r>
            <a:r>
              <a:rPr lang="en-GB" sz="2000" dirty="0" smtClean="0">
                <a:ea typeface="Times New Roman"/>
                <a:cs typeface="Times New Roman"/>
              </a:rPr>
              <a:t>services, care </a:t>
            </a:r>
            <a:r>
              <a:rPr lang="en-GB" sz="2000" dirty="0">
                <a:ea typeface="Times New Roman"/>
                <a:cs typeface="Times New Roman"/>
              </a:rPr>
              <a:t>planning, and holistic long term conditions management to support people living independently at home, </a:t>
            </a:r>
            <a:r>
              <a:rPr lang="en-GB" sz="2000" dirty="0" smtClean="0">
                <a:ea typeface="Times New Roman"/>
                <a:cs typeface="Times New Roman"/>
              </a:rPr>
              <a:t>reduce </a:t>
            </a:r>
            <a:r>
              <a:rPr lang="en-GB" sz="2000" dirty="0">
                <a:ea typeface="Times New Roman"/>
                <a:cs typeface="Times New Roman"/>
              </a:rPr>
              <a:t>emergency admissions </a:t>
            </a:r>
            <a:r>
              <a:rPr lang="en-GB" sz="2000" dirty="0" smtClean="0">
                <a:ea typeface="Times New Roman"/>
                <a:cs typeface="Times New Roman"/>
              </a:rPr>
              <a:t>by up to 20% Emergency </a:t>
            </a:r>
            <a:r>
              <a:rPr lang="en-GB" sz="2000" dirty="0">
                <a:ea typeface="Times New Roman"/>
                <a:cs typeface="Times New Roman"/>
              </a:rPr>
              <a:t>Department attendances </a:t>
            </a:r>
            <a:r>
              <a:rPr lang="en-GB" sz="2000" dirty="0" smtClean="0">
                <a:ea typeface="Times New Roman"/>
                <a:cs typeface="Times New Roman"/>
              </a:rPr>
              <a:t>by up to 40%</a:t>
            </a:r>
          </a:p>
          <a:p>
            <a:pPr>
              <a:spcAft>
                <a:spcPts val="600"/>
              </a:spcAft>
              <a:buFont typeface="Symbol"/>
              <a:buChar char=""/>
            </a:pPr>
            <a:r>
              <a:rPr lang="en-GB" sz="2000" dirty="0" smtClean="0">
                <a:ea typeface="Times New Roman"/>
                <a:cs typeface="Times New Roman"/>
              </a:rPr>
              <a:t>Minimise </a:t>
            </a:r>
            <a:r>
              <a:rPr lang="en-GB" sz="2000" dirty="0">
                <a:ea typeface="Times New Roman"/>
                <a:cs typeface="Times New Roman"/>
              </a:rPr>
              <a:t>repeated trips to the GP and hospital for specialist diagnosis and monitoring of </a:t>
            </a:r>
            <a:r>
              <a:rPr lang="en-GB" sz="2000" dirty="0" smtClean="0">
                <a:ea typeface="Times New Roman"/>
                <a:cs typeface="Times New Roman"/>
              </a:rPr>
              <a:t>health </a:t>
            </a:r>
            <a:r>
              <a:rPr lang="en-GB" sz="2000" dirty="0">
                <a:ea typeface="Times New Roman"/>
                <a:cs typeface="Times New Roman"/>
              </a:rPr>
              <a:t>problems, </a:t>
            </a:r>
            <a:r>
              <a:rPr lang="en-GB" sz="2000" dirty="0" smtClean="0">
                <a:ea typeface="Times New Roman"/>
                <a:cs typeface="Times New Roman"/>
              </a:rPr>
              <a:t>replacing </a:t>
            </a:r>
            <a:r>
              <a:rPr lang="en-GB" sz="2000" smtClean="0">
                <a:ea typeface="Times New Roman"/>
                <a:cs typeface="Times New Roman"/>
              </a:rPr>
              <a:t>them with</a:t>
            </a:r>
            <a:r>
              <a:rPr lang="en-GB" sz="2000" smtClean="0">
                <a:ea typeface="Times New Roman"/>
                <a:cs typeface="Times New Roman"/>
              </a:rPr>
              <a:t> </a:t>
            </a:r>
            <a:r>
              <a:rPr lang="en-GB" sz="2000" dirty="0">
                <a:ea typeface="Times New Roman"/>
                <a:cs typeface="Times New Roman"/>
              </a:rPr>
              <a:t>community and home based services that make best use of technology, and keep </a:t>
            </a:r>
            <a:r>
              <a:rPr lang="en-GB" sz="2000" dirty="0" smtClean="0">
                <a:ea typeface="Times New Roman"/>
                <a:cs typeface="Times New Roman"/>
              </a:rPr>
              <a:t>people at </a:t>
            </a:r>
            <a:r>
              <a:rPr lang="en-GB" sz="2000" dirty="0">
                <a:ea typeface="Times New Roman"/>
                <a:cs typeface="Times New Roman"/>
              </a:rPr>
              <a:t>the centre of </a:t>
            </a:r>
            <a:r>
              <a:rPr lang="en-GB" sz="2000" dirty="0" smtClean="0">
                <a:ea typeface="Times New Roman"/>
                <a:cs typeface="Times New Roman"/>
              </a:rPr>
              <a:t>their care</a:t>
            </a:r>
          </a:p>
          <a:p>
            <a:pPr lvl="0">
              <a:spcAft>
                <a:spcPts val="600"/>
              </a:spcAft>
              <a:buFont typeface="Symbol"/>
              <a:buChar char=""/>
            </a:pPr>
            <a:r>
              <a:rPr lang="en-GB" sz="2000" dirty="0" smtClean="0">
                <a:ea typeface="Times New Roman"/>
                <a:cs typeface="Times New Roman"/>
              </a:rPr>
              <a:t>Reduce the gap in life expectancy for </a:t>
            </a:r>
            <a:r>
              <a:rPr lang="en-GB" sz="2000" dirty="0">
                <a:ea typeface="Times New Roman"/>
                <a:cs typeface="Times New Roman"/>
              </a:rPr>
              <a:t>people with mental health </a:t>
            </a:r>
            <a:r>
              <a:rPr lang="en-GB" sz="2000" dirty="0" smtClean="0">
                <a:ea typeface="Times New Roman"/>
                <a:cs typeface="Times New Roman"/>
              </a:rPr>
              <a:t>problems and </a:t>
            </a:r>
            <a:r>
              <a:rPr lang="en-GB" sz="2000" dirty="0">
                <a:ea typeface="Times New Roman"/>
                <a:cs typeface="Times New Roman"/>
              </a:rPr>
              <a:t>learning disabilities </a:t>
            </a:r>
            <a:r>
              <a:rPr lang="en-GB" sz="2000" dirty="0" smtClean="0">
                <a:ea typeface="Times New Roman"/>
                <a:cs typeface="Times New Roman"/>
              </a:rPr>
              <a:t>by xx years</a:t>
            </a:r>
            <a:endParaRPr lang="en-GB" sz="2000" dirty="0">
              <a:ea typeface="Times New Roman"/>
              <a:cs typeface="Times New Roman"/>
            </a:endParaRPr>
          </a:p>
          <a:p>
            <a:pPr lvl="0">
              <a:buFont typeface="Symbol"/>
              <a:buChar char=""/>
            </a:pPr>
            <a:r>
              <a:rPr lang="en-GB" sz="2000" dirty="0">
                <a:ea typeface="Times New Roman"/>
                <a:cs typeface="Times New Roman"/>
              </a:rPr>
              <a:t>Put in place support and services that will help all children have the best possible start in </a:t>
            </a:r>
            <a:r>
              <a:rPr lang="en-GB" sz="2000" dirty="0" smtClean="0">
                <a:ea typeface="Times New Roman"/>
                <a:cs typeface="Times New Roman"/>
              </a:rPr>
              <a:t>life</a:t>
            </a:r>
            <a:endParaRPr lang="en-GB" sz="2000" b="1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00960"/>
            <a:ext cx="8229600" cy="698861"/>
          </a:xfrm>
        </p:spPr>
        <p:txBody>
          <a:bodyPr/>
          <a:lstStyle/>
          <a:p>
            <a:r>
              <a:rPr lang="en-GB" dirty="0" smtClean="0"/>
              <a:t>Our Ambition for the next five years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330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97476"/>
            <a:ext cx="8229600" cy="4216893"/>
          </a:xfrm>
        </p:spPr>
        <p:txBody>
          <a:bodyPr>
            <a:noAutofit/>
          </a:bodyPr>
          <a:lstStyle/>
          <a:p>
            <a:pPr>
              <a:buFont typeface="Symbol"/>
              <a:buChar char=""/>
            </a:pPr>
            <a:r>
              <a:rPr lang="en-GB" sz="2000" dirty="0" smtClean="0"/>
              <a:t>Adopt </a:t>
            </a:r>
            <a:r>
              <a:rPr lang="en-GB" sz="2000" dirty="0"/>
              <a:t>a holistic approach to the identification and response to the needs of an individual and their </a:t>
            </a:r>
            <a:r>
              <a:rPr lang="en-GB" sz="2000" dirty="0" smtClean="0"/>
              <a:t>carer</a:t>
            </a:r>
          </a:p>
          <a:p>
            <a:pPr>
              <a:buFont typeface="Symbol"/>
              <a:buChar char=""/>
            </a:pPr>
            <a:r>
              <a:rPr lang="en-GB" sz="2000" dirty="0" smtClean="0">
                <a:ea typeface="Times New Roman"/>
                <a:cs typeface="Times New Roman"/>
              </a:rPr>
              <a:t>Work </a:t>
            </a:r>
            <a:r>
              <a:rPr lang="en-GB" sz="2000" dirty="0">
                <a:ea typeface="Times New Roman"/>
                <a:cs typeface="Times New Roman"/>
              </a:rPr>
              <a:t>with Sheffield City Council </a:t>
            </a:r>
            <a:r>
              <a:rPr lang="en-GB" sz="2000" dirty="0" smtClean="0">
                <a:ea typeface="Times New Roman"/>
                <a:cs typeface="Times New Roman"/>
              </a:rPr>
              <a:t>to plan </a:t>
            </a:r>
            <a:r>
              <a:rPr lang="en-GB" sz="2000" dirty="0">
                <a:ea typeface="Times New Roman"/>
                <a:cs typeface="Times New Roman"/>
              </a:rPr>
              <a:t>and </a:t>
            </a:r>
            <a:r>
              <a:rPr lang="en-GB" sz="2000" dirty="0" smtClean="0">
                <a:ea typeface="Times New Roman"/>
                <a:cs typeface="Times New Roman"/>
              </a:rPr>
              <a:t>commission </a:t>
            </a:r>
            <a:r>
              <a:rPr lang="en-GB" sz="2000" dirty="0">
                <a:ea typeface="Times New Roman"/>
                <a:cs typeface="Times New Roman"/>
              </a:rPr>
              <a:t>services </a:t>
            </a:r>
            <a:r>
              <a:rPr lang="en-GB" sz="2000" dirty="0" smtClean="0"/>
              <a:t>together, </a:t>
            </a:r>
            <a:r>
              <a:rPr lang="en-GB" sz="2000" dirty="0"/>
              <a:t>to improve services and outcomes </a:t>
            </a:r>
            <a:r>
              <a:rPr lang="en-GB" sz="2000" dirty="0" smtClean="0"/>
              <a:t>within </a:t>
            </a:r>
            <a:r>
              <a:rPr lang="en-GB" sz="2000" dirty="0"/>
              <a:t>the funding available</a:t>
            </a:r>
          </a:p>
          <a:p>
            <a:pPr lvl="0">
              <a:buFont typeface="Symbol"/>
              <a:buChar char=""/>
            </a:pPr>
            <a:r>
              <a:rPr lang="en-GB" sz="2000" dirty="0" smtClean="0">
                <a:ea typeface="Times New Roman"/>
                <a:cs typeface="Times New Roman"/>
              </a:rPr>
              <a:t>Involve </a:t>
            </a:r>
            <a:r>
              <a:rPr lang="en-GB" sz="2000" dirty="0">
                <a:ea typeface="Times New Roman"/>
                <a:cs typeface="Times New Roman"/>
              </a:rPr>
              <a:t>patients and the public in our decision making, to ensure the changes we plan meet their needs, and support people and communities to look after themselves and remain independent</a:t>
            </a:r>
          </a:p>
          <a:p>
            <a:pPr lvl="0">
              <a:buFont typeface="Symbol"/>
              <a:buChar char=""/>
            </a:pPr>
            <a:r>
              <a:rPr lang="en-GB" sz="2000" dirty="0">
                <a:ea typeface="Times New Roman"/>
                <a:cs typeface="Times New Roman"/>
              </a:rPr>
              <a:t>Work with </a:t>
            </a:r>
            <a:r>
              <a:rPr lang="en-GB" sz="2000" dirty="0" smtClean="0">
                <a:ea typeface="Times New Roman"/>
                <a:cs typeface="Times New Roman"/>
              </a:rPr>
              <a:t>providers to </a:t>
            </a:r>
            <a:r>
              <a:rPr lang="en-GB" sz="2000" dirty="0">
                <a:ea typeface="Times New Roman"/>
                <a:cs typeface="Times New Roman"/>
              </a:rPr>
              <a:t>develop the capacity and skills to deliver many more services in local </a:t>
            </a:r>
            <a:r>
              <a:rPr lang="en-GB" sz="2000" dirty="0" smtClean="0">
                <a:ea typeface="Times New Roman"/>
                <a:cs typeface="Times New Roman"/>
              </a:rPr>
              <a:t>settings and develop contractual models to commission from primary care providers</a:t>
            </a:r>
          </a:p>
          <a:p>
            <a:pPr lvl="0">
              <a:buFont typeface="Symbol"/>
              <a:buChar char=""/>
            </a:pPr>
            <a:r>
              <a:rPr lang="en-GB" sz="2000" dirty="0" smtClean="0">
                <a:cs typeface="Times New Roman"/>
              </a:rPr>
              <a:t>Move resources to support delivery of services closer to home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00960"/>
            <a:ext cx="8229600" cy="672228"/>
          </a:xfrm>
        </p:spPr>
        <p:txBody>
          <a:bodyPr/>
          <a:lstStyle/>
          <a:p>
            <a:r>
              <a:rPr lang="en-GB" dirty="0">
                <a:ea typeface="Times New Roman"/>
                <a:cs typeface="Times New Roman"/>
              </a:rPr>
              <a:t>To achieve </a:t>
            </a:r>
            <a:r>
              <a:rPr lang="en-GB" dirty="0" smtClean="0">
                <a:ea typeface="Times New Roman"/>
                <a:cs typeface="Times New Roman"/>
              </a:rPr>
              <a:t>this ambition, </a:t>
            </a:r>
            <a:r>
              <a:rPr lang="en-GB" dirty="0">
                <a:ea typeface="Times New Roman"/>
                <a:cs typeface="Times New Roman"/>
              </a:rPr>
              <a:t>we will</a:t>
            </a:r>
            <a:r>
              <a:rPr lang="en-GB" dirty="0" smtClean="0">
                <a:ea typeface="Times New Roman"/>
                <a:cs typeface="Times New Roman"/>
              </a:rPr>
              <a:t>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830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Extending care planning and commissioning Integrated Community Teams</a:t>
            </a:r>
          </a:p>
          <a:p>
            <a:r>
              <a:rPr lang="en-GB" dirty="0" smtClean="0"/>
              <a:t>Changing and simplifying urgent care and establishing an urgent primary care centre</a:t>
            </a:r>
          </a:p>
          <a:p>
            <a:r>
              <a:rPr lang="en-GB" dirty="0" smtClean="0"/>
              <a:t>Working with consultants to transform outpatient services</a:t>
            </a:r>
          </a:p>
          <a:p>
            <a:r>
              <a:rPr lang="en-GB" dirty="0" smtClean="0"/>
              <a:t>Commissioning for outcomes and value, initially in MSK (COBIC)</a:t>
            </a:r>
          </a:p>
          <a:p>
            <a:r>
              <a:rPr lang="en-GB" dirty="0" smtClean="0"/>
              <a:t>Ensuring equality of access for all to all services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322772"/>
            <a:ext cx="8229600" cy="940907"/>
          </a:xfrm>
        </p:spPr>
        <p:txBody>
          <a:bodyPr/>
          <a:lstStyle/>
          <a:p>
            <a:r>
              <a:rPr lang="en-GB" dirty="0" smtClean="0"/>
              <a:t>The big projects for 2014-16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5644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04008"/>
            <a:ext cx="8229600" cy="4022156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sz="1900" dirty="0"/>
              <a:t>We will continue to commission disease-specific interventions for people with long term conditions but services will move to being more holistic, patient centred and delivered closer to home</a:t>
            </a:r>
            <a:r>
              <a:rPr lang="en-GB" sz="1900" dirty="0" smtClean="0">
                <a:ea typeface="Times New Roman"/>
                <a:cs typeface="Times New Roman"/>
              </a:rPr>
              <a:t>.  </a:t>
            </a:r>
            <a:r>
              <a:rPr lang="en-GB" sz="1900" dirty="0">
                <a:ea typeface="Times New Roman"/>
                <a:cs typeface="Times New Roman"/>
              </a:rPr>
              <a:t>Services will be fully integrated and be based on the House of Care model which includes:</a:t>
            </a:r>
          </a:p>
          <a:p>
            <a:pPr lvl="0">
              <a:buFont typeface="Symbol"/>
              <a:buChar char=""/>
            </a:pPr>
            <a:r>
              <a:rPr lang="en-GB" sz="1900" dirty="0">
                <a:ea typeface="Times New Roman"/>
                <a:cs typeface="Times New Roman"/>
              </a:rPr>
              <a:t>Extending </a:t>
            </a:r>
            <a:r>
              <a:rPr lang="en-GB" sz="1900" dirty="0" smtClean="0">
                <a:ea typeface="Times New Roman"/>
                <a:cs typeface="Times New Roman"/>
              </a:rPr>
              <a:t>the </a:t>
            </a:r>
            <a:r>
              <a:rPr lang="en-GB" sz="1900" dirty="0">
                <a:ea typeface="Times New Roman"/>
                <a:cs typeface="Times New Roman"/>
              </a:rPr>
              <a:t>Care Planning </a:t>
            </a:r>
            <a:r>
              <a:rPr lang="en-GB" sz="1900" dirty="0" smtClean="0">
                <a:ea typeface="Times New Roman"/>
                <a:cs typeface="Times New Roman"/>
              </a:rPr>
              <a:t>approach</a:t>
            </a:r>
          </a:p>
          <a:p>
            <a:pPr lvl="0">
              <a:buFont typeface="Symbol"/>
              <a:buChar char=""/>
            </a:pPr>
            <a:r>
              <a:rPr lang="en-GB" sz="1900" dirty="0" smtClean="0">
                <a:ea typeface="Times New Roman"/>
                <a:cs typeface="Times New Roman"/>
              </a:rPr>
              <a:t>Self-care </a:t>
            </a:r>
            <a:r>
              <a:rPr lang="en-GB" sz="1900" dirty="0">
                <a:ea typeface="Times New Roman"/>
                <a:cs typeface="Times New Roman"/>
              </a:rPr>
              <a:t>support </a:t>
            </a:r>
            <a:endParaRPr lang="en-GB" sz="1900" dirty="0" smtClean="0">
              <a:ea typeface="Times New Roman"/>
              <a:cs typeface="Times New Roman"/>
            </a:endParaRPr>
          </a:p>
          <a:p>
            <a:pPr lvl="0">
              <a:buFont typeface="Symbol"/>
              <a:buChar char=""/>
            </a:pPr>
            <a:r>
              <a:rPr lang="en-GB" sz="1900" dirty="0" smtClean="0">
                <a:ea typeface="Times New Roman"/>
                <a:cs typeface="Times New Roman"/>
              </a:rPr>
              <a:t>A </a:t>
            </a:r>
            <a:r>
              <a:rPr lang="en-GB" sz="1900" dirty="0">
                <a:ea typeface="Times New Roman"/>
                <a:cs typeface="Times New Roman"/>
              </a:rPr>
              <a:t>new model of health and social care provision provided by integrated </a:t>
            </a:r>
            <a:r>
              <a:rPr lang="en-GB" sz="1900" dirty="0" smtClean="0">
                <a:ea typeface="Times New Roman"/>
                <a:cs typeface="Times New Roman"/>
              </a:rPr>
              <a:t>teams</a:t>
            </a:r>
            <a:endParaRPr lang="en-GB" sz="1900" dirty="0">
              <a:ea typeface="Times New Roman"/>
              <a:cs typeface="Times New Roman"/>
            </a:endParaRPr>
          </a:p>
          <a:p>
            <a:pPr lvl="0">
              <a:buFont typeface="Symbol"/>
              <a:buChar char=""/>
            </a:pPr>
            <a:r>
              <a:rPr lang="en-GB" sz="1900" dirty="0">
                <a:ea typeface="Times New Roman"/>
                <a:cs typeface="Times New Roman"/>
              </a:rPr>
              <a:t>Shared </a:t>
            </a:r>
            <a:r>
              <a:rPr lang="en-GB" sz="1900" dirty="0" smtClean="0">
                <a:ea typeface="Times New Roman"/>
                <a:cs typeface="Times New Roman"/>
              </a:rPr>
              <a:t>care plans that can </a:t>
            </a:r>
            <a:r>
              <a:rPr lang="en-GB" sz="1900" dirty="0">
                <a:ea typeface="Times New Roman"/>
                <a:cs typeface="Times New Roman"/>
              </a:rPr>
              <a:t>be accessed by all relevant </a:t>
            </a:r>
            <a:r>
              <a:rPr lang="en-GB" sz="1900" dirty="0" smtClean="0">
                <a:ea typeface="Times New Roman"/>
                <a:cs typeface="Times New Roman"/>
              </a:rPr>
              <a:t>professionals, with staff working </a:t>
            </a:r>
            <a:r>
              <a:rPr lang="en-GB" sz="1900" dirty="0">
                <a:ea typeface="Times New Roman"/>
                <a:cs typeface="Times New Roman"/>
              </a:rPr>
              <a:t>together to enable  the patient to be a partner in their own </a:t>
            </a:r>
            <a:r>
              <a:rPr lang="en-GB" sz="1900" dirty="0" smtClean="0">
                <a:ea typeface="Times New Roman"/>
                <a:cs typeface="Times New Roman"/>
              </a:rPr>
              <a:t>care</a:t>
            </a:r>
          </a:p>
          <a:p>
            <a:pPr lvl="0">
              <a:buFont typeface="Symbol"/>
              <a:buChar char=""/>
            </a:pPr>
            <a:r>
              <a:rPr lang="en-GB" sz="1900" dirty="0" smtClean="0">
                <a:ea typeface="Times New Roman"/>
                <a:cs typeface="Times New Roman"/>
              </a:rPr>
              <a:t>Equitable access to care for all patients</a:t>
            </a:r>
          </a:p>
          <a:p>
            <a:pPr lvl="0">
              <a:buFont typeface="Symbol"/>
              <a:buChar char=""/>
            </a:pPr>
            <a:r>
              <a:rPr lang="en-GB" sz="1900" dirty="0" smtClean="0">
                <a:ea typeface="Times New Roman"/>
                <a:cs typeface="Times New Roman"/>
              </a:rPr>
              <a:t>Development of outcome based contractual models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03306"/>
            <a:ext cx="8229600" cy="903048"/>
          </a:xfrm>
        </p:spPr>
        <p:txBody>
          <a:bodyPr/>
          <a:lstStyle/>
          <a:p>
            <a:r>
              <a:rPr lang="en-GB" dirty="0">
                <a:ea typeface="Times New Roman"/>
                <a:cs typeface="Times New Roman"/>
              </a:rPr>
              <a:t>Long Term </a:t>
            </a:r>
            <a:r>
              <a:rPr lang="en-GB" dirty="0" smtClean="0">
                <a:ea typeface="Times New Roman"/>
                <a:cs typeface="Times New Roman"/>
              </a:rPr>
              <a:t>Conditions </a:t>
            </a:r>
            <a:r>
              <a:rPr lang="en-GB" sz="2400" dirty="0" smtClean="0">
                <a:ea typeface="Times New Roman"/>
                <a:cs typeface="Times New Roman"/>
              </a:rPr>
              <a:t>(</a:t>
            </a:r>
            <a:r>
              <a:rPr lang="en-GB" sz="2400" dirty="0" err="1" smtClean="0">
                <a:ea typeface="Times New Roman"/>
                <a:cs typeface="Times New Roman"/>
              </a:rPr>
              <a:t>inc</a:t>
            </a:r>
            <a:r>
              <a:rPr lang="en-GB" sz="2400" dirty="0" smtClean="0">
                <a:ea typeface="Times New Roman"/>
                <a:cs typeface="Times New Roman"/>
              </a:rPr>
              <a:t> Older People, Cancer &amp; EoLC)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57196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1059</Words>
  <Application>Microsoft Office PowerPoint</Application>
  <PresentationFormat>On-screen Show (4:3)</PresentationFormat>
  <Paragraphs>99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Draft Outline Commissioning Intentions 2014/16</vt:lpstr>
      <vt:lpstr>PowerPoint Presentation</vt:lpstr>
      <vt:lpstr>We are guided by our strategic aims</vt:lpstr>
      <vt:lpstr>Progress so far</vt:lpstr>
      <vt:lpstr>Development of Plans</vt:lpstr>
      <vt:lpstr>Our Ambition for the next five years</vt:lpstr>
      <vt:lpstr>To achieve this ambition, we will:</vt:lpstr>
      <vt:lpstr>The big projects for 2014-16</vt:lpstr>
      <vt:lpstr>Long Term Conditions (inc Older People, Cancer &amp; EoLC)</vt:lpstr>
      <vt:lpstr>Acute Urgent Care</vt:lpstr>
      <vt:lpstr>Acute Elective Care</vt:lpstr>
      <vt:lpstr>Mental Health, LD and Dementia </vt:lpstr>
      <vt:lpstr>Children and Young People </vt:lpstr>
    </vt:vector>
  </TitlesOfParts>
  <Company>Ptarmigan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Smithson</dc:creator>
  <cp:lastModifiedBy>Tim Furness</cp:lastModifiedBy>
  <cp:revision>33</cp:revision>
  <dcterms:created xsi:type="dcterms:W3CDTF">2013-08-30T10:04:31Z</dcterms:created>
  <dcterms:modified xsi:type="dcterms:W3CDTF">2013-12-09T09:56:36Z</dcterms:modified>
</cp:coreProperties>
</file>