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theme/themeOverride8.xml" ContentType="application/vnd.openxmlformats-officedocument.themeOverride+xml"/>
  <Override PartName="/ppt/charts/chart14.xml" ContentType="application/vnd.openxmlformats-officedocument.drawingml.chart+xml"/>
  <Override PartName="/ppt/theme/themeOverride9.xml" ContentType="application/vnd.openxmlformats-officedocument.themeOverride+xml"/>
  <Override PartName="/ppt/charts/chart15.xml" ContentType="application/vnd.openxmlformats-officedocument.drawingml.chart+xml"/>
  <Override PartName="/ppt/theme/themeOverride10.xml" ContentType="application/vnd.openxmlformats-officedocument.themeOverride+xml"/>
  <Override PartName="/ppt/charts/chart16.xml" ContentType="application/vnd.openxmlformats-officedocument.drawingml.chart+xml"/>
  <Override PartName="/ppt/theme/themeOverride11.xml" ContentType="application/vnd.openxmlformats-officedocument.themeOverride+xml"/>
  <Override PartName="/ppt/notesSlides/notesSlide5.xml" ContentType="application/vnd.openxmlformats-officedocument.presentationml.notesSlide+xml"/>
  <Override PartName="/ppt/charts/chart17.xml" ContentType="application/vnd.openxmlformats-officedocument.drawingml.chart+xml"/>
  <Override PartName="/ppt/theme/themeOverride12.xml" ContentType="application/vnd.openxmlformats-officedocument.themeOverride+xml"/>
  <Override PartName="/ppt/charts/chart18.xml" ContentType="application/vnd.openxmlformats-officedocument.drawingml.chart+xml"/>
  <Override PartName="/ppt/theme/themeOverride13.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theme/themeOverride14.xml" ContentType="application/vnd.openxmlformats-officedocument.themeOverride+xml"/>
  <Override PartName="/ppt/charts/chart21.xml" ContentType="application/vnd.openxmlformats-officedocument.drawingml.chart+xml"/>
  <Override PartName="/ppt/theme/themeOverride15.xml" ContentType="application/vnd.openxmlformats-officedocument.themeOverride+xml"/>
  <Override PartName="/ppt/charts/chart22.xml" ContentType="application/vnd.openxmlformats-officedocument.drawingml.chart+xml"/>
  <Override PartName="/ppt/theme/themeOverride16.xml" ContentType="application/vnd.openxmlformats-officedocument.themeOverride+xml"/>
  <Override PartName="/ppt/charts/chart23.xml" ContentType="application/vnd.openxmlformats-officedocument.drawingml.chart+xml"/>
  <Override PartName="/ppt/theme/themeOverride17.xml" ContentType="application/vnd.openxmlformats-officedocument.themeOverride+xml"/>
  <Override PartName="/ppt/charts/chart24.xml" ContentType="application/vnd.openxmlformats-officedocument.drawingml.chart+xml"/>
  <Override PartName="/ppt/theme/themeOverride18.xml" ContentType="application/vnd.openxmlformats-officedocument.themeOverr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heme/themeOverride19.xml" ContentType="application/vnd.openxmlformats-officedocument.themeOverride+xml"/>
  <Override PartName="/ppt/charts/chart29.xml" ContentType="application/vnd.openxmlformats-officedocument.drawingml.chart+xml"/>
  <Override PartName="/ppt/theme/themeOverride20.xml" ContentType="application/vnd.openxmlformats-officedocument.themeOverride+xml"/>
  <Override PartName="/ppt/charts/chart30.xml" ContentType="application/vnd.openxmlformats-officedocument.drawingml.chart+xml"/>
  <Override PartName="/ppt/theme/themeOverride21.xml" ContentType="application/vnd.openxmlformats-officedocument.themeOverride+xml"/>
  <Override PartName="/ppt/charts/chart31.xml" ContentType="application/vnd.openxmlformats-officedocument.drawingml.chart+xml"/>
  <Override PartName="/ppt/theme/themeOverride22.xml" ContentType="application/vnd.openxmlformats-officedocument.themeOverride+xml"/>
  <Override PartName="/ppt/charts/chart32.xml" ContentType="application/vnd.openxmlformats-officedocument.drawingml.chart+xml"/>
  <Override PartName="/ppt/theme/themeOverride23.xml" ContentType="application/vnd.openxmlformats-officedocument.themeOverride+xml"/>
  <Override PartName="/ppt/charts/chart33.xml" ContentType="application/vnd.openxmlformats-officedocument.drawingml.chart+xml"/>
  <Override PartName="/ppt/theme/themeOverride24.xml" ContentType="application/vnd.openxmlformats-officedocument.themeOverride+xml"/>
  <Override PartName="/ppt/charts/chart34.xml" ContentType="application/vnd.openxmlformats-officedocument.drawingml.chart+xml"/>
  <Override PartName="/ppt/theme/themeOverride25.xml" ContentType="application/vnd.openxmlformats-officedocument.themeOverride+xml"/>
  <Override PartName="/ppt/charts/chart35.xml" ContentType="application/vnd.openxmlformats-officedocument.drawingml.chart+xml"/>
  <Override PartName="/ppt/theme/themeOverride26.xml" ContentType="application/vnd.openxmlformats-officedocument.themeOverride+xml"/>
  <Override PartName="/ppt/charts/chart36.xml" ContentType="application/vnd.openxmlformats-officedocument.drawingml.chart+xml"/>
  <Override PartName="/ppt/theme/themeOverride2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theme/themeOverride28.xml" ContentType="application/vnd.openxmlformats-officedocument.themeOverride+xml"/>
  <Override PartName="/ppt/charts/chart43.xml" ContentType="application/vnd.openxmlformats-officedocument.drawingml.chart+xml"/>
  <Override PartName="/ppt/charts/chart44.xml" ContentType="application/vnd.openxmlformats-officedocument.drawingml.chart+xml"/>
  <Override PartName="/ppt/notesSlides/notesSlide15.xml" ContentType="application/vnd.openxmlformats-officedocument.presentationml.notesSlide+xml"/>
  <Override PartName="/ppt/charts/chart45.xml" ContentType="application/vnd.openxmlformats-officedocument.drawingml.chart+xml"/>
  <Override PartName="/ppt/theme/themeOverride29.xml" ContentType="application/vnd.openxmlformats-officedocument.themeOverr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theme/themeOverride30.xml" ContentType="application/vnd.openxmlformats-officedocument.themeOverride+xml"/>
  <Override PartName="/ppt/charts/chart51.xml" ContentType="application/vnd.openxmlformats-officedocument.drawingml.chart+xml"/>
  <Override PartName="/ppt/notesSlides/notesSlide16.xml" ContentType="application/vnd.openxmlformats-officedocument.presentationml.notesSlide+xml"/>
  <Override PartName="/ppt/charts/chart52.xml" ContentType="application/vnd.openxmlformats-officedocument.drawingml.chart+xml"/>
  <Override PartName="/ppt/theme/themeOverride31.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theme/themeOverride32.xml" ContentType="application/vnd.openxmlformats-officedocument.themeOverride+xml"/>
  <Override PartName="/ppt/charts/chart58.xml" ContentType="application/vnd.openxmlformats-officedocument.drawingml.chart+xml"/>
  <Override PartName="/ppt/notesSlides/notesSlide17.xml" ContentType="application/vnd.openxmlformats-officedocument.presentationml.notesSlide+xml"/>
  <Override PartName="/ppt/charts/chart59.xml" ContentType="application/vnd.openxmlformats-officedocument.drawingml.chart+xml"/>
  <Override PartName="/ppt/theme/themeOverride33.xml" ContentType="application/vnd.openxmlformats-officedocument.themeOverride+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theme/themeOverride34.xml" ContentType="application/vnd.openxmlformats-officedocument.themeOverride+xml"/>
  <Override PartName="/ppt/charts/chart65.xml" ContentType="application/vnd.openxmlformats-officedocument.drawingml.chart+xml"/>
  <Override PartName="/ppt/notesSlides/notesSlide18.xml" ContentType="application/vnd.openxmlformats-officedocument.presentationml.notesSlide+xml"/>
  <Override PartName="/ppt/charts/chart66.xml" ContentType="application/vnd.openxmlformats-officedocument.drawingml.chart+xml"/>
  <Override PartName="/ppt/theme/themeOverride35.xml" ContentType="application/vnd.openxmlformats-officedocument.themeOverride+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theme/themeOverride36.xml" ContentType="application/vnd.openxmlformats-officedocument.themeOverride+xml"/>
  <Override PartName="/ppt/charts/chart72.xml" ContentType="application/vnd.openxmlformats-officedocument.drawingml.chart+xml"/>
  <Override PartName="/ppt/notesSlides/notesSlide19.xml" ContentType="application/vnd.openxmlformats-officedocument.presentationml.notesSlide+xml"/>
  <Override PartName="/ppt/charts/chart73.xml" ContentType="application/vnd.openxmlformats-officedocument.drawingml.chart+xml"/>
  <Override PartName="/ppt/theme/themeOverride37.xml" ContentType="application/vnd.openxmlformats-officedocument.themeOverride+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theme/themeOverride38.xml" ContentType="application/vnd.openxmlformats-officedocument.themeOverride+xml"/>
  <Override PartName="/ppt/charts/chart79.xml" ContentType="application/vnd.openxmlformats-officedocument.drawingml.chart+xml"/>
  <Override PartName="/ppt/notesSlides/notesSlide20.xml" ContentType="application/vnd.openxmlformats-officedocument.presentationml.notesSlide+xml"/>
  <Override PartName="/ppt/charts/chart80.xml" ContentType="application/vnd.openxmlformats-officedocument.drawingml.chart+xml"/>
  <Override PartName="/ppt/theme/themeOverride39.xml" ContentType="application/vnd.openxmlformats-officedocument.themeOverride+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theme/themeOverride40.xml" ContentType="application/vnd.openxmlformats-officedocument.themeOverride+xml"/>
  <Override PartName="/ppt/charts/chart86.xml" ContentType="application/vnd.openxmlformats-officedocument.drawingml.chart+xml"/>
  <Override PartName="/ppt/notesSlides/notesSlide21.xml" ContentType="application/vnd.openxmlformats-officedocument.presentationml.notesSlide+xml"/>
  <Override PartName="/ppt/charts/chart87.xml" ContentType="application/vnd.openxmlformats-officedocument.drawingml.chart+xml"/>
  <Override PartName="/ppt/theme/themeOverride41.xml" ContentType="application/vnd.openxmlformats-officedocument.themeOverr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theme/themeOverride42.xml" ContentType="application/vnd.openxmlformats-officedocument.themeOverride+xml"/>
  <Override PartName="/ppt/charts/chart93.xml" ContentType="application/vnd.openxmlformats-officedocument.drawingml.chart+xml"/>
  <Override PartName="/ppt/notesSlides/notesSlide22.xml" ContentType="application/vnd.openxmlformats-officedocument.presentationml.notesSlide+xml"/>
  <Override PartName="/ppt/charts/chart94.xml" ContentType="application/vnd.openxmlformats-officedocument.drawingml.chart+xml"/>
  <Override PartName="/ppt/theme/themeOverride43.xml" ContentType="application/vnd.openxmlformats-officedocument.themeOverride+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theme/themeOverride44.xml" ContentType="application/vnd.openxmlformats-officedocument.themeOverride+xml"/>
  <Override PartName="/ppt/charts/chart100.xml" ContentType="application/vnd.openxmlformats-officedocument.drawingml.chart+xml"/>
  <Override PartName="/ppt/notesSlides/notesSlide23.xml" ContentType="application/vnd.openxmlformats-officedocument.presentationml.notesSlide+xml"/>
  <Override PartName="/ppt/charts/chart101.xml" ContentType="application/vnd.openxmlformats-officedocument.drawingml.chart+xml"/>
  <Override PartName="/ppt/theme/themeOverride45.xml" ContentType="application/vnd.openxmlformats-officedocument.themeOverride+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theme/themeOverride46.xml" ContentType="application/vnd.openxmlformats-officedocument.themeOverride+xml"/>
  <Override PartName="/ppt/charts/chart107.xml" ContentType="application/vnd.openxmlformats-officedocument.drawingml.chart+xml"/>
  <Override PartName="/ppt/notesSlides/notesSlide24.xml" ContentType="application/vnd.openxmlformats-officedocument.presentationml.notesSlide+xml"/>
  <Override PartName="/ppt/charts/chart108.xml" ContentType="application/vnd.openxmlformats-officedocument.drawingml.chart+xml"/>
  <Override PartName="/ppt/theme/themeOverride47.xml" ContentType="application/vnd.openxmlformats-officedocument.themeOverride+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theme/themeOverride48.xml" ContentType="application/vnd.openxmlformats-officedocument.themeOverride+xml"/>
  <Override PartName="/ppt/charts/chart114.xml" ContentType="application/vnd.openxmlformats-officedocument.drawingml.chart+xml"/>
  <Override PartName="/ppt/notesSlides/notesSlide25.xml" ContentType="application/vnd.openxmlformats-officedocument.presentationml.notesSlide+xml"/>
  <Override PartName="/ppt/charts/chart115.xml" ContentType="application/vnd.openxmlformats-officedocument.drawingml.chart+xml"/>
  <Override PartName="/ppt/theme/themeOverride49.xml" ContentType="application/vnd.openxmlformats-officedocument.themeOverride+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theme/themeOverride50.xml" ContentType="application/vnd.openxmlformats-officedocument.themeOverride+xml"/>
  <Override PartName="/ppt/charts/chart121.xml" ContentType="application/vnd.openxmlformats-officedocument.drawingml.chart+xml"/>
  <Override PartName="/ppt/notesSlides/notesSlide26.xml" ContentType="application/vnd.openxmlformats-officedocument.presentationml.notesSlide+xml"/>
  <Override PartName="/ppt/charts/chart122.xml" ContentType="application/vnd.openxmlformats-officedocument.drawingml.chart+xml"/>
  <Override PartName="/ppt/theme/themeOverride51.xml" ContentType="application/vnd.openxmlformats-officedocument.themeOverride+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theme/themeOverride52.xml" ContentType="application/vnd.openxmlformats-officedocument.themeOverride+xml"/>
  <Override PartName="/ppt/charts/chart128.xml" ContentType="application/vnd.openxmlformats-officedocument.drawingml.chart+xml"/>
  <Override PartName="/ppt/notesSlides/notesSlide27.xml" ContentType="application/vnd.openxmlformats-officedocument.presentationml.notesSlide+xml"/>
  <Override PartName="/ppt/charts/chart129.xml" ContentType="application/vnd.openxmlformats-officedocument.drawingml.chart+xml"/>
  <Override PartName="/ppt/theme/themeOverride53.xml" ContentType="application/vnd.openxmlformats-officedocument.themeOverride+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theme/themeOverride54.xml" ContentType="application/vnd.openxmlformats-officedocument.themeOverride+xml"/>
  <Override PartName="/ppt/charts/chart133.xml" ContentType="application/vnd.openxmlformats-officedocument.drawingml.chart+xml"/>
  <Override PartName="/ppt/notesSlides/notesSlide28.xml" ContentType="application/vnd.openxmlformats-officedocument.presentationml.notesSlide+xml"/>
  <Override PartName="/ppt/charts/chart134.xml" ContentType="application/vnd.openxmlformats-officedocument.drawingml.chart+xml"/>
  <Override PartName="/ppt/theme/themeOverride55.xml" ContentType="application/vnd.openxmlformats-officedocument.themeOverride+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theme/themeOverride56.xml" ContentType="application/vnd.openxmlformats-officedocument.themeOverride+xml"/>
  <Override PartName="/ppt/charts/chart140.xml" ContentType="application/vnd.openxmlformats-officedocument.drawingml.chart+xml"/>
  <Override PartName="/ppt/notesSlides/notesSlide29.xml" ContentType="application/vnd.openxmlformats-officedocument.presentationml.notesSlide+xml"/>
  <Override PartName="/ppt/charts/chart141.xml" ContentType="application/vnd.openxmlformats-officedocument.drawingml.chart+xml"/>
  <Override PartName="/ppt/theme/themeOverride57.xml" ContentType="application/vnd.openxmlformats-officedocument.themeOverride+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theme/themeOverride58.xml" ContentType="application/vnd.openxmlformats-officedocument.themeOverride+xml"/>
  <Override PartName="/ppt/charts/chart147.xml" ContentType="application/vnd.openxmlformats-officedocument.drawingml.chart+xml"/>
  <Override PartName="/ppt/notesSlides/notesSlide30.xml" ContentType="application/vnd.openxmlformats-officedocument.presentationml.notesSlide+xml"/>
  <Override PartName="/ppt/charts/chart148.xml" ContentType="application/vnd.openxmlformats-officedocument.drawingml.chart+xml"/>
  <Override PartName="/ppt/theme/themeOverride59.xml" ContentType="application/vnd.openxmlformats-officedocument.themeOverride+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theme/themeOverride60.xml" ContentType="application/vnd.openxmlformats-officedocument.themeOverride+xml"/>
  <Override PartName="/ppt/charts/chart154.xml" ContentType="application/vnd.openxmlformats-officedocument.drawingml.chart+xml"/>
  <Override PartName="/ppt/notesSlides/notesSlide31.xml" ContentType="application/vnd.openxmlformats-officedocument.presentationml.notesSlide+xml"/>
  <Override PartName="/ppt/charts/chart155.xml" ContentType="application/vnd.openxmlformats-officedocument.drawingml.chart+xml"/>
  <Override PartName="/ppt/theme/themeOverride61.xml" ContentType="application/vnd.openxmlformats-officedocument.themeOverride+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theme/themeOverride62.xml" ContentType="application/vnd.openxmlformats-officedocument.themeOverride+xml"/>
  <Override PartName="/ppt/charts/chart161.xml" ContentType="application/vnd.openxmlformats-officedocument.drawingml.chart+xml"/>
  <Override PartName="/ppt/notesSlides/notesSlide32.xml" ContentType="application/vnd.openxmlformats-officedocument.presentationml.notesSlide+xml"/>
  <Override PartName="/ppt/charts/chart162.xml" ContentType="application/vnd.openxmlformats-officedocument.drawingml.chart+xml"/>
  <Override PartName="/ppt/theme/themeOverride63.xml" ContentType="application/vnd.openxmlformats-officedocument.themeOverride+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theme/themeOverride64.xml" ContentType="application/vnd.openxmlformats-officedocument.themeOverride+xml"/>
  <Override PartName="/ppt/charts/chart168.xml" ContentType="application/vnd.openxmlformats-officedocument.drawingml.chart+xml"/>
  <Override PartName="/ppt/notesSlides/notesSlide33.xml" ContentType="application/vnd.openxmlformats-officedocument.presentationml.notesSlide+xml"/>
  <Override PartName="/ppt/charts/chart169.xml" ContentType="application/vnd.openxmlformats-officedocument.drawingml.chart+xml"/>
  <Override PartName="/ppt/theme/themeOverride65.xml" ContentType="application/vnd.openxmlformats-officedocument.themeOverride+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theme/themeOverride66.xml" ContentType="application/vnd.openxmlformats-officedocument.themeOverride+xml"/>
  <Override PartName="/ppt/charts/chart173.xml" ContentType="application/vnd.openxmlformats-officedocument.drawingml.chart+xml"/>
  <Override PartName="/ppt/notesSlides/notesSlide34.xml" ContentType="application/vnd.openxmlformats-officedocument.presentationml.notesSlide+xml"/>
  <Override PartName="/ppt/charts/chart174.xml" ContentType="application/vnd.openxmlformats-officedocument.drawingml.chart+xml"/>
  <Override PartName="/ppt/theme/themeOverride67.xml" ContentType="application/vnd.openxmlformats-officedocument.themeOverride+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theme/themeOverride68.xml" ContentType="application/vnd.openxmlformats-officedocument.themeOverride+xml"/>
  <Override PartName="/ppt/charts/chart180.xml" ContentType="application/vnd.openxmlformats-officedocument.drawingml.chart+xml"/>
  <Override PartName="/ppt/notesSlides/notesSlide35.xml" ContentType="application/vnd.openxmlformats-officedocument.presentationml.notesSlide+xml"/>
  <Override PartName="/ppt/charts/chart181.xml" ContentType="application/vnd.openxmlformats-officedocument.drawingml.chart+xml"/>
  <Override PartName="/ppt/theme/themeOverride69.xml" ContentType="application/vnd.openxmlformats-officedocument.themeOverride+xml"/>
  <Override PartName="/ppt/charts/chart182.xml" ContentType="application/vnd.openxmlformats-officedocument.drawingml.chart+xml"/>
  <Override PartName="/ppt/theme/themeOverride70.xml" ContentType="application/vnd.openxmlformats-officedocument.themeOverride+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notesSlides/notesSlide36.xml" ContentType="application/vnd.openxmlformats-officedocument.presentationml.notesSlide+xml"/>
  <Override PartName="/ppt/charts/chart188.xml" ContentType="application/vnd.openxmlformats-officedocument.drawingml.chart+xml"/>
  <Override PartName="/ppt/theme/themeOverride71.xml" ContentType="application/vnd.openxmlformats-officedocument.themeOverride+xml"/>
  <Override PartName="/ppt/charts/chart189.xml" ContentType="application/vnd.openxmlformats-officedocument.drawingml.chart+xml"/>
  <Override PartName="/ppt/theme/themeOverride72.xml" ContentType="application/vnd.openxmlformats-officedocument.themeOverride+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notesSlides/notesSlide37.xml" ContentType="application/vnd.openxmlformats-officedocument.presentationml.notesSlide+xml"/>
  <Override PartName="/ppt/charts/chart193.xml" ContentType="application/vnd.openxmlformats-officedocument.drawingml.chart+xml"/>
  <Override PartName="/ppt/theme/themeOverride73.xml" ContentType="application/vnd.openxmlformats-officedocument.themeOverride+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theme/themeOverride74.xml" ContentType="application/vnd.openxmlformats-officedocument.themeOverride+xml"/>
  <Override PartName="/ppt/charts/chart198.xml" ContentType="application/vnd.openxmlformats-officedocument.drawingml.chart+xml"/>
  <Override PartName="/ppt/charts/chart199.xml" ContentType="application/vnd.openxmlformats-officedocument.drawingml.chart+xml"/>
  <Override PartName="/ppt/notesSlides/notesSlide38.xml" ContentType="application/vnd.openxmlformats-officedocument.presentationml.notesSlide+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theme/themeOverride75.xml" ContentType="application/vnd.openxmlformats-officedocument.themeOverride+xml"/>
  <Override PartName="/ppt/charts/chart204.xml" ContentType="application/vnd.openxmlformats-officedocument.drawingml.chart+xml"/>
  <Override PartName="/ppt/theme/themeOverride76.xml" ContentType="application/vnd.openxmlformats-officedocument.themeOverride+xml"/>
  <Override PartName="/ppt/notesSlides/notesSlide39.xml" ContentType="application/vnd.openxmlformats-officedocument.presentationml.notesSlide+xml"/>
  <Override PartName="/ppt/charts/chart205.xml" ContentType="application/vnd.openxmlformats-officedocument.drawingml.chart+xml"/>
  <Override PartName="/ppt/charts/chart206.xml" ContentType="application/vnd.openxmlformats-officedocument.drawingml.chart+xml"/>
  <Override PartName="/ppt/charts/chart207.xml" ContentType="application/vnd.openxmlformats-officedocument.drawingml.chart+xml"/>
  <Override PartName="/ppt/charts/chart208.xml" ContentType="application/vnd.openxmlformats-officedocument.drawingml.chart+xml"/>
  <Override PartName="/ppt/charts/chart209.xml" ContentType="application/vnd.openxmlformats-officedocument.drawingml.chart+xml"/>
  <Override PartName="/ppt/charts/chart210.xml" ContentType="application/vnd.openxmlformats-officedocument.drawingml.chart+xml"/>
  <Override PartName="/ppt/theme/themeOverride77.xml" ContentType="application/vnd.openxmlformats-officedocument.themeOverride+xml"/>
  <Override PartName="/ppt/charts/chart211.xml" ContentType="application/vnd.openxmlformats-officedocument.drawingml.chart+xml"/>
  <Override PartName="/ppt/theme/themeOverride78.xml" ContentType="application/vnd.openxmlformats-officedocument.themeOverride+xml"/>
  <Override PartName="/ppt/notesSlides/notesSlide40.xml" ContentType="application/vnd.openxmlformats-officedocument.presentationml.notesSlide+xml"/>
  <Override PartName="/ppt/charts/chart212.xml" ContentType="application/vnd.openxmlformats-officedocument.drawingml.chart+xml"/>
  <Override PartName="/ppt/theme/themeOverride79.xml" ContentType="application/vnd.openxmlformats-officedocument.themeOverride+xml"/>
  <Override PartName="/ppt/charts/chart213.xml" ContentType="application/vnd.openxmlformats-officedocument.drawingml.chart+xml"/>
  <Override PartName="/ppt/charts/chart214.xml" ContentType="application/vnd.openxmlformats-officedocument.drawingml.chart+xml"/>
  <Override PartName="/ppt/charts/chart215.xml" ContentType="application/vnd.openxmlformats-officedocument.drawingml.chart+xml"/>
  <Override PartName="/ppt/theme/themeOverride80.xml" ContentType="application/vnd.openxmlformats-officedocument.themeOverride+xml"/>
  <Override PartName="/ppt/charts/chart216.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17.xml" ContentType="application/vnd.openxmlformats-officedocument.drawingml.chart+xml"/>
  <Override PartName="/ppt/theme/themeOverride81.xml" ContentType="application/vnd.openxmlformats-officedocument.themeOverride+xml"/>
  <Override PartName="/ppt/charts/chart218.xml" ContentType="application/vnd.openxmlformats-officedocument.drawingml.chart+xml"/>
  <Override PartName="/ppt/charts/chart219.xml" ContentType="application/vnd.openxmlformats-officedocument.drawingml.chart+xml"/>
  <Override PartName="/ppt/charts/chart220.xml" ContentType="application/vnd.openxmlformats-officedocument.drawingml.chart+xml"/>
  <Override PartName="/ppt/notesSlides/notesSlide43.xml" ContentType="application/vnd.openxmlformats-officedocument.presentationml.notesSlide+xml"/>
  <Override PartName="/ppt/charts/chart221.xml" ContentType="application/vnd.openxmlformats-officedocument.drawingml.chart+xml"/>
  <Override PartName="/ppt/theme/themeOverride82.xml" ContentType="application/vnd.openxmlformats-officedocument.themeOverride+xml"/>
  <Override PartName="/ppt/charts/chart222.xml" ContentType="application/vnd.openxmlformats-officedocument.drawingml.chart+xml"/>
  <Override PartName="/ppt/charts/chart223.xml" ContentType="application/vnd.openxmlformats-officedocument.drawingml.chart+xml"/>
  <Override PartName="/ppt/charts/chart224.xml" ContentType="application/vnd.openxmlformats-officedocument.drawingml.chart+xml"/>
  <Override PartName="/ppt/notesSlides/notesSlide44.xml" ContentType="application/vnd.openxmlformats-officedocument.presentationml.notesSlide+xml"/>
  <Override PartName="/ppt/charts/chart225.xml" ContentType="application/vnd.openxmlformats-officedocument.drawingml.chart+xml"/>
  <Override PartName="/ppt/theme/themeOverride83.xml" ContentType="application/vnd.openxmlformats-officedocument.themeOverride+xml"/>
  <Override PartName="/ppt/charts/chart226.xml" ContentType="application/vnd.openxmlformats-officedocument.drawingml.chart+xml"/>
  <Override PartName="/ppt/charts/chart227.xml" ContentType="application/vnd.openxmlformats-officedocument.drawingml.chart+xml"/>
  <Override PartName="/ppt/charts/chart228.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29.xml" ContentType="application/vnd.openxmlformats-officedocument.drawingml.chart+xml"/>
  <Override PartName="/ppt/theme/themeOverride84.xml" ContentType="application/vnd.openxmlformats-officedocument.themeOverride+xml"/>
  <Override PartName="/ppt/charts/chart230.xml" ContentType="application/vnd.openxmlformats-officedocument.drawingml.chart+xml"/>
  <Override PartName="/ppt/charts/chart231.xml" ContentType="application/vnd.openxmlformats-officedocument.drawingml.chart+xml"/>
  <Override PartName="/ppt/charts/chart232.xml" ContentType="application/vnd.openxmlformats-officedocument.drawingml.chart+xml"/>
  <Override PartName="/ppt/notesSlides/notesSlide47.xml" ContentType="application/vnd.openxmlformats-officedocument.presentationml.notesSlide+xml"/>
  <Override PartName="/ppt/charts/chart233.xml" ContentType="application/vnd.openxmlformats-officedocument.drawingml.chart+xml"/>
  <Override PartName="/ppt/theme/themeOverride85.xml" ContentType="application/vnd.openxmlformats-officedocument.themeOverride+xml"/>
  <Override PartName="/ppt/charts/chart234.xml" ContentType="application/vnd.openxmlformats-officedocument.drawingml.chart+xml"/>
  <Override PartName="/ppt/charts/chart235.xml" ContentType="application/vnd.openxmlformats-officedocument.drawingml.chart+xml"/>
  <Override PartName="/ppt/charts/chart236.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37.xml" ContentType="application/vnd.openxmlformats-officedocument.drawingml.chart+xml"/>
  <Override PartName="/ppt/theme/themeOverride86.xml" ContentType="application/vnd.openxmlformats-officedocument.themeOverride+xml"/>
  <Override PartName="/ppt/charts/chart238.xml" ContentType="application/vnd.openxmlformats-officedocument.drawingml.chart+xml"/>
  <Override PartName="/ppt/charts/chart239.xml" ContentType="application/vnd.openxmlformats-officedocument.drawingml.chart+xml"/>
  <Override PartName="/ppt/charts/chart240.xml" ContentType="application/vnd.openxmlformats-officedocument.drawingml.chart+xml"/>
  <Override PartName="/ppt/notesSlides/notesSlide50.xml" ContentType="application/vnd.openxmlformats-officedocument.presentationml.notesSlide+xml"/>
  <Override PartName="/ppt/charts/chart241.xml" ContentType="application/vnd.openxmlformats-officedocument.drawingml.chart+xml"/>
  <Override PartName="/ppt/theme/themeOverride87.xml" ContentType="application/vnd.openxmlformats-officedocument.themeOverride+xml"/>
  <Override PartName="/ppt/charts/chart242.xml" ContentType="application/vnd.openxmlformats-officedocument.drawingml.chart+xml"/>
  <Override PartName="/ppt/charts/chart243.xml" ContentType="application/vnd.openxmlformats-officedocument.drawingml.chart+xml"/>
  <Override PartName="/ppt/charts/chart244.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45.xml" ContentType="application/vnd.openxmlformats-officedocument.drawingml.chart+xml"/>
  <Override PartName="/ppt/theme/themeOverride88.xml" ContentType="application/vnd.openxmlformats-officedocument.themeOverride+xml"/>
  <Override PartName="/ppt/charts/chart246.xml" ContentType="application/vnd.openxmlformats-officedocument.drawingml.chart+xml"/>
  <Override PartName="/ppt/charts/chart247.xml" ContentType="application/vnd.openxmlformats-officedocument.drawingml.chart+xml"/>
  <Override PartName="/ppt/charts/chart248.xml" ContentType="application/vnd.openxmlformats-officedocument.drawingml.chart+xml"/>
  <Override PartName="/ppt/charts/chart249.xml" ContentType="application/vnd.openxmlformats-officedocument.drawingml.chart+xml"/>
  <Override PartName="/ppt/notesSlides/notesSlide53.xml" ContentType="application/vnd.openxmlformats-officedocument.presentationml.notesSlide+xml"/>
  <Override PartName="/ppt/charts/chart250.xml" ContentType="application/vnd.openxmlformats-officedocument.drawingml.chart+xml"/>
  <Override PartName="/ppt/theme/themeOverride89.xml" ContentType="application/vnd.openxmlformats-officedocument.themeOverride+xml"/>
  <Override PartName="/ppt/charts/chart251.xml" ContentType="application/vnd.openxmlformats-officedocument.drawingml.chart+xml"/>
  <Override PartName="/ppt/charts/chart252.xml" ContentType="application/vnd.openxmlformats-officedocument.drawingml.chart+xml"/>
  <Override PartName="/ppt/charts/chart253.xml" ContentType="application/vnd.openxmlformats-officedocument.drawingml.chart+xml"/>
  <Override PartName="/ppt/charts/chart254.xml" ContentType="application/vnd.openxmlformats-officedocument.drawingml.chart+xml"/>
  <Override PartName="/ppt/charts/chart255.xml" ContentType="application/vnd.openxmlformats-officedocument.drawingml.chart+xml"/>
  <Override PartName="/ppt/charts/chart256.xml" ContentType="application/vnd.openxmlformats-officedocument.drawingml.chart+xml"/>
  <Override PartName="/ppt/notesSlides/notesSlide54.xml" ContentType="application/vnd.openxmlformats-officedocument.presentationml.notesSlide+xml"/>
  <Override PartName="/ppt/charts/chart257.xml" ContentType="application/vnd.openxmlformats-officedocument.drawingml.chart+xml"/>
  <Override PartName="/ppt/theme/themeOverride90.xml" ContentType="application/vnd.openxmlformats-officedocument.themeOverride+xml"/>
  <Override PartName="/ppt/charts/chart258.xml" ContentType="application/vnd.openxmlformats-officedocument.drawingml.chart+xml"/>
  <Override PartName="/ppt/charts/chart259.xml" ContentType="application/vnd.openxmlformats-officedocument.drawingml.chart+xml"/>
  <Override PartName="/ppt/charts/chart260.xml" ContentType="application/vnd.openxmlformats-officedocument.drawingml.chart+xml"/>
  <Override PartName="/ppt/charts/chart261.xml" ContentType="application/vnd.openxmlformats-officedocument.drawingml.chart+xml"/>
  <Override PartName="/ppt/charts/chart262.xml" ContentType="application/vnd.openxmlformats-officedocument.drawingml.chart+xml"/>
  <Override PartName="/ppt/charts/chart263.xml" ContentType="application/vnd.openxmlformats-officedocument.drawingml.chart+xml"/>
  <Override PartName="/ppt/notesSlides/notesSlide55.xml" ContentType="application/vnd.openxmlformats-officedocument.presentationml.notesSlide+xml"/>
  <Override PartName="/ppt/charts/chart264.xml" ContentType="application/vnd.openxmlformats-officedocument.drawingml.chart+xml"/>
  <Override PartName="/ppt/theme/themeOverride91.xml" ContentType="application/vnd.openxmlformats-officedocument.themeOverride+xml"/>
  <Override PartName="/ppt/charts/chart265.xml" ContentType="application/vnd.openxmlformats-officedocument.drawingml.chart+xml"/>
  <Override PartName="/ppt/charts/chart266.xml" ContentType="application/vnd.openxmlformats-officedocument.drawingml.chart+xml"/>
  <Override PartName="/ppt/charts/chart267.xml" ContentType="application/vnd.openxmlformats-officedocument.drawingml.chart+xml"/>
  <Override PartName="/ppt/charts/chart268.xml" ContentType="application/vnd.openxmlformats-officedocument.drawingml.chart+xml"/>
  <Override PartName="/ppt/charts/chart269.xml" ContentType="application/vnd.openxmlformats-officedocument.drawingml.chart+xml"/>
  <Override PartName="/ppt/charts/chart270.xml" ContentType="application/vnd.openxmlformats-officedocument.drawingml.chart+xml"/>
  <Override PartName="/ppt/notesSlides/notesSlide56.xml" ContentType="application/vnd.openxmlformats-officedocument.presentationml.notesSlide+xml"/>
  <Override PartName="/ppt/charts/chart271.xml" ContentType="application/vnd.openxmlformats-officedocument.drawingml.chart+xml"/>
  <Override PartName="/ppt/theme/themeOverride92.xml" ContentType="application/vnd.openxmlformats-officedocument.themeOverride+xml"/>
  <Override PartName="/ppt/charts/chart272.xml" ContentType="application/vnd.openxmlformats-officedocument.drawingml.chart+xml"/>
  <Override PartName="/ppt/charts/chart273.xml" ContentType="application/vnd.openxmlformats-officedocument.drawingml.chart+xml"/>
  <Override PartName="/ppt/charts/chart274.xml" ContentType="application/vnd.openxmlformats-officedocument.drawingml.chart+xml"/>
  <Override PartName="/ppt/charts/chart275.xml" ContentType="application/vnd.openxmlformats-officedocument.drawingml.chart+xml"/>
  <Override PartName="/ppt/charts/chart276.xml" ContentType="application/vnd.openxmlformats-officedocument.drawingml.chart+xml"/>
  <Override PartName="/ppt/charts/chart277.xml" ContentType="application/vnd.openxmlformats-officedocument.drawingml.chart+xml"/>
  <Override PartName="/ppt/notesSlides/notesSlide57.xml" ContentType="application/vnd.openxmlformats-officedocument.presentationml.notesSlide+xml"/>
  <Override PartName="/ppt/charts/chart278.xml" ContentType="application/vnd.openxmlformats-officedocument.drawingml.chart+xml"/>
  <Override PartName="/ppt/theme/themeOverride93.xml" ContentType="application/vnd.openxmlformats-officedocument.themeOverride+xml"/>
  <Override PartName="/ppt/charts/chart279.xml" ContentType="application/vnd.openxmlformats-officedocument.drawingml.chart+xml"/>
  <Override PartName="/ppt/charts/chart280.xml" ContentType="application/vnd.openxmlformats-officedocument.drawingml.chart+xml"/>
  <Override PartName="/ppt/charts/chart281.xml" ContentType="application/vnd.openxmlformats-officedocument.drawingml.chart+xml"/>
  <Override PartName="/ppt/charts/chart282.xml" ContentType="application/vnd.openxmlformats-officedocument.drawingml.chart+xml"/>
  <Override PartName="/ppt/notesSlides/notesSlide58.xml" ContentType="application/vnd.openxmlformats-officedocument.presentationml.notesSlide+xml"/>
  <Override PartName="/ppt/charts/chart283.xml" ContentType="application/vnd.openxmlformats-officedocument.drawingml.chart+xml"/>
  <Override PartName="/ppt/theme/themeOverride94.xml" ContentType="application/vnd.openxmlformats-officedocument.themeOverride+xml"/>
  <Override PartName="/ppt/charts/chart284.xml" ContentType="application/vnd.openxmlformats-officedocument.drawingml.chart+xml"/>
  <Override PartName="/ppt/charts/chart285.xml" ContentType="application/vnd.openxmlformats-officedocument.drawingml.chart+xml"/>
  <Override PartName="/ppt/charts/chart286.xml" ContentType="application/vnd.openxmlformats-officedocument.drawingml.chart+xml"/>
  <Override PartName="/ppt/charts/chart287.xml" ContentType="application/vnd.openxmlformats-officedocument.drawingml.chart+xml"/>
  <Override PartName="/ppt/notesSlides/notesSlide59.xml" ContentType="application/vnd.openxmlformats-officedocument.presentationml.notesSlide+xml"/>
  <Override PartName="/ppt/charts/chart288.xml" ContentType="application/vnd.openxmlformats-officedocument.drawingml.chart+xml"/>
  <Override PartName="/ppt/theme/themeOverride95.xml" ContentType="application/vnd.openxmlformats-officedocument.themeOverride+xml"/>
  <Override PartName="/ppt/charts/chart289.xml" ContentType="application/vnd.openxmlformats-officedocument.drawingml.chart+xml"/>
  <Override PartName="/ppt/charts/chart290.xml" ContentType="application/vnd.openxmlformats-officedocument.drawingml.chart+xml"/>
  <Override PartName="/ppt/charts/chart291.xml" ContentType="application/vnd.openxmlformats-officedocument.drawingml.chart+xml"/>
  <Override PartName="/ppt/charts/chart292.xml" ContentType="application/vnd.openxmlformats-officedocument.drawingml.chart+xml"/>
  <Override PartName="/ppt/notesSlides/notesSlide60.xml" ContentType="application/vnd.openxmlformats-officedocument.presentationml.notesSlide+xml"/>
  <Override PartName="/ppt/charts/chart293.xml" ContentType="application/vnd.openxmlformats-officedocument.drawingml.chart+xml"/>
  <Override PartName="/ppt/theme/themeOverride96.xml" ContentType="application/vnd.openxmlformats-officedocument.themeOverride+xml"/>
  <Override PartName="/ppt/charts/chart294.xml" ContentType="application/vnd.openxmlformats-officedocument.drawingml.chart+xml"/>
  <Override PartName="/ppt/charts/chart295.xml" ContentType="application/vnd.openxmlformats-officedocument.drawingml.chart+xml"/>
  <Override PartName="/ppt/charts/chart296.xml" ContentType="application/vnd.openxmlformats-officedocument.drawingml.chart+xml"/>
  <Override PartName="/ppt/charts/chart297.xml" ContentType="application/vnd.openxmlformats-officedocument.drawingml.chart+xml"/>
  <Override PartName="/ppt/notesSlides/notesSlide61.xml" ContentType="application/vnd.openxmlformats-officedocument.presentationml.notesSlide+xml"/>
  <Override PartName="/ppt/charts/chart298.xml" ContentType="application/vnd.openxmlformats-officedocument.drawingml.chart+xml"/>
  <Override PartName="/ppt/theme/themeOverride97.xml" ContentType="application/vnd.openxmlformats-officedocument.themeOverride+xml"/>
  <Override PartName="/ppt/charts/chart299.xml" ContentType="application/vnd.openxmlformats-officedocument.drawingml.chart+xml"/>
  <Override PartName="/ppt/charts/chart300.xml" ContentType="application/vnd.openxmlformats-officedocument.drawingml.chart+xml"/>
  <Override PartName="/ppt/charts/chart301.xml" ContentType="application/vnd.openxmlformats-officedocument.drawingml.chart+xml"/>
  <Override PartName="/ppt/charts/chart302.xml" ContentType="application/vnd.openxmlformats-officedocument.drawingml.chart+xml"/>
  <Override PartName="/ppt/notesSlides/notesSlide62.xml" ContentType="application/vnd.openxmlformats-officedocument.presentationml.notesSlide+xml"/>
  <Override PartName="/ppt/charts/chart303.xml" ContentType="application/vnd.openxmlformats-officedocument.drawingml.chart+xml"/>
  <Override PartName="/ppt/theme/themeOverride98.xml" ContentType="application/vnd.openxmlformats-officedocument.themeOverride+xml"/>
  <Override PartName="/ppt/charts/chart304.xml" ContentType="application/vnd.openxmlformats-officedocument.drawingml.chart+xml"/>
  <Override PartName="/ppt/charts/chart305.xml" ContentType="application/vnd.openxmlformats-officedocument.drawingml.chart+xml"/>
  <Override PartName="/ppt/charts/chart306.xml" ContentType="application/vnd.openxmlformats-officedocument.drawingml.chart+xml"/>
  <Override PartName="/ppt/charts/chart307.xml" ContentType="application/vnd.openxmlformats-officedocument.drawingml.chart+xml"/>
  <Override PartName="/ppt/notesSlides/notesSlide63.xml" ContentType="application/vnd.openxmlformats-officedocument.presentationml.notesSlide+xml"/>
  <Override PartName="/ppt/charts/chart308.xml" ContentType="application/vnd.openxmlformats-officedocument.drawingml.chart+xml"/>
  <Override PartName="/ppt/theme/themeOverride99.xml" ContentType="application/vnd.openxmlformats-officedocument.themeOverride+xml"/>
  <Override PartName="/ppt/charts/chart309.xml" ContentType="application/vnd.openxmlformats-officedocument.drawingml.chart+xml"/>
  <Override PartName="/ppt/charts/chart310.xml" ContentType="application/vnd.openxmlformats-officedocument.drawingml.chart+xml"/>
  <Override PartName="/ppt/charts/chart311.xml" ContentType="application/vnd.openxmlformats-officedocument.drawingml.chart+xml"/>
  <Override PartName="/ppt/charts/chart312.xml" ContentType="application/vnd.openxmlformats-officedocument.drawingml.chart+xml"/>
  <Override PartName="/ppt/notesSlides/notesSlide64.xml" ContentType="application/vnd.openxmlformats-officedocument.presentationml.notesSlide+xml"/>
  <Override PartName="/ppt/charts/chart313.xml" ContentType="application/vnd.openxmlformats-officedocument.drawingml.chart+xml"/>
  <Override PartName="/ppt/theme/themeOverride100.xml" ContentType="application/vnd.openxmlformats-officedocument.themeOverride+xml"/>
  <Override PartName="/ppt/charts/chart314.xml" ContentType="application/vnd.openxmlformats-officedocument.drawingml.chart+xml"/>
  <Override PartName="/ppt/charts/chart315.xml" ContentType="application/vnd.openxmlformats-officedocument.drawingml.chart+xml"/>
  <Override PartName="/ppt/charts/chart316.xml" ContentType="application/vnd.openxmlformats-officedocument.drawingml.chart+xml"/>
  <Override PartName="/ppt/charts/chart317.xml" ContentType="application/vnd.openxmlformats-officedocument.drawingml.chart+xml"/>
  <Override PartName="/ppt/notesSlides/notesSlide65.xml" ContentType="application/vnd.openxmlformats-officedocument.presentationml.notesSlide+xml"/>
  <Override PartName="/ppt/charts/chart318.xml" ContentType="application/vnd.openxmlformats-officedocument.drawingml.chart+xml"/>
  <Override PartName="/ppt/theme/themeOverride101.xml" ContentType="application/vnd.openxmlformats-officedocument.themeOverride+xml"/>
  <Override PartName="/ppt/charts/chart319.xml" ContentType="application/vnd.openxmlformats-officedocument.drawingml.chart+xml"/>
  <Override PartName="/ppt/charts/chart320.xml" ContentType="application/vnd.openxmlformats-officedocument.drawingml.chart+xml"/>
  <Override PartName="/ppt/charts/chart321.xml" ContentType="application/vnd.openxmlformats-officedocument.drawingml.chart+xml"/>
  <Override PartName="/ppt/charts/chart322.xml" ContentType="application/vnd.openxmlformats-officedocument.drawingml.chart+xml"/>
  <Override PartName="/ppt/notesSlides/notesSlide66.xml" ContentType="application/vnd.openxmlformats-officedocument.presentationml.notesSlide+xml"/>
  <Override PartName="/ppt/charts/chart323.xml" ContentType="application/vnd.openxmlformats-officedocument.drawingml.chart+xml"/>
  <Override PartName="/ppt/charts/chart324.xml" ContentType="application/vnd.openxmlformats-officedocument.drawingml.chart+xml"/>
  <Override PartName="/ppt/notesSlides/notesSlide67.xml" ContentType="application/vnd.openxmlformats-officedocument.presentationml.notesSlide+xml"/>
  <Override PartName="/ppt/charts/chart325.xml" ContentType="application/vnd.openxmlformats-officedocument.drawingml.chart+xml"/>
  <Override PartName="/ppt/theme/themeOverride102.xml" ContentType="application/vnd.openxmlformats-officedocument.themeOverride+xml"/>
  <Override PartName="/ppt/charts/chart326.xml" ContentType="application/vnd.openxmlformats-officedocument.drawingml.chart+xml"/>
  <Override PartName="/ppt/charts/chart327.xml" ContentType="application/vnd.openxmlformats-officedocument.drawingml.chart+xml"/>
  <Override PartName="/ppt/charts/chart328.xml" ContentType="application/vnd.openxmlformats-officedocument.drawingml.chart+xml"/>
  <Override PartName="/ppt/charts/chart329.xml" ContentType="application/vnd.openxmlformats-officedocument.drawingml.chart+xml"/>
  <Override PartName="/ppt/charts/chart330.xml" ContentType="application/vnd.openxmlformats-officedocument.drawingml.chart+xml"/>
  <Override PartName="/ppt/charts/chart331.xml" ContentType="application/vnd.openxmlformats-officedocument.drawingml.chart+xml"/>
  <Override PartName="/ppt/charts/chart332.xml" ContentType="application/vnd.openxmlformats-officedocument.drawingml.chart+xml"/>
  <Override PartName="/ppt/notesSlides/notesSlide68.xml" ContentType="application/vnd.openxmlformats-officedocument.presentationml.notesSlide+xml"/>
  <Override PartName="/ppt/charts/chart333.xml" ContentType="application/vnd.openxmlformats-officedocument.drawingml.chart+xml"/>
  <Override PartName="/ppt/theme/themeOverride103.xml" ContentType="application/vnd.openxmlformats-officedocument.themeOverride+xml"/>
  <Override PartName="/ppt/charts/chart334.xml" ContentType="application/vnd.openxmlformats-officedocument.drawingml.chart+xml"/>
  <Override PartName="/ppt/charts/chart335.xml" ContentType="application/vnd.openxmlformats-officedocument.drawingml.chart+xml"/>
  <Override PartName="/ppt/charts/chart336.xml" ContentType="application/vnd.openxmlformats-officedocument.drawingml.chart+xml"/>
  <Override PartName="/ppt/charts/chart337.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338.xml" ContentType="application/vnd.openxmlformats-officedocument.drawingml.chart+xml"/>
  <Override PartName="/ppt/theme/themeOverride104.xml" ContentType="application/vnd.openxmlformats-officedocument.themeOverride+xml"/>
  <Override PartName="/ppt/charts/chart339.xml" ContentType="application/vnd.openxmlformats-officedocument.drawingml.chart+xml"/>
  <Override PartName="/ppt/charts/chart340.xml" ContentType="application/vnd.openxmlformats-officedocument.drawingml.chart+xml"/>
  <Override PartName="/ppt/charts/chart341.xml" ContentType="application/vnd.openxmlformats-officedocument.drawingml.chart+xml"/>
  <Override PartName="/ppt/notesSlides/notesSlide71.xml" ContentType="application/vnd.openxmlformats-officedocument.presentationml.notesSlide+xml"/>
  <Override PartName="/ppt/charts/chart342.xml" ContentType="application/vnd.openxmlformats-officedocument.drawingml.chart+xml"/>
  <Override PartName="/ppt/theme/themeOverride105.xml" ContentType="application/vnd.openxmlformats-officedocument.themeOverride+xml"/>
  <Override PartName="/ppt/charts/chart343.xml" ContentType="application/vnd.openxmlformats-officedocument.drawingml.chart+xml"/>
  <Override PartName="/ppt/charts/chart344.xml" ContentType="application/vnd.openxmlformats-officedocument.drawingml.chart+xml"/>
  <Override PartName="/ppt/charts/chart345.xml" ContentType="application/vnd.openxmlformats-officedocument.drawingml.chart+xml"/>
  <Override PartName="/ppt/notesSlides/notesSlide72.xml" ContentType="application/vnd.openxmlformats-officedocument.presentationml.notesSlide+xml"/>
  <Override PartName="/ppt/charts/chart346.xml" ContentType="application/vnd.openxmlformats-officedocument.drawingml.chart+xml"/>
  <Override PartName="/ppt/theme/themeOverride106.xml" ContentType="application/vnd.openxmlformats-officedocument.themeOverride+xml"/>
  <Override PartName="/ppt/charts/chart347.xml" ContentType="application/vnd.openxmlformats-officedocument.drawingml.chart+xml"/>
  <Override PartName="/ppt/charts/chart348.xml" ContentType="application/vnd.openxmlformats-officedocument.drawingml.chart+xml"/>
  <Override PartName="/ppt/charts/chart349.xml" ContentType="application/vnd.openxmlformats-officedocument.drawingml.chart+xml"/>
  <Override PartName="/ppt/notesSlides/notesSlide73.xml" ContentType="application/vnd.openxmlformats-officedocument.presentationml.notesSlide+xml"/>
  <Override PartName="/ppt/charts/chart350.xml" ContentType="application/vnd.openxmlformats-officedocument.drawingml.chart+xml"/>
  <Override PartName="/ppt/theme/themeOverride107.xml" ContentType="application/vnd.openxmlformats-officedocument.themeOverride+xml"/>
  <Override PartName="/ppt/charts/chart351.xml" ContentType="application/vnd.openxmlformats-officedocument.drawingml.chart+xml"/>
  <Override PartName="/ppt/charts/chart352.xml" ContentType="application/vnd.openxmlformats-officedocument.drawingml.chart+xml"/>
  <Override PartName="/ppt/charts/chart353.xml" ContentType="application/vnd.openxmlformats-officedocument.drawingml.chart+xml"/>
  <Override PartName="/ppt/notesSlides/notesSlide74.xml" ContentType="application/vnd.openxmlformats-officedocument.presentationml.notesSlide+xml"/>
  <Override PartName="/ppt/charts/chart354.xml" ContentType="application/vnd.openxmlformats-officedocument.drawingml.chart+xml"/>
  <Override PartName="/ppt/theme/themeOverride108.xml" ContentType="application/vnd.openxmlformats-officedocument.themeOverride+xml"/>
  <Override PartName="/ppt/charts/chart355.xml" ContentType="application/vnd.openxmlformats-officedocument.drawingml.chart+xml"/>
  <Override PartName="/ppt/charts/chart356.xml" ContentType="application/vnd.openxmlformats-officedocument.drawingml.chart+xml"/>
  <Override PartName="/ppt/charts/chart357.xml" ContentType="application/vnd.openxmlformats-officedocument.drawingml.chart+xml"/>
  <Override PartName="/ppt/notesSlides/notesSlide75.xml" ContentType="application/vnd.openxmlformats-officedocument.presentationml.notesSlide+xml"/>
  <Override PartName="/ppt/charts/chart358.xml" ContentType="application/vnd.openxmlformats-officedocument.drawingml.chart+xml"/>
  <Override PartName="/ppt/theme/themeOverride109.xml" ContentType="application/vnd.openxmlformats-officedocument.themeOverride+xml"/>
  <Override PartName="/ppt/charts/chart359.xml" ContentType="application/vnd.openxmlformats-officedocument.drawingml.chart+xml"/>
  <Override PartName="/ppt/charts/chart360.xml" ContentType="application/vnd.openxmlformats-officedocument.drawingml.chart+xml"/>
  <Override PartName="/ppt/charts/chart361.xml" ContentType="application/vnd.openxmlformats-officedocument.drawingml.chart+xml"/>
  <Override PartName="/ppt/notesSlides/notesSlide76.xml" ContentType="application/vnd.openxmlformats-officedocument.presentationml.notesSlide+xml"/>
  <Override PartName="/ppt/charts/chart362.xml" ContentType="application/vnd.openxmlformats-officedocument.drawingml.chart+xml"/>
  <Override PartName="/ppt/notesSlides/notesSlide77.xml" ContentType="application/vnd.openxmlformats-officedocument.presentationml.notesSlide+xml"/>
  <Override PartName="/ppt/charts/chart363.xml" ContentType="application/vnd.openxmlformats-officedocument.drawingml.chart+xml"/>
  <Override PartName="/ppt/theme/themeOverride110.xml" ContentType="application/vnd.openxmlformats-officedocument.themeOverride+xml"/>
  <Override PartName="/ppt/charts/chart364.xml" ContentType="application/vnd.openxmlformats-officedocument.drawingml.chart+xml"/>
  <Override PartName="/ppt/charts/chart365.xml" ContentType="application/vnd.openxmlformats-officedocument.drawingml.chart+xml"/>
  <Override PartName="/ppt/notesSlides/notesSlide78.xml" ContentType="application/vnd.openxmlformats-officedocument.presentationml.notesSlide+xml"/>
  <Override PartName="/ppt/charts/chart366.xml" ContentType="application/vnd.openxmlformats-officedocument.drawingml.chart+xml"/>
  <Override PartName="/ppt/theme/themeOverride111.xml" ContentType="application/vnd.openxmlformats-officedocument.themeOverride+xml"/>
  <Override PartName="/ppt/charts/chart367.xml" ContentType="application/vnd.openxmlformats-officedocument.drawingml.chart+xml"/>
  <Override PartName="/ppt/charts/chart368.xml" ContentType="application/vnd.openxmlformats-officedocument.drawingml.chart+xml"/>
  <Override PartName="/ppt/notesSlides/notesSlide79.xml" ContentType="application/vnd.openxmlformats-officedocument.presentationml.notesSlide+xml"/>
  <Override PartName="/ppt/charts/chart369.xml" ContentType="application/vnd.openxmlformats-officedocument.drawingml.chart+xml"/>
  <Override PartName="/ppt/theme/themeOverride112.xml" ContentType="application/vnd.openxmlformats-officedocument.themeOverride+xml"/>
  <Override PartName="/ppt/charts/chart370.xml" ContentType="application/vnd.openxmlformats-officedocument.drawingml.chart+xml"/>
  <Override PartName="/ppt/charts/chart371.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372.xml" ContentType="application/vnd.openxmlformats-officedocument.drawingml.chart+xml"/>
  <Override PartName="/ppt/charts/chart373.xml" ContentType="application/vnd.openxmlformats-officedocument.drawingml.chart+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1"/>
    <p:sldMasterId id="2147484159" r:id="rId2"/>
  </p:sldMasterIdLst>
  <p:notesMasterIdLst>
    <p:notesMasterId r:id="rId85"/>
  </p:notesMasterIdLst>
  <p:handoutMasterIdLst>
    <p:handoutMasterId r:id="rId86"/>
  </p:handoutMasterIdLst>
  <p:sldIdLst>
    <p:sldId id="536" r:id="rId3"/>
    <p:sldId id="836" r:id="rId4"/>
    <p:sldId id="834" r:id="rId5"/>
    <p:sldId id="1022" r:id="rId6"/>
    <p:sldId id="832" r:id="rId7"/>
    <p:sldId id="835" r:id="rId8"/>
    <p:sldId id="560" r:id="rId9"/>
    <p:sldId id="561" r:id="rId10"/>
    <p:sldId id="562" r:id="rId11"/>
    <p:sldId id="563" r:id="rId12"/>
    <p:sldId id="757" r:id="rId13"/>
    <p:sldId id="758" r:id="rId14"/>
    <p:sldId id="565" r:id="rId15"/>
    <p:sldId id="967" r:id="rId16"/>
    <p:sldId id="968" r:id="rId17"/>
    <p:sldId id="969" r:id="rId18"/>
    <p:sldId id="970" r:id="rId19"/>
    <p:sldId id="971" r:id="rId20"/>
    <p:sldId id="972" r:id="rId21"/>
    <p:sldId id="973" r:id="rId22"/>
    <p:sldId id="974" r:id="rId23"/>
    <p:sldId id="975" r:id="rId24"/>
    <p:sldId id="976" r:id="rId25"/>
    <p:sldId id="977" r:id="rId26"/>
    <p:sldId id="978" r:id="rId27"/>
    <p:sldId id="979" r:id="rId28"/>
    <p:sldId id="980" r:id="rId29"/>
    <p:sldId id="981" r:id="rId30"/>
    <p:sldId id="982" r:id="rId31"/>
    <p:sldId id="983" r:id="rId32"/>
    <p:sldId id="984" r:id="rId33"/>
    <p:sldId id="985" r:id="rId34"/>
    <p:sldId id="986" r:id="rId35"/>
    <p:sldId id="987" r:id="rId36"/>
    <p:sldId id="988" r:id="rId37"/>
    <p:sldId id="989" r:id="rId38"/>
    <p:sldId id="990" r:id="rId39"/>
    <p:sldId id="991" r:id="rId40"/>
    <p:sldId id="992" r:id="rId41"/>
    <p:sldId id="964" r:id="rId42"/>
    <p:sldId id="966" r:id="rId43"/>
    <p:sldId id="993" r:id="rId44"/>
    <p:sldId id="994" r:id="rId45"/>
    <p:sldId id="995" r:id="rId46"/>
    <p:sldId id="965" r:id="rId47"/>
    <p:sldId id="997" r:id="rId48"/>
    <p:sldId id="998" r:id="rId49"/>
    <p:sldId id="999" r:id="rId50"/>
    <p:sldId id="1000" r:id="rId51"/>
    <p:sldId id="900" r:id="rId52"/>
    <p:sldId id="1001" r:id="rId53"/>
    <p:sldId id="1002" r:id="rId54"/>
    <p:sldId id="1003" r:id="rId55"/>
    <p:sldId id="1004" r:id="rId56"/>
    <p:sldId id="1005" r:id="rId57"/>
    <p:sldId id="1006" r:id="rId58"/>
    <p:sldId id="1007" r:id="rId59"/>
    <p:sldId id="1008" r:id="rId60"/>
    <p:sldId id="1009" r:id="rId61"/>
    <p:sldId id="1011" r:id="rId62"/>
    <p:sldId id="1012" r:id="rId63"/>
    <p:sldId id="1013" r:id="rId64"/>
    <p:sldId id="1010" r:id="rId65"/>
    <p:sldId id="1014" r:id="rId66"/>
    <p:sldId id="1015" r:id="rId67"/>
    <p:sldId id="1016" r:id="rId68"/>
    <p:sldId id="1017" r:id="rId69"/>
    <p:sldId id="1018" r:id="rId70"/>
    <p:sldId id="1019" r:id="rId71"/>
    <p:sldId id="918" r:id="rId72"/>
    <p:sldId id="936" r:id="rId73"/>
    <p:sldId id="937" r:id="rId74"/>
    <p:sldId id="1020" r:id="rId75"/>
    <p:sldId id="1021" r:id="rId76"/>
    <p:sldId id="1023" r:id="rId77"/>
    <p:sldId id="868" r:id="rId78"/>
    <p:sldId id="869" r:id="rId79"/>
    <p:sldId id="870" r:id="rId80"/>
    <p:sldId id="871" r:id="rId81"/>
    <p:sldId id="874" r:id="rId82"/>
    <p:sldId id="875" r:id="rId83"/>
    <p:sldId id="876" r:id="rId84"/>
  </p:sldIdLst>
  <p:sldSz cx="9906000" cy="6858000" type="A4"/>
  <p:notesSz cx="6797675" cy="9926638"/>
  <p:defaultTex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64">
          <p15:clr>
            <a:srgbClr val="A4A3A4"/>
          </p15:clr>
        </p15:guide>
        <p15:guide id="2" orient="horz" pos="3339">
          <p15:clr>
            <a:srgbClr val="A4A3A4"/>
          </p15:clr>
        </p15:guide>
        <p15:guide id="3" orient="horz" pos="527">
          <p15:clr>
            <a:srgbClr val="A4A3A4"/>
          </p15:clr>
        </p15:guide>
        <p15:guide id="4" orient="horz" pos="845">
          <p15:clr>
            <a:srgbClr val="A4A3A4"/>
          </p15:clr>
        </p15:guide>
        <p15:guide id="5" orient="horz" pos="663">
          <p15:clr>
            <a:srgbClr val="A4A3A4"/>
          </p15:clr>
        </p15:guide>
        <p15:guide id="6" orient="horz" pos="3067">
          <p15:clr>
            <a:srgbClr val="A4A3A4"/>
          </p15:clr>
        </p15:guide>
        <p15:guide id="7" orient="horz" pos="436">
          <p15:clr>
            <a:srgbClr val="A4A3A4"/>
          </p15:clr>
        </p15:guide>
        <p15:guide id="8" orient="horz" pos="1162">
          <p15:clr>
            <a:srgbClr val="A4A3A4"/>
          </p15:clr>
        </p15:guide>
        <p15:guide id="9" pos="126">
          <p15:clr>
            <a:srgbClr val="A4A3A4"/>
          </p15:clr>
        </p15:guide>
        <p15:guide id="10" pos="4526">
          <p15:clr>
            <a:srgbClr val="A4A3A4"/>
          </p15:clr>
        </p15:guide>
        <p15:guide id="11" pos="761">
          <p15:clr>
            <a:srgbClr val="A4A3A4"/>
          </p15:clr>
        </p15:guide>
        <p15:guide id="12" pos="4027">
          <p15:clr>
            <a:srgbClr val="A4A3A4"/>
          </p15:clr>
        </p15:guide>
        <p15:guide id="13" pos="2848">
          <p15:clr>
            <a:srgbClr val="A4A3A4"/>
          </p15:clr>
        </p15:guide>
        <p15:guide id="14" pos="5978">
          <p15:clr>
            <a:srgbClr val="A4A3A4"/>
          </p15:clr>
        </p15:guide>
        <p15:guide id="15">
          <p15:clr>
            <a:srgbClr val="A4A3A4"/>
          </p15:clr>
        </p15:guide>
        <p15:guide id="16" pos="1170">
          <p15:clr>
            <a:srgbClr val="A4A3A4"/>
          </p15:clr>
        </p15:guide>
        <p15:guide id="17" pos="262">
          <p15:clr>
            <a:srgbClr val="A4A3A4"/>
          </p15:clr>
        </p15:guide>
        <p15:guide id="18" pos="5569">
          <p15:clr>
            <a:srgbClr val="A4A3A4"/>
          </p15:clr>
        </p15:guide>
      </p15:sldGuideLst>
    </p:ext>
    <p:ext uri="{2D200454-40CA-4A62-9FC3-DE9A4176ACB9}">
      <p15:notesGuideLst xmlns=""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A7D"/>
    <a:srgbClr val="F1BE48"/>
    <a:srgbClr val="A6A6A6"/>
    <a:srgbClr val="F57B29"/>
    <a:srgbClr val="9A83B3"/>
    <a:srgbClr val="173861"/>
    <a:srgbClr val="BFBFBF"/>
    <a:srgbClr val="FF585D"/>
    <a:srgbClr val="CB333B"/>
    <a:srgbClr val="373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61" autoAdjust="0"/>
    <p:restoredTop sz="94270" autoAdjust="0"/>
  </p:normalViewPr>
  <p:slideViewPr>
    <p:cSldViewPr>
      <p:cViewPr>
        <p:scale>
          <a:sx n="100" d="100"/>
          <a:sy n="100" d="100"/>
        </p:scale>
        <p:origin x="-1632" y="-462"/>
      </p:cViewPr>
      <p:guideLst>
        <p:guide orient="horz" pos="164"/>
        <p:guide orient="horz" pos="3339"/>
        <p:guide orient="horz" pos="527"/>
        <p:guide orient="horz" pos="845"/>
        <p:guide orient="horz" pos="663"/>
        <p:guide orient="horz" pos="3067"/>
        <p:guide orient="horz" pos="436"/>
        <p:guide orient="horz" pos="1162"/>
        <p:guide pos="126"/>
        <p:guide pos="4526"/>
        <p:guide pos="761"/>
        <p:guide pos="4027"/>
        <p:guide pos="2848"/>
        <p:guide pos="5978"/>
        <p:guide/>
        <p:guide pos="1170"/>
        <p:guide pos="262"/>
        <p:guide pos="5569"/>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p:cViewPr varScale="1">
        <p:scale>
          <a:sx n="80" d="100"/>
          <a:sy n="80" d="100"/>
        </p:scale>
        <p:origin x="-2124" y="-102"/>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themeOverride" Target="../theme/themeOverride45.xml"/></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themeOverride" Target="../theme/themeOverride46.xml"/></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8.xlsx"/><Relationship Id="rId1" Type="http://schemas.openxmlformats.org/officeDocument/2006/relationships/themeOverride" Target="../theme/themeOverride47.xml"/></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3.xlsx"/><Relationship Id="rId1" Type="http://schemas.openxmlformats.org/officeDocument/2006/relationships/themeOverride" Target="../theme/themeOverride48.xml"/></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Excel_Worksheet115.xlsx"/><Relationship Id="rId1" Type="http://schemas.openxmlformats.org/officeDocument/2006/relationships/themeOverride" Target="../theme/themeOverride49.xml"/></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20.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themeOverride" Target="../theme/themeOverride50.xml"/></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2" Type="http://schemas.openxmlformats.org/officeDocument/2006/relationships/package" Target="../embeddings/Microsoft_Excel_Worksheet122.xlsx"/><Relationship Id="rId1" Type="http://schemas.openxmlformats.org/officeDocument/2006/relationships/themeOverride" Target="../theme/themeOverride51.xml"/></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7.xlsx"/><Relationship Id="rId1" Type="http://schemas.openxmlformats.org/officeDocument/2006/relationships/themeOverride" Target="../theme/themeOverride52.xml"/></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2" Type="http://schemas.openxmlformats.org/officeDocument/2006/relationships/package" Target="../embeddings/Microsoft_Excel_Worksheet129.xlsx"/><Relationship Id="rId1" Type="http://schemas.openxmlformats.org/officeDocument/2006/relationships/themeOverride" Target="../theme/themeOverride5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2.xlsx"/><Relationship Id="rId1" Type="http://schemas.openxmlformats.org/officeDocument/2006/relationships/themeOverride" Target="../theme/themeOverride54.xml"/></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2" Type="http://schemas.openxmlformats.org/officeDocument/2006/relationships/package" Target="../embeddings/Microsoft_Excel_Worksheet134.xlsx"/><Relationship Id="rId1" Type="http://schemas.openxmlformats.org/officeDocument/2006/relationships/themeOverride" Target="../theme/themeOverride55.xml"/></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2" Type="http://schemas.openxmlformats.org/officeDocument/2006/relationships/package" Target="../embeddings/Microsoft_Excel_Worksheet139.xlsx"/><Relationship Id="rId1" Type="http://schemas.openxmlformats.org/officeDocument/2006/relationships/themeOverride" Target="../theme/themeOverride5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9.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themeOverride" Target="../theme/themeOverride57.xml"/></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6.xml.rels><?xml version="1.0" encoding="UTF-8" standalone="yes"?>
<Relationships xmlns="http://schemas.openxmlformats.org/package/2006/relationships"><Relationship Id="rId2" Type="http://schemas.openxmlformats.org/officeDocument/2006/relationships/package" Target="../embeddings/Microsoft_Excel_Worksheet146.xlsx"/><Relationship Id="rId1" Type="http://schemas.openxmlformats.org/officeDocument/2006/relationships/themeOverride" Target="../theme/themeOverride58.xml"/></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themeOverride" Target="../theme/themeOverride59.xml"/></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0.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3.xml.rels><?xml version="1.0" encoding="UTF-8" standalone="yes"?>
<Relationships xmlns="http://schemas.openxmlformats.org/package/2006/relationships"><Relationship Id="rId2" Type="http://schemas.openxmlformats.org/officeDocument/2006/relationships/package" Target="../embeddings/Microsoft_Excel_Worksheet153.xlsx"/><Relationship Id="rId1" Type="http://schemas.openxmlformats.org/officeDocument/2006/relationships/themeOverride" Target="../theme/themeOverride60.xml"/></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themeOverride" Target="../theme/themeOverride61.xml"/></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1.xml"/></Relationships>
</file>

<file path=ppt/charts/_rels/chart160.xml.rels><?xml version="1.0" encoding="UTF-8" standalone="yes"?>
<Relationships xmlns="http://schemas.openxmlformats.org/package/2006/relationships"><Relationship Id="rId2" Type="http://schemas.openxmlformats.org/officeDocument/2006/relationships/package" Target="../embeddings/Microsoft_Excel_Worksheet160.xlsx"/><Relationship Id="rId1" Type="http://schemas.openxmlformats.org/officeDocument/2006/relationships/themeOverride" Target="../theme/themeOverride62.xml"/></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2.xml.rels><?xml version="1.0" encoding="UTF-8" standalone="yes"?>
<Relationships xmlns="http://schemas.openxmlformats.org/package/2006/relationships"><Relationship Id="rId2" Type="http://schemas.openxmlformats.org/officeDocument/2006/relationships/package" Target="../embeddings/Microsoft_Excel_Worksheet162.xlsx"/><Relationship Id="rId1" Type="http://schemas.openxmlformats.org/officeDocument/2006/relationships/themeOverride" Target="../theme/themeOverride63.xml"/></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7.xml.rels><?xml version="1.0" encoding="UTF-8" standalone="yes"?>
<Relationships xmlns="http://schemas.openxmlformats.org/package/2006/relationships"><Relationship Id="rId2" Type="http://schemas.openxmlformats.org/officeDocument/2006/relationships/package" Target="../embeddings/Microsoft_Excel_Worksheet167.xlsx"/><Relationship Id="rId1" Type="http://schemas.openxmlformats.org/officeDocument/2006/relationships/themeOverride" Target="../theme/themeOverride64.xml"/></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69.xml.rels><?xml version="1.0" encoding="UTF-8" standalone="yes"?>
<Relationships xmlns="http://schemas.openxmlformats.org/package/2006/relationships"><Relationship Id="rId2" Type="http://schemas.openxmlformats.org/officeDocument/2006/relationships/package" Target="../embeddings/Microsoft_Excel_Worksheet169.xlsx"/><Relationship Id="rId1" Type="http://schemas.openxmlformats.org/officeDocument/2006/relationships/themeOverride" Target="../theme/themeOverride6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2.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2.xml.rels><?xml version="1.0" encoding="UTF-8" standalone="yes"?>
<Relationships xmlns="http://schemas.openxmlformats.org/package/2006/relationships"><Relationship Id="rId2" Type="http://schemas.openxmlformats.org/officeDocument/2006/relationships/package" Target="../embeddings/Microsoft_Excel_Worksheet172.xlsx"/><Relationship Id="rId1" Type="http://schemas.openxmlformats.org/officeDocument/2006/relationships/themeOverride" Target="../theme/themeOverride66.xml"/></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4.xml.rels><?xml version="1.0" encoding="UTF-8" standalone="yes"?>
<Relationships xmlns="http://schemas.openxmlformats.org/package/2006/relationships"><Relationship Id="rId2" Type="http://schemas.openxmlformats.org/officeDocument/2006/relationships/package" Target="../embeddings/Microsoft_Excel_Worksheet174.xlsx"/><Relationship Id="rId1" Type="http://schemas.openxmlformats.org/officeDocument/2006/relationships/themeOverride" Target="../theme/themeOverride67.xml"/></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79.xml.rels><?xml version="1.0" encoding="UTF-8" standalone="yes"?>
<Relationships xmlns="http://schemas.openxmlformats.org/package/2006/relationships"><Relationship Id="rId2" Type="http://schemas.openxmlformats.org/officeDocument/2006/relationships/package" Target="../embeddings/Microsoft_Excel_Worksheet179.xlsx"/><Relationship Id="rId1" Type="http://schemas.openxmlformats.org/officeDocument/2006/relationships/themeOverride" Target="../theme/themeOverride6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3.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1.xml.rels><?xml version="1.0" encoding="UTF-8" standalone="yes"?>
<Relationships xmlns="http://schemas.openxmlformats.org/package/2006/relationships"><Relationship Id="rId2" Type="http://schemas.openxmlformats.org/officeDocument/2006/relationships/package" Target="../embeddings/Microsoft_Excel_Worksheet181.xlsx"/><Relationship Id="rId1" Type="http://schemas.openxmlformats.org/officeDocument/2006/relationships/themeOverride" Target="../theme/themeOverride69.xml"/></Relationships>
</file>

<file path=ppt/charts/_rels/chart182.xml.rels><?xml version="1.0" encoding="UTF-8" standalone="yes"?>
<Relationships xmlns="http://schemas.openxmlformats.org/package/2006/relationships"><Relationship Id="rId2" Type="http://schemas.openxmlformats.org/officeDocument/2006/relationships/package" Target="../embeddings/Microsoft_Excel_Worksheet182.xlsx"/><Relationship Id="rId1" Type="http://schemas.openxmlformats.org/officeDocument/2006/relationships/themeOverride" Target="../theme/themeOverride70.xml"/></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_Worksheet183.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5.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_Worksheet186.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_Worksheet187.xlsx"/></Relationships>
</file>

<file path=ppt/charts/_rels/chart188.xml.rels><?xml version="1.0" encoding="UTF-8" standalone="yes"?>
<Relationships xmlns="http://schemas.openxmlformats.org/package/2006/relationships"><Relationship Id="rId2" Type="http://schemas.openxmlformats.org/officeDocument/2006/relationships/package" Target="../embeddings/Microsoft_Excel_Worksheet188.xlsx"/><Relationship Id="rId1" Type="http://schemas.openxmlformats.org/officeDocument/2006/relationships/themeOverride" Target="../theme/themeOverride71.xml"/></Relationships>
</file>

<file path=ppt/charts/_rels/chart189.xml.rels><?xml version="1.0" encoding="UTF-8" standalone="yes"?>
<Relationships xmlns="http://schemas.openxmlformats.org/package/2006/relationships"><Relationship Id="rId2" Type="http://schemas.openxmlformats.org/officeDocument/2006/relationships/package" Target="../embeddings/Microsoft_Excel_Worksheet189.xlsx"/><Relationship Id="rId1" Type="http://schemas.openxmlformats.org/officeDocument/2006/relationships/themeOverride" Target="../theme/themeOverride72.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1.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_Worksheet192.xlsx"/></Relationships>
</file>

<file path=ppt/charts/_rels/chart193.xml.rels><?xml version="1.0" encoding="UTF-8" standalone="yes"?>
<Relationships xmlns="http://schemas.openxmlformats.org/package/2006/relationships"><Relationship Id="rId2" Type="http://schemas.openxmlformats.org/officeDocument/2006/relationships/package" Target="../embeddings/Microsoft_Excel_Worksheet193.xlsx"/><Relationship Id="rId1" Type="http://schemas.openxmlformats.org/officeDocument/2006/relationships/themeOverride" Target="../theme/themeOverride73.xml"/></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_Worksheet194.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_Worksheet195.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_Worksheet196.xlsx"/></Relationships>
</file>

<file path=ppt/charts/_rels/chart197.xml.rels><?xml version="1.0" encoding="UTF-8" standalone="yes"?>
<Relationships xmlns="http://schemas.openxmlformats.org/package/2006/relationships"><Relationship Id="rId2" Type="http://schemas.openxmlformats.org/officeDocument/2006/relationships/package" Target="../embeddings/Microsoft_Excel_Worksheet197.xlsx"/><Relationship Id="rId1" Type="http://schemas.openxmlformats.org/officeDocument/2006/relationships/themeOverride" Target="../theme/themeOverride74.xml"/></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_Worksheet198.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_Worksheet19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4.xml"/></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_Worksheet200.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_Worksheet201.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_Worksheet202.xlsx"/></Relationships>
</file>

<file path=ppt/charts/_rels/chart203.xml.rels><?xml version="1.0" encoding="UTF-8" standalone="yes"?>
<Relationships xmlns="http://schemas.openxmlformats.org/package/2006/relationships"><Relationship Id="rId2" Type="http://schemas.openxmlformats.org/officeDocument/2006/relationships/package" Target="../embeddings/Microsoft_Excel_Worksheet203.xlsx"/><Relationship Id="rId1" Type="http://schemas.openxmlformats.org/officeDocument/2006/relationships/themeOverride" Target="../theme/themeOverride75.xml"/></Relationships>
</file>

<file path=ppt/charts/_rels/chart204.xml.rels><?xml version="1.0" encoding="UTF-8" standalone="yes"?>
<Relationships xmlns="http://schemas.openxmlformats.org/package/2006/relationships"><Relationship Id="rId2" Type="http://schemas.openxmlformats.org/officeDocument/2006/relationships/package" Target="../embeddings/Microsoft_Excel_Worksheet204.xlsx"/><Relationship Id="rId1" Type="http://schemas.openxmlformats.org/officeDocument/2006/relationships/themeOverride" Target="../theme/themeOverride76.xml"/></Relationships>
</file>

<file path=ppt/charts/_rels/chart205.xml.rels><?xml version="1.0" encoding="UTF-8" standalone="yes"?>
<Relationships xmlns="http://schemas.openxmlformats.org/package/2006/relationships"><Relationship Id="rId1" Type="http://schemas.openxmlformats.org/officeDocument/2006/relationships/package" Target="../embeddings/Microsoft_Excel_Worksheet205.xlsx"/></Relationships>
</file>

<file path=ppt/charts/_rels/chart206.xml.rels><?xml version="1.0" encoding="UTF-8" standalone="yes"?>
<Relationships xmlns="http://schemas.openxmlformats.org/package/2006/relationships"><Relationship Id="rId1" Type="http://schemas.openxmlformats.org/officeDocument/2006/relationships/package" Target="../embeddings/Microsoft_Excel_Worksheet206.xlsx"/></Relationships>
</file>

<file path=ppt/charts/_rels/chart207.xml.rels><?xml version="1.0" encoding="UTF-8" standalone="yes"?>
<Relationships xmlns="http://schemas.openxmlformats.org/package/2006/relationships"><Relationship Id="rId1" Type="http://schemas.openxmlformats.org/officeDocument/2006/relationships/package" Target="../embeddings/Microsoft_Excel_Worksheet207.xlsx"/></Relationships>
</file>

<file path=ppt/charts/_rels/chart208.xml.rels><?xml version="1.0" encoding="UTF-8" standalone="yes"?>
<Relationships xmlns="http://schemas.openxmlformats.org/package/2006/relationships"><Relationship Id="rId1" Type="http://schemas.openxmlformats.org/officeDocument/2006/relationships/package" Target="../embeddings/Microsoft_Excel_Worksheet208.xlsx"/></Relationships>
</file>

<file path=ppt/charts/_rels/chart209.xml.rels><?xml version="1.0" encoding="UTF-8" standalone="yes"?>
<Relationships xmlns="http://schemas.openxmlformats.org/package/2006/relationships"><Relationship Id="rId1" Type="http://schemas.openxmlformats.org/officeDocument/2006/relationships/package" Target="../embeddings/Microsoft_Excel_Worksheet20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5.xml"/></Relationships>
</file>

<file path=ppt/charts/_rels/chart210.xml.rels><?xml version="1.0" encoding="UTF-8" standalone="yes"?>
<Relationships xmlns="http://schemas.openxmlformats.org/package/2006/relationships"><Relationship Id="rId2" Type="http://schemas.openxmlformats.org/officeDocument/2006/relationships/package" Target="../embeddings/Microsoft_Excel_Worksheet210.xlsx"/><Relationship Id="rId1" Type="http://schemas.openxmlformats.org/officeDocument/2006/relationships/themeOverride" Target="../theme/themeOverride77.xml"/></Relationships>
</file>

<file path=ppt/charts/_rels/chart211.xml.rels><?xml version="1.0" encoding="UTF-8" standalone="yes"?>
<Relationships xmlns="http://schemas.openxmlformats.org/package/2006/relationships"><Relationship Id="rId2" Type="http://schemas.openxmlformats.org/officeDocument/2006/relationships/package" Target="../embeddings/Microsoft_Excel_Worksheet211.xlsx"/><Relationship Id="rId1" Type="http://schemas.openxmlformats.org/officeDocument/2006/relationships/themeOverride" Target="../theme/themeOverride78.xml"/></Relationships>
</file>

<file path=ppt/charts/_rels/chart212.xml.rels><?xml version="1.0" encoding="UTF-8" standalone="yes"?>
<Relationships xmlns="http://schemas.openxmlformats.org/package/2006/relationships"><Relationship Id="rId2" Type="http://schemas.openxmlformats.org/officeDocument/2006/relationships/package" Target="../embeddings/Microsoft_Excel_Worksheet212.xlsx"/><Relationship Id="rId1" Type="http://schemas.openxmlformats.org/officeDocument/2006/relationships/themeOverride" Target="../theme/themeOverride79.xml"/></Relationships>
</file>

<file path=ppt/charts/_rels/chart213.xml.rels><?xml version="1.0" encoding="UTF-8" standalone="yes"?>
<Relationships xmlns="http://schemas.openxmlformats.org/package/2006/relationships"><Relationship Id="rId1" Type="http://schemas.openxmlformats.org/officeDocument/2006/relationships/package" Target="../embeddings/Microsoft_Excel_Worksheet213.xlsx"/></Relationships>
</file>

<file path=ppt/charts/_rels/chart214.xml.rels><?xml version="1.0" encoding="UTF-8" standalone="yes"?>
<Relationships xmlns="http://schemas.openxmlformats.org/package/2006/relationships"><Relationship Id="rId1" Type="http://schemas.openxmlformats.org/officeDocument/2006/relationships/package" Target="../embeddings/Microsoft_Excel_Worksheet214.xlsx"/></Relationships>
</file>

<file path=ppt/charts/_rels/chart215.xml.rels><?xml version="1.0" encoding="UTF-8" standalone="yes"?>
<Relationships xmlns="http://schemas.openxmlformats.org/package/2006/relationships"><Relationship Id="rId2" Type="http://schemas.openxmlformats.org/officeDocument/2006/relationships/package" Target="../embeddings/Microsoft_Excel_Worksheet215.xlsx"/><Relationship Id="rId1" Type="http://schemas.openxmlformats.org/officeDocument/2006/relationships/themeOverride" Target="../theme/themeOverride80.xml"/></Relationships>
</file>

<file path=ppt/charts/_rels/chart216.xml.rels><?xml version="1.0" encoding="UTF-8" standalone="yes"?>
<Relationships xmlns="http://schemas.openxmlformats.org/package/2006/relationships"><Relationship Id="rId1" Type="http://schemas.openxmlformats.org/officeDocument/2006/relationships/package" Target="../embeddings/Microsoft_Excel_Worksheet216.xlsx"/></Relationships>
</file>

<file path=ppt/charts/_rels/chart217.xml.rels><?xml version="1.0" encoding="UTF-8" standalone="yes"?>
<Relationships xmlns="http://schemas.openxmlformats.org/package/2006/relationships"><Relationship Id="rId2" Type="http://schemas.openxmlformats.org/officeDocument/2006/relationships/package" Target="../embeddings/Microsoft_Excel_Worksheet217.xlsx"/><Relationship Id="rId1" Type="http://schemas.openxmlformats.org/officeDocument/2006/relationships/themeOverride" Target="../theme/themeOverride81.xml"/></Relationships>
</file>

<file path=ppt/charts/_rels/chart218.xml.rels><?xml version="1.0" encoding="UTF-8" standalone="yes"?>
<Relationships xmlns="http://schemas.openxmlformats.org/package/2006/relationships"><Relationship Id="rId1" Type="http://schemas.openxmlformats.org/officeDocument/2006/relationships/package" Target="../embeddings/Microsoft_Excel_Worksheet218.xlsx"/></Relationships>
</file>

<file path=ppt/charts/_rels/chart219.xml.rels><?xml version="1.0" encoding="UTF-8" standalone="yes"?>
<Relationships xmlns="http://schemas.openxmlformats.org/package/2006/relationships"><Relationship Id="rId1" Type="http://schemas.openxmlformats.org/officeDocument/2006/relationships/package" Target="../embeddings/Microsoft_Excel_Worksheet219.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6.xml"/></Relationships>
</file>

<file path=ppt/charts/_rels/chart220.xml.rels><?xml version="1.0" encoding="UTF-8" standalone="yes"?>
<Relationships xmlns="http://schemas.openxmlformats.org/package/2006/relationships"><Relationship Id="rId1" Type="http://schemas.openxmlformats.org/officeDocument/2006/relationships/package" Target="../embeddings/Microsoft_Excel_Worksheet220.xlsx"/></Relationships>
</file>

<file path=ppt/charts/_rels/chart221.xml.rels><?xml version="1.0" encoding="UTF-8" standalone="yes"?>
<Relationships xmlns="http://schemas.openxmlformats.org/package/2006/relationships"><Relationship Id="rId2" Type="http://schemas.openxmlformats.org/officeDocument/2006/relationships/package" Target="../embeddings/Microsoft_Excel_Worksheet221.xlsx"/><Relationship Id="rId1" Type="http://schemas.openxmlformats.org/officeDocument/2006/relationships/themeOverride" Target="../theme/themeOverride82.xml"/></Relationships>
</file>

<file path=ppt/charts/_rels/chart222.xml.rels><?xml version="1.0" encoding="UTF-8" standalone="yes"?>
<Relationships xmlns="http://schemas.openxmlformats.org/package/2006/relationships"><Relationship Id="rId1" Type="http://schemas.openxmlformats.org/officeDocument/2006/relationships/package" Target="../embeddings/Microsoft_Excel_Worksheet222.xlsx"/></Relationships>
</file>

<file path=ppt/charts/_rels/chart223.xml.rels><?xml version="1.0" encoding="UTF-8" standalone="yes"?>
<Relationships xmlns="http://schemas.openxmlformats.org/package/2006/relationships"><Relationship Id="rId1" Type="http://schemas.openxmlformats.org/officeDocument/2006/relationships/package" Target="../embeddings/Microsoft_Excel_Worksheet223.xlsx"/></Relationships>
</file>

<file path=ppt/charts/_rels/chart224.xml.rels><?xml version="1.0" encoding="UTF-8" standalone="yes"?>
<Relationships xmlns="http://schemas.openxmlformats.org/package/2006/relationships"><Relationship Id="rId1" Type="http://schemas.openxmlformats.org/officeDocument/2006/relationships/package" Target="../embeddings/Microsoft_Excel_Worksheet224.xlsx"/></Relationships>
</file>

<file path=ppt/charts/_rels/chart225.xml.rels><?xml version="1.0" encoding="UTF-8" standalone="yes"?>
<Relationships xmlns="http://schemas.openxmlformats.org/package/2006/relationships"><Relationship Id="rId2" Type="http://schemas.openxmlformats.org/officeDocument/2006/relationships/package" Target="../embeddings/Microsoft_Excel_Worksheet225.xlsx"/><Relationship Id="rId1" Type="http://schemas.openxmlformats.org/officeDocument/2006/relationships/themeOverride" Target="../theme/themeOverride83.xml"/></Relationships>
</file>

<file path=ppt/charts/_rels/chart226.xml.rels><?xml version="1.0" encoding="UTF-8" standalone="yes"?>
<Relationships xmlns="http://schemas.openxmlformats.org/package/2006/relationships"><Relationship Id="rId1" Type="http://schemas.openxmlformats.org/officeDocument/2006/relationships/package" Target="../embeddings/Microsoft_Excel_Worksheet226.xlsx"/></Relationships>
</file>

<file path=ppt/charts/_rels/chart227.xml.rels><?xml version="1.0" encoding="UTF-8" standalone="yes"?>
<Relationships xmlns="http://schemas.openxmlformats.org/package/2006/relationships"><Relationship Id="rId1" Type="http://schemas.openxmlformats.org/officeDocument/2006/relationships/package" Target="../embeddings/Microsoft_Excel_Worksheet227.xlsx"/></Relationships>
</file>

<file path=ppt/charts/_rels/chart228.xml.rels><?xml version="1.0" encoding="UTF-8" standalone="yes"?>
<Relationships xmlns="http://schemas.openxmlformats.org/package/2006/relationships"><Relationship Id="rId1" Type="http://schemas.openxmlformats.org/officeDocument/2006/relationships/package" Target="../embeddings/Microsoft_Excel_Worksheet228.xlsx"/></Relationships>
</file>

<file path=ppt/charts/_rels/chart229.xml.rels><?xml version="1.0" encoding="UTF-8" standalone="yes"?>
<Relationships xmlns="http://schemas.openxmlformats.org/package/2006/relationships"><Relationship Id="rId2" Type="http://schemas.openxmlformats.org/officeDocument/2006/relationships/package" Target="../embeddings/Microsoft_Excel_Worksheet229.xlsx"/><Relationship Id="rId1" Type="http://schemas.openxmlformats.org/officeDocument/2006/relationships/themeOverride" Target="../theme/themeOverride84.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7.xml"/></Relationships>
</file>

<file path=ppt/charts/_rels/chart230.xml.rels><?xml version="1.0" encoding="UTF-8" standalone="yes"?>
<Relationships xmlns="http://schemas.openxmlformats.org/package/2006/relationships"><Relationship Id="rId1" Type="http://schemas.openxmlformats.org/officeDocument/2006/relationships/package" Target="../embeddings/Microsoft_Excel_Worksheet230.xlsx"/></Relationships>
</file>

<file path=ppt/charts/_rels/chart231.xml.rels><?xml version="1.0" encoding="UTF-8" standalone="yes"?>
<Relationships xmlns="http://schemas.openxmlformats.org/package/2006/relationships"><Relationship Id="rId1" Type="http://schemas.openxmlformats.org/officeDocument/2006/relationships/package" Target="../embeddings/Microsoft_Excel_Worksheet231.xlsx"/></Relationships>
</file>

<file path=ppt/charts/_rels/chart232.xml.rels><?xml version="1.0" encoding="UTF-8" standalone="yes"?>
<Relationships xmlns="http://schemas.openxmlformats.org/package/2006/relationships"><Relationship Id="rId1" Type="http://schemas.openxmlformats.org/officeDocument/2006/relationships/package" Target="../embeddings/Microsoft_Excel_Worksheet232.xlsx"/></Relationships>
</file>

<file path=ppt/charts/_rels/chart233.xml.rels><?xml version="1.0" encoding="UTF-8" standalone="yes"?>
<Relationships xmlns="http://schemas.openxmlformats.org/package/2006/relationships"><Relationship Id="rId2" Type="http://schemas.openxmlformats.org/officeDocument/2006/relationships/package" Target="../embeddings/Microsoft_Excel_Worksheet233.xlsx"/><Relationship Id="rId1" Type="http://schemas.openxmlformats.org/officeDocument/2006/relationships/themeOverride" Target="../theme/themeOverride85.xml"/></Relationships>
</file>

<file path=ppt/charts/_rels/chart234.xml.rels><?xml version="1.0" encoding="UTF-8" standalone="yes"?>
<Relationships xmlns="http://schemas.openxmlformats.org/package/2006/relationships"><Relationship Id="rId1" Type="http://schemas.openxmlformats.org/officeDocument/2006/relationships/package" Target="../embeddings/Microsoft_Excel_Worksheet234.xlsx"/></Relationships>
</file>

<file path=ppt/charts/_rels/chart235.xml.rels><?xml version="1.0" encoding="UTF-8" standalone="yes"?>
<Relationships xmlns="http://schemas.openxmlformats.org/package/2006/relationships"><Relationship Id="rId1" Type="http://schemas.openxmlformats.org/officeDocument/2006/relationships/package" Target="../embeddings/Microsoft_Excel_Worksheet235.xlsx"/></Relationships>
</file>

<file path=ppt/charts/_rels/chart236.xml.rels><?xml version="1.0" encoding="UTF-8" standalone="yes"?>
<Relationships xmlns="http://schemas.openxmlformats.org/package/2006/relationships"><Relationship Id="rId1" Type="http://schemas.openxmlformats.org/officeDocument/2006/relationships/package" Target="../embeddings/Microsoft_Excel_Worksheet236.xlsx"/></Relationships>
</file>

<file path=ppt/charts/_rels/chart237.xml.rels><?xml version="1.0" encoding="UTF-8" standalone="yes"?>
<Relationships xmlns="http://schemas.openxmlformats.org/package/2006/relationships"><Relationship Id="rId2" Type="http://schemas.openxmlformats.org/officeDocument/2006/relationships/package" Target="../embeddings/Microsoft_Excel_Worksheet237.xlsx"/><Relationship Id="rId1" Type="http://schemas.openxmlformats.org/officeDocument/2006/relationships/themeOverride" Target="../theme/themeOverride86.xml"/></Relationships>
</file>

<file path=ppt/charts/_rels/chart238.xml.rels><?xml version="1.0" encoding="UTF-8" standalone="yes"?>
<Relationships xmlns="http://schemas.openxmlformats.org/package/2006/relationships"><Relationship Id="rId1" Type="http://schemas.openxmlformats.org/officeDocument/2006/relationships/package" Target="../embeddings/Microsoft_Excel_Worksheet238.xlsx"/></Relationships>
</file>

<file path=ppt/charts/_rels/chart239.xml.rels><?xml version="1.0" encoding="UTF-8" standalone="yes"?>
<Relationships xmlns="http://schemas.openxmlformats.org/package/2006/relationships"><Relationship Id="rId1" Type="http://schemas.openxmlformats.org/officeDocument/2006/relationships/package" Target="../embeddings/Microsoft_Excel_Worksheet239.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8.xml"/></Relationships>
</file>

<file path=ppt/charts/_rels/chart240.xml.rels><?xml version="1.0" encoding="UTF-8" standalone="yes"?>
<Relationships xmlns="http://schemas.openxmlformats.org/package/2006/relationships"><Relationship Id="rId1" Type="http://schemas.openxmlformats.org/officeDocument/2006/relationships/package" Target="../embeddings/Microsoft_Excel_Worksheet240.xlsx"/></Relationships>
</file>

<file path=ppt/charts/_rels/chart241.xml.rels><?xml version="1.0" encoding="UTF-8" standalone="yes"?>
<Relationships xmlns="http://schemas.openxmlformats.org/package/2006/relationships"><Relationship Id="rId2" Type="http://schemas.openxmlformats.org/officeDocument/2006/relationships/package" Target="../embeddings/Microsoft_Excel_Worksheet241.xlsx"/><Relationship Id="rId1" Type="http://schemas.openxmlformats.org/officeDocument/2006/relationships/themeOverride" Target="../theme/themeOverride87.xml"/></Relationships>
</file>

<file path=ppt/charts/_rels/chart242.xml.rels><?xml version="1.0" encoding="UTF-8" standalone="yes"?>
<Relationships xmlns="http://schemas.openxmlformats.org/package/2006/relationships"><Relationship Id="rId1" Type="http://schemas.openxmlformats.org/officeDocument/2006/relationships/package" Target="../embeddings/Microsoft_Excel_Worksheet242.xlsx"/></Relationships>
</file>

<file path=ppt/charts/_rels/chart243.xml.rels><?xml version="1.0" encoding="UTF-8" standalone="yes"?>
<Relationships xmlns="http://schemas.openxmlformats.org/package/2006/relationships"><Relationship Id="rId1" Type="http://schemas.openxmlformats.org/officeDocument/2006/relationships/package" Target="../embeddings/Microsoft_Excel_Worksheet243.xlsx"/></Relationships>
</file>

<file path=ppt/charts/_rels/chart244.xml.rels><?xml version="1.0" encoding="UTF-8" standalone="yes"?>
<Relationships xmlns="http://schemas.openxmlformats.org/package/2006/relationships"><Relationship Id="rId1" Type="http://schemas.openxmlformats.org/officeDocument/2006/relationships/package" Target="../embeddings/Microsoft_Excel_Worksheet244.xlsx"/></Relationships>
</file>

<file path=ppt/charts/_rels/chart245.xml.rels><?xml version="1.0" encoding="UTF-8" standalone="yes"?>
<Relationships xmlns="http://schemas.openxmlformats.org/package/2006/relationships"><Relationship Id="rId2" Type="http://schemas.openxmlformats.org/officeDocument/2006/relationships/package" Target="../embeddings/Microsoft_Excel_Worksheet245.xlsx"/><Relationship Id="rId1" Type="http://schemas.openxmlformats.org/officeDocument/2006/relationships/themeOverride" Target="../theme/themeOverride88.xml"/></Relationships>
</file>

<file path=ppt/charts/_rels/chart246.xml.rels><?xml version="1.0" encoding="UTF-8" standalone="yes"?>
<Relationships xmlns="http://schemas.openxmlformats.org/package/2006/relationships"><Relationship Id="rId1" Type="http://schemas.openxmlformats.org/officeDocument/2006/relationships/package" Target="../embeddings/Microsoft_Excel_Worksheet246.xlsx"/></Relationships>
</file>

<file path=ppt/charts/_rels/chart247.xml.rels><?xml version="1.0" encoding="UTF-8" standalone="yes"?>
<Relationships xmlns="http://schemas.openxmlformats.org/package/2006/relationships"><Relationship Id="rId1" Type="http://schemas.openxmlformats.org/officeDocument/2006/relationships/package" Target="../embeddings/Microsoft_Excel_Worksheet247.xlsx"/></Relationships>
</file>

<file path=ppt/charts/_rels/chart248.xml.rels><?xml version="1.0" encoding="UTF-8" standalone="yes"?>
<Relationships xmlns="http://schemas.openxmlformats.org/package/2006/relationships"><Relationship Id="rId1" Type="http://schemas.openxmlformats.org/officeDocument/2006/relationships/package" Target="../embeddings/Microsoft_Excel_Worksheet248.xlsx"/></Relationships>
</file>

<file path=ppt/charts/_rels/chart249.xml.rels><?xml version="1.0" encoding="UTF-8" standalone="yes"?>
<Relationships xmlns="http://schemas.openxmlformats.org/package/2006/relationships"><Relationship Id="rId1" Type="http://schemas.openxmlformats.org/officeDocument/2006/relationships/package" Target="../embeddings/Microsoft_Excel_Worksheet249.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50.xml.rels><?xml version="1.0" encoding="UTF-8" standalone="yes"?>
<Relationships xmlns="http://schemas.openxmlformats.org/package/2006/relationships"><Relationship Id="rId2" Type="http://schemas.openxmlformats.org/officeDocument/2006/relationships/package" Target="../embeddings/Microsoft_Excel_Worksheet250.xlsx"/><Relationship Id="rId1" Type="http://schemas.openxmlformats.org/officeDocument/2006/relationships/themeOverride" Target="../theme/themeOverride89.xml"/></Relationships>
</file>

<file path=ppt/charts/_rels/chart251.xml.rels><?xml version="1.0" encoding="UTF-8" standalone="yes"?>
<Relationships xmlns="http://schemas.openxmlformats.org/package/2006/relationships"><Relationship Id="rId1" Type="http://schemas.openxmlformats.org/officeDocument/2006/relationships/package" Target="../embeddings/Microsoft_Excel_Worksheet251.xlsx"/></Relationships>
</file>

<file path=ppt/charts/_rels/chart252.xml.rels><?xml version="1.0" encoding="UTF-8" standalone="yes"?>
<Relationships xmlns="http://schemas.openxmlformats.org/package/2006/relationships"><Relationship Id="rId1" Type="http://schemas.openxmlformats.org/officeDocument/2006/relationships/package" Target="../embeddings/Microsoft_Excel_Worksheet252.xlsx"/></Relationships>
</file>

<file path=ppt/charts/_rels/chart253.xml.rels><?xml version="1.0" encoding="UTF-8" standalone="yes"?>
<Relationships xmlns="http://schemas.openxmlformats.org/package/2006/relationships"><Relationship Id="rId1" Type="http://schemas.openxmlformats.org/officeDocument/2006/relationships/package" Target="../embeddings/Microsoft_Excel_Worksheet253.xlsx"/></Relationships>
</file>

<file path=ppt/charts/_rels/chart254.xml.rels><?xml version="1.0" encoding="UTF-8" standalone="yes"?>
<Relationships xmlns="http://schemas.openxmlformats.org/package/2006/relationships"><Relationship Id="rId1" Type="http://schemas.openxmlformats.org/officeDocument/2006/relationships/package" Target="../embeddings/Microsoft_Excel_Worksheet254.xlsx"/></Relationships>
</file>

<file path=ppt/charts/_rels/chart255.xml.rels><?xml version="1.0" encoding="UTF-8" standalone="yes"?>
<Relationships xmlns="http://schemas.openxmlformats.org/package/2006/relationships"><Relationship Id="rId1" Type="http://schemas.openxmlformats.org/officeDocument/2006/relationships/package" Target="../embeddings/Microsoft_Excel_Worksheet255.xlsx"/></Relationships>
</file>

<file path=ppt/charts/_rels/chart256.xml.rels><?xml version="1.0" encoding="UTF-8" standalone="yes"?>
<Relationships xmlns="http://schemas.openxmlformats.org/package/2006/relationships"><Relationship Id="rId1" Type="http://schemas.openxmlformats.org/officeDocument/2006/relationships/package" Target="../embeddings/Microsoft_Excel_Worksheet256.xlsx"/></Relationships>
</file>

<file path=ppt/charts/_rels/chart257.xml.rels><?xml version="1.0" encoding="UTF-8" standalone="yes"?>
<Relationships xmlns="http://schemas.openxmlformats.org/package/2006/relationships"><Relationship Id="rId2" Type="http://schemas.openxmlformats.org/officeDocument/2006/relationships/package" Target="../embeddings/Microsoft_Excel_Worksheet257.xlsx"/><Relationship Id="rId1" Type="http://schemas.openxmlformats.org/officeDocument/2006/relationships/themeOverride" Target="../theme/themeOverride90.xml"/></Relationships>
</file>

<file path=ppt/charts/_rels/chart258.xml.rels><?xml version="1.0" encoding="UTF-8" standalone="yes"?>
<Relationships xmlns="http://schemas.openxmlformats.org/package/2006/relationships"><Relationship Id="rId1" Type="http://schemas.openxmlformats.org/officeDocument/2006/relationships/package" Target="../embeddings/Microsoft_Excel_Worksheet258.xlsx"/></Relationships>
</file>

<file path=ppt/charts/_rels/chart259.xml.rels><?xml version="1.0" encoding="UTF-8" standalone="yes"?>
<Relationships xmlns="http://schemas.openxmlformats.org/package/2006/relationships"><Relationship Id="rId1" Type="http://schemas.openxmlformats.org/officeDocument/2006/relationships/package" Target="../embeddings/Microsoft_Excel_Worksheet259.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60.xml.rels><?xml version="1.0" encoding="UTF-8" standalone="yes"?>
<Relationships xmlns="http://schemas.openxmlformats.org/package/2006/relationships"><Relationship Id="rId1" Type="http://schemas.openxmlformats.org/officeDocument/2006/relationships/package" Target="../embeddings/Microsoft_Excel_Worksheet260.xlsx"/></Relationships>
</file>

<file path=ppt/charts/_rels/chart261.xml.rels><?xml version="1.0" encoding="UTF-8" standalone="yes"?>
<Relationships xmlns="http://schemas.openxmlformats.org/package/2006/relationships"><Relationship Id="rId1" Type="http://schemas.openxmlformats.org/officeDocument/2006/relationships/package" Target="../embeddings/Microsoft_Excel_Worksheet261.xlsx"/></Relationships>
</file>

<file path=ppt/charts/_rels/chart262.xml.rels><?xml version="1.0" encoding="UTF-8" standalone="yes"?>
<Relationships xmlns="http://schemas.openxmlformats.org/package/2006/relationships"><Relationship Id="rId1" Type="http://schemas.openxmlformats.org/officeDocument/2006/relationships/package" Target="../embeddings/Microsoft_Excel_Worksheet262.xlsx"/></Relationships>
</file>

<file path=ppt/charts/_rels/chart263.xml.rels><?xml version="1.0" encoding="UTF-8" standalone="yes"?>
<Relationships xmlns="http://schemas.openxmlformats.org/package/2006/relationships"><Relationship Id="rId1" Type="http://schemas.openxmlformats.org/officeDocument/2006/relationships/package" Target="../embeddings/Microsoft_Excel_Worksheet263.xlsx"/></Relationships>
</file>

<file path=ppt/charts/_rels/chart264.xml.rels><?xml version="1.0" encoding="UTF-8" standalone="yes"?>
<Relationships xmlns="http://schemas.openxmlformats.org/package/2006/relationships"><Relationship Id="rId2" Type="http://schemas.openxmlformats.org/officeDocument/2006/relationships/package" Target="../embeddings/Microsoft_Excel_Worksheet264.xlsx"/><Relationship Id="rId1" Type="http://schemas.openxmlformats.org/officeDocument/2006/relationships/themeOverride" Target="../theme/themeOverride91.xml"/></Relationships>
</file>

<file path=ppt/charts/_rels/chart265.xml.rels><?xml version="1.0" encoding="UTF-8" standalone="yes"?>
<Relationships xmlns="http://schemas.openxmlformats.org/package/2006/relationships"><Relationship Id="rId1" Type="http://schemas.openxmlformats.org/officeDocument/2006/relationships/package" Target="../embeddings/Microsoft_Excel_Worksheet265.xlsx"/></Relationships>
</file>

<file path=ppt/charts/_rels/chart266.xml.rels><?xml version="1.0" encoding="UTF-8" standalone="yes"?>
<Relationships xmlns="http://schemas.openxmlformats.org/package/2006/relationships"><Relationship Id="rId1" Type="http://schemas.openxmlformats.org/officeDocument/2006/relationships/package" Target="../embeddings/Microsoft_Excel_Worksheet266.xlsx"/></Relationships>
</file>

<file path=ppt/charts/_rels/chart267.xml.rels><?xml version="1.0" encoding="UTF-8" standalone="yes"?>
<Relationships xmlns="http://schemas.openxmlformats.org/package/2006/relationships"><Relationship Id="rId1" Type="http://schemas.openxmlformats.org/officeDocument/2006/relationships/package" Target="../embeddings/Microsoft_Excel_Worksheet267.xlsx"/></Relationships>
</file>

<file path=ppt/charts/_rels/chart268.xml.rels><?xml version="1.0" encoding="UTF-8" standalone="yes"?>
<Relationships xmlns="http://schemas.openxmlformats.org/package/2006/relationships"><Relationship Id="rId1" Type="http://schemas.openxmlformats.org/officeDocument/2006/relationships/package" Target="../embeddings/Microsoft_Excel_Worksheet268.xlsx"/></Relationships>
</file>

<file path=ppt/charts/_rels/chart269.xml.rels><?xml version="1.0" encoding="UTF-8" standalone="yes"?>
<Relationships xmlns="http://schemas.openxmlformats.org/package/2006/relationships"><Relationship Id="rId1" Type="http://schemas.openxmlformats.org/officeDocument/2006/relationships/package" Target="../embeddings/Microsoft_Excel_Worksheet269.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70.xml.rels><?xml version="1.0" encoding="UTF-8" standalone="yes"?>
<Relationships xmlns="http://schemas.openxmlformats.org/package/2006/relationships"><Relationship Id="rId1" Type="http://schemas.openxmlformats.org/officeDocument/2006/relationships/package" Target="../embeddings/Microsoft_Excel_Worksheet270.xlsx"/></Relationships>
</file>

<file path=ppt/charts/_rels/chart271.xml.rels><?xml version="1.0" encoding="UTF-8" standalone="yes"?>
<Relationships xmlns="http://schemas.openxmlformats.org/package/2006/relationships"><Relationship Id="rId2" Type="http://schemas.openxmlformats.org/officeDocument/2006/relationships/package" Target="../embeddings/Microsoft_Excel_Worksheet271.xlsx"/><Relationship Id="rId1" Type="http://schemas.openxmlformats.org/officeDocument/2006/relationships/themeOverride" Target="../theme/themeOverride92.xml"/></Relationships>
</file>

<file path=ppt/charts/_rels/chart272.xml.rels><?xml version="1.0" encoding="UTF-8" standalone="yes"?>
<Relationships xmlns="http://schemas.openxmlformats.org/package/2006/relationships"><Relationship Id="rId1" Type="http://schemas.openxmlformats.org/officeDocument/2006/relationships/package" Target="../embeddings/Microsoft_Excel_Worksheet272.xlsx"/></Relationships>
</file>

<file path=ppt/charts/_rels/chart273.xml.rels><?xml version="1.0" encoding="UTF-8" standalone="yes"?>
<Relationships xmlns="http://schemas.openxmlformats.org/package/2006/relationships"><Relationship Id="rId1" Type="http://schemas.openxmlformats.org/officeDocument/2006/relationships/package" Target="../embeddings/Microsoft_Excel_Worksheet273.xlsx"/></Relationships>
</file>

<file path=ppt/charts/_rels/chart274.xml.rels><?xml version="1.0" encoding="UTF-8" standalone="yes"?>
<Relationships xmlns="http://schemas.openxmlformats.org/package/2006/relationships"><Relationship Id="rId1" Type="http://schemas.openxmlformats.org/officeDocument/2006/relationships/package" Target="../embeddings/Microsoft_Excel_Worksheet274.xlsx"/></Relationships>
</file>

<file path=ppt/charts/_rels/chart275.xml.rels><?xml version="1.0" encoding="UTF-8" standalone="yes"?>
<Relationships xmlns="http://schemas.openxmlformats.org/package/2006/relationships"><Relationship Id="rId1" Type="http://schemas.openxmlformats.org/officeDocument/2006/relationships/package" Target="../embeddings/Microsoft_Excel_Worksheet275.xlsx"/></Relationships>
</file>

<file path=ppt/charts/_rels/chart276.xml.rels><?xml version="1.0" encoding="UTF-8" standalone="yes"?>
<Relationships xmlns="http://schemas.openxmlformats.org/package/2006/relationships"><Relationship Id="rId1" Type="http://schemas.openxmlformats.org/officeDocument/2006/relationships/package" Target="../embeddings/Microsoft_Excel_Worksheet276.xlsx"/></Relationships>
</file>

<file path=ppt/charts/_rels/chart277.xml.rels><?xml version="1.0" encoding="UTF-8" standalone="yes"?>
<Relationships xmlns="http://schemas.openxmlformats.org/package/2006/relationships"><Relationship Id="rId1" Type="http://schemas.openxmlformats.org/officeDocument/2006/relationships/package" Target="../embeddings/Microsoft_Excel_Worksheet277.xlsx"/></Relationships>
</file>

<file path=ppt/charts/_rels/chart278.xml.rels><?xml version="1.0" encoding="UTF-8" standalone="yes"?>
<Relationships xmlns="http://schemas.openxmlformats.org/package/2006/relationships"><Relationship Id="rId2" Type="http://schemas.openxmlformats.org/officeDocument/2006/relationships/package" Target="../embeddings/Microsoft_Excel_Worksheet278.xlsx"/><Relationship Id="rId1" Type="http://schemas.openxmlformats.org/officeDocument/2006/relationships/themeOverride" Target="../theme/themeOverride93.xml"/></Relationships>
</file>

<file path=ppt/charts/_rels/chart279.xml.rels><?xml version="1.0" encoding="UTF-8" standalone="yes"?>
<Relationships xmlns="http://schemas.openxmlformats.org/package/2006/relationships"><Relationship Id="rId1" Type="http://schemas.openxmlformats.org/officeDocument/2006/relationships/package" Target="../embeddings/Microsoft_Excel_Worksheet279.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9.xml"/></Relationships>
</file>

<file path=ppt/charts/_rels/chart280.xml.rels><?xml version="1.0" encoding="UTF-8" standalone="yes"?>
<Relationships xmlns="http://schemas.openxmlformats.org/package/2006/relationships"><Relationship Id="rId1" Type="http://schemas.openxmlformats.org/officeDocument/2006/relationships/package" Target="../embeddings/Microsoft_Excel_Worksheet280.xlsx"/></Relationships>
</file>

<file path=ppt/charts/_rels/chart281.xml.rels><?xml version="1.0" encoding="UTF-8" standalone="yes"?>
<Relationships xmlns="http://schemas.openxmlformats.org/package/2006/relationships"><Relationship Id="rId1" Type="http://schemas.openxmlformats.org/officeDocument/2006/relationships/package" Target="../embeddings/Microsoft_Excel_Worksheet281.xlsx"/></Relationships>
</file>

<file path=ppt/charts/_rels/chart282.xml.rels><?xml version="1.0" encoding="UTF-8" standalone="yes"?>
<Relationships xmlns="http://schemas.openxmlformats.org/package/2006/relationships"><Relationship Id="rId1" Type="http://schemas.openxmlformats.org/officeDocument/2006/relationships/package" Target="../embeddings/Microsoft_Excel_Worksheet282.xlsx"/></Relationships>
</file>

<file path=ppt/charts/_rels/chart283.xml.rels><?xml version="1.0" encoding="UTF-8" standalone="yes"?>
<Relationships xmlns="http://schemas.openxmlformats.org/package/2006/relationships"><Relationship Id="rId2" Type="http://schemas.openxmlformats.org/officeDocument/2006/relationships/package" Target="../embeddings/Microsoft_Excel_Worksheet283.xlsx"/><Relationship Id="rId1" Type="http://schemas.openxmlformats.org/officeDocument/2006/relationships/themeOverride" Target="../theme/themeOverride94.xml"/></Relationships>
</file>

<file path=ppt/charts/_rels/chart284.xml.rels><?xml version="1.0" encoding="UTF-8" standalone="yes"?>
<Relationships xmlns="http://schemas.openxmlformats.org/package/2006/relationships"><Relationship Id="rId1" Type="http://schemas.openxmlformats.org/officeDocument/2006/relationships/package" Target="../embeddings/Microsoft_Excel_Worksheet284.xlsx"/></Relationships>
</file>

<file path=ppt/charts/_rels/chart285.xml.rels><?xml version="1.0" encoding="UTF-8" standalone="yes"?>
<Relationships xmlns="http://schemas.openxmlformats.org/package/2006/relationships"><Relationship Id="rId1" Type="http://schemas.openxmlformats.org/officeDocument/2006/relationships/package" Target="../embeddings/Microsoft_Excel_Worksheet285.xlsx"/></Relationships>
</file>

<file path=ppt/charts/_rels/chart286.xml.rels><?xml version="1.0" encoding="UTF-8" standalone="yes"?>
<Relationships xmlns="http://schemas.openxmlformats.org/package/2006/relationships"><Relationship Id="rId1" Type="http://schemas.openxmlformats.org/officeDocument/2006/relationships/package" Target="../embeddings/Microsoft_Excel_Worksheet286.xlsx"/></Relationships>
</file>

<file path=ppt/charts/_rels/chart287.xml.rels><?xml version="1.0" encoding="UTF-8" standalone="yes"?>
<Relationships xmlns="http://schemas.openxmlformats.org/package/2006/relationships"><Relationship Id="rId1" Type="http://schemas.openxmlformats.org/officeDocument/2006/relationships/package" Target="../embeddings/Microsoft_Excel_Worksheet287.xlsx"/></Relationships>
</file>

<file path=ppt/charts/_rels/chart288.xml.rels><?xml version="1.0" encoding="UTF-8" standalone="yes"?>
<Relationships xmlns="http://schemas.openxmlformats.org/package/2006/relationships"><Relationship Id="rId2" Type="http://schemas.openxmlformats.org/officeDocument/2006/relationships/package" Target="../embeddings/Microsoft_Excel_Worksheet288.xlsx"/><Relationship Id="rId1" Type="http://schemas.openxmlformats.org/officeDocument/2006/relationships/themeOverride" Target="../theme/themeOverride95.xml"/></Relationships>
</file>

<file path=ppt/charts/_rels/chart289.xml.rels><?xml version="1.0" encoding="UTF-8" standalone="yes"?>
<Relationships xmlns="http://schemas.openxmlformats.org/package/2006/relationships"><Relationship Id="rId1" Type="http://schemas.openxmlformats.org/officeDocument/2006/relationships/package" Target="../embeddings/Microsoft_Excel_Worksheet289.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0.xml"/></Relationships>
</file>

<file path=ppt/charts/_rels/chart290.xml.rels><?xml version="1.0" encoding="UTF-8" standalone="yes"?>
<Relationships xmlns="http://schemas.openxmlformats.org/package/2006/relationships"><Relationship Id="rId1" Type="http://schemas.openxmlformats.org/officeDocument/2006/relationships/package" Target="../embeddings/Microsoft_Excel_Worksheet290.xlsx"/></Relationships>
</file>

<file path=ppt/charts/_rels/chart291.xml.rels><?xml version="1.0" encoding="UTF-8" standalone="yes"?>
<Relationships xmlns="http://schemas.openxmlformats.org/package/2006/relationships"><Relationship Id="rId1" Type="http://schemas.openxmlformats.org/officeDocument/2006/relationships/package" Target="../embeddings/Microsoft_Excel_Worksheet291.xlsx"/></Relationships>
</file>

<file path=ppt/charts/_rels/chart292.xml.rels><?xml version="1.0" encoding="UTF-8" standalone="yes"?>
<Relationships xmlns="http://schemas.openxmlformats.org/package/2006/relationships"><Relationship Id="rId1" Type="http://schemas.openxmlformats.org/officeDocument/2006/relationships/package" Target="../embeddings/Microsoft_Excel_Worksheet292.xlsx"/></Relationships>
</file>

<file path=ppt/charts/_rels/chart293.xml.rels><?xml version="1.0" encoding="UTF-8" standalone="yes"?>
<Relationships xmlns="http://schemas.openxmlformats.org/package/2006/relationships"><Relationship Id="rId2" Type="http://schemas.openxmlformats.org/officeDocument/2006/relationships/package" Target="../embeddings/Microsoft_Excel_Worksheet293.xlsx"/><Relationship Id="rId1" Type="http://schemas.openxmlformats.org/officeDocument/2006/relationships/themeOverride" Target="../theme/themeOverride96.xml"/></Relationships>
</file>

<file path=ppt/charts/_rels/chart294.xml.rels><?xml version="1.0" encoding="UTF-8" standalone="yes"?>
<Relationships xmlns="http://schemas.openxmlformats.org/package/2006/relationships"><Relationship Id="rId1" Type="http://schemas.openxmlformats.org/officeDocument/2006/relationships/package" Target="../embeddings/Microsoft_Excel_Worksheet294.xlsx"/></Relationships>
</file>

<file path=ppt/charts/_rels/chart295.xml.rels><?xml version="1.0" encoding="UTF-8" standalone="yes"?>
<Relationships xmlns="http://schemas.openxmlformats.org/package/2006/relationships"><Relationship Id="rId1" Type="http://schemas.openxmlformats.org/officeDocument/2006/relationships/package" Target="../embeddings/Microsoft_Excel_Worksheet295.xlsx"/></Relationships>
</file>

<file path=ppt/charts/_rels/chart296.xml.rels><?xml version="1.0" encoding="UTF-8" standalone="yes"?>
<Relationships xmlns="http://schemas.openxmlformats.org/package/2006/relationships"><Relationship Id="rId1" Type="http://schemas.openxmlformats.org/officeDocument/2006/relationships/package" Target="../embeddings/Microsoft_Excel_Worksheet296.xlsx"/></Relationships>
</file>

<file path=ppt/charts/_rels/chart297.xml.rels><?xml version="1.0" encoding="UTF-8" standalone="yes"?>
<Relationships xmlns="http://schemas.openxmlformats.org/package/2006/relationships"><Relationship Id="rId1" Type="http://schemas.openxmlformats.org/officeDocument/2006/relationships/package" Target="../embeddings/Microsoft_Excel_Worksheet297.xlsx"/></Relationships>
</file>

<file path=ppt/charts/_rels/chart298.xml.rels><?xml version="1.0" encoding="UTF-8" standalone="yes"?>
<Relationships xmlns="http://schemas.openxmlformats.org/package/2006/relationships"><Relationship Id="rId2" Type="http://schemas.openxmlformats.org/officeDocument/2006/relationships/package" Target="../embeddings/Microsoft_Excel_Worksheet298.xlsx"/><Relationship Id="rId1" Type="http://schemas.openxmlformats.org/officeDocument/2006/relationships/themeOverride" Target="../theme/themeOverride97.xml"/></Relationships>
</file>

<file path=ppt/charts/_rels/chart299.xml.rels><?xml version="1.0" encoding="UTF-8" standalone="yes"?>
<Relationships xmlns="http://schemas.openxmlformats.org/package/2006/relationships"><Relationship Id="rId1" Type="http://schemas.openxmlformats.org/officeDocument/2006/relationships/package" Target="../embeddings/Microsoft_Excel_Worksheet29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1.xml"/></Relationships>
</file>

<file path=ppt/charts/_rels/chart300.xml.rels><?xml version="1.0" encoding="UTF-8" standalone="yes"?>
<Relationships xmlns="http://schemas.openxmlformats.org/package/2006/relationships"><Relationship Id="rId1" Type="http://schemas.openxmlformats.org/officeDocument/2006/relationships/package" Target="../embeddings/Microsoft_Excel_Worksheet300.xlsx"/></Relationships>
</file>

<file path=ppt/charts/_rels/chart301.xml.rels><?xml version="1.0" encoding="UTF-8" standalone="yes"?>
<Relationships xmlns="http://schemas.openxmlformats.org/package/2006/relationships"><Relationship Id="rId1" Type="http://schemas.openxmlformats.org/officeDocument/2006/relationships/package" Target="../embeddings/Microsoft_Excel_Worksheet301.xlsx"/></Relationships>
</file>

<file path=ppt/charts/_rels/chart302.xml.rels><?xml version="1.0" encoding="UTF-8" standalone="yes"?>
<Relationships xmlns="http://schemas.openxmlformats.org/package/2006/relationships"><Relationship Id="rId1" Type="http://schemas.openxmlformats.org/officeDocument/2006/relationships/package" Target="../embeddings/Microsoft_Excel_Worksheet302.xlsx"/></Relationships>
</file>

<file path=ppt/charts/_rels/chart303.xml.rels><?xml version="1.0" encoding="UTF-8" standalone="yes"?>
<Relationships xmlns="http://schemas.openxmlformats.org/package/2006/relationships"><Relationship Id="rId2" Type="http://schemas.openxmlformats.org/officeDocument/2006/relationships/package" Target="../embeddings/Microsoft_Excel_Worksheet303.xlsx"/><Relationship Id="rId1" Type="http://schemas.openxmlformats.org/officeDocument/2006/relationships/themeOverride" Target="../theme/themeOverride98.xml"/></Relationships>
</file>

<file path=ppt/charts/_rels/chart304.xml.rels><?xml version="1.0" encoding="UTF-8" standalone="yes"?>
<Relationships xmlns="http://schemas.openxmlformats.org/package/2006/relationships"><Relationship Id="rId1" Type="http://schemas.openxmlformats.org/officeDocument/2006/relationships/package" Target="../embeddings/Microsoft_Excel_Worksheet304.xlsx"/></Relationships>
</file>

<file path=ppt/charts/_rels/chart305.xml.rels><?xml version="1.0" encoding="UTF-8" standalone="yes"?>
<Relationships xmlns="http://schemas.openxmlformats.org/package/2006/relationships"><Relationship Id="rId1" Type="http://schemas.openxmlformats.org/officeDocument/2006/relationships/package" Target="../embeddings/Microsoft_Excel_Worksheet305.xlsx"/></Relationships>
</file>

<file path=ppt/charts/_rels/chart306.xml.rels><?xml version="1.0" encoding="UTF-8" standalone="yes"?>
<Relationships xmlns="http://schemas.openxmlformats.org/package/2006/relationships"><Relationship Id="rId1" Type="http://schemas.openxmlformats.org/officeDocument/2006/relationships/package" Target="../embeddings/Microsoft_Excel_Worksheet306.xlsx"/></Relationships>
</file>

<file path=ppt/charts/_rels/chart307.xml.rels><?xml version="1.0" encoding="UTF-8" standalone="yes"?>
<Relationships xmlns="http://schemas.openxmlformats.org/package/2006/relationships"><Relationship Id="rId1" Type="http://schemas.openxmlformats.org/officeDocument/2006/relationships/package" Target="../embeddings/Microsoft_Excel_Worksheet307.xlsx"/></Relationships>
</file>

<file path=ppt/charts/_rels/chart308.xml.rels><?xml version="1.0" encoding="UTF-8" standalone="yes"?>
<Relationships xmlns="http://schemas.openxmlformats.org/package/2006/relationships"><Relationship Id="rId2" Type="http://schemas.openxmlformats.org/officeDocument/2006/relationships/package" Target="../embeddings/Microsoft_Excel_Worksheet308.xlsx"/><Relationship Id="rId1" Type="http://schemas.openxmlformats.org/officeDocument/2006/relationships/themeOverride" Target="../theme/themeOverride99.xml"/></Relationships>
</file>

<file path=ppt/charts/_rels/chart309.xml.rels><?xml version="1.0" encoding="UTF-8" standalone="yes"?>
<Relationships xmlns="http://schemas.openxmlformats.org/package/2006/relationships"><Relationship Id="rId1" Type="http://schemas.openxmlformats.org/officeDocument/2006/relationships/package" Target="../embeddings/Microsoft_Excel_Worksheet309.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2.xml"/></Relationships>
</file>

<file path=ppt/charts/_rels/chart310.xml.rels><?xml version="1.0" encoding="UTF-8" standalone="yes"?>
<Relationships xmlns="http://schemas.openxmlformats.org/package/2006/relationships"><Relationship Id="rId1" Type="http://schemas.openxmlformats.org/officeDocument/2006/relationships/package" Target="../embeddings/Microsoft_Excel_Worksheet310.xlsx"/></Relationships>
</file>

<file path=ppt/charts/_rels/chart311.xml.rels><?xml version="1.0" encoding="UTF-8" standalone="yes"?>
<Relationships xmlns="http://schemas.openxmlformats.org/package/2006/relationships"><Relationship Id="rId1" Type="http://schemas.openxmlformats.org/officeDocument/2006/relationships/package" Target="../embeddings/Microsoft_Excel_Worksheet311.xlsx"/></Relationships>
</file>

<file path=ppt/charts/_rels/chart312.xml.rels><?xml version="1.0" encoding="UTF-8" standalone="yes"?>
<Relationships xmlns="http://schemas.openxmlformats.org/package/2006/relationships"><Relationship Id="rId1" Type="http://schemas.openxmlformats.org/officeDocument/2006/relationships/package" Target="../embeddings/Microsoft_Excel_Worksheet312.xlsx"/></Relationships>
</file>

<file path=ppt/charts/_rels/chart313.xml.rels><?xml version="1.0" encoding="UTF-8" standalone="yes"?>
<Relationships xmlns="http://schemas.openxmlformats.org/package/2006/relationships"><Relationship Id="rId2" Type="http://schemas.openxmlformats.org/officeDocument/2006/relationships/package" Target="../embeddings/Microsoft_Excel_Worksheet313.xlsx"/><Relationship Id="rId1" Type="http://schemas.openxmlformats.org/officeDocument/2006/relationships/themeOverride" Target="../theme/themeOverride100.xml"/></Relationships>
</file>

<file path=ppt/charts/_rels/chart314.xml.rels><?xml version="1.0" encoding="UTF-8" standalone="yes"?>
<Relationships xmlns="http://schemas.openxmlformats.org/package/2006/relationships"><Relationship Id="rId1" Type="http://schemas.openxmlformats.org/officeDocument/2006/relationships/package" Target="../embeddings/Microsoft_Excel_Worksheet314.xlsx"/></Relationships>
</file>

<file path=ppt/charts/_rels/chart315.xml.rels><?xml version="1.0" encoding="UTF-8" standalone="yes"?>
<Relationships xmlns="http://schemas.openxmlformats.org/package/2006/relationships"><Relationship Id="rId1" Type="http://schemas.openxmlformats.org/officeDocument/2006/relationships/package" Target="../embeddings/Microsoft_Excel_Worksheet315.xlsx"/></Relationships>
</file>

<file path=ppt/charts/_rels/chart316.xml.rels><?xml version="1.0" encoding="UTF-8" standalone="yes"?>
<Relationships xmlns="http://schemas.openxmlformats.org/package/2006/relationships"><Relationship Id="rId1" Type="http://schemas.openxmlformats.org/officeDocument/2006/relationships/package" Target="../embeddings/Microsoft_Excel_Worksheet316.xlsx"/></Relationships>
</file>

<file path=ppt/charts/_rels/chart317.xml.rels><?xml version="1.0" encoding="UTF-8" standalone="yes"?>
<Relationships xmlns="http://schemas.openxmlformats.org/package/2006/relationships"><Relationship Id="rId1" Type="http://schemas.openxmlformats.org/officeDocument/2006/relationships/package" Target="../embeddings/Microsoft_Excel_Worksheet317.xlsx"/></Relationships>
</file>

<file path=ppt/charts/_rels/chart318.xml.rels><?xml version="1.0" encoding="UTF-8" standalone="yes"?>
<Relationships xmlns="http://schemas.openxmlformats.org/package/2006/relationships"><Relationship Id="rId2" Type="http://schemas.openxmlformats.org/officeDocument/2006/relationships/package" Target="../embeddings/Microsoft_Excel_Worksheet318.xlsx"/><Relationship Id="rId1" Type="http://schemas.openxmlformats.org/officeDocument/2006/relationships/themeOverride" Target="../theme/themeOverride101.xml"/></Relationships>
</file>

<file path=ppt/charts/_rels/chart319.xml.rels><?xml version="1.0" encoding="UTF-8" standalone="yes"?>
<Relationships xmlns="http://schemas.openxmlformats.org/package/2006/relationships"><Relationship Id="rId1" Type="http://schemas.openxmlformats.org/officeDocument/2006/relationships/package" Target="../embeddings/Microsoft_Excel_Worksheet319.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3.xml"/></Relationships>
</file>

<file path=ppt/charts/_rels/chart320.xml.rels><?xml version="1.0" encoding="UTF-8" standalone="yes"?>
<Relationships xmlns="http://schemas.openxmlformats.org/package/2006/relationships"><Relationship Id="rId1" Type="http://schemas.openxmlformats.org/officeDocument/2006/relationships/package" Target="../embeddings/Microsoft_Excel_Worksheet320.xlsx"/></Relationships>
</file>

<file path=ppt/charts/_rels/chart321.xml.rels><?xml version="1.0" encoding="UTF-8" standalone="yes"?>
<Relationships xmlns="http://schemas.openxmlformats.org/package/2006/relationships"><Relationship Id="rId1" Type="http://schemas.openxmlformats.org/officeDocument/2006/relationships/package" Target="../embeddings/Microsoft_Excel_Worksheet321.xlsx"/></Relationships>
</file>

<file path=ppt/charts/_rels/chart322.xml.rels><?xml version="1.0" encoding="UTF-8" standalone="yes"?>
<Relationships xmlns="http://schemas.openxmlformats.org/package/2006/relationships"><Relationship Id="rId1" Type="http://schemas.openxmlformats.org/officeDocument/2006/relationships/package" Target="../embeddings/Microsoft_Excel_Worksheet322.xlsx"/></Relationships>
</file>

<file path=ppt/charts/_rels/chart323.xml.rels><?xml version="1.0" encoding="UTF-8" standalone="yes"?>
<Relationships xmlns="http://schemas.openxmlformats.org/package/2006/relationships"><Relationship Id="rId1" Type="http://schemas.openxmlformats.org/officeDocument/2006/relationships/package" Target="../embeddings/Microsoft_Excel_Worksheet323.xlsx"/></Relationships>
</file>

<file path=ppt/charts/_rels/chart324.xml.rels><?xml version="1.0" encoding="UTF-8" standalone="yes"?>
<Relationships xmlns="http://schemas.openxmlformats.org/package/2006/relationships"><Relationship Id="rId1" Type="http://schemas.openxmlformats.org/officeDocument/2006/relationships/package" Target="../embeddings/Microsoft_Excel_Worksheet324.xlsx"/></Relationships>
</file>

<file path=ppt/charts/_rels/chart325.xml.rels><?xml version="1.0" encoding="UTF-8" standalone="yes"?>
<Relationships xmlns="http://schemas.openxmlformats.org/package/2006/relationships"><Relationship Id="rId2" Type="http://schemas.openxmlformats.org/officeDocument/2006/relationships/package" Target="../embeddings/Microsoft_Excel_Worksheet325.xlsx"/><Relationship Id="rId1" Type="http://schemas.openxmlformats.org/officeDocument/2006/relationships/themeOverride" Target="../theme/themeOverride102.xml"/></Relationships>
</file>

<file path=ppt/charts/_rels/chart326.xml.rels><?xml version="1.0" encoding="UTF-8" standalone="yes"?>
<Relationships xmlns="http://schemas.openxmlformats.org/package/2006/relationships"><Relationship Id="rId1" Type="http://schemas.openxmlformats.org/officeDocument/2006/relationships/package" Target="../embeddings/Microsoft_Excel_Worksheet326.xlsx"/></Relationships>
</file>

<file path=ppt/charts/_rels/chart327.xml.rels><?xml version="1.0" encoding="UTF-8" standalone="yes"?>
<Relationships xmlns="http://schemas.openxmlformats.org/package/2006/relationships"><Relationship Id="rId1" Type="http://schemas.openxmlformats.org/officeDocument/2006/relationships/package" Target="../embeddings/Microsoft_Excel_Worksheet327.xlsx"/></Relationships>
</file>

<file path=ppt/charts/_rels/chart328.xml.rels><?xml version="1.0" encoding="UTF-8" standalone="yes"?>
<Relationships xmlns="http://schemas.openxmlformats.org/package/2006/relationships"><Relationship Id="rId1" Type="http://schemas.openxmlformats.org/officeDocument/2006/relationships/package" Target="../embeddings/Microsoft_Excel_Worksheet328.xlsx"/></Relationships>
</file>

<file path=ppt/charts/_rels/chart329.xml.rels><?xml version="1.0" encoding="UTF-8" standalone="yes"?>
<Relationships xmlns="http://schemas.openxmlformats.org/package/2006/relationships"><Relationship Id="rId1" Type="http://schemas.openxmlformats.org/officeDocument/2006/relationships/package" Target="../embeddings/Microsoft_Excel_Worksheet329.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4.xml"/></Relationships>
</file>

<file path=ppt/charts/_rels/chart330.xml.rels><?xml version="1.0" encoding="UTF-8" standalone="yes"?>
<Relationships xmlns="http://schemas.openxmlformats.org/package/2006/relationships"><Relationship Id="rId1" Type="http://schemas.openxmlformats.org/officeDocument/2006/relationships/package" Target="../embeddings/Microsoft_Excel_Worksheet330.xlsx"/></Relationships>
</file>

<file path=ppt/charts/_rels/chart331.xml.rels><?xml version="1.0" encoding="UTF-8" standalone="yes"?>
<Relationships xmlns="http://schemas.openxmlformats.org/package/2006/relationships"><Relationship Id="rId1" Type="http://schemas.openxmlformats.org/officeDocument/2006/relationships/package" Target="../embeddings/Microsoft_Excel_Worksheet331.xlsx"/></Relationships>
</file>

<file path=ppt/charts/_rels/chart332.xml.rels><?xml version="1.0" encoding="UTF-8" standalone="yes"?>
<Relationships xmlns="http://schemas.openxmlformats.org/package/2006/relationships"><Relationship Id="rId1" Type="http://schemas.openxmlformats.org/officeDocument/2006/relationships/package" Target="../embeddings/Microsoft_Excel_Worksheet332.xlsx"/></Relationships>
</file>

<file path=ppt/charts/_rels/chart333.xml.rels><?xml version="1.0" encoding="UTF-8" standalone="yes"?>
<Relationships xmlns="http://schemas.openxmlformats.org/package/2006/relationships"><Relationship Id="rId2" Type="http://schemas.openxmlformats.org/officeDocument/2006/relationships/package" Target="../embeddings/Microsoft_Excel_Worksheet333.xlsx"/><Relationship Id="rId1" Type="http://schemas.openxmlformats.org/officeDocument/2006/relationships/themeOverride" Target="../theme/themeOverride103.xml"/></Relationships>
</file>

<file path=ppt/charts/_rels/chart334.xml.rels><?xml version="1.0" encoding="UTF-8" standalone="yes"?>
<Relationships xmlns="http://schemas.openxmlformats.org/package/2006/relationships"><Relationship Id="rId1" Type="http://schemas.openxmlformats.org/officeDocument/2006/relationships/package" Target="../embeddings/Microsoft_Excel_Worksheet334.xlsx"/></Relationships>
</file>

<file path=ppt/charts/_rels/chart335.xml.rels><?xml version="1.0" encoding="UTF-8" standalone="yes"?>
<Relationships xmlns="http://schemas.openxmlformats.org/package/2006/relationships"><Relationship Id="rId1" Type="http://schemas.openxmlformats.org/officeDocument/2006/relationships/package" Target="../embeddings/Microsoft_Excel_Worksheet335.xlsx"/></Relationships>
</file>

<file path=ppt/charts/_rels/chart336.xml.rels><?xml version="1.0" encoding="UTF-8" standalone="yes"?>
<Relationships xmlns="http://schemas.openxmlformats.org/package/2006/relationships"><Relationship Id="rId1" Type="http://schemas.openxmlformats.org/officeDocument/2006/relationships/package" Target="../embeddings/Microsoft_Excel_Worksheet336.xlsx"/></Relationships>
</file>

<file path=ppt/charts/_rels/chart337.xml.rels><?xml version="1.0" encoding="UTF-8" standalone="yes"?>
<Relationships xmlns="http://schemas.openxmlformats.org/package/2006/relationships"><Relationship Id="rId1" Type="http://schemas.openxmlformats.org/officeDocument/2006/relationships/package" Target="../embeddings/Microsoft_Excel_Worksheet337.xlsx"/></Relationships>
</file>

<file path=ppt/charts/_rels/chart338.xml.rels><?xml version="1.0" encoding="UTF-8" standalone="yes"?>
<Relationships xmlns="http://schemas.openxmlformats.org/package/2006/relationships"><Relationship Id="rId2" Type="http://schemas.openxmlformats.org/officeDocument/2006/relationships/package" Target="../embeddings/Microsoft_Excel_Worksheet338.xlsx"/><Relationship Id="rId1" Type="http://schemas.openxmlformats.org/officeDocument/2006/relationships/themeOverride" Target="../theme/themeOverride104.xml"/></Relationships>
</file>

<file path=ppt/charts/_rels/chart339.xml.rels><?xml version="1.0" encoding="UTF-8" standalone="yes"?>
<Relationships xmlns="http://schemas.openxmlformats.org/package/2006/relationships"><Relationship Id="rId1" Type="http://schemas.openxmlformats.org/officeDocument/2006/relationships/package" Target="../embeddings/Microsoft_Excel_Worksheet339.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5.xml"/></Relationships>
</file>

<file path=ppt/charts/_rels/chart340.xml.rels><?xml version="1.0" encoding="UTF-8" standalone="yes"?>
<Relationships xmlns="http://schemas.openxmlformats.org/package/2006/relationships"><Relationship Id="rId1" Type="http://schemas.openxmlformats.org/officeDocument/2006/relationships/package" Target="../embeddings/Microsoft_Excel_Worksheet340.xlsx"/></Relationships>
</file>

<file path=ppt/charts/_rels/chart341.xml.rels><?xml version="1.0" encoding="UTF-8" standalone="yes"?>
<Relationships xmlns="http://schemas.openxmlformats.org/package/2006/relationships"><Relationship Id="rId1" Type="http://schemas.openxmlformats.org/officeDocument/2006/relationships/package" Target="../embeddings/Microsoft_Excel_Worksheet341.xlsx"/></Relationships>
</file>

<file path=ppt/charts/_rels/chart342.xml.rels><?xml version="1.0" encoding="UTF-8" standalone="yes"?>
<Relationships xmlns="http://schemas.openxmlformats.org/package/2006/relationships"><Relationship Id="rId2" Type="http://schemas.openxmlformats.org/officeDocument/2006/relationships/package" Target="../embeddings/Microsoft_Excel_Worksheet342.xlsx"/><Relationship Id="rId1" Type="http://schemas.openxmlformats.org/officeDocument/2006/relationships/themeOverride" Target="../theme/themeOverride105.xml"/></Relationships>
</file>

<file path=ppt/charts/_rels/chart343.xml.rels><?xml version="1.0" encoding="UTF-8" standalone="yes"?>
<Relationships xmlns="http://schemas.openxmlformats.org/package/2006/relationships"><Relationship Id="rId1" Type="http://schemas.openxmlformats.org/officeDocument/2006/relationships/package" Target="../embeddings/Microsoft_Excel_Worksheet343.xlsx"/></Relationships>
</file>

<file path=ppt/charts/_rels/chart344.xml.rels><?xml version="1.0" encoding="UTF-8" standalone="yes"?>
<Relationships xmlns="http://schemas.openxmlformats.org/package/2006/relationships"><Relationship Id="rId1" Type="http://schemas.openxmlformats.org/officeDocument/2006/relationships/package" Target="../embeddings/Microsoft_Excel_Worksheet344.xlsx"/></Relationships>
</file>

<file path=ppt/charts/_rels/chart345.xml.rels><?xml version="1.0" encoding="UTF-8" standalone="yes"?>
<Relationships xmlns="http://schemas.openxmlformats.org/package/2006/relationships"><Relationship Id="rId1" Type="http://schemas.openxmlformats.org/officeDocument/2006/relationships/package" Target="../embeddings/Microsoft_Excel_Worksheet345.xlsx"/></Relationships>
</file>

<file path=ppt/charts/_rels/chart346.xml.rels><?xml version="1.0" encoding="UTF-8" standalone="yes"?>
<Relationships xmlns="http://schemas.openxmlformats.org/package/2006/relationships"><Relationship Id="rId2" Type="http://schemas.openxmlformats.org/officeDocument/2006/relationships/package" Target="../embeddings/Microsoft_Excel_Worksheet346.xlsx"/><Relationship Id="rId1" Type="http://schemas.openxmlformats.org/officeDocument/2006/relationships/themeOverride" Target="../theme/themeOverride106.xml"/></Relationships>
</file>

<file path=ppt/charts/_rels/chart347.xml.rels><?xml version="1.0" encoding="UTF-8" standalone="yes"?>
<Relationships xmlns="http://schemas.openxmlformats.org/package/2006/relationships"><Relationship Id="rId1" Type="http://schemas.openxmlformats.org/officeDocument/2006/relationships/package" Target="../embeddings/Microsoft_Excel_Worksheet347.xlsx"/></Relationships>
</file>

<file path=ppt/charts/_rels/chart348.xml.rels><?xml version="1.0" encoding="UTF-8" standalone="yes"?>
<Relationships xmlns="http://schemas.openxmlformats.org/package/2006/relationships"><Relationship Id="rId1" Type="http://schemas.openxmlformats.org/officeDocument/2006/relationships/package" Target="../embeddings/Microsoft_Excel_Worksheet348.xlsx"/></Relationships>
</file>

<file path=ppt/charts/_rels/chart349.xml.rels><?xml version="1.0" encoding="UTF-8" standalone="yes"?>
<Relationships xmlns="http://schemas.openxmlformats.org/package/2006/relationships"><Relationship Id="rId1" Type="http://schemas.openxmlformats.org/officeDocument/2006/relationships/package" Target="../embeddings/Microsoft_Excel_Worksheet349.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6.xml"/></Relationships>
</file>

<file path=ppt/charts/_rels/chart350.xml.rels><?xml version="1.0" encoding="UTF-8" standalone="yes"?>
<Relationships xmlns="http://schemas.openxmlformats.org/package/2006/relationships"><Relationship Id="rId2" Type="http://schemas.openxmlformats.org/officeDocument/2006/relationships/package" Target="../embeddings/Microsoft_Excel_Worksheet350.xlsx"/><Relationship Id="rId1" Type="http://schemas.openxmlformats.org/officeDocument/2006/relationships/themeOverride" Target="../theme/themeOverride107.xml"/></Relationships>
</file>

<file path=ppt/charts/_rels/chart351.xml.rels><?xml version="1.0" encoding="UTF-8" standalone="yes"?>
<Relationships xmlns="http://schemas.openxmlformats.org/package/2006/relationships"><Relationship Id="rId1" Type="http://schemas.openxmlformats.org/officeDocument/2006/relationships/package" Target="../embeddings/Microsoft_Excel_Worksheet351.xlsx"/></Relationships>
</file>

<file path=ppt/charts/_rels/chart352.xml.rels><?xml version="1.0" encoding="UTF-8" standalone="yes"?>
<Relationships xmlns="http://schemas.openxmlformats.org/package/2006/relationships"><Relationship Id="rId1" Type="http://schemas.openxmlformats.org/officeDocument/2006/relationships/package" Target="../embeddings/Microsoft_Excel_Worksheet352.xlsx"/></Relationships>
</file>

<file path=ppt/charts/_rels/chart353.xml.rels><?xml version="1.0" encoding="UTF-8" standalone="yes"?>
<Relationships xmlns="http://schemas.openxmlformats.org/package/2006/relationships"><Relationship Id="rId1" Type="http://schemas.openxmlformats.org/officeDocument/2006/relationships/package" Target="../embeddings/Microsoft_Excel_Worksheet353.xlsx"/></Relationships>
</file>

<file path=ppt/charts/_rels/chart354.xml.rels><?xml version="1.0" encoding="UTF-8" standalone="yes"?>
<Relationships xmlns="http://schemas.openxmlformats.org/package/2006/relationships"><Relationship Id="rId2" Type="http://schemas.openxmlformats.org/officeDocument/2006/relationships/package" Target="../embeddings/Microsoft_Excel_Worksheet354.xlsx"/><Relationship Id="rId1" Type="http://schemas.openxmlformats.org/officeDocument/2006/relationships/themeOverride" Target="../theme/themeOverride108.xml"/></Relationships>
</file>

<file path=ppt/charts/_rels/chart355.xml.rels><?xml version="1.0" encoding="UTF-8" standalone="yes"?>
<Relationships xmlns="http://schemas.openxmlformats.org/package/2006/relationships"><Relationship Id="rId1" Type="http://schemas.openxmlformats.org/officeDocument/2006/relationships/package" Target="../embeddings/Microsoft_Excel_Worksheet355.xlsx"/></Relationships>
</file>

<file path=ppt/charts/_rels/chart356.xml.rels><?xml version="1.0" encoding="UTF-8" standalone="yes"?>
<Relationships xmlns="http://schemas.openxmlformats.org/package/2006/relationships"><Relationship Id="rId1" Type="http://schemas.openxmlformats.org/officeDocument/2006/relationships/package" Target="../embeddings/Microsoft_Excel_Worksheet356.xlsx"/></Relationships>
</file>

<file path=ppt/charts/_rels/chart357.xml.rels><?xml version="1.0" encoding="UTF-8" standalone="yes"?>
<Relationships xmlns="http://schemas.openxmlformats.org/package/2006/relationships"><Relationship Id="rId1" Type="http://schemas.openxmlformats.org/officeDocument/2006/relationships/package" Target="../embeddings/Microsoft_Excel_Worksheet357.xlsx"/></Relationships>
</file>

<file path=ppt/charts/_rels/chart358.xml.rels><?xml version="1.0" encoding="UTF-8" standalone="yes"?>
<Relationships xmlns="http://schemas.openxmlformats.org/package/2006/relationships"><Relationship Id="rId2" Type="http://schemas.openxmlformats.org/officeDocument/2006/relationships/package" Target="../embeddings/Microsoft_Excel_Worksheet358.xlsx"/><Relationship Id="rId1" Type="http://schemas.openxmlformats.org/officeDocument/2006/relationships/themeOverride" Target="../theme/themeOverride109.xml"/></Relationships>
</file>

<file path=ppt/charts/_rels/chart359.xml.rels><?xml version="1.0" encoding="UTF-8" standalone="yes"?>
<Relationships xmlns="http://schemas.openxmlformats.org/package/2006/relationships"><Relationship Id="rId1" Type="http://schemas.openxmlformats.org/officeDocument/2006/relationships/package" Target="../embeddings/Microsoft_Excel_Worksheet359.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7.xml"/></Relationships>
</file>

<file path=ppt/charts/_rels/chart360.xml.rels><?xml version="1.0" encoding="UTF-8" standalone="yes"?>
<Relationships xmlns="http://schemas.openxmlformats.org/package/2006/relationships"><Relationship Id="rId1" Type="http://schemas.openxmlformats.org/officeDocument/2006/relationships/package" Target="../embeddings/Microsoft_Excel_Worksheet360.xlsx"/></Relationships>
</file>

<file path=ppt/charts/_rels/chart361.xml.rels><?xml version="1.0" encoding="UTF-8" standalone="yes"?>
<Relationships xmlns="http://schemas.openxmlformats.org/package/2006/relationships"><Relationship Id="rId1" Type="http://schemas.openxmlformats.org/officeDocument/2006/relationships/package" Target="../embeddings/Microsoft_Excel_Worksheet361.xlsx"/></Relationships>
</file>

<file path=ppt/charts/_rels/chart362.xml.rels><?xml version="1.0" encoding="UTF-8" standalone="yes"?>
<Relationships xmlns="http://schemas.openxmlformats.org/package/2006/relationships"><Relationship Id="rId1" Type="http://schemas.openxmlformats.org/officeDocument/2006/relationships/package" Target="../embeddings/Microsoft_Excel_Worksheet362.xlsx"/></Relationships>
</file>

<file path=ppt/charts/_rels/chart363.xml.rels><?xml version="1.0" encoding="UTF-8" standalone="yes"?>
<Relationships xmlns="http://schemas.openxmlformats.org/package/2006/relationships"><Relationship Id="rId2" Type="http://schemas.openxmlformats.org/officeDocument/2006/relationships/package" Target="../embeddings/Microsoft_Excel_Worksheet363.xlsx"/><Relationship Id="rId1" Type="http://schemas.openxmlformats.org/officeDocument/2006/relationships/themeOverride" Target="../theme/themeOverride110.xml"/></Relationships>
</file>

<file path=ppt/charts/_rels/chart364.xml.rels><?xml version="1.0" encoding="UTF-8" standalone="yes"?>
<Relationships xmlns="http://schemas.openxmlformats.org/package/2006/relationships"><Relationship Id="rId1" Type="http://schemas.openxmlformats.org/officeDocument/2006/relationships/package" Target="../embeddings/Microsoft_Excel_Worksheet364.xlsx"/></Relationships>
</file>

<file path=ppt/charts/_rels/chart365.xml.rels><?xml version="1.0" encoding="UTF-8" standalone="yes"?>
<Relationships xmlns="http://schemas.openxmlformats.org/package/2006/relationships"><Relationship Id="rId1" Type="http://schemas.openxmlformats.org/officeDocument/2006/relationships/package" Target="../embeddings/Microsoft_Excel_Worksheet365.xlsx"/></Relationships>
</file>

<file path=ppt/charts/_rels/chart366.xml.rels><?xml version="1.0" encoding="UTF-8" standalone="yes"?>
<Relationships xmlns="http://schemas.openxmlformats.org/package/2006/relationships"><Relationship Id="rId2" Type="http://schemas.openxmlformats.org/officeDocument/2006/relationships/package" Target="../embeddings/Microsoft_Excel_Worksheet366.xlsx"/><Relationship Id="rId1" Type="http://schemas.openxmlformats.org/officeDocument/2006/relationships/themeOverride" Target="../theme/themeOverride111.xml"/></Relationships>
</file>

<file path=ppt/charts/_rels/chart367.xml.rels><?xml version="1.0" encoding="UTF-8" standalone="yes"?>
<Relationships xmlns="http://schemas.openxmlformats.org/package/2006/relationships"><Relationship Id="rId1" Type="http://schemas.openxmlformats.org/officeDocument/2006/relationships/package" Target="../embeddings/Microsoft_Excel_Worksheet367.xlsx"/></Relationships>
</file>

<file path=ppt/charts/_rels/chart368.xml.rels><?xml version="1.0" encoding="UTF-8" standalone="yes"?>
<Relationships xmlns="http://schemas.openxmlformats.org/package/2006/relationships"><Relationship Id="rId1" Type="http://schemas.openxmlformats.org/officeDocument/2006/relationships/package" Target="../embeddings/Microsoft_Excel_Worksheet368.xlsx"/></Relationships>
</file>

<file path=ppt/charts/_rels/chart369.xml.rels><?xml version="1.0" encoding="UTF-8" standalone="yes"?>
<Relationships xmlns="http://schemas.openxmlformats.org/package/2006/relationships"><Relationship Id="rId2" Type="http://schemas.openxmlformats.org/officeDocument/2006/relationships/package" Target="../embeddings/Microsoft_Excel_Worksheet369.xlsx"/><Relationship Id="rId1" Type="http://schemas.openxmlformats.org/officeDocument/2006/relationships/themeOverride" Target="../theme/themeOverride112.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70.xml.rels><?xml version="1.0" encoding="UTF-8" standalone="yes"?>
<Relationships xmlns="http://schemas.openxmlformats.org/package/2006/relationships"><Relationship Id="rId1" Type="http://schemas.openxmlformats.org/officeDocument/2006/relationships/package" Target="../embeddings/Microsoft_Excel_Worksheet370.xlsx"/></Relationships>
</file>

<file path=ppt/charts/_rels/chart371.xml.rels><?xml version="1.0" encoding="UTF-8" standalone="yes"?>
<Relationships xmlns="http://schemas.openxmlformats.org/package/2006/relationships"><Relationship Id="rId1" Type="http://schemas.openxmlformats.org/officeDocument/2006/relationships/package" Target="../embeddings/Microsoft_Excel_Worksheet371.xlsx"/></Relationships>
</file>

<file path=ppt/charts/_rels/chart372.xml.rels><?xml version="1.0" encoding="UTF-8" standalone="yes"?>
<Relationships xmlns="http://schemas.openxmlformats.org/package/2006/relationships"><Relationship Id="rId1" Type="http://schemas.openxmlformats.org/officeDocument/2006/relationships/package" Target="../embeddings/Microsoft_Excel_Worksheet372.xlsx"/></Relationships>
</file>

<file path=ppt/charts/_rels/chart373.xml.rels><?xml version="1.0" encoding="UTF-8" standalone="yes"?>
<Relationships xmlns="http://schemas.openxmlformats.org/package/2006/relationships"><Relationship Id="rId1" Type="http://schemas.openxmlformats.org/officeDocument/2006/relationships/package" Target="../embeddings/Microsoft_Excel_Worksheet373.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28.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9.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30.xml"/></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31.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32.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3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34.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5.xml"/></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6.xml"/></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7.xml"/></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39.xml"/></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40.xml"/></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1.xml"/></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42.xml"/></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3.xml"/></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themeOverride" Target="../theme/themeOverride4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6A2-4FF7-9FA7-B75B3FD5297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383270452061E-2"/>
          <c:y val="0.1143597953960394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133-4537-862A-F06D2AC3CED6}"/>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F133-4537-862A-F06D2AC3CED6}"/>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F133-4537-862A-F06D2AC3CED6}"/>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F133-4537-862A-F06D2AC3CED6}"/>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F133-4537-862A-F06D2AC3CED6}"/>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F133-4537-862A-F06D2AC3CED6}"/>
              </c:ext>
            </c:extLst>
          </c:dPt>
          <c:xVal>
            <c:numRef>
              <c:f>Sheet1!$B$2:$B$7</c:f>
              <c:numCache>
                <c:formatCode>General</c:formatCode>
                <c:ptCount val="6"/>
                <c:pt idx="4">
                  <c:v>0</c:v>
                </c:pt>
                <c:pt idx="5">
                  <c:v>68</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F133-4537-862A-F06D2AC3CED6}"/>
            </c:ext>
          </c:extLst>
        </c:ser>
        <c:dLbls>
          <c:showLegendKey val="0"/>
          <c:showVal val="0"/>
          <c:showCatName val="0"/>
          <c:showSerName val="0"/>
          <c:showPercent val="0"/>
          <c:showBubbleSize val="0"/>
        </c:dLbls>
        <c:axId val="130223104"/>
        <c:axId val="130228992"/>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F133-4537-862A-F06D2AC3CED6}"/>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F133-4537-862A-F06D2AC3CED6}"/>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F133-4537-862A-F06D2AC3CED6}"/>
              </c:ext>
            </c:extLst>
          </c:dPt>
          <c:dPt>
            <c:idx val="3"/>
            <c:marker>
              <c:spPr>
                <a:pattFill prst="wdDnDiag">
                  <a:fgClr>
                    <a:srgbClr val="9A83B3"/>
                  </a:fgClr>
                  <a:bgClr>
                    <a:srgbClr val="FFFFFF"/>
                  </a:bgClr>
                </a:pattFill>
                <a:ln>
                  <a:solidFill>
                    <a:srgbClr val="9A83B3"/>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F133-4537-862A-F06D2AC3CED6}"/>
              </c:ext>
            </c:extLst>
          </c:dPt>
          <c:dPt>
            <c:idx val="4"/>
            <c:marker>
              <c:spPr>
                <a:pattFill prst="pct20">
                  <a:fgClr>
                    <a:srgbClr val="F57B29"/>
                  </a:fgClr>
                  <a:bgClr>
                    <a:srgbClr val="FFFFFF"/>
                  </a:bgClr>
                </a:pattFill>
                <a:ln>
                  <a:solidFill>
                    <a:srgbClr val="F57B29"/>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F133-4537-862A-F06D2AC3CED6}"/>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F133-4537-862A-F06D2AC3CED6}"/>
              </c:ext>
            </c:extLst>
          </c:dPt>
          <c:xVal>
            <c:numRef>
              <c:f>Sheet1!$C$2:$C$7</c:f>
              <c:numCache>
                <c:formatCode>General</c:formatCode>
                <c:ptCount val="6"/>
                <c:pt idx="3">
                  <c:v>58</c:v>
                </c:pt>
                <c:pt idx="4">
                  <c:v>66</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F133-4537-862A-F06D2AC3CED6}"/>
            </c:ext>
          </c:extLst>
        </c:ser>
        <c:dLbls>
          <c:showLegendKey val="0"/>
          <c:showVal val="0"/>
          <c:showCatName val="0"/>
          <c:showSerName val="0"/>
          <c:showPercent val="0"/>
          <c:showBubbleSize val="0"/>
        </c:dLbls>
        <c:axId val="130232320"/>
        <c:axId val="130230528"/>
      </c:scatterChart>
      <c:valAx>
        <c:axId val="130223104"/>
        <c:scaling>
          <c:orientation val="minMax"/>
          <c:max val="100"/>
          <c:min val="0"/>
        </c:scaling>
        <c:delete val="0"/>
        <c:axPos val="b"/>
        <c:numFmt formatCode="General" sourceLinked="1"/>
        <c:majorTickMark val="none"/>
        <c:minorTickMark val="none"/>
        <c:tickLblPos val="none"/>
        <c:spPr>
          <a:ln>
            <a:noFill/>
          </a:ln>
        </c:spPr>
        <c:crossAx val="130228992"/>
        <c:crossesAt val="0"/>
        <c:crossBetween val="midCat"/>
      </c:valAx>
      <c:valAx>
        <c:axId val="130228992"/>
        <c:scaling>
          <c:orientation val="minMax"/>
          <c:max val="4"/>
          <c:min val="-1"/>
        </c:scaling>
        <c:delete val="1"/>
        <c:axPos val="l"/>
        <c:numFmt formatCode="General" sourceLinked="1"/>
        <c:majorTickMark val="out"/>
        <c:minorTickMark val="none"/>
        <c:tickLblPos val="nextTo"/>
        <c:crossAx val="130223104"/>
        <c:crosses val="autoZero"/>
        <c:crossBetween val="midCat"/>
        <c:majorUnit val="2"/>
      </c:valAx>
      <c:valAx>
        <c:axId val="130230528"/>
        <c:scaling>
          <c:orientation val="minMax"/>
        </c:scaling>
        <c:delete val="1"/>
        <c:axPos val="r"/>
        <c:numFmt formatCode="General" sourceLinked="1"/>
        <c:majorTickMark val="out"/>
        <c:minorTickMark val="none"/>
        <c:tickLblPos val="nextTo"/>
        <c:crossAx val="130232320"/>
        <c:crosses val="max"/>
        <c:crossBetween val="midCat"/>
      </c:valAx>
      <c:valAx>
        <c:axId val="130232320"/>
        <c:scaling>
          <c:orientation val="minMax"/>
          <c:max val="100"/>
        </c:scaling>
        <c:delete val="1"/>
        <c:axPos val="b"/>
        <c:numFmt formatCode="General" sourceLinked="1"/>
        <c:majorTickMark val="out"/>
        <c:minorTickMark val="none"/>
        <c:tickLblPos val="nextTo"/>
        <c:crossAx val="13023052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5D4-40B1-A343-CBBE4D40083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7B0F-41A7-AB4C-886CD800279D}"/>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7B0F-41A7-AB4C-886CD800279D}"/>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7B0F-41A7-AB4C-886CD800279D}"/>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7B0F-41A7-AB4C-886CD800279D}"/>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7B0F-41A7-AB4C-886CD800279D}"/>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7B0F-41A7-AB4C-886CD800279D}"/>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layout>
                <c:manualLayout>
                  <c:x val="6.6978777220675677E-3"/>
                  <c:y val="-7.0151696138204683E-3"/>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7B0F-41A7-AB4C-886CD800279D}"/>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28</c:v>
                </c:pt>
                <c:pt idx="1">
                  <c:v>45</c:v>
                </c:pt>
                <c:pt idx="2">
                  <c:v>11</c:v>
                </c:pt>
                <c:pt idx="3">
                  <c:v>7</c:v>
                </c:pt>
                <c:pt idx="4">
                  <c:v>6</c:v>
                </c:pt>
                <c:pt idx="5">
                  <c:v>3</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7B0F-41A7-AB4C-886CD800279D}"/>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7B0F-41A7-AB4C-886CD800279D}"/>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7B0F-41A7-AB4C-886CD800279D}"/>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7B0F-41A7-AB4C-886CD800279D}"/>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7B0F-41A7-AB4C-886CD800279D}"/>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7B0F-41A7-AB4C-886CD800279D}"/>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7B0F-41A7-AB4C-886CD800279D}"/>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24</c:v>
                </c:pt>
                <c:pt idx="1">
                  <c:v>39</c:v>
                </c:pt>
                <c:pt idx="2">
                  <c:v>10</c:v>
                </c:pt>
                <c:pt idx="3">
                  <c:v>6</c:v>
                </c:pt>
                <c:pt idx="4">
                  <c:v>5</c:v>
                </c:pt>
                <c:pt idx="5">
                  <c:v>3</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7B0F-41A7-AB4C-886CD800279D}"/>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B75-4B1D-B910-6709784BEFE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8BE5-424F-B18B-5C332E28C90A}"/>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A62-44F1-9472-A70B9B3D4DD3}"/>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AE3-4D51-9401-53820BF9C9C3}"/>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28DA-48A3-8024-13B901467651}"/>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28DA-48A3-8024-13B901467651}"/>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28DA-48A3-8024-13B901467651}"/>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28DA-48A3-8024-13B901467651}"/>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28DA-48A3-8024-13B901467651}"/>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28DA-48A3-8024-13B901467651}"/>
              </c:ext>
            </c:extLst>
          </c:dPt>
          <c:xVal>
            <c:numRef>
              <c:f>Sheet1!$B$2:$B$7</c:f>
              <c:numCache>
                <c:formatCode>General</c:formatCode>
                <c:ptCount val="6"/>
                <c:pt idx="0">
                  <c:v>72</c:v>
                </c:pt>
                <c:pt idx="1">
                  <c:v>68</c:v>
                </c:pt>
                <c:pt idx="2">
                  <c:v>73</c:v>
                </c:pt>
                <c:pt idx="3">
                  <c:v>66</c:v>
                </c:pt>
                <c:pt idx="4">
                  <c:v>72</c:v>
                </c:pt>
                <c:pt idx="5">
                  <c:v>70</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28DA-48A3-8024-13B901467651}"/>
            </c:ext>
          </c:extLst>
        </c:ser>
        <c:dLbls>
          <c:showLegendKey val="0"/>
          <c:showVal val="0"/>
          <c:showCatName val="0"/>
          <c:showSerName val="0"/>
          <c:showPercent val="0"/>
          <c:showBubbleSize val="0"/>
        </c:dLbls>
        <c:bubbleScale val="100"/>
        <c:showNegBubbles val="0"/>
        <c:sizeRepresents val="w"/>
        <c:axId val="130688896"/>
        <c:axId val="130690432"/>
      </c:bubbleChart>
      <c:valAx>
        <c:axId val="13068889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30690432"/>
        <c:crossesAt val="0"/>
        <c:crossBetween val="midCat"/>
      </c:valAx>
      <c:valAx>
        <c:axId val="130690432"/>
        <c:scaling>
          <c:orientation val="minMax"/>
          <c:max val="4"/>
          <c:min val="-1"/>
        </c:scaling>
        <c:delete val="1"/>
        <c:axPos val="l"/>
        <c:numFmt formatCode="General" sourceLinked="1"/>
        <c:majorTickMark val="out"/>
        <c:minorTickMark val="none"/>
        <c:tickLblPos val="nextTo"/>
        <c:crossAx val="130688896"/>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6CA-4B67-B40E-FAE383179A1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FADA-489B-B9F2-4B905235B40F}"/>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FADA-489B-B9F2-4B905235B40F}"/>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FADA-489B-B9F2-4B905235B40F}"/>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FADA-489B-B9F2-4B905235B40F}"/>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FADA-489B-B9F2-4B905235B40F}"/>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FADA-489B-B9F2-4B905235B40F}"/>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layout>
                <c:manualLayout>
                  <c:x val="8.930503629423478E-3"/>
                  <c:y val="-1.4030339227640872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FADA-489B-B9F2-4B905235B40F}"/>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13</c:v>
                </c:pt>
                <c:pt idx="1">
                  <c:v>43</c:v>
                </c:pt>
                <c:pt idx="2">
                  <c:v>24</c:v>
                </c:pt>
                <c:pt idx="3">
                  <c:v>11</c:v>
                </c:pt>
                <c:pt idx="4">
                  <c:v>7</c:v>
                </c:pt>
                <c:pt idx="5">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FADA-489B-B9F2-4B905235B40F}"/>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FADA-489B-B9F2-4B905235B40F}"/>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FADA-489B-B9F2-4B905235B40F}"/>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FADA-489B-B9F2-4B905235B40F}"/>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FADA-489B-B9F2-4B905235B40F}"/>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FADA-489B-B9F2-4B905235B40F}"/>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FADA-489B-B9F2-4B905235B40F}"/>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11</c:v>
                </c:pt>
                <c:pt idx="1">
                  <c:v>37</c:v>
                </c:pt>
                <c:pt idx="2">
                  <c:v>21</c:v>
                </c:pt>
                <c:pt idx="3">
                  <c:v>10</c:v>
                </c:pt>
                <c:pt idx="4">
                  <c:v>6</c:v>
                </c:pt>
                <c:pt idx="5">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FADA-489B-B9F2-4B905235B40F}"/>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ECE-404D-B4E8-CD7FA6ED791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41047582975E-2"/>
          <c:y val="0"/>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5A5-4E5F-B400-5496706AD56A}"/>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95A5-4E5F-B400-5496706AD56A}"/>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95A5-4E5F-B400-5496706AD56A}"/>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95A5-4E5F-B400-5496706AD56A}"/>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95A5-4E5F-B400-5496706AD56A}"/>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95A5-4E5F-B400-5496706AD56A}"/>
              </c:ext>
            </c:extLst>
          </c:dPt>
          <c:xVal>
            <c:numRef>
              <c:f>Sheet1!$B$2:$B$7</c:f>
              <c:numCache>
                <c:formatCode>General</c:formatCode>
                <c:ptCount val="6"/>
                <c:pt idx="4">
                  <c:v>0</c:v>
                </c:pt>
                <c:pt idx="5">
                  <c:v>38</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95A5-4E5F-B400-5496706AD56A}"/>
            </c:ext>
          </c:extLst>
        </c:ser>
        <c:dLbls>
          <c:showLegendKey val="0"/>
          <c:showVal val="0"/>
          <c:showCatName val="0"/>
          <c:showSerName val="0"/>
          <c:showPercent val="0"/>
          <c:showBubbleSize val="0"/>
        </c:dLbls>
        <c:axId val="137191424"/>
        <c:axId val="137192960"/>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95A5-4E5F-B400-5496706AD56A}"/>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95A5-4E5F-B400-5496706AD56A}"/>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95A5-4E5F-B400-5496706AD56A}"/>
              </c:ext>
            </c:extLst>
          </c:dPt>
          <c:dPt>
            <c:idx val="3"/>
            <c:marker>
              <c:spPr>
                <a:pattFill prst="wdDnDiag">
                  <a:fgClr>
                    <a:srgbClr val="9A83B3"/>
                  </a:fgClr>
                  <a:bgClr>
                    <a:srgbClr val="FFFFFF"/>
                  </a:bgClr>
                </a:pattFill>
                <a:ln>
                  <a:solidFill>
                    <a:srgbClr val="9A83B3"/>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95A5-4E5F-B400-5496706AD56A}"/>
              </c:ext>
            </c:extLst>
          </c:dPt>
          <c:dPt>
            <c:idx val="4"/>
            <c:marker>
              <c:spPr>
                <a:pattFill prst="pct20">
                  <a:fgClr>
                    <a:srgbClr val="F57B29"/>
                  </a:fgClr>
                  <a:bgClr>
                    <a:srgbClr val="FFFFFF"/>
                  </a:bgClr>
                </a:pattFill>
                <a:ln>
                  <a:solidFill>
                    <a:srgbClr val="F57B29"/>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95A5-4E5F-B400-5496706AD56A}"/>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95A5-4E5F-B400-5496706AD56A}"/>
              </c:ext>
            </c:extLst>
          </c:dPt>
          <c:xVal>
            <c:numRef>
              <c:f>Sheet1!$C$2:$C$7</c:f>
              <c:numCache>
                <c:formatCode>General</c:formatCode>
                <c:ptCount val="6"/>
                <c:pt idx="3">
                  <c:v>47</c:v>
                </c:pt>
                <c:pt idx="4">
                  <c:v>44</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95A5-4E5F-B400-5496706AD56A}"/>
            </c:ext>
          </c:extLst>
        </c:ser>
        <c:dLbls>
          <c:showLegendKey val="0"/>
          <c:showVal val="0"/>
          <c:showCatName val="0"/>
          <c:showSerName val="0"/>
          <c:showPercent val="0"/>
          <c:showBubbleSize val="0"/>
        </c:dLbls>
        <c:axId val="137204480"/>
        <c:axId val="137194496"/>
      </c:scatterChart>
      <c:valAx>
        <c:axId val="137191424"/>
        <c:scaling>
          <c:orientation val="minMax"/>
          <c:max val="100"/>
          <c:min val="0"/>
        </c:scaling>
        <c:delete val="0"/>
        <c:axPos val="b"/>
        <c:numFmt formatCode="General" sourceLinked="1"/>
        <c:majorTickMark val="none"/>
        <c:minorTickMark val="none"/>
        <c:tickLblPos val="none"/>
        <c:spPr>
          <a:ln>
            <a:noFill/>
          </a:ln>
        </c:spPr>
        <c:crossAx val="137192960"/>
        <c:crossesAt val="0"/>
        <c:crossBetween val="midCat"/>
      </c:valAx>
      <c:valAx>
        <c:axId val="137192960"/>
        <c:scaling>
          <c:orientation val="minMax"/>
          <c:max val="4"/>
          <c:min val="-1"/>
        </c:scaling>
        <c:delete val="1"/>
        <c:axPos val="l"/>
        <c:numFmt formatCode="General" sourceLinked="1"/>
        <c:majorTickMark val="out"/>
        <c:minorTickMark val="none"/>
        <c:tickLblPos val="nextTo"/>
        <c:crossAx val="137191424"/>
        <c:crosses val="autoZero"/>
        <c:crossBetween val="midCat"/>
        <c:majorUnit val="2"/>
      </c:valAx>
      <c:valAx>
        <c:axId val="137194496"/>
        <c:scaling>
          <c:orientation val="minMax"/>
        </c:scaling>
        <c:delete val="1"/>
        <c:axPos val="r"/>
        <c:numFmt formatCode="General" sourceLinked="1"/>
        <c:majorTickMark val="out"/>
        <c:minorTickMark val="none"/>
        <c:tickLblPos val="nextTo"/>
        <c:crossAx val="137204480"/>
        <c:crosses val="max"/>
        <c:crossBetween val="midCat"/>
      </c:valAx>
      <c:valAx>
        <c:axId val="137204480"/>
        <c:scaling>
          <c:orientation val="minMax"/>
          <c:max val="100"/>
        </c:scaling>
        <c:delete val="1"/>
        <c:axPos val="b"/>
        <c:numFmt formatCode="General" sourceLinked="1"/>
        <c:majorTickMark val="out"/>
        <c:minorTickMark val="none"/>
        <c:tickLblPos val="nextTo"/>
        <c:crossAx val="137194496"/>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880-4CC2-AF5D-7002C1377E8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6D9-4A0A-B724-AA3EB7B5DD1A}"/>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FEE-4E6A-BA07-8C35EC5256ED}"/>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5580-418D-8E94-F248C0FF1A81}"/>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5580-418D-8E94-F248C0FF1A81}"/>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5580-418D-8E94-F248C0FF1A81}"/>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5580-418D-8E94-F248C0FF1A81}"/>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5580-418D-8E94-F248C0FF1A81}"/>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5580-418D-8E94-F248C0FF1A81}"/>
              </c:ext>
            </c:extLst>
          </c:dPt>
          <c:xVal>
            <c:numRef>
              <c:f>Sheet1!$B$2:$B$7</c:f>
              <c:numCache>
                <c:formatCode>General</c:formatCode>
                <c:ptCount val="6"/>
                <c:pt idx="0">
                  <c:v>55</c:v>
                </c:pt>
                <c:pt idx="1">
                  <c:v>53</c:v>
                </c:pt>
                <c:pt idx="2">
                  <c:v>60</c:v>
                </c:pt>
                <c:pt idx="3">
                  <c:v>55</c:v>
                </c:pt>
                <c:pt idx="4">
                  <c:v>65</c:v>
                </c:pt>
                <c:pt idx="5">
                  <c:v>60</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5580-418D-8E94-F248C0FF1A81}"/>
            </c:ext>
          </c:extLst>
        </c:ser>
        <c:dLbls>
          <c:showLegendKey val="0"/>
          <c:showVal val="0"/>
          <c:showCatName val="0"/>
          <c:showSerName val="0"/>
          <c:showPercent val="0"/>
          <c:showBubbleSize val="0"/>
        </c:dLbls>
        <c:bubbleScale val="100"/>
        <c:showNegBubbles val="0"/>
        <c:sizeRepresents val="w"/>
        <c:axId val="131299968"/>
        <c:axId val="131305856"/>
      </c:bubbleChart>
      <c:valAx>
        <c:axId val="13129996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31305856"/>
        <c:crossesAt val="0"/>
        <c:crossBetween val="midCat"/>
      </c:valAx>
      <c:valAx>
        <c:axId val="131305856"/>
        <c:scaling>
          <c:orientation val="minMax"/>
          <c:max val="4"/>
          <c:min val="-1"/>
        </c:scaling>
        <c:delete val="1"/>
        <c:axPos val="l"/>
        <c:numFmt formatCode="General" sourceLinked="1"/>
        <c:majorTickMark val="out"/>
        <c:minorTickMark val="none"/>
        <c:tickLblPos val="nextTo"/>
        <c:crossAx val="131299968"/>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38C4-4E8D-9978-DA9ECBCF0A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81004168330146"/>
          <c:y val="4.910618729674305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FADA-489B-B9F2-4B905235B40F}"/>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FADA-489B-B9F2-4B905235B40F}"/>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FADA-489B-B9F2-4B905235B40F}"/>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FADA-489B-B9F2-4B905235B40F}"/>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FADA-489B-B9F2-4B905235B40F}"/>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FADA-489B-B9F2-4B905235B40F}"/>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11</c:v>
                </c:pt>
                <c:pt idx="1">
                  <c:v>36</c:v>
                </c:pt>
                <c:pt idx="2">
                  <c:v>26</c:v>
                </c:pt>
                <c:pt idx="3">
                  <c:v>13</c:v>
                </c:pt>
                <c:pt idx="4">
                  <c:v>6</c:v>
                </c:pt>
                <c:pt idx="5">
                  <c:v>8</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FADA-489B-B9F2-4B905235B40F}"/>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FADA-489B-B9F2-4B905235B40F}"/>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FADA-489B-B9F2-4B905235B40F}"/>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FADA-489B-B9F2-4B905235B40F}"/>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FADA-489B-B9F2-4B905235B40F}"/>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FADA-489B-B9F2-4B905235B40F}"/>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FADA-489B-B9F2-4B905235B40F}"/>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10</c:v>
                </c:pt>
                <c:pt idx="1">
                  <c:v>31</c:v>
                </c:pt>
                <c:pt idx="2">
                  <c:v>23</c:v>
                </c:pt>
                <c:pt idx="3">
                  <c:v>11</c:v>
                </c:pt>
                <c:pt idx="4">
                  <c:v>5</c:v>
                </c:pt>
                <c:pt idx="5">
                  <c:v>7</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FADA-489B-B9F2-4B905235B40F}"/>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ECE-404D-B4E8-CD7FA6ED791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880-4CC2-AF5D-7002C1377E8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6D9-4A0A-B724-AA3EB7B5DD1A}"/>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FEE-4E6A-BA07-8C35EC5256ED}"/>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383270452061E-2"/>
          <c:y val="0.1143597953960394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121-4CFB-8EB7-41D389064478}"/>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2121-4CFB-8EB7-41D389064478}"/>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2121-4CFB-8EB7-41D389064478}"/>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2121-4CFB-8EB7-41D389064478}"/>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2121-4CFB-8EB7-41D389064478}"/>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2121-4CFB-8EB7-41D389064478}"/>
              </c:ext>
            </c:extLst>
          </c:dPt>
          <c:xVal>
            <c:numRef>
              <c:f>Sheet1!$B$2:$B$7</c:f>
              <c:numCache>
                <c:formatCode>General</c:formatCode>
                <c:ptCount val="6"/>
                <c:pt idx="4">
                  <c:v>0</c:v>
                </c:pt>
                <c:pt idx="5">
                  <c:v>52</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2121-4CFB-8EB7-41D389064478}"/>
            </c:ext>
          </c:extLst>
        </c:ser>
        <c:dLbls>
          <c:showLegendKey val="0"/>
          <c:showVal val="0"/>
          <c:showCatName val="0"/>
          <c:showSerName val="0"/>
          <c:showPercent val="0"/>
          <c:showBubbleSize val="0"/>
        </c:dLbls>
        <c:axId val="131359488"/>
        <c:axId val="131361024"/>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2121-4CFB-8EB7-41D389064478}"/>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2121-4CFB-8EB7-41D389064478}"/>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2121-4CFB-8EB7-41D389064478}"/>
              </c:ext>
            </c:extLst>
          </c:dPt>
          <c:dPt>
            <c:idx val="3"/>
            <c:marker>
              <c:spPr>
                <a:pattFill prst="wdDnDiag">
                  <a:fgClr>
                    <a:srgbClr val="9A83B3"/>
                  </a:fgClr>
                  <a:bgClr>
                    <a:srgbClr val="FFFFFF"/>
                  </a:bgClr>
                </a:pattFill>
                <a:ln>
                  <a:solidFill>
                    <a:srgbClr val="9A83B3"/>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2121-4CFB-8EB7-41D389064478}"/>
              </c:ext>
            </c:extLst>
          </c:dPt>
          <c:dPt>
            <c:idx val="4"/>
            <c:marker>
              <c:spPr>
                <a:pattFill prst="pct20">
                  <a:fgClr>
                    <a:srgbClr val="F57B29"/>
                  </a:fgClr>
                  <a:bgClr>
                    <a:srgbClr val="FFFFFF"/>
                  </a:bgClr>
                </a:pattFill>
                <a:ln>
                  <a:solidFill>
                    <a:srgbClr val="F57B29"/>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2121-4CFB-8EB7-41D389064478}"/>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2121-4CFB-8EB7-41D389064478}"/>
              </c:ext>
            </c:extLst>
          </c:dPt>
          <c:xVal>
            <c:numRef>
              <c:f>Sheet1!$C$2:$C$7</c:f>
              <c:numCache>
                <c:formatCode>General</c:formatCode>
                <c:ptCount val="6"/>
                <c:pt idx="3">
                  <c:v>60</c:v>
                </c:pt>
                <c:pt idx="4">
                  <c:v>62</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2121-4CFB-8EB7-41D389064478}"/>
            </c:ext>
          </c:extLst>
        </c:ser>
        <c:dLbls>
          <c:showLegendKey val="0"/>
          <c:showVal val="0"/>
          <c:showCatName val="0"/>
          <c:showSerName val="0"/>
          <c:showPercent val="0"/>
          <c:showBubbleSize val="0"/>
        </c:dLbls>
        <c:axId val="131372544"/>
        <c:axId val="131371008"/>
      </c:scatterChart>
      <c:valAx>
        <c:axId val="131359488"/>
        <c:scaling>
          <c:orientation val="minMax"/>
          <c:max val="100"/>
          <c:min val="0"/>
        </c:scaling>
        <c:delete val="0"/>
        <c:axPos val="b"/>
        <c:numFmt formatCode="General" sourceLinked="1"/>
        <c:majorTickMark val="none"/>
        <c:minorTickMark val="none"/>
        <c:tickLblPos val="none"/>
        <c:spPr>
          <a:ln>
            <a:noFill/>
          </a:ln>
        </c:spPr>
        <c:crossAx val="131361024"/>
        <c:crossesAt val="0"/>
        <c:crossBetween val="midCat"/>
      </c:valAx>
      <c:valAx>
        <c:axId val="131361024"/>
        <c:scaling>
          <c:orientation val="minMax"/>
          <c:max val="4"/>
          <c:min val="-1"/>
        </c:scaling>
        <c:delete val="1"/>
        <c:axPos val="l"/>
        <c:numFmt formatCode="General" sourceLinked="1"/>
        <c:majorTickMark val="out"/>
        <c:minorTickMark val="none"/>
        <c:tickLblPos val="nextTo"/>
        <c:crossAx val="131359488"/>
        <c:crosses val="autoZero"/>
        <c:crossBetween val="midCat"/>
        <c:majorUnit val="2"/>
      </c:valAx>
      <c:valAx>
        <c:axId val="131371008"/>
        <c:scaling>
          <c:orientation val="minMax"/>
        </c:scaling>
        <c:delete val="1"/>
        <c:axPos val="r"/>
        <c:numFmt formatCode="General" sourceLinked="1"/>
        <c:majorTickMark val="out"/>
        <c:minorTickMark val="none"/>
        <c:tickLblPos val="nextTo"/>
        <c:crossAx val="131372544"/>
        <c:crosses val="max"/>
        <c:crossBetween val="midCat"/>
      </c:valAx>
      <c:valAx>
        <c:axId val="131372544"/>
        <c:scaling>
          <c:orientation val="minMax"/>
          <c:max val="100"/>
        </c:scaling>
        <c:delete val="1"/>
        <c:axPos val="b"/>
        <c:numFmt formatCode="General" sourceLinked="1"/>
        <c:majorTickMark val="out"/>
        <c:minorTickMark val="none"/>
        <c:tickLblPos val="nextTo"/>
        <c:crossAx val="13137100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5580-418D-8E94-F248C0FF1A81}"/>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5580-418D-8E94-F248C0FF1A81}"/>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5580-418D-8E94-F248C0FF1A81}"/>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5580-418D-8E94-F248C0FF1A81}"/>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5580-418D-8E94-F248C0FF1A81}"/>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5580-418D-8E94-F248C0FF1A81}"/>
              </c:ext>
            </c:extLst>
          </c:dPt>
          <c:xVal>
            <c:numRef>
              <c:f>Sheet1!$B$2:$B$7</c:f>
              <c:numCache>
                <c:formatCode>General</c:formatCode>
                <c:ptCount val="6"/>
                <c:pt idx="0">
                  <c:v>47</c:v>
                </c:pt>
                <c:pt idx="1">
                  <c:v>45</c:v>
                </c:pt>
                <c:pt idx="2">
                  <c:v>45</c:v>
                </c:pt>
                <c:pt idx="3">
                  <c:v>49</c:v>
                </c:pt>
                <c:pt idx="4">
                  <c:v>57</c:v>
                </c:pt>
                <c:pt idx="5">
                  <c:v>55</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5580-418D-8E94-F248C0FF1A81}"/>
            </c:ext>
          </c:extLst>
        </c:ser>
        <c:dLbls>
          <c:showLegendKey val="0"/>
          <c:showVal val="0"/>
          <c:showCatName val="0"/>
          <c:showSerName val="0"/>
          <c:showPercent val="0"/>
          <c:showBubbleSize val="0"/>
        </c:dLbls>
        <c:bubbleScale val="100"/>
        <c:showNegBubbles val="0"/>
        <c:sizeRepresents val="w"/>
        <c:axId val="160248192"/>
        <c:axId val="160249728"/>
      </c:bubbleChart>
      <c:valAx>
        <c:axId val="160248192"/>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60249728"/>
        <c:crossesAt val="0"/>
        <c:crossBetween val="midCat"/>
      </c:valAx>
      <c:valAx>
        <c:axId val="160249728"/>
        <c:scaling>
          <c:orientation val="minMax"/>
          <c:max val="4"/>
          <c:min val="-1"/>
        </c:scaling>
        <c:delete val="1"/>
        <c:axPos val="l"/>
        <c:numFmt formatCode="General" sourceLinked="1"/>
        <c:majorTickMark val="out"/>
        <c:minorTickMark val="none"/>
        <c:tickLblPos val="nextTo"/>
        <c:crossAx val="160248192"/>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968-4EB1-9384-7ADD1C15480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FADA-489B-B9F2-4B905235B40F}"/>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FADA-489B-B9F2-4B905235B40F}"/>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FADA-489B-B9F2-4B905235B40F}"/>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FADA-489B-B9F2-4B905235B40F}"/>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FADA-489B-B9F2-4B905235B40F}"/>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FADA-489B-B9F2-4B905235B40F}"/>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layout>
                <c:manualLayout>
                  <c:x val="8.9305036294234363E-3"/>
                  <c:y val="-1.0522754420730654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FADA-489B-B9F2-4B905235B40F}"/>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13</c:v>
                </c:pt>
                <c:pt idx="1">
                  <c:v>38</c:v>
                </c:pt>
                <c:pt idx="2">
                  <c:v>29</c:v>
                </c:pt>
                <c:pt idx="3">
                  <c:v>14</c:v>
                </c:pt>
                <c:pt idx="4">
                  <c:v>5</c:v>
                </c:pt>
                <c:pt idx="5">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FADA-489B-B9F2-4B905235B40F}"/>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FADA-489B-B9F2-4B905235B40F}"/>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FADA-489B-B9F2-4B905235B40F}"/>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FADA-489B-B9F2-4B905235B40F}"/>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FADA-489B-B9F2-4B905235B40F}"/>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FADA-489B-B9F2-4B905235B40F}"/>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FADA-489B-B9F2-4B905235B40F}"/>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11</c:v>
                </c:pt>
                <c:pt idx="1">
                  <c:v>33</c:v>
                </c:pt>
                <c:pt idx="2">
                  <c:v>25</c:v>
                </c:pt>
                <c:pt idx="3">
                  <c:v>12</c:v>
                </c:pt>
                <c:pt idx="4">
                  <c:v>4</c:v>
                </c:pt>
                <c:pt idx="5">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FADA-489B-B9F2-4B905235B40F}"/>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ECE-404D-B4E8-CD7FA6ED791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880-4CC2-AF5D-7002C1377E8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6D9-4A0A-B724-AA3EB7B5DD1A}"/>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FEE-4E6A-BA07-8C35EC5256ED}"/>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5580-418D-8E94-F248C0FF1A81}"/>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5580-418D-8E94-F248C0FF1A81}"/>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5580-418D-8E94-F248C0FF1A81}"/>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5580-418D-8E94-F248C0FF1A81}"/>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5580-418D-8E94-F248C0FF1A81}"/>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5580-418D-8E94-F248C0FF1A81}"/>
              </c:ext>
            </c:extLst>
          </c:dPt>
          <c:xVal>
            <c:numRef>
              <c:f>Sheet1!$B$2:$B$7</c:f>
              <c:numCache>
                <c:formatCode>General</c:formatCode>
                <c:ptCount val="6"/>
                <c:pt idx="0">
                  <c:v>51</c:v>
                </c:pt>
                <c:pt idx="1">
                  <c:v>51</c:v>
                </c:pt>
                <c:pt idx="2">
                  <c:v>55</c:v>
                </c:pt>
                <c:pt idx="3">
                  <c:v>51</c:v>
                </c:pt>
                <c:pt idx="4">
                  <c:v>58</c:v>
                </c:pt>
                <c:pt idx="5">
                  <c:v>56</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5580-418D-8E94-F248C0FF1A81}"/>
            </c:ext>
          </c:extLst>
        </c:ser>
        <c:dLbls>
          <c:showLegendKey val="0"/>
          <c:showVal val="0"/>
          <c:showCatName val="0"/>
          <c:showSerName val="0"/>
          <c:showPercent val="0"/>
          <c:showBubbleSize val="0"/>
        </c:dLbls>
        <c:bubbleScale val="100"/>
        <c:showNegBubbles val="0"/>
        <c:sizeRepresents val="w"/>
        <c:axId val="160995200"/>
        <c:axId val="160996736"/>
      </c:bubbleChart>
      <c:valAx>
        <c:axId val="16099520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60996736"/>
        <c:crossesAt val="0"/>
        <c:crossBetween val="midCat"/>
      </c:valAx>
      <c:valAx>
        <c:axId val="160996736"/>
        <c:scaling>
          <c:orientation val="minMax"/>
          <c:max val="4"/>
          <c:min val="-1"/>
        </c:scaling>
        <c:delete val="1"/>
        <c:axPos val="l"/>
        <c:numFmt formatCode="General" sourceLinked="1"/>
        <c:majorTickMark val="out"/>
        <c:minorTickMark val="none"/>
        <c:tickLblPos val="nextTo"/>
        <c:crossAx val="16099520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A39-4418-B857-8DC4FB73BC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04266759065737"/>
          <c:y val="4.910618729674305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E10B-40C1-8D15-769CFAA05FBE}"/>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E10B-40C1-8D15-769CFAA05FBE}"/>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E10B-40C1-8D15-769CFAA05FBE}"/>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E10B-40C1-8D15-769CFAA05FBE}"/>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E10B-40C1-8D15-769CFAA05FBE}"/>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E10B-40C1-8D15-769CFAA05FBE}"/>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16</c:v>
                </c:pt>
                <c:pt idx="1">
                  <c:v>39</c:v>
                </c:pt>
                <c:pt idx="2">
                  <c:v>18</c:v>
                </c:pt>
                <c:pt idx="3">
                  <c:v>14</c:v>
                </c:pt>
                <c:pt idx="4">
                  <c:v>2</c:v>
                </c:pt>
                <c:pt idx="5">
                  <c:v>10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E10B-40C1-8D15-769CFAA05FBE}"/>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E10B-40C1-8D15-769CFAA05FBE}"/>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E10B-40C1-8D15-769CFAA05FBE}"/>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E10B-40C1-8D15-769CFAA05FBE}"/>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E10B-40C1-8D15-769CFAA05FBE}"/>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E10B-40C1-8D15-769CFAA05FBE}"/>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E10B-40C1-8D15-769CFAA05FBE}"/>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14</c:v>
                </c:pt>
                <c:pt idx="1">
                  <c:v>34</c:v>
                </c:pt>
                <c:pt idx="2">
                  <c:v>16</c:v>
                </c:pt>
                <c:pt idx="3">
                  <c:v>12</c:v>
                </c:pt>
                <c:pt idx="4">
                  <c:v>2</c:v>
                </c:pt>
                <c:pt idx="5">
                  <c:v>9</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E10B-40C1-8D15-769CFAA05FBE}"/>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909859462257278E-2"/>
          <c:y val="6.7183500926809886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EA6-4C87-84CF-B9DE70877971}"/>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1EA6-4C87-84CF-B9DE70877971}"/>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1EA6-4C87-84CF-B9DE70877971}"/>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1EA6-4C87-84CF-B9DE70877971}"/>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1EA6-4C87-84CF-B9DE70877971}"/>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1EA6-4C87-84CF-B9DE70877971}"/>
              </c:ext>
            </c:extLst>
          </c:dPt>
          <c:xVal>
            <c:numRef>
              <c:f>Sheet1!$B$2:$B$7</c:f>
              <c:numCache>
                <c:formatCode>General</c:formatCode>
                <c:ptCount val="6"/>
                <c:pt idx="4">
                  <c:v>0</c:v>
                </c:pt>
                <c:pt idx="5">
                  <c:v>57</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1EA6-4C87-84CF-B9DE70877971}"/>
            </c:ext>
          </c:extLst>
        </c:ser>
        <c:dLbls>
          <c:showLegendKey val="0"/>
          <c:showVal val="0"/>
          <c:showCatName val="0"/>
          <c:showSerName val="0"/>
          <c:showPercent val="0"/>
          <c:showBubbleSize val="0"/>
        </c:dLbls>
        <c:axId val="137340800"/>
        <c:axId val="137342336"/>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1EA6-4C87-84CF-B9DE70877971}"/>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1EA6-4C87-84CF-B9DE70877971}"/>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1EA6-4C87-84CF-B9DE70877971}"/>
              </c:ext>
            </c:extLst>
          </c:dPt>
          <c:dPt>
            <c:idx val="3"/>
            <c:marker>
              <c:spPr>
                <a:pattFill prst="wdDnDiag">
                  <a:fgClr>
                    <a:srgbClr val="9A83B3"/>
                  </a:fgClr>
                  <a:bgClr>
                    <a:srgbClr val="FFFFFF"/>
                  </a:bgClr>
                </a:pattFill>
                <a:ln>
                  <a:solidFill>
                    <a:srgbClr val="9A83B3"/>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1EA6-4C87-84CF-B9DE70877971}"/>
              </c:ext>
            </c:extLst>
          </c:dPt>
          <c:dPt>
            <c:idx val="4"/>
            <c:marker>
              <c:spPr>
                <a:pattFill prst="pct20">
                  <a:fgClr>
                    <a:srgbClr val="F57B29"/>
                  </a:fgClr>
                  <a:bgClr>
                    <a:srgbClr val="FFFFFF"/>
                  </a:bgClr>
                </a:pattFill>
                <a:ln>
                  <a:solidFill>
                    <a:srgbClr val="F57B29"/>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1EA6-4C87-84CF-B9DE70877971}"/>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1EA6-4C87-84CF-B9DE70877971}"/>
              </c:ext>
            </c:extLst>
          </c:dPt>
          <c:xVal>
            <c:numRef>
              <c:f>Sheet1!$C$2:$C$7</c:f>
              <c:numCache>
                <c:formatCode>General</c:formatCode>
                <c:ptCount val="6"/>
                <c:pt idx="3">
                  <c:v>58</c:v>
                </c:pt>
                <c:pt idx="4">
                  <c:v>78</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1EA6-4C87-84CF-B9DE70877971}"/>
            </c:ext>
          </c:extLst>
        </c:ser>
        <c:dLbls>
          <c:showLegendKey val="0"/>
          <c:showVal val="0"/>
          <c:showCatName val="0"/>
          <c:showSerName val="0"/>
          <c:showPercent val="0"/>
          <c:showBubbleSize val="0"/>
        </c:dLbls>
        <c:axId val="137353856"/>
        <c:axId val="137352320"/>
      </c:scatterChart>
      <c:valAx>
        <c:axId val="137340800"/>
        <c:scaling>
          <c:orientation val="minMax"/>
          <c:max val="100"/>
          <c:min val="0"/>
        </c:scaling>
        <c:delete val="0"/>
        <c:axPos val="b"/>
        <c:numFmt formatCode="General" sourceLinked="1"/>
        <c:majorTickMark val="none"/>
        <c:minorTickMark val="none"/>
        <c:tickLblPos val="none"/>
        <c:spPr>
          <a:ln>
            <a:noFill/>
          </a:ln>
        </c:spPr>
        <c:crossAx val="137342336"/>
        <c:crossesAt val="0"/>
        <c:crossBetween val="midCat"/>
      </c:valAx>
      <c:valAx>
        <c:axId val="137342336"/>
        <c:scaling>
          <c:orientation val="minMax"/>
          <c:max val="4"/>
          <c:min val="-1"/>
        </c:scaling>
        <c:delete val="1"/>
        <c:axPos val="l"/>
        <c:numFmt formatCode="General" sourceLinked="1"/>
        <c:majorTickMark val="out"/>
        <c:minorTickMark val="none"/>
        <c:tickLblPos val="nextTo"/>
        <c:crossAx val="137340800"/>
        <c:crosses val="autoZero"/>
        <c:crossBetween val="midCat"/>
        <c:majorUnit val="2"/>
      </c:valAx>
      <c:valAx>
        <c:axId val="137352320"/>
        <c:scaling>
          <c:orientation val="minMax"/>
        </c:scaling>
        <c:delete val="1"/>
        <c:axPos val="r"/>
        <c:numFmt formatCode="General" sourceLinked="1"/>
        <c:majorTickMark val="out"/>
        <c:minorTickMark val="none"/>
        <c:tickLblPos val="nextTo"/>
        <c:crossAx val="137353856"/>
        <c:crosses val="max"/>
        <c:crossBetween val="midCat"/>
      </c:valAx>
      <c:valAx>
        <c:axId val="137353856"/>
        <c:scaling>
          <c:orientation val="minMax"/>
          <c:max val="100"/>
        </c:scaling>
        <c:delete val="1"/>
        <c:axPos val="b"/>
        <c:numFmt formatCode="General" sourceLinked="1"/>
        <c:majorTickMark val="out"/>
        <c:minorTickMark val="none"/>
        <c:tickLblPos val="nextTo"/>
        <c:crossAx val="137352320"/>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2C9-4A52-ABF2-0F7575DD11B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020-4B77-A99C-95B026DC580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77F5-4B70-B012-5AF265030EB5}"/>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77F5-4B70-B012-5AF265030EB5}"/>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77F5-4B70-B012-5AF265030EB5}"/>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77F5-4B70-B012-5AF265030EB5}"/>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77F5-4B70-B012-5AF265030EB5}"/>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77F5-4B70-B012-5AF265030EB5}"/>
              </c:ext>
            </c:extLst>
          </c:dPt>
          <c:xVal>
            <c:numRef>
              <c:f>Sheet1!$B$2:$B$7</c:f>
              <c:numCache>
                <c:formatCode>General</c:formatCode>
                <c:ptCount val="6"/>
                <c:pt idx="0">
                  <c:v>55</c:v>
                </c:pt>
                <c:pt idx="1">
                  <c:v>51</c:v>
                </c:pt>
                <c:pt idx="2">
                  <c:v>49</c:v>
                </c:pt>
                <c:pt idx="3">
                  <c:v>56</c:v>
                </c:pt>
                <c:pt idx="4">
                  <c:v>62</c:v>
                </c:pt>
                <c:pt idx="5">
                  <c:v>61</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77F5-4B70-B012-5AF265030EB5}"/>
            </c:ext>
          </c:extLst>
        </c:ser>
        <c:dLbls>
          <c:showLegendKey val="0"/>
          <c:showVal val="0"/>
          <c:showCatName val="0"/>
          <c:showSerName val="0"/>
          <c:showPercent val="0"/>
          <c:showBubbleSize val="0"/>
        </c:dLbls>
        <c:bubbleScale val="100"/>
        <c:showNegBubbles val="0"/>
        <c:sizeRepresents val="w"/>
        <c:axId val="161531776"/>
        <c:axId val="161533312"/>
      </c:bubbleChart>
      <c:valAx>
        <c:axId val="16153177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61533312"/>
        <c:crossesAt val="0"/>
        <c:crossBetween val="midCat"/>
      </c:valAx>
      <c:valAx>
        <c:axId val="161533312"/>
        <c:scaling>
          <c:orientation val="minMax"/>
          <c:max val="4"/>
          <c:min val="-1"/>
        </c:scaling>
        <c:delete val="1"/>
        <c:axPos val="l"/>
        <c:numFmt formatCode="General" sourceLinked="1"/>
        <c:majorTickMark val="out"/>
        <c:minorTickMark val="none"/>
        <c:tickLblPos val="nextTo"/>
        <c:crossAx val="161531776"/>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465-4E86-8510-FC077597ED6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E10B-40C1-8D15-769CFAA05FBE}"/>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E10B-40C1-8D15-769CFAA05FBE}"/>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E10B-40C1-8D15-769CFAA05FBE}"/>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E10B-40C1-8D15-769CFAA05FBE}"/>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E10B-40C1-8D15-769CFAA05FBE}"/>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E10B-40C1-8D15-769CFAA05FBE}"/>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E10B-40C1-8D15-769CFAA05FBE}"/>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41</c:v>
                </c:pt>
                <c:pt idx="1">
                  <c:v>38</c:v>
                </c:pt>
                <c:pt idx="2">
                  <c:v>9</c:v>
                </c:pt>
                <c:pt idx="3">
                  <c:v>8</c:v>
                </c:pt>
                <c:pt idx="4">
                  <c:v>3</c:v>
                </c:pt>
                <c:pt idx="5">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E10B-40C1-8D15-769CFAA05FBE}"/>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E10B-40C1-8D15-769CFAA05FBE}"/>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E10B-40C1-8D15-769CFAA05FBE}"/>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E10B-40C1-8D15-769CFAA05FBE}"/>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E10B-40C1-8D15-769CFAA05FBE}"/>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E10B-40C1-8D15-769CFAA05FBE}"/>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E10B-40C1-8D15-769CFAA05FBE}"/>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8-E10B-40C1-8D15-769CFAA05FBE}"/>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36</c:v>
                </c:pt>
                <c:pt idx="1">
                  <c:v>33</c:v>
                </c:pt>
                <c:pt idx="2">
                  <c:v>8</c:v>
                </c:pt>
                <c:pt idx="3">
                  <c:v>7</c:v>
                </c:pt>
                <c:pt idx="4">
                  <c:v>3</c:v>
                </c:pt>
                <c:pt idx="5">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E10B-40C1-8D15-769CFAA05FBE}"/>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2C9-4A52-ABF2-0F7575DD11B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020-4B77-A99C-95B026DC580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43B-403C-8281-52677CDE4AD8}"/>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E0E-4109-A83C-A52CA70AABF9}"/>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77F5-4B70-B012-5AF265030EB5}"/>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77F5-4B70-B012-5AF265030EB5}"/>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77F5-4B70-B012-5AF265030EB5}"/>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77F5-4B70-B012-5AF265030EB5}"/>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77F5-4B70-B012-5AF265030EB5}"/>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77F5-4B70-B012-5AF265030EB5}"/>
              </c:ext>
            </c:extLst>
          </c:dPt>
          <c:xVal>
            <c:numRef>
              <c:f>Sheet1!$B$2:$B$7</c:f>
              <c:numCache>
                <c:formatCode>General</c:formatCode>
                <c:ptCount val="6"/>
                <c:pt idx="0">
                  <c:v>79</c:v>
                </c:pt>
                <c:pt idx="1">
                  <c:v>73</c:v>
                </c:pt>
                <c:pt idx="2">
                  <c:v>79</c:v>
                </c:pt>
                <c:pt idx="3">
                  <c:v>83</c:v>
                </c:pt>
                <c:pt idx="4">
                  <c:v>85</c:v>
                </c:pt>
                <c:pt idx="5">
                  <c:v>84</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77F5-4B70-B012-5AF265030EB5}"/>
            </c:ext>
          </c:extLst>
        </c:ser>
        <c:dLbls>
          <c:showLegendKey val="0"/>
          <c:showVal val="0"/>
          <c:showCatName val="0"/>
          <c:showSerName val="0"/>
          <c:showPercent val="0"/>
          <c:showBubbleSize val="0"/>
        </c:dLbls>
        <c:bubbleScale val="100"/>
        <c:showNegBubbles val="0"/>
        <c:sizeRepresents val="w"/>
        <c:axId val="162467200"/>
        <c:axId val="162477184"/>
      </c:bubbleChart>
      <c:valAx>
        <c:axId val="16246720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62477184"/>
        <c:crossesAt val="0"/>
        <c:crossBetween val="midCat"/>
      </c:valAx>
      <c:valAx>
        <c:axId val="162477184"/>
        <c:scaling>
          <c:orientation val="minMax"/>
          <c:max val="4"/>
          <c:min val="-1"/>
        </c:scaling>
        <c:delete val="1"/>
        <c:axPos val="l"/>
        <c:numFmt formatCode="General" sourceLinked="1"/>
        <c:majorTickMark val="out"/>
        <c:minorTickMark val="none"/>
        <c:tickLblPos val="nextTo"/>
        <c:crossAx val="16246720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909859462257278E-2"/>
          <c:y val="6.7183500926809886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ED1-4627-9D01-06E18EB76E80}"/>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4ED1-4627-9D01-06E18EB76E80}"/>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4ED1-4627-9D01-06E18EB76E80}"/>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4ED1-4627-9D01-06E18EB76E80}"/>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4ED1-4627-9D01-06E18EB76E80}"/>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4ED1-4627-9D01-06E18EB76E80}"/>
              </c:ext>
            </c:extLst>
          </c:dPt>
          <c:xVal>
            <c:numRef>
              <c:f>Sheet1!$B$2:$B$7</c:f>
              <c:numCache>
                <c:formatCode>General</c:formatCode>
                <c:ptCount val="6"/>
                <c:pt idx="4">
                  <c:v>0</c:v>
                </c:pt>
                <c:pt idx="5">
                  <c:v>39</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4ED1-4627-9D01-06E18EB76E80}"/>
            </c:ext>
          </c:extLst>
        </c:ser>
        <c:dLbls>
          <c:showLegendKey val="0"/>
          <c:showVal val="0"/>
          <c:showCatName val="0"/>
          <c:showSerName val="0"/>
          <c:showPercent val="0"/>
          <c:showBubbleSize val="0"/>
        </c:dLbls>
        <c:axId val="137267840"/>
        <c:axId val="137273728"/>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4ED1-4627-9D01-06E18EB76E80}"/>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4ED1-4627-9D01-06E18EB76E80}"/>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4ED1-4627-9D01-06E18EB76E80}"/>
              </c:ext>
            </c:extLst>
          </c:dPt>
          <c:dPt>
            <c:idx val="3"/>
            <c:marker>
              <c:spPr>
                <a:pattFill prst="wdDnDiag">
                  <a:fgClr>
                    <a:srgbClr val="9A83B3"/>
                  </a:fgClr>
                  <a:bgClr>
                    <a:srgbClr val="FFFFFF"/>
                  </a:bgClr>
                </a:pattFill>
                <a:ln>
                  <a:solidFill>
                    <a:srgbClr val="9A83B3"/>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4ED1-4627-9D01-06E18EB76E80}"/>
              </c:ext>
            </c:extLst>
          </c:dPt>
          <c:dPt>
            <c:idx val="4"/>
            <c:marker>
              <c:spPr>
                <a:pattFill prst="pct20">
                  <a:fgClr>
                    <a:srgbClr val="F57B29"/>
                  </a:fgClr>
                  <a:bgClr>
                    <a:srgbClr val="FFFFFF"/>
                  </a:bgClr>
                </a:pattFill>
                <a:ln>
                  <a:solidFill>
                    <a:srgbClr val="F57B29"/>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4ED1-4627-9D01-06E18EB76E80}"/>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4ED1-4627-9D01-06E18EB76E80}"/>
              </c:ext>
            </c:extLst>
          </c:dPt>
          <c:xVal>
            <c:numRef>
              <c:f>Sheet1!$C$2:$C$7</c:f>
              <c:numCache>
                <c:formatCode>General</c:formatCode>
                <c:ptCount val="6"/>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4ED1-4627-9D01-06E18EB76E80}"/>
            </c:ext>
          </c:extLst>
        </c:ser>
        <c:dLbls>
          <c:showLegendKey val="0"/>
          <c:showVal val="0"/>
          <c:showCatName val="0"/>
          <c:showSerName val="0"/>
          <c:showPercent val="0"/>
          <c:showBubbleSize val="0"/>
        </c:dLbls>
        <c:axId val="137276800"/>
        <c:axId val="137275264"/>
      </c:scatterChart>
      <c:valAx>
        <c:axId val="137267840"/>
        <c:scaling>
          <c:orientation val="minMax"/>
          <c:max val="100"/>
          <c:min val="0"/>
        </c:scaling>
        <c:delete val="0"/>
        <c:axPos val="b"/>
        <c:numFmt formatCode="General" sourceLinked="1"/>
        <c:majorTickMark val="none"/>
        <c:minorTickMark val="none"/>
        <c:tickLblPos val="none"/>
        <c:spPr>
          <a:ln>
            <a:noFill/>
          </a:ln>
        </c:spPr>
        <c:crossAx val="137273728"/>
        <c:crossesAt val="0"/>
        <c:crossBetween val="midCat"/>
      </c:valAx>
      <c:valAx>
        <c:axId val="137273728"/>
        <c:scaling>
          <c:orientation val="minMax"/>
          <c:max val="4"/>
          <c:min val="-1"/>
        </c:scaling>
        <c:delete val="1"/>
        <c:axPos val="l"/>
        <c:numFmt formatCode="General" sourceLinked="1"/>
        <c:majorTickMark val="out"/>
        <c:minorTickMark val="none"/>
        <c:tickLblPos val="nextTo"/>
        <c:crossAx val="137267840"/>
        <c:crosses val="autoZero"/>
        <c:crossBetween val="midCat"/>
        <c:majorUnit val="2"/>
      </c:valAx>
      <c:valAx>
        <c:axId val="137275264"/>
        <c:scaling>
          <c:orientation val="minMax"/>
        </c:scaling>
        <c:delete val="1"/>
        <c:axPos val="r"/>
        <c:numFmt formatCode="General" sourceLinked="1"/>
        <c:majorTickMark val="out"/>
        <c:minorTickMark val="none"/>
        <c:tickLblPos val="nextTo"/>
        <c:crossAx val="137276800"/>
        <c:crosses val="max"/>
        <c:crossBetween val="midCat"/>
      </c:valAx>
      <c:valAx>
        <c:axId val="137276800"/>
        <c:scaling>
          <c:orientation val="minMax"/>
          <c:max val="100"/>
        </c:scaling>
        <c:delete val="1"/>
        <c:axPos val="b"/>
        <c:numFmt formatCode="General" sourceLinked="1"/>
        <c:majorTickMark val="out"/>
        <c:minorTickMark val="none"/>
        <c:tickLblPos val="nextTo"/>
        <c:crossAx val="137275264"/>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BB9F-4231-8017-75E50FC7A8B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B99A-4E62-B26B-52C871C4EDE1}"/>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B99A-4E62-B26B-52C871C4EDE1}"/>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B99A-4E62-B26B-52C871C4EDE1}"/>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B99A-4E62-B26B-52C871C4EDE1}"/>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B99A-4E62-B26B-52C871C4EDE1}"/>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B99A-4E62-B26B-52C871C4EDE1}"/>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22</c:v>
                </c:pt>
                <c:pt idx="1">
                  <c:v>38</c:v>
                </c:pt>
                <c:pt idx="2">
                  <c:v>17</c:v>
                </c:pt>
                <c:pt idx="3">
                  <c:v>10</c:v>
                </c:pt>
                <c:pt idx="4">
                  <c:v>5</c:v>
                </c:pt>
                <c:pt idx="5">
                  <c:v>8</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B99A-4E62-B26B-52C871C4EDE1}"/>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B99A-4E62-B26B-52C871C4EDE1}"/>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B99A-4E62-B26B-52C871C4EDE1}"/>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B99A-4E62-B26B-52C871C4EDE1}"/>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B99A-4E62-B26B-52C871C4EDE1}"/>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B99A-4E62-B26B-52C871C4EDE1}"/>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B99A-4E62-B26B-52C871C4EDE1}"/>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19</c:v>
                </c:pt>
                <c:pt idx="1">
                  <c:v>33</c:v>
                </c:pt>
                <c:pt idx="2">
                  <c:v>15</c:v>
                </c:pt>
                <c:pt idx="3">
                  <c:v>9</c:v>
                </c:pt>
                <c:pt idx="4">
                  <c:v>4</c:v>
                </c:pt>
                <c:pt idx="5">
                  <c:v>7</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B99A-4E62-B26B-52C871C4EDE1}"/>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155-4F1C-B6C6-8C5CD2F25A4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B38A-45D6-978B-307CA0651B4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B65-41AA-8AB5-78F846039A80}"/>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656-495E-84B5-201015802543}"/>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4B93-4D97-B1B2-2004F2DACC84}"/>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4B93-4D97-B1B2-2004F2DACC84}"/>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4B93-4D97-B1B2-2004F2DACC84}"/>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4B93-4D97-B1B2-2004F2DACC84}"/>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4B93-4D97-B1B2-2004F2DACC84}"/>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4B93-4D97-B1B2-2004F2DACC84}"/>
              </c:ext>
            </c:extLst>
          </c:dPt>
          <c:xVal>
            <c:numRef>
              <c:f>Sheet1!$B$2:$B$7</c:f>
              <c:numCache>
                <c:formatCode>General</c:formatCode>
                <c:ptCount val="6"/>
                <c:pt idx="0">
                  <c:v>60</c:v>
                </c:pt>
                <c:pt idx="1">
                  <c:v>58</c:v>
                </c:pt>
                <c:pt idx="2">
                  <c:v>60</c:v>
                </c:pt>
                <c:pt idx="3">
                  <c:v>60</c:v>
                </c:pt>
                <c:pt idx="4">
                  <c:v>67</c:v>
                </c:pt>
                <c:pt idx="5">
                  <c:v>65</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4B93-4D97-B1B2-2004F2DACC84}"/>
            </c:ext>
          </c:extLst>
        </c:ser>
        <c:dLbls>
          <c:showLegendKey val="0"/>
          <c:showVal val="0"/>
          <c:showCatName val="0"/>
          <c:showSerName val="0"/>
          <c:showPercent val="0"/>
          <c:showBubbleSize val="0"/>
        </c:dLbls>
        <c:bubbleScale val="100"/>
        <c:showNegBubbles val="0"/>
        <c:sizeRepresents val="w"/>
        <c:axId val="162460416"/>
        <c:axId val="162461952"/>
      </c:bubbleChart>
      <c:valAx>
        <c:axId val="16246041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62461952"/>
        <c:crossesAt val="0"/>
        <c:crossBetween val="midCat"/>
      </c:valAx>
      <c:valAx>
        <c:axId val="162461952"/>
        <c:scaling>
          <c:orientation val="minMax"/>
          <c:max val="4"/>
          <c:min val="-1"/>
        </c:scaling>
        <c:delete val="1"/>
        <c:axPos val="l"/>
        <c:numFmt formatCode="General" sourceLinked="1"/>
        <c:majorTickMark val="out"/>
        <c:minorTickMark val="none"/>
        <c:tickLblPos val="nextTo"/>
        <c:crossAx val="162460416"/>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B62-4492-AC51-D44D4CDFE9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4417-4CC9-A8E6-C2FBC2955B98}"/>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4417-4CC9-A8E6-C2FBC2955B98}"/>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4417-4CC9-A8E6-C2FBC2955B98}"/>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4417-4CC9-A8E6-C2FBC2955B98}"/>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4417-4CC9-A8E6-C2FBC2955B98}"/>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4417-4CC9-A8E6-C2FBC2955B98}"/>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Sheet1!$A$2:$A$5</c:f>
              <c:strCache>
                <c:ptCount val="4"/>
                <c:pt idx="0">
                  <c:v>A great deal</c:v>
                </c:pt>
                <c:pt idx="1">
                  <c:v>A fair amount</c:v>
                </c:pt>
                <c:pt idx="2">
                  <c:v>Not very much</c:v>
                </c:pt>
                <c:pt idx="3">
                  <c:v>Nothing at all</c:v>
                </c:pt>
              </c:strCache>
            </c:strRef>
          </c:cat>
          <c:val>
            <c:numRef>
              <c:f>Sheet1!$B$2:$B$5</c:f>
              <c:numCache>
                <c:formatCode>General</c:formatCode>
                <c:ptCount val="4"/>
                <c:pt idx="0">
                  <c:v>15</c:v>
                </c:pt>
                <c:pt idx="1">
                  <c:v>53</c:v>
                </c:pt>
                <c:pt idx="2">
                  <c:v>30</c:v>
                </c:pt>
                <c:pt idx="3">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4417-4CC9-A8E6-C2FBC2955B98}"/>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4417-4CC9-A8E6-C2FBC2955B98}"/>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4417-4CC9-A8E6-C2FBC2955B98}"/>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4417-4CC9-A8E6-C2FBC2955B98}"/>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4417-4CC9-A8E6-C2FBC2955B98}"/>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Sheet1!$A$2:$A$5</c:f>
              <c:strCache>
                <c:ptCount val="4"/>
                <c:pt idx="0">
                  <c:v>A great deal</c:v>
                </c:pt>
                <c:pt idx="1">
                  <c:v>A fair amount</c:v>
                </c:pt>
                <c:pt idx="2">
                  <c:v>Not very much</c:v>
                </c:pt>
                <c:pt idx="3">
                  <c:v>Nothing at all</c:v>
                </c:pt>
              </c:strCache>
            </c:strRef>
          </c:cat>
          <c:val>
            <c:numRef>
              <c:f>Sheet1!$C$2:$C$5</c:f>
              <c:numCache>
                <c:formatCode>General</c:formatCode>
                <c:ptCount val="4"/>
                <c:pt idx="0">
                  <c:v>13</c:v>
                </c:pt>
                <c:pt idx="1">
                  <c:v>46</c:v>
                </c:pt>
                <c:pt idx="2">
                  <c:v>26</c:v>
                </c:pt>
                <c:pt idx="3">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5-4417-4CC9-A8E6-C2FBC2955B98}"/>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5477225545670485E-2"/>
          <c:y val="0.8351435140752197"/>
          <c:w val="0.62241725176408214"/>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0C0-41C9-A2FA-D4BEAFB6D1B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41047582975E-2"/>
          <c:y val="0"/>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A4F7-4E4E-9CDB-D7CE7CBA2699}"/>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A4F7-4E4E-9CDB-D7CE7CBA2699}"/>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A4F7-4E4E-9CDB-D7CE7CBA2699}"/>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A4F7-4E4E-9CDB-D7CE7CBA2699}"/>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A4F7-4E4E-9CDB-D7CE7CBA2699}"/>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A4F7-4E4E-9CDB-D7CE7CBA2699}"/>
              </c:ext>
            </c:extLst>
          </c:dPt>
          <c:xVal>
            <c:numRef>
              <c:f>Sheet1!$B$2:$B$7</c:f>
              <c:numCache>
                <c:formatCode>General</c:formatCode>
                <c:ptCount val="6"/>
                <c:pt idx="4">
                  <c:v>0</c:v>
                </c:pt>
                <c:pt idx="5">
                  <c:v>47</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A4F7-4E4E-9CDB-D7CE7CBA2699}"/>
            </c:ext>
          </c:extLst>
        </c:ser>
        <c:dLbls>
          <c:showLegendKey val="0"/>
          <c:showVal val="0"/>
          <c:showCatName val="0"/>
          <c:showSerName val="0"/>
          <c:showPercent val="0"/>
          <c:showBubbleSize val="0"/>
        </c:dLbls>
        <c:axId val="138542464"/>
        <c:axId val="137368704"/>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A4F7-4E4E-9CDB-D7CE7CBA2699}"/>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A4F7-4E4E-9CDB-D7CE7CBA2699}"/>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A4F7-4E4E-9CDB-D7CE7CBA2699}"/>
              </c:ext>
            </c:extLst>
          </c:dPt>
          <c:dPt>
            <c:idx val="3"/>
            <c:marker>
              <c:spPr>
                <a:pattFill prst="wdDnDiag">
                  <a:fgClr>
                    <a:srgbClr val="9A83B3"/>
                  </a:fgClr>
                  <a:bgClr>
                    <a:srgbClr val="FFFFFF"/>
                  </a:bgClr>
                </a:pattFill>
                <a:ln>
                  <a:solidFill>
                    <a:srgbClr val="9A83B3"/>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A4F7-4E4E-9CDB-D7CE7CBA2699}"/>
              </c:ext>
            </c:extLst>
          </c:dPt>
          <c:dPt>
            <c:idx val="4"/>
            <c:marker>
              <c:spPr>
                <a:pattFill prst="pct20">
                  <a:fgClr>
                    <a:srgbClr val="F57B29"/>
                  </a:fgClr>
                  <a:bgClr>
                    <a:srgbClr val="FFFFFF"/>
                  </a:bgClr>
                </a:pattFill>
                <a:ln>
                  <a:solidFill>
                    <a:srgbClr val="F57B29"/>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A4F7-4E4E-9CDB-D7CE7CBA2699}"/>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A4F7-4E4E-9CDB-D7CE7CBA2699}"/>
              </c:ext>
            </c:extLst>
          </c:dPt>
          <c:xVal>
            <c:numRef>
              <c:f>Sheet1!$C$2:$C$7</c:f>
              <c:numCache>
                <c:formatCode>General</c:formatCode>
                <c:ptCount val="6"/>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A4F7-4E4E-9CDB-D7CE7CBA2699}"/>
            </c:ext>
          </c:extLst>
        </c:ser>
        <c:dLbls>
          <c:showLegendKey val="0"/>
          <c:showVal val="0"/>
          <c:showCatName val="0"/>
          <c:showSerName val="0"/>
          <c:showPercent val="0"/>
          <c:showBubbleSize val="0"/>
        </c:dLbls>
        <c:axId val="137376128"/>
        <c:axId val="137370240"/>
      </c:scatterChart>
      <c:valAx>
        <c:axId val="138542464"/>
        <c:scaling>
          <c:orientation val="minMax"/>
          <c:max val="100"/>
          <c:min val="0"/>
        </c:scaling>
        <c:delete val="0"/>
        <c:axPos val="b"/>
        <c:numFmt formatCode="General" sourceLinked="1"/>
        <c:majorTickMark val="none"/>
        <c:minorTickMark val="none"/>
        <c:tickLblPos val="none"/>
        <c:spPr>
          <a:ln>
            <a:noFill/>
          </a:ln>
        </c:spPr>
        <c:crossAx val="137368704"/>
        <c:crossesAt val="0"/>
        <c:crossBetween val="midCat"/>
      </c:valAx>
      <c:valAx>
        <c:axId val="137368704"/>
        <c:scaling>
          <c:orientation val="minMax"/>
          <c:max val="4"/>
          <c:min val="-1"/>
        </c:scaling>
        <c:delete val="1"/>
        <c:axPos val="l"/>
        <c:numFmt formatCode="General" sourceLinked="1"/>
        <c:majorTickMark val="out"/>
        <c:minorTickMark val="none"/>
        <c:tickLblPos val="nextTo"/>
        <c:crossAx val="138542464"/>
        <c:crosses val="autoZero"/>
        <c:crossBetween val="midCat"/>
        <c:majorUnit val="2"/>
      </c:valAx>
      <c:valAx>
        <c:axId val="137370240"/>
        <c:scaling>
          <c:orientation val="minMax"/>
        </c:scaling>
        <c:delete val="1"/>
        <c:axPos val="r"/>
        <c:numFmt formatCode="General" sourceLinked="1"/>
        <c:majorTickMark val="out"/>
        <c:minorTickMark val="none"/>
        <c:tickLblPos val="nextTo"/>
        <c:crossAx val="137376128"/>
        <c:crosses val="max"/>
        <c:crossBetween val="midCat"/>
      </c:valAx>
      <c:valAx>
        <c:axId val="137376128"/>
        <c:scaling>
          <c:orientation val="minMax"/>
          <c:max val="100"/>
        </c:scaling>
        <c:delete val="1"/>
        <c:axPos val="b"/>
        <c:numFmt formatCode="General" sourceLinked="1"/>
        <c:majorTickMark val="out"/>
        <c:minorTickMark val="none"/>
        <c:tickLblPos val="nextTo"/>
        <c:crossAx val="137370240"/>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350-4FFE-82C8-B571958E303A}"/>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2F4-4E62-99CF-495F8857699A}"/>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3C12-4536-8F2B-39D8DAEE08BB}"/>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7C49-417F-ACA4-2138494C0A62}"/>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7C49-417F-ACA4-2138494C0A62}"/>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7C49-417F-ACA4-2138494C0A62}"/>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7C49-417F-ACA4-2138494C0A62}"/>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7C49-417F-ACA4-2138494C0A62}"/>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7C49-417F-ACA4-2138494C0A62}"/>
              </c:ext>
            </c:extLst>
          </c:dPt>
          <c:xVal>
            <c:numRef>
              <c:f>Sheet1!$B$2:$B$7</c:f>
              <c:numCache>
                <c:formatCode>General</c:formatCode>
                <c:ptCount val="6"/>
                <c:pt idx="0">
                  <c:v>68</c:v>
                </c:pt>
                <c:pt idx="1">
                  <c:v>57</c:v>
                </c:pt>
                <c:pt idx="2">
                  <c:v>68</c:v>
                </c:pt>
                <c:pt idx="3">
                  <c:v>76</c:v>
                </c:pt>
                <c:pt idx="4">
                  <c:v>80</c:v>
                </c:pt>
                <c:pt idx="5">
                  <c:v>77</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7C49-417F-ACA4-2138494C0A62}"/>
            </c:ext>
          </c:extLst>
        </c:ser>
        <c:dLbls>
          <c:showLegendKey val="0"/>
          <c:showVal val="0"/>
          <c:showCatName val="0"/>
          <c:showSerName val="0"/>
          <c:showPercent val="0"/>
          <c:showBubbleSize val="0"/>
        </c:dLbls>
        <c:bubbleScale val="100"/>
        <c:showNegBubbles val="0"/>
        <c:sizeRepresents val="w"/>
        <c:axId val="172112896"/>
        <c:axId val="172122880"/>
      </c:bubbleChart>
      <c:valAx>
        <c:axId val="17211289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72122880"/>
        <c:crossesAt val="0"/>
        <c:crossBetween val="midCat"/>
      </c:valAx>
      <c:valAx>
        <c:axId val="172122880"/>
        <c:scaling>
          <c:orientation val="minMax"/>
          <c:max val="4"/>
          <c:min val="-1"/>
        </c:scaling>
        <c:delete val="1"/>
        <c:axPos val="l"/>
        <c:numFmt formatCode="General" sourceLinked="1"/>
        <c:majorTickMark val="out"/>
        <c:minorTickMark val="none"/>
        <c:tickLblPos val="nextTo"/>
        <c:crossAx val="172112896"/>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99F-4CD0-BC65-B8484E0EABB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A9DA-466A-B381-1AB3380C6B1D}"/>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A9DA-466A-B381-1AB3380C6B1D}"/>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A9DA-466A-B381-1AB3380C6B1D}"/>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A9DA-466A-B381-1AB3380C6B1D}"/>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A9DA-466A-B381-1AB3380C6B1D}"/>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A9DA-466A-B381-1AB3380C6B1D}"/>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layout>
                <c:manualLayout>
                  <c:x val="8.930503629423478E-3"/>
                  <c:y val="-2.1045508841461308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A9DA-466A-B381-1AB3380C6B1D}"/>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21</c:v>
                </c:pt>
                <c:pt idx="1">
                  <c:v>30</c:v>
                </c:pt>
                <c:pt idx="2">
                  <c:v>24</c:v>
                </c:pt>
                <c:pt idx="3">
                  <c:v>18</c:v>
                </c:pt>
                <c:pt idx="4">
                  <c:v>6</c:v>
                </c:pt>
                <c:pt idx="5">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A9DA-466A-B381-1AB3380C6B1D}"/>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A9DA-466A-B381-1AB3380C6B1D}"/>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A9DA-466A-B381-1AB3380C6B1D}"/>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A9DA-466A-B381-1AB3380C6B1D}"/>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A9DA-466A-B381-1AB3380C6B1D}"/>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A9DA-466A-B381-1AB3380C6B1D}"/>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A9DA-466A-B381-1AB3380C6B1D}"/>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18</c:v>
                </c:pt>
                <c:pt idx="1">
                  <c:v>26</c:v>
                </c:pt>
                <c:pt idx="2">
                  <c:v>21</c:v>
                </c:pt>
                <c:pt idx="3">
                  <c:v>16</c:v>
                </c:pt>
                <c:pt idx="4">
                  <c:v>5</c:v>
                </c:pt>
                <c:pt idx="5">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A9DA-466A-B381-1AB3380C6B1D}"/>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0F6-48BE-8AD0-AF9B6991F8C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0A7-44F1-B951-0EAC1442F30A}"/>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638-416B-B4D0-3CA61F788B5E}"/>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D6A-44EC-8EBB-F9E56FEB1F2E}"/>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41047582975E-2"/>
          <c:y val="0"/>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E7E-47D8-BEEF-9691D78C096A}"/>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FE7E-47D8-BEEF-9691D78C096A}"/>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FE7E-47D8-BEEF-9691D78C096A}"/>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FE7E-47D8-BEEF-9691D78C096A}"/>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FE7E-47D8-BEEF-9691D78C096A}"/>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FE7E-47D8-BEEF-9691D78C096A}"/>
              </c:ext>
            </c:extLst>
          </c:dPt>
          <c:xVal>
            <c:numRef>
              <c:f>Sheet1!$B$2:$B$7</c:f>
              <c:numCache>
                <c:formatCode>General</c:formatCode>
                <c:ptCount val="6"/>
                <c:pt idx="4">
                  <c:v>0</c:v>
                </c:pt>
                <c:pt idx="5">
                  <c:v>41</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FE7E-47D8-BEEF-9691D78C096A}"/>
            </c:ext>
          </c:extLst>
        </c:ser>
        <c:dLbls>
          <c:showLegendKey val="0"/>
          <c:showVal val="0"/>
          <c:showCatName val="0"/>
          <c:showSerName val="0"/>
          <c:showPercent val="0"/>
          <c:showBubbleSize val="0"/>
        </c:dLbls>
        <c:axId val="138543488"/>
        <c:axId val="138545024"/>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FE7E-47D8-BEEF-9691D78C096A}"/>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FE7E-47D8-BEEF-9691D78C096A}"/>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FE7E-47D8-BEEF-9691D78C096A}"/>
              </c:ext>
            </c:extLst>
          </c:dPt>
          <c:dPt>
            <c:idx val="3"/>
            <c:marker>
              <c:spPr>
                <a:pattFill prst="wdDnDiag">
                  <a:fgClr>
                    <a:srgbClr val="9A83B3"/>
                  </a:fgClr>
                  <a:bgClr>
                    <a:srgbClr val="FFFFFF"/>
                  </a:bgClr>
                </a:pattFill>
                <a:ln>
                  <a:solidFill>
                    <a:srgbClr val="9A83B3"/>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FE7E-47D8-BEEF-9691D78C096A}"/>
              </c:ext>
            </c:extLst>
          </c:dPt>
          <c:dPt>
            <c:idx val="4"/>
            <c:marker>
              <c:spPr>
                <a:pattFill prst="pct20">
                  <a:fgClr>
                    <a:srgbClr val="F57B29"/>
                  </a:fgClr>
                  <a:bgClr>
                    <a:srgbClr val="FFFFFF"/>
                  </a:bgClr>
                </a:pattFill>
                <a:ln>
                  <a:solidFill>
                    <a:srgbClr val="F57B29"/>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FE7E-47D8-BEEF-9691D78C096A}"/>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FE7E-47D8-BEEF-9691D78C096A}"/>
              </c:ext>
            </c:extLst>
          </c:dPt>
          <c:xVal>
            <c:numRef>
              <c:f>Sheet1!$C$2:$C$7</c:f>
              <c:numCache>
                <c:formatCode>General</c:formatCode>
                <c:ptCount val="6"/>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FE7E-47D8-BEEF-9691D78C096A}"/>
            </c:ext>
          </c:extLst>
        </c:ser>
        <c:dLbls>
          <c:showLegendKey val="0"/>
          <c:showVal val="0"/>
          <c:showCatName val="0"/>
          <c:showSerName val="0"/>
          <c:showPercent val="0"/>
          <c:showBubbleSize val="0"/>
        </c:dLbls>
        <c:axId val="138548352"/>
        <c:axId val="138546560"/>
      </c:scatterChart>
      <c:valAx>
        <c:axId val="138543488"/>
        <c:scaling>
          <c:orientation val="minMax"/>
          <c:max val="100"/>
          <c:min val="0"/>
        </c:scaling>
        <c:delete val="0"/>
        <c:axPos val="b"/>
        <c:numFmt formatCode="General" sourceLinked="1"/>
        <c:majorTickMark val="none"/>
        <c:minorTickMark val="none"/>
        <c:tickLblPos val="none"/>
        <c:spPr>
          <a:ln>
            <a:noFill/>
          </a:ln>
        </c:spPr>
        <c:crossAx val="138545024"/>
        <c:crossesAt val="0"/>
        <c:crossBetween val="midCat"/>
      </c:valAx>
      <c:valAx>
        <c:axId val="138545024"/>
        <c:scaling>
          <c:orientation val="minMax"/>
          <c:max val="4"/>
          <c:min val="-1"/>
        </c:scaling>
        <c:delete val="1"/>
        <c:axPos val="l"/>
        <c:numFmt formatCode="General" sourceLinked="1"/>
        <c:majorTickMark val="out"/>
        <c:minorTickMark val="none"/>
        <c:tickLblPos val="nextTo"/>
        <c:crossAx val="138543488"/>
        <c:crosses val="autoZero"/>
        <c:crossBetween val="midCat"/>
        <c:majorUnit val="2"/>
      </c:valAx>
      <c:valAx>
        <c:axId val="138546560"/>
        <c:scaling>
          <c:orientation val="minMax"/>
        </c:scaling>
        <c:delete val="1"/>
        <c:axPos val="r"/>
        <c:numFmt formatCode="General" sourceLinked="1"/>
        <c:majorTickMark val="out"/>
        <c:minorTickMark val="none"/>
        <c:tickLblPos val="nextTo"/>
        <c:crossAx val="138548352"/>
        <c:crosses val="max"/>
        <c:crossBetween val="midCat"/>
      </c:valAx>
      <c:valAx>
        <c:axId val="138548352"/>
        <c:scaling>
          <c:orientation val="minMax"/>
          <c:max val="100"/>
        </c:scaling>
        <c:delete val="1"/>
        <c:axPos val="b"/>
        <c:numFmt formatCode="General" sourceLinked="1"/>
        <c:majorTickMark val="out"/>
        <c:minorTickMark val="none"/>
        <c:tickLblPos val="nextTo"/>
        <c:crossAx val="138546560"/>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FF58-46C1-B17B-909E19C0C7E9}"/>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FF58-46C1-B17B-909E19C0C7E9}"/>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FF58-46C1-B17B-909E19C0C7E9}"/>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FF58-46C1-B17B-909E19C0C7E9}"/>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FF58-46C1-B17B-909E19C0C7E9}"/>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FF58-46C1-B17B-909E19C0C7E9}"/>
              </c:ext>
            </c:extLst>
          </c:dPt>
          <c:xVal>
            <c:numRef>
              <c:f>Sheet1!$B$2:$B$7</c:f>
              <c:numCache>
                <c:formatCode>General</c:formatCode>
                <c:ptCount val="6"/>
                <c:pt idx="0">
                  <c:v>51</c:v>
                </c:pt>
                <c:pt idx="1">
                  <c:v>51</c:v>
                </c:pt>
                <c:pt idx="2">
                  <c:v>55</c:v>
                </c:pt>
                <c:pt idx="3">
                  <c:v>50</c:v>
                </c:pt>
                <c:pt idx="4">
                  <c:v>58</c:v>
                </c:pt>
                <c:pt idx="5">
                  <c:v>54</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FF58-46C1-B17B-909E19C0C7E9}"/>
            </c:ext>
          </c:extLst>
        </c:ser>
        <c:dLbls>
          <c:showLegendKey val="0"/>
          <c:showVal val="0"/>
          <c:showCatName val="0"/>
          <c:showSerName val="0"/>
          <c:showPercent val="0"/>
          <c:showBubbleSize val="0"/>
        </c:dLbls>
        <c:bubbleScale val="100"/>
        <c:showNegBubbles val="0"/>
        <c:sizeRepresents val="w"/>
        <c:axId val="172351872"/>
        <c:axId val="172353408"/>
      </c:bubbleChart>
      <c:valAx>
        <c:axId val="172351872"/>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72353408"/>
        <c:crossesAt val="0"/>
        <c:crossBetween val="midCat"/>
      </c:valAx>
      <c:valAx>
        <c:axId val="172353408"/>
        <c:scaling>
          <c:orientation val="minMax"/>
          <c:max val="4"/>
          <c:min val="-1"/>
        </c:scaling>
        <c:delete val="1"/>
        <c:axPos val="l"/>
        <c:numFmt formatCode="General" sourceLinked="1"/>
        <c:majorTickMark val="out"/>
        <c:minorTickMark val="none"/>
        <c:tickLblPos val="nextTo"/>
        <c:crossAx val="172351872"/>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AE03-4D42-9738-B2FEA5D36C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50BF-4E19-BEE4-55BFF5D328C3}"/>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50BF-4E19-BEE4-55BFF5D328C3}"/>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50BF-4E19-BEE4-55BFF5D328C3}"/>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50BF-4E19-BEE4-55BFF5D328C3}"/>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50BF-4E19-BEE4-55BFF5D328C3}"/>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50BF-4E19-BEE4-55BFF5D328C3}"/>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15</c:v>
                </c:pt>
                <c:pt idx="1">
                  <c:v>25</c:v>
                </c:pt>
                <c:pt idx="2">
                  <c:v>31</c:v>
                </c:pt>
                <c:pt idx="3">
                  <c:v>15</c:v>
                </c:pt>
                <c:pt idx="4">
                  <c:v>2</c:v>
                </c:pt>
                <c:pt idx="5">
                  <c:v>11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50BF-4E19-BEE4-55BFF5D328C3}"/>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50BF-4E19-BEE4-55BFF5D328C3}"/>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50BF-4E19-BEE4-55BFF5D328C3}"/>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50BF-4E19-BEE4-55BFF5D328C3}"/>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50BF-4E19-BEE4-55BFF5D328C3}"/>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50BF-4E19-BEE4-55BFF5D328C3}"/>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50BF-4E19-BEE4-55BFF5D328C3}"/>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13</c:v>
                </c:pt>
                <c:pt idx="1">
                  <c:v>22</c:v>
                </c:pt>
                <c:pt idx="2">
                  <c:v>27</c:v>
                </c:pt>
                <c:pt idx="3">
                  <c:v>13</c:v>
                </c:pt>
                <c:pt idx="4">
                  <c:v>2</c:v>
                </c:pt>
                <c:pt idx="5">
                  <c:v>10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50BF-4E19-BEE4-55BFF5D328C3}"/>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BD3-42A8-93CA-20E5179F16E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A9D-41EA-B242-3E49786F0FC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91D-4EF6-8626-A43CD2C931D4}"/>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0D46-4D1A-A8E7-19884A22F209}"/>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12CE-462D-8C84-6DBD17126A51}"/>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12CE-462D-8C84-6DBD17126A51}"/>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12CE-462D-8C84-6DBD17126A51}"/>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12CE-462D-8C84-6DBD17126A51}"/>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12CE-462D-8C84-6DBD17126A51}"/>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12CE-462D-8C84-6DBD17126A51}"/>
              </c:ext>
            </c:extLst>
          </c:dPt>
          <c:xVal>
            <c:numRef>
              <c:f>Sheet1!$B$2:$B$7</c:f>
              <c:numCache>
                <c:formatCode>General</c:formatCode>
                <c:ptCount val="6"/>
                <c:pt idx="0">
                  <c:v>40</c:v>
                </c:pt>
                <c:pt idx="1">
                  <c:v>40</c:v>
                </c:pt>
                <c:pt idx="2">
                  <c:v>42</c:v>
                </c:pt>
                <c:pt idx="3">
                  <c:v>43</c:v>
                </c:pt>
                <c:pt idx="4">
                  <c:v>51</c:v>
                </c:pt>
                <c:pt idx="5">
                  <c:v>48</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12CE-462D-8C84-6DBD17126A51}"/>
            </c:ext>
          </c:extLst>
        </c:ser>
        <c:dLbls>
          <c:showLegendKey val="0"/>
          <c:showVal val="0"/>
          <c:showCatName val="0"/>
          <c:showSerName val="0"/>
          <c:showPercent val="0"/>
          <c:showBubbleSize val="0"/>
        </c:dLbls>
        <c:bubbleScale val="100"/>
        <c:showNegBubbles val="0"/>
        <c:sizeRepresents val="w"/>
        <c:axId val="172819584"/>
        <c:axId val="172821120"/>
      </c:bubbleChart>
      <c:valAx>
        <c:axId val="172819584"/>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72821120"/>
        <c:crossesAt val="0"/>
        <c:crossBetween val="midCat"/>
      </c:valAx>
      <c:valAx>
        <c:axId val="172821120"/>
        <c:scaling>
          <c:orientation val="minMax"/>
          <c:max val="4"/>
          <c:min val="-1"/>
        </c:scaling>
        <c:delete val="1"/>
        <c:axPos val="l"/>
        <c:numFmt formatCode="General" sourceLinked="1"/>
        <c:majorTickMark val="out"/>
        <c:minorTickMark val="none"/>
        <c:tickLblPos val="nextTo"/>
        <c:crossAx val="172819584"/>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0DE-4E5D-BE3B-379EFD3AEB7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1BEE-4A2C-ACC7-26130D6DDFD4}"/>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1BEE-4A2C-ACC7-26130D6DDFD4}"/>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1BEE-4A2C-ACC7-26130D6DDFD4}"/>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1BEE-4A2C-ACC7-26130D6DDFD4}"/>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1BEE-4A2C-ACC7-26130D6DDFD4}"/>
              </c:ext>
            </c:extLst>
          </c:dPt>
          <c:dPt>
            <c:idx val="5"/>
            <c:bubble3D val="0"/>
            <c:spPr>
              <a:solidFill>
                <a:srgbClr val="F1BE48"/>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1BEE-4A2C-ACC7-26130D6DDFD4}"/>
              </c:ext>
            </c:extLst>
          </c:dPt>
          <c:dPt>
            <c:idx val="6"/>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1BEE-4A2C-ACC7-26130D6DDFD4}"/>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layout>
                <c:manualLayout>
                  <c:x val="-1.1163129536779389E-2"/>
                  <c:y val="0"/>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7-1BEE-4A2C-ACC7-26130D6DDFD4}"/>
                </c:ext>
              </c:extLst>
            </c:dLbl>
            <c:dLbl>
              <c:idx val="4"/>
              <c:layout>
                <c:manualLayout>
                  <c:x val="1.7861007258846956E-2"/>
                  <c:y val="-3.5075848069102181E-3"/>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1BEE-4A2C-ACC7-26130D6DDFD4}"/>
                </c:ext>
              </c:extLst>
            </c:dLbl>
            <c:dLbl>
              <c:idx val="5"/>
              <c:layout>
                <c:manualLayout>
                  <c:x val="-4.0931002129761562E-17"/>
                  <c:y val="3.8583432876012402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1BEE-4A2C-ACC7-26130D6DDFD4}"/>
                </c:ext>
              </c:extLst>
            </c:dLbl>
            <c:dLbl>
              <c:idx val="6"/>
              <c:layout>
                <c:manualLayout>
                  <c:x val="8.930503629423478E-3"/>
                  <c:y val="-4.5598602489832836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D-1BEE-4A2C-ACC7-26130D6DDFD4}"/>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Sheet1!$A$2:$A$9</c:f>
              <c:strCache>
                <c:ptCount val="7"/>
                <c:pt idx="0">
                  <c:v>Strongly agree</c:v>
                </c:pt>
                <c:pt idx="1">
                  <c:v>Tend to agree</c:v>
                </c:pt>
                <c:pt idx="2">
                  <c:v>Neither agree nor disagree</c:v>
                </c:pt>
                <c:pt idx="3">
                  <c:v>Tend to disagree</c:v>
                </c:pt>
                <c:pt idx="4">
                  <c:v>Strongly disagree</c:v>
                </c:pt>
                <c:pt idx="5">
                  <c:v>Not applicable</c:v>
                </c:pt>
                <c:pt idx="6">
                  <c:v>Don't know</c:v>
                </c:pt>
              </c:strCache>
            </c:strRef>
          </c:cat>
          <c:val>
            <c:numRef>
              <c:f>Sheet1!$B$2:$B$8</c:f>
              <c:numCache>
                <c:formatCode>General</c:formatCode>
                <c:ptCount val="7"/>
                <c:pt idx="0">
                  <c:v>14</c:v>
                </c:pt>
                <c:pt idx="1">
                  <c:v>39</c:v>
                </c:pt>
                <c:pt idx="2">
                  <c:v>33</c:v>
                </c:pt>
                <c:pt idx="3">
                  <c:v>10</c:v>
                </c:pt>
                <c:pt idx="4">
                  <c:v>1</c:v>
                </c:pt>
                <c:pt idx="5">
                  <c:v>1</c:v>
                </c:pt>
                <c:pt idx="6">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1BEE-4A2C-ACC7-26130D6DDFD4}"/>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1BEE-4A2C-ACC7-26130D6DDFD4}"/>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1BEE-4A2C-ACC7-26130D6DDFD4}"/>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1BEE-4A2C-ACC7-26130D6DDFD4}"/>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1BEE-4A2C-ACC7-26130D6DDFD4}"/>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1BEE-4A2C-ACC7-26130D6DDFD4}"/>
              </c:ext>
            </c:extLst>
          </c:dPt>
          <c:dPt>
            <c:idx val="5"/>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A-1BEE-4A2C-ACC7-26130D6DDFD4}"/>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Sheet1!$A$2:$A$9</c:f>
              <c:strCache>
                <c:ptCount val="7"/>
                <c:pt idx="0">
                  <c:v>Strongly agree</c:v>
                </c:pt>
                <c:pt idx="1">
                  <c:v>Tend to agree</c:v>
                </c:pt>
                <c:pt idx="2">
                  <c:v>Neither agree nor disagree</c:v>
                </c:pt>
                <c:pt idx="3">
                  <c:v>Tend to disagree</c:v>
                </c:pt>
                <c:pt idx="4">
                  <c:v>Strongly disagree</c:v>
                </c:pt>
                <c:pt idx="5">
                  <c:v>Not applicable</c:v>
                </c:pt>
                <c:pt idx="6">
                  <c:v>Don't know</c:v>
                </c:pt>
              </c:strCache>
            </c:strRef>
          </c:cat>
          <c:val>
            <c:numRef>
              <c:f>Sheet1!$C$2:$C$8</c:f>
              <c:numCache>
                <c:formatCode>General</c:formatCode>
                <c:ptCount val="7"/>
                <c:pt idx="0">
                  <c:v>12</c:v>
                </c:pt>
                <c:pt idx="1">
                  <c:v>34</c:v>
                </c:pt>
                <c:pt idx="2">
                  <c:v>29</c:v>
                </c:pt>
                <c:pt idx="3">
                  <c:v>9</c:v>
                </c:pt>
                <c:pt idx="4">
                  <c:v>1</c:v>
                </c:pt>
                <c:pt idx="5">
                  <c:v>1</c:v>
                </c:pt>
                <c:pt idx="6">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C-1BEE-4A2C-ACC7-26130D6DDFD4}"/>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1409800523375841"/>
          <c:w val="0.65813926628177599"/>
          <c:h val="0.18590199476624156"/>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31F4-4A39-888B-3095F6667441}"/>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31F4-4A39-888B-3095F6667441}"/>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31F4-4A39-888B-3095F6667441}"/>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31F4-4A39-888B-3095F6667441}"/>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31F4-4A39-888B-3095F6667441}"/>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31F4-4A39-888B-3095F6667441}"/>
              </c:ext>
            </c:extLst>
          </c:dPt>
          <c:xVal>
            <c:numRef>
              <c:f>Sheet1!$B$2:$B$7</c:f>
              <c:numCache>
                <c:formatCode>General</c:formatCode>
                <c:ptCount val="6"/>
                <c:pt idx="4">
                  <c:v>0</c:v>
                </c:pt>
                <c:pt idx="5">
                  <c:v>55</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31F4-4A39-888B-3095F6667441}"/>
            </c:ext>
          </c:extLst>
        </c:ser>
        <c:dLbls>
          <c:showLegendKey val="0"/>
          <c:showVal val="0"/>
          <c:showCatName val="0"/>
          <c:showSerName val="0"/>
          <c:showPercent val="0"/>
          <c:showBubbleSize val="0"/>
        </c:dLbls>
        <c:axId val="140835840"/>
        <c:axId val="140841728"/>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31F4-4A39-888B-3095F6667441}"/>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31F4-4A39-888B-3095F6667441}"/>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31F4-4A39-888B-3095F6667441}"/>
              </c:ext>
            </c:extLst>
          </c:dPt>
          <c:dPt>
            <c:idx val="3"/>
            <c:marker>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31F4-4A39-888B-3095F6667441}"/>
              </c:ext>
            </c:extLst>
          </c:dPt>
          <c:dPt>
            <c:idx val="4"/>
            <c:marker>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31F4-4A39-888B-3095F6667441}"/>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31F4-4A39-888B-3095F6667441}"/>
              </c:ext>
            </c:extLst>
          </c:dPt>
          <c:xVal>
            <c:numRef>
              <c:f>Sheet1!$C$2:$C$7</c:f>
              <c:numCache>
                <c:formatCode>General</c:formatCode>
                <c:ptCount val="6"/>
                <c:pt idx="3">
                  <c:v>53</c:v>
                </c:pt>
                <c:pt idx="4">
                  <c:v>60</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31F4-4A39-888B-3095F6667441}"/>
            </c:ext>
          </c:extLst>
        </c:ser>
        <c:dLbls>
          <c:showLegendKey val="0"/>
          <c:showVal val="0"/>
          <c:showCatName val="0"/>
          <c:showSerName val="0"/>
          <c:showPercent val="0"/>
          <c:showBubbleSize val="0"/>
        </c:dLbls>
        <c:axId val="140857344"/>
        <c:axId val="140843264"/>
      </c:scatterChart>
      <c:valAx>
        <c:axId val="140835840"/>
        <c:scaling>
          <c:orientation val="minMax"/>
          <c:max val="100"/>
          <c:min val="0"/>
        </c:scaling>
        <c:delete val="0"/>
        <c:axPos val="b"/>
        <c:numFmt formatCode="General" sourceLinked="1"/>
        <c:majorTickMark val="none"/>
        <c:minorTickMark val="none"/>
        <c:tickLblPos val="none"/>
        <c:spPr>
          <a:ln>
            <a:noFill/>
          </a:ln>
        </c:spPr>
        <c:crossAx val="140841728"/>
        <c:crossesAt val="0"/>
        <c:crossBetween val="midCat"/>
      </c:valAx>
      <c:valAx>
        <c:axId val="140841728"/>
        <c:scaling>
          <c:orientation val="minMax"/>
          <c:max val="4"/>
          <c:min val="-1"/>
        </c:scaling>
        <c:delete val="1"/>
        <c:axPos val="l"/>
        <c:numFmt formatCode="General" sourceLinked="1"/>
        <c:majorTickMark val="out"/>
        <c:minorTickMark val="none"/>
        <c:tickLblPos val="nextTo"/>
        <c:crossAx val="140835840"/>
        <c:crosses val="autoZero"/>
        <c:crossBetween val="midCat"/>
        <c:majorUnit val="2"/>
      </c:valAx>
      <c:valAx>
        <c:axId val="140843264"/>
        <c:scaling>
          <c:orientation val="minMax"/>
        </c:scaling>
        <c:delete val="1"/>
        <c:axPos val="r"/>
        <c:numFmt formatCode="General" sourceLinked="1"/>
        <c:majorTickMark val="out"/>
        <c:minorTickMark val="none"/>
        <c:tickLblPos val="nextTo"/>
        <c:crossAx val="140857344"/>
        <c:crosses val="max"/>
        <c:crossBetween val="midCat"/>
      </c:valAx>
      <c:valAx>
        <c:axId val="140857344"/>
        <c:scaling>
          <c:orientation val="minMax"/>
          <c:max val="100"/>
        </c:scaling>
        <c:delete val="1"/>
        <c:axPos val="b"/>
        <c:numFmt formatCode="General" sourceLinked="1"/>
        <c:majorTickMark val="out"/>
        <c:minorTickMark val="none"/>
        <c:tickLblPos val="nextTo"/>
        <c:crossAx val="140843264"/>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C09-4419-9860-116ECA915AD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CDB-4B64-BFA1-C3808D59532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AF74-4D73-A6C4-A54DFC36E3C0}"/>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AF74-4D73-A6C4-A54DFC36E3C0}"/>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AF74-4D73-A6C4-A54DFC36E3C0}"/>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AF74-4D73-A6C4-A54DFC36E3C0}"/>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AF74-4D73-A6C4-A54DFC36E3C0}"/>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AF74-4D73-A6C4-A54DFC36E3C0}"/>
              </c:ext>
            </c:extLst>
          </c:dPt>
          <c:xVal>
            <c:numRef>
              <c:f>Sheet1!$B$2:$B$7</c:f>
              <c:numCache>
                <c:formatCode>General</c:formatCode>
                <c:ptCount val="6"/>
                <c:pt idx="0">
                  <c:v>53</c:v>
                </c:pt>
                <c:pt idx="1">
                  <c:v>57</c:v>
                </c:pt>
                <c:pt idx="2">
                  <c:v>60</c:v>
                </c:pt>
                <c:pt idx="3">
                  <c:v>60</c:v>
                </c:pt>
                <c:pt idx="4">
                  <c:v>66</c:v>
                </c:pt>
                <c:pt idx="5">
                  <c:v>63</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AF74-4D73-A6C4-A54DFC36E3C0}"/>
            </c:ext>
          </c:extLst>
        </c:ser>
        <c:dLbls>
          <c:showLegendKey val="0"/>
          <c:showVal val="0"/>
          <c:showCatName val="0"/>
          <c:showSerName val="0"/>
          <c:showPercent val="0"/>
          <c:showBubbleSize val="0"/>
        </c:dLbls>
        <c:bubbleScale val="100"/>
        <c:showNegBubbles val="0"/>
        <c:sizeRepresents val="w"/>
        <c:axId val="173161856"/>
        <c:axId val="173167744"/>
      </c:bubbleChart>
      <c:valAx>
        <c:axId val="17316185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73167744"/>
        <c:crossesAt val="0"/>
        <c:crossBetween val="midCat"/>
      </c:valAx>
      <c:valAx>
        <c:axId val="173167744"/>
        <c:scaling>
          <c:orientation val="minMax"/>
          <c:max val="4"/>
          <c:min val="-1"/>
        </c:scaling>
        <c:delete val="1"/>
        <c:axPos val="l"/>
        <c:numFmt formatCode="General" sourceLinked="1"/>
        <c:majorTickMark val="out"/>
        <c:minorTickMark val="none"/>
        <c:tickLblPos val="nextTo"/>
        <c:crossAx val="173161856"/>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046-4584-9484-016EFEBDDCF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6292-4A3F-B1F7-3418B84AC128}"/>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6292-4A3F-B1F7-3418B84AC128}"/>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6292-4A3F-B1F7-3418B84AC128}"/>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6292-4A3F-B1F7-3418B84AC128}"/>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6292-4A3F-B1F7-3418B84AC128}"/>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6292-4A3F-B1F7-3418B84AC128}"/>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layout>
                <c:manualLayout>
                  <c:x val="2.2326259073558695E-3"/>
                  <c:y val="-2.4553093648371528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6292-4A3F-B1F7-3418B84AC128}"/>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13</c:v>
                </c:pt>
                <c:pt idx="1">
                  <c:v>33</c:v>
                </c:pt>
                <c:pt idx="2">
                  <c:v>33</c:v>
                </c:pt>
                <c:pt idx="3">
                  <c:v>13</c:v>
                </c:pt>
                <c:pt idx="4">
                  <c:v>2</c:v>
                </c:pt>
                <c:pt idx="5">
                  <c:v>6</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6292-4A3F-B1F7-3418B84AC128}"/>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6292-4A3F-B1F7-3418B84AC128}"/>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6292-4A3F-B1F7-3418B84AC128}"/>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6292-4A3F-B1F7-3418B84AC128}"/>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6292-4A3F-B1F7-3418B84AC128}"/>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6292-4A3F-B1F7-3418B84AC128}"/>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6292-4A3F-B1F7-3418B84AC128}"/>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11</c:v>
                </c:pt>
                <c:pt idx="1">
                  <c:v>29</c:v>
                </c:pt>
                <c:pt idx="2">
                  <c:v>29</c:v>
                </c:pt>
                <c:pt idx="3">
                  <c:v>11</c:v>
                </c:pt>
                <c:pt idx="4">
                  <c:v>2</c:v>
                </c:pt>
                <c:pt idx="5">
                  <c:v>5</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6292-4A3F-B1F7-3418B84AC128}"/>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B19-4519-A778-C891EC8F71B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E01-4F64-BB95-316EDFD1506F}"/>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31A-460E-B9B6-93EFC1015922}"/>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1D3-45B4-8419-6EF78A9325BB}"/>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29FE-48CD-AAF6-7815A13FE9F1}"/>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29FE-48CD-AAF6-7815A13FE9F1}"/>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29FE-48CD-AAF6-7815A13FE9F1}"/>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29FE-48CD-AAF6-7815A13FE9F1}"/>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29FE-48CD-AAF6-7815A13FE9F1}"/>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29FE-48CD-AAF6-7815A13FE9F1}"/>
              </c:ext>
            </c:extLst>
          </c:dPt>
          <c:xVal>
            <c:numRef>
              <c:f>Sheet1!$B$2:$B$7</c:f>
              <c:numCache>
                <c:formatCode>General</c:formatCode>
                <c:ptCount val="6"/>
                <c:pt idx="0">
                  <c:v>46</c:v>
                </c:pt>
                <c:pt idx="1">
                  <c:v>44</c:v>
                </c:pt>
                <c:pt idx="2">
                  <c:v>53</c:v>
                </c:pt>
                <c:pt idx="3">
                  <c:v>46</c:v>
                </c:pt>
                <c:pt idx="4">
                  <c:v>53</c:v>
                </c:pt>
                <c:pt idx="5">
                  <c:v>50</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29FE-48CD-AAF6-7815A13FE9F1}"/>
            </c:ext>
          </c:extLst>
        </c:ser>
        <c:dLbls>
          <c:showLegendKey val="0"/>
          <c:showVal val="0"/>
          <c:showCatName val="0"/>
          <c:showSerName val="0"/>
          <c:showPercent val="0"/>
          <c:showBubbleSize val="0"/>
        </c:dLbls>
        <c:bubbleScale val="100"/>
        <c:showNegBubbles val="0"/>
        <c:sizeRepresents val="w"/>
        <c:axId val="203993856"/>
        <c:axId val="203995392"/>
      </c:bubbleChart>
      <c:valAx>
        <c:axId val="20399385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203995392"/>
        <c:crossesAt val="0"/>
        <c:crossBetween val="midCat"/>
      </c:valAx>
      <c:valAx>
        <c:axId val="203995392"/>
        <c:scaling>
          <c:orientation val="minMax"/>
          <c:max val="4"/>
          <c:min val="-1"/>
        </c:scaling>
        <c:delete val="1"/>
        <c:axPos val="l"/>
        <c:numFmt formatCode="General" sourceLinked="1"/>
        <c:majorTickMark val="out"/>
        <c:minorTickMark val="none"/>
        <c:tickLblPos val="nextTo"/>
        <c:crossAx val="203993856"/>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89D-48C9-838F-FA949E4C4507}"/>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489D-48C9-838F-FA949E4C4507}"/>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489D-48C9-838F-FA949E4C4507}"/>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489D-48C9-838F-FA949E4C4507}"/>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489D-48C9-838F-FA949E4C4507}"/>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489D-48C9-838F-FA949E4C4507}"/>
              </c:ext>
            </c:extLst>
          </c:dPt>
          <c:xVal>
            <c:numRef>
              <c:f>Sheet1!$B$2:$B$7</c:f>
              <c:numCache>
                <c:formatCode>General</c:formatCode>
                <c:ptCount val="6"/>
                <c:pt idx="4">
                  <c:v>0</c:v>
                </c:pt>
                <c:pt idx="5">
                  <c:v>47</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489D-48C9-838F-FA949E4C4507}"/>
            </c:ext>
          </c:extLst>
        </c:ser>
        <c:dLbls>
          <c:showLegendKey val="0"/>
          <c:showVal val="0"/>
          <c:showCatName val="0"/>
          <c:showSerName val="0"/>
          <c:showPercent val="0"/>
          <c:showBubbleSize val="0"/>
        </c:dLbls>
        <c:axId val="140894208"/>
        <c:axId val="140895744"/>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489D-48C9-838F-FA949E4C4507}"/>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489D-48C9-838F-FA949E4C4507}"/>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489D-48C9-838F-FA949E4C4507}"/>
              </c:ext>
            </c:extLst>
          </c:dPt>
          <c:dPt>
            <c:idx val="3"/>
            <c:marker>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489D-48C9-838F-FA949E4C4507}"/>
              </c:ext>
            </c:extLst>
          </c:dPt>
          <c:dPt>
            <c:idx val="4"/>
            <c:marker>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489D-48C9-838F-FA949E4C4507}"/>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489D-48C9-838F-FA949E4C4507}"/>
              </c:ext>
            </c:extLst>
          </c:dPt>
          <c:xVal>
            <c:numRef>
              <c:f>Sheet1!$C$2:$C$7</c:f>
              <c:numCache>
                <c:formatCode>General</c:formatCode>
                <c:ptCount val="6"/>
                <c:pt idx="3">
                  <c:v>45</c:v>
                </c:pt>
                <c:pt idx="4">
                  <c:v>45</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489D-48C9-838F-FA949E4C4507}"/>
            </c:ext>
          </c:extLst>
        </c:ser>
        <c:dLbls>
          <c:showLegendKey val="0"/>
          <c:showVal val="0"/>
          <c:showCatName val="0"/>
          <c:showSerName val="0"/>
          <c:showPercent val="0"/>
          <c:showBubbleSize val="0"/>
        </c:dLbls>
        <c:axId val="140903168"/>
        <c:axId val="140897280"/>
      </c:scatterChart>
      <c:valAx>
        <c:axId val="140894208"/>
        <c:scaling>
          <c:orientation val="minMax"/>
          <c:max val="100"/>
          <c:min val="0"/>
        </c:scaling>
        <c:delete val="0"/>
        <c:axPos val="b"/>
        <c:numFmt formatCode="General" sourceLinked="1"/>
        <c:majorTickMark val="none"/>
        <c:minorTickMark val="none"/>
        <c:tickLblPos val="none"/>
        <c:spPr>
          <a:ln>
            <a:noFill/>
          </a:ln>
        </c:spPr>
        <c:crossAx val="140895744"/>
        <c:crossesAt val="0"/>
        <c:crossBetween val="midCat"/>
      </c:valAx>
      <c:valAx>
        <c:axId val="140895744"/>
        <c:scaling>
          <c:orientation val="minMax"/>
          <c:max val="4"/>
          <c:min val="-1"/>
        </c:scaling>
        <c:delete val="1"/>
        <c:axPos val="l"/>
        <c:numFmt formatCode="General" sourceLinked="1"/>
        <c:majorTickMark val="out"/>
        <c:minorTickMark val="none"/>
        <c:tickLblPos val="nextTo"/>
        <c:crossAx val="140894208"/>
        <c:crosses val="autoZero"/>
        <c:crossBetween val="midCat"/>
        <c:majorUnit val="2"/>
      </c:valAx>
      <c:valAx>
        <c:axId val="140897280"/>
        <c:scaling>
          <c:orientation val="minMax"/>
        </c:scaling>
        <c:delete val="1"/>
        <c:axPos val="r"/>
        <c:numFmt formatCode="General" sourceLinked="1"/>
        <c:majorTickMark val="out"/>
        <c:minorTickMark val="none"/>
        <c:tickLblPos val="nextTo"/>
        <c:crossAx val="140903168"/>
        <c:crosses val="max"/>
        <c:crossBetween val="midCat"/>
      </c:valAx>
      <c:valAx>
        <c:axId val="140903168"/>
        <c:scaling>
          <c:orientation val="minMax"/>
          <c:max val="100"/>
        </c:scaling>
        <c:delete val="1"/>
        <c:axPos val="b"/>
        <c:numFmt formatCode="General" sourceLinked="1"/>
        <c:majorTickMark val="out"/>
        <c:minorTickMark val="none"/>
        <c:tickLblPos val="nextTo"/>
        <c:crossAx val="140897280"/>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190-4DFC-BF26-1FEA470596A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0F99-4AE9-9F98-E30083171089}"/>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0F99-4AE9-9F98-E30083171089}"/>
              </c:ext>
            </c:extLst>
          </c:dPt>
          <c:dPt>
            <c:idx val="2"/>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0F99-4AE9-9F98-E30083171089}"/>
              </c:ext>
            </c:extLst>
          </c:dPt>
          <c:dPt>
            <c:idx val="3"/>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0F99-4AE9-9F98-E30083171089}"/>
              </c:ext>
            </c:extLst>
          </c:dPt>
          <c:dPt>
            <c:idx val="4"/>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0F99-4AE9-9F98-E30083171089}"/>
              </c:ext>
            </c:extLst>
          </c:dPt>
          <c:dPt>
            <c:idx val="5"/>
            <c:invertIfNegative val="0"/>
            <c:bubble3D val="0"/>
            <c:spPr>
              <a:solidFill>
                <a:srgbClr val="173861"/>
              </a:solid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0F99-4AE9-9F98-E30083171089}"/>
              </c:ext>
            </c:extLst>
          </c:dPt>
          <c:xVal>
            <c:numRef>
              <c:f>Sheet1!$B$2:$B$7</c:f>
              <c:numCache>
                <c:formatCode>General</c:formatCode>
                <c:ptCount val="5"/>
                <c:pt idx="0">
                  <c:v>69</c:v>
                </c:pt>
                <c:pt idx="1">
                  <c:v>69</c:v>
                </c:pt>
                <c:pt idx="2">
                  <c:v>70</c:v>
                </c:pt>
                <c:pt idx="3">
                  <c:v>76</c:v>
                </c:pt>
                <c:pt idx="4">
                  <c:v>73</c:v>
                </c:pt>
              </c:numCache>
            </c:numRef>
          </c:xVal>
          <c:yVal>
            <c:numRef>
              <c:f>Sheet1!$C$2:$C$7</c:f>
              <c:numCache>
                <c:formatCode>General</c:formatCode>
                <c:ptCount val="5"/>
                <c:pt idx="0">
                  <c:v>0</c:v>
                </c:pt>
                <c:pt idx="1">
                  <c:v>0</c:v>
                </c:pt>
                <c:pt idx="2">
                  <c:v>0</c:v>
                </c:pt>
                <c:pt idx="3">
                  <c:v>0</c:v>
                </c:pt>
                <c:pt idx="4">
                  <c:v>0</c:v>
                </c:pt>
              </c:numCache>
            </c:numRef>
          </c:yVal>
          <c:bubbleSize>
            <c:numRef>
              <c:f>Sheet1!$D$2:$D$7</c:f>
              <c:numCache>
                <c:formatCode>General</c:formatCode>
                <c:ptCount val="5"/>
                <c:pt idx="0">
                  <c:v>3</c:v>
                </c:pt>
                <c:pt idx="1">
                  <c:v>3</c:v>
                </c:pt>
                <c:pt idx="2">
                  <c:v>3</c:v>
                </c:pt>
                <c:pt idx="3">
                  <c:v>3</c:v>
                </c:pt>
                <c:pt idx="4">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0F99-4AE9-9F98-E30083171089}"/>
            </c:ext>
          </c:extLst>
        </c:ser>
        <c:dLbls>
          <c:showLegendKey val="0"/>
          <c:showVal val="0"/>
          <c:showCatName val="0"/>
          <c:showSerName val="0"/>
          <c:showPercent val="0"/>
          <c:showBubbleSize val="0"/>
        </c:dLbls>
        <c:bubbleScale val="100"/>
        <c:showNegBubbles val="0"/>
        <c:sizeRepresents val="w"/>
        <c:axId val="204140544"/>
        <c:axId val="204142080"/>
      </c:bubbleChart>
      <c:valAx>
        <c:axId val="204140544"/>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204142080"/>
        <c:crossesAt val="0"/>
        <c:crossBetween val="midCat"/>
      </c:valAx>
      <c:valAx>
        <c:axId val="204142080"/>
        <c:scaling>
          <c:orientation val="minMax"/>
          <c:max val="4"/>
          <c:min val="-1"/>
        </c:scaling>
        <c:delete val="1"/>
        <c:axPos val="l"/>
        <c:numFmt formatCode="General" sourceLinked="1"/>
        <c:majorTickMark val="out"/>
        <c:minorTickMark val="none"/>
        <c:tickLblPos val="nextTo"/>
        <c:crossAx val="204140544"/>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83BF-4571-9EA8-A7B8C571FD9A}"/>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83BF-4571-9EA8-A7B8C571FD9A}"/>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83BF-4571-9EA8-A7B8C571FD9A}"/>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83BF-4571-9EA8-A7B8C571FD9A}"/>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83BF-4571-9EA8-A7B8C571FD9A}"/>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83BF-4571-9EA8-A7B8C571FD9A}"/>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Sheet1!$B$2:$B$6</c:f>
              <c:numCache>
                <c:formatCode>General</c:formatCode>
                <c:ptCount val="5"/>
                <c:pt idx="0">
                  <c:v>14</c:v>
                </c:pt>
                <c:pt idx="1">
                  <c:v>55</c:v>
                </c:pt>
                <c:pt idx="2">
                  <c:v>20</c:v>
                </c:pt>
                <c:pt idx="3">
                  <c:v>3</c:v>
                </c:pt>
                <c:pt idx="4">
                  <c:v>8</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83BF-4571-9EA8-A7B8C571FD9A}"/>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83BF-4571-9EA8-A7B8C571FD9A}"/>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83BF-4571-9EA8-A7B8C571FD9A}"/>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83BF-4571-9EA8-A7B8C571FD9A}"/>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83BF-4571-9EA8-A7B8C571FD9A}"/>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83BF-4571-9EA8-A7B8C571FD9A}"/>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Sheet1!$C$2:$C$6</c:f>
              <c:numCache>
                <c:formatCode>General</c:formatCode>
                <c:ptCount val="5"/>
                <c:pt idx="0">
                  <c:v>12</c:v>
                </c:pt>
                <c:pt idx="1">
                  <c:v>48</c:v>
                </c:pt>
                <c:pt idx="2">
                  <c:v>17</c:v>
                </c:pt>
                <c:pt idx="3">
                  <c:v>3</c:v>
                </c:pt>
                <c:pt idx="4">
                  <c:v>7</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83BF-4571-9EA8-A7B8C571FD9A}"/>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2241725176408214"/>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857B-43F7-8287-1BBF058DD04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198-4F56-8422-69BE02E4B18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C4F-4BF0-96CC-389B49B1DF5A}"/>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C83-40EA-B9DC-495F826C83DA}"/>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2C9-4652-9A94-3DC5856D91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5DCB-4CF4-AF6E-BD01B053F5FB}"/>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5DCB-4CF4-AF6E-BD01B053F5FB}"/>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5DCB-4CF4-AF6E-BD01B053F5FB}"/>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5DCB-4CF4-AF6E-BD01B053F5FB}"/>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5DCB-4CF4-AF6E-BD01B053F5FB}"/>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5DCB-4CF4-AF6E-BD01B053F5FB}"/>
              </c:ext>
            </c:extLst>
          </c:dPt>
          <c:xVal>
            <c:numRef>
              <c:f>Sheet1!$B$2:$B$7</c:f>
              <c:numCache>
                <c:formatCode>General</c:formatCode>
                <c:ptCount val="6"/>
                <c:pt idx="0">
                  <c:v>57</c:v>
                </c:pt>
                <c:pt idx="1">
                  <c:v>58</c:v>
                </c:pt>
                <c:pt idx="2">
                  <c:v>78</c:v>
                </c:pt>
                <c:pt idx="3">
                  <c:v>57</c:v>
                </c:pt>
                <c:pt idx="4">
                  <c:v>64</c:v>
                </c:pt>
                <c:pt idx="5">
                  <c:v>61</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5DCB-4CF4-AF6E-BD01B053F5FB}"/>
            </c:ext>
          </c:extLst>
        </c:ser>
        <c:dLbls>
          <c:showLegendKey val="0"/>
          <c:showVal val="0"/>
          <c:showCatName val="0"/>
          <c:showSerName val="0"/>
          <c:showPercent val="0"/>
          <c:showBubbleSize val="0"/>
        </c:dLbls>
        <c:bubbleScale val="100"/>
        <c:showNegBubbles val="0"/>
        <c:sizeRepresents val="w"/>
        <c:axId val="204995200"/>
        <c:axId val="204996992"/>
      </c:bubbleChart>
      <c:valAx>
        <c:axId val="20499520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204996992"/>
        <c:crossesAt val="0"/>
        <c:crossBetween val="midCat"/>
      </c:valAx>
      <c:valAx>
        <c:axId val="204996992"/>
        <c:scaling>
          <c:orientation val="minMax"/>
          <c:max val="4"/>
          <c:min val="-1"/>
        </c:scaling>
        <c:delete val="1"/>
        <c:axPos val="l"/>
        <c:numFmt formatCode="General" sourceLinked="1"/>
        <c:majorTickMark val="out"/>
        <c:minorTickMark val="none"/>
        <c:tickLblPos val="nextTo"/>
        <c:crossAx val="20499520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8A64-474F-8561-BD7BA8EB27DC}"/>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8A64-474F-8561-BD7BA8EB27DC}"/>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8A64-474F-8561-BD7BA8EB27DC}"/>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8A64-474F-8561-BD7BA8EB27DC}"/>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8A64-474F-8561-BD7BA8EB27DC}"/>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8A64-474F-8561-BD7BA8EB27DC}"/>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Not very much</c:v>
                </c:pt>
                <c:pt idx="3">
                  <c:v>Not at all</c:v>
                </c:pt>
                <c:pt idx="4">
                  <c:v>Don't know</c:v>
                </c:pt>
              </c:strCache>
            </c:strRef>
          </c:cat>
          <c:val>
            <c:numRef>
              <c:f>Sheet1!$B$2:$B$6</c:f>
              <c:numCache>
                <c:formatCode>General</c:formatCode>
                <c:ptCount val="5"/>
                <c:pt idx="0">
                  <c:v>18</c:v>
                </c:pt>
                <c:pt idx="1">
                  <c:v>39</c:v>
                </c:pt>
                <c:pt idx="2">
                  <c:v>9</c:v>
                </c:pt>
                <c:pt idx="3">
                  <c:v>1</c:v>
                </c:pt>
                <c:pt idx="4">
                  <c:v>32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8A64-474F-8561-BD7BA8EB27DC}"/>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8A64-474F-8561-BD7BA8EB27DC}"/>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8A64-474F-8561-BD7BA8EB27DC}"/>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8A64-474F-8561-BD7BA8EB27DC}"/>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8A64-474F-8561-BD7BA8EB27DC}"/>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8A64-474F-8561-BD7BA8EB27DC}"/>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Not very much</c:v>
                </c:pt>
                <c:pt idx="3">
                  <c:v>Not at all</c:v>
                </c:pt>
                <c:pt idx="4">
                  <c:v>Don't know</c:v>
                </c:pt>
              </c:strCache>
            </c:strRef>
          </c:cat>
          <c:val>
            <c:numRef>
              <c:f>Sheet1!$C$2:$C$6</c:f>
              <c:numCache>
                <c:formatCode>General</c:formatCode>
                <c:ptCount val="5"/>
                <c:pt idx="0">
                  <c:v>16</c:v>
                </c:pt>
                <c:pt idx="1">
                  <c:v>34</c:v>
                </c:pt>
                <c:pt idx="2">
                  <c:v>8</c:v>
                </c:pt>
                <c:pt idx="3">
                  <c:v>1</c:v>
                </c:pt>
                <c:pt idx="4">
                  <c:v>28</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8A64-474F-8561-BD7BA8EB27DC}"/>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2241725176408214"/>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EFB-44E9-9BA8-BC760C313A0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C8F-44BC-9246-91A99B3A1F4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8D3F-4B71-8982-D2DB490C85A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F75-459D-A801-6E8CEE50574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7328762180331"/>
          <c:y val="4.0157482501944231E-2"/>
          <c:w val="0.5021846273754671"/>
          <c:h val="0.8214137318075769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D387-4B89-8BF6-E92BDECFCDAC}"/>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D387-4B89-8BF6-E92BDECFCDAC}"/>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D387-4B89-8BF6-E92BDECFCDAC}"/>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D387-4B89-8BF6-E92BDECFCDAC}"/>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D387-4B89-8BF6-E92BDECFCDAC}"/>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D387-4B89-8BF6-E92BDECFCDAC}"/>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D387-4B89-8BF6-E92BDECFCDAC}"/>
                </c:ext>
              </c:extLst>
            </c:dLbl>
            <c:dLbl>
              <c:idx val="5"/>
              <c:numFmt formatCode="General\%" sourceLinked="0"/>
              <c:spPr>
                <a:noFill/>
                <a:ln>
                  <a:noFill/>
                </a:ln>
                <a:effectLst/>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Very satisfied</c:v>
                </c:pt>
                <c:pt idx="1">
                  <c:v>Fairly satisfied</c:v>
                </c:pt>
                <c:pt idx="2">
                  <c:v>Neither satisfied nor dissatisfied</c:v>
                </c:pt>
                <c:pt idx="3">
                  <c:v>Fairly dissatisfied</c:v>
                </c:pt>
                <c:pt idx="4">
                  <c:v>Very dissatisfied</c:v>
                </c:pt>
                <c:pt idx="5">
                  <c:v>Don't know</c:v>
                </c:pt>
              </c:strCache>
            </c:strRef>
          </c:cat>
          <c:val>
            <c:numRef>
              <c:f>Sheet1!$B$2:$B$7</c:f>
              <c:numCache>
                <c:formatCode>General</c:formatCode>
                <c:ptCount val="6"/>
                <c:pt idx="0">
                  <c:v>15</c:v>
                </c:pt>
                <c:pt idx="1">
                  <c:v>24</c:v>
                </c:pt>
                <c:pt idx="2">
                  <c:v>33</c:v>
                </c:pt>
                <c:pt idx="3">
                  <c:v>11</c:v>
                </c:pt>
                <c:pt idx="4">
                  <c:v>0</c:v>
                </c:pt>
                <c:pt idx="5">
                  <c:v>16</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D387-4B89-8BF6-E92BDECFCDAC}"/>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D387-4B89-8BF6-E92BDECFCDAC}"/>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D387-4B89-8BF6-E92BDECFCDAC}"/>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D387-4B89-8BF6-E92BDECFCDAC}"/>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D387-4B89-8BF6-E92BDECFCDAC}"/>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D387-4B89-8BF6-E92BDECFCDAC}"/>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6-D387-4B89-8BF6-E92BDECFCDAC}"/>
                </c:ext>
              </c:extLst>
            </c:dLbl>
            <c:dLbl>
              <c:idx val="5"/>
              <c:tx>
                <c:rich>
                  <a:bodyPr wrap="square" lIns="38100" tIns="19050" rIns="38100" bIns="19050" anchor="ctr">
                    <a:spAutoFit/>
                  </a:bodyPr>
                  <a:lstStyle/>
                  <a:p>
                    <a:pPr>
                      <a:defRPr sz="1200"/>
                    </a:pPr>
                    <a:fld id="{327F199E-EA20-4FBC-9F24-B9AD7ACA643E}" type="VALUE">
                      <a:rPr lang="en-US" b="1">
                        <a:latin typeface="Segoe UI" panose="020B0502040204020203" pitchFamily="34" charset="0"/>
                        <a:cs typeface="Segoe UI" panose="020B0502040204020203" pitchFamily="34" charset="0"/>
                      </a:rPr>
                      <a:pPr>
                        <a:defRPr sz="1200"/>
                      </a:pPr>
                      <a:t>[VALUE]</a:t>
                    </a:fld>
                    <a:endParaRPr lang="en-GB"/>
                  </a:p>
                </c:rich>
              </c:tx>
              <c:spPr>
                <a:noFill/>
                <a:ln>
                  <a:noFill/>
                </a:ln>
                <a:effectLst/>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6-9F16-4D44-ADCD-3FB85848B8DE}"/>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Very satisfied</c:v>
                </c:pt>
                <c:pt idx="1">
                  <c:v>Fairly satisfied</c:v>
                </c:pt>
                <c:pt idx="2">
                  <c:v>Neither satisfied nor dissatisfied</c:v>
                </c:pt>
                <c:pt idx="3">
                  <c:v>Fairly dissatisfied</c:v>
                </c:pt>
                <c:pt idx="4">
                  <c:v>Very dissatisfied</c:v>
                </c:pt>
                <c:pt idx="5">
                  <c:v>Don't know</c:v>
                </c:pt>
              </c:strCache>
            </c:strRef>
          </c:cat>
          <c:val>
            <c:numRef>
              <c:f>Sheet1!$C$2:$C$7</c:f>
              <c:numCache>
                <c:formatCode>General</c:formatCode>
                <c:ptCount val="6"/>
                <c:pt idx="0">
                  <c:v>13</c:v>
                </c:pt>
                <c:pt idx="1">
                  <c:v>21</c:v>
                </c:pt>
                <c:pt idx="2">
                  <c:v>29</c:v>
                </c:pt>
                <c:pt idx="3">
                  <c:v>10</c:v>
                </c:pt>
                <c:pt idx="4">
                  <c:v>0</c:v>
                </c:pt>
                <c:pt idx="5">
                  <c:v>14</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D387-4B89-8BF6-E92BDECFCDAC}"/>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5.2867795700704948E-2"/>
          <c:y val="0.81978224641706476"/>
          <c:w val="0.70132201752218715"/>
          <c:h val="0.16837768025774913"/>
        </c:manualLayout>
      </c:layout>
      <c:overlay val="0"/>
      <c:txPr>
        <a:bodyPr/>
        <a:lstStyle/>
        <a:p>
          <a:pPr algn="just">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AE61-4627-8EF2-DCE09D48C09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C97-4D23-B074-B4CEF98C20A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630068"/>
    </a:solidFill>
  </c:spPr>
  <c:txPr>
    <a:bodyPr/>
    <a:lstStyle/>
    <a:p>
      <a:pPr>
        <a:defRPr sz="1800"/>
      </a:pPr>
      <a:endParaRPr lang="en-US"/>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F46-4326-B915-EAF2E38F8FB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C4FE-4580-B171-F8CCAC9E2BC4}"/>
              </c:ext>
            </c:extLst>
          </c:dPt>
          <c:dPt>
            <c:idx val="1"/>
            <c:invertIfNegative val="0"/>
            <c:bubble3D val="0"/>
            <c:spPr>
              <a:pattFill prst="solidDmnd">
                <a:fgClr>
                  <a:srgbClr val="A6A6A6"/>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C4FE-4580-B171-F8CCAC9E2BC4}"/>
              </c:ext>
            </c:extLst>
          </c:dPt>
          <c:dPt>
            <c:idx val="2"/>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C4FE-4580-B171-F8CCAC9E2BC4}"/>
              </c:ext>
            </c:extLst>
          </c:dPt>
          <c:dPt>
            <c:idx val="3"/>
            <c:invertIfNegative val="0"/>
            <c:bubble3D val="0"/>
            <c:spPr>
              <a:pattFill prst="ltHorz">
                <a:fgClr>
                  <a:srgbClr val="104A7D"/>
                </a:fgClr>
                <a:bgClr>
                  <a:srgbClr val="FFFFFF"/>
                </a:bgClr>
              </a:pattFill>
              <a:ln>
                <a:solidFill>
                  <a:srgbClr val="104A7D"/>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C4FE-4580-B171-F8CCAC9E2BC4}"/>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C4FE-4580-B171-F8CCAC9E2BC4}"/>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C4FE-4580-B171-F8CCAC9E2BC4}"/>
              </c:ext>
            </c:extLst>
          </c:dPt>
          <c:xVal>
            <c:numRef>
              <c:f>Sheet1!$B$2:$B$7</c:f>
              <c:numCache>
                <c:formatCode>General</c:formatCode>
                <c:ptCount val="4"/>
                <c:pt idx="0">
                  <c:v>39</c:v>
                </c:pt>
                <c:pt idx="1">
                  <c:v>52</c:v>
                </c:pt>
                <c:pt idx="2">
                  <c:v>60</c:v>
                </c:pt>
                <c:pt idx="3">
                  <c:v>58</c:v>
                </c:pt>
              </c:numCache>
            </c:numRef>
          </c:xVal>
          <c:yVal>
            <c:numRef>
              <c:f>Sheet1!$C$2:$C$7</c:f>
              <c:numCache>
                <c:formatCode>General</c:formatCode>
                <c:ptCount val="4"/>
                <c:pt idx="0">
                  <c:v>0</c:v>
                </c:pt>
                <c:pt idx="1">
                  <c:v>0</c:v>
                </c:pt>
                <c:pt idx="2">
                  <c:v>0</c:v>
                </c:pt>
                <c:pt idx="3">
                  <c:v>0</c:v>
                </c:pt>
              </c:numCache>
            </c:numRef>
          </c:yVal>
          <c:bubbleSize>
            <c:numRef>
              <c:f>Sheet1!$D$2:$D$7</c:f>
              <c:numCache>
                <c:formatCode>General</c:formatCode>
                <c:ptCount val="4"/>
                <c:pt idx="0">
                  <c:v>3</c:v>
                </c:pt>
                <c:pt idx="1">
                  <c:v>3</c:v>
                </c:pt>
                <c:pt idx="2">
                  <c:v>3</c:v>
                </c:pt>
                <c:pt idx="3">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C4FE-4580-B171-F8CCAC9E2BC4}"/>
            </c:ext>
          </c:extLst>
        </c:ser>
        <c:dLbls>
          <c:showLegendKey val="0"/>
          <c:showVal val="0"/>
          <c:showCatName val="0"/>
          <c:showSerName val="0"/>
          <c:showPercent val="0"/>
          <c:showBubbleSize val="0"/>
        </c:dLbls>
        <c:bubbleScale val="100"/>
        <c:showNegBubbles val="0"/>
        <c:sizeRepresents val="w"/>
        <c:axId val="206266368"/>
        <c:axId val="206267904"/>
      </c:bubbleChart>
      <c:valAx>
        <c:axId val="20626636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206267904"/>
        <c:crossesAt val="0"/>
        <c:crossBetween val="midCat"/>
      </c:valAx>
      <c:valAx>
        <c:axId val="206267904"/>
        <c:scaling>
          <c:orientation val="minMax"/>
          <c:max val="4"/>
          <c:min val="-1"/>
        </c:scaling>
        <c:delete val="1"/>
        <c:axPos val="l"/>
        <c:numFmt formatCode="General" sourceLinked="1"/>
        <c:majorTickMark val="out"/>
        <c:minorTickMark val="none"/>
        <c:tickLblPos val="nextTo"/>
        <c:crossAx val="206266368"/>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85BF-4914-AA0D-48D637B34FB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803-4B86-BF52-2F55A1045CD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A29-433C-8630-297316BC7F7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3"/>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BE99-4D17-AFE2-8B7A8B66656C}"/>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BE99-4D17-AFE2-8B7A8B66656C}"/>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BE99-4D17-AFE2-8B7A8B66656C}"/>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BE99-4D17-AFE2-8B7A8B66656C}"/>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BE99-4D17-AFE2-8B7A8B66656C}"/>
              </c:ext>
            </c:extLst>
          </c:dPt>
          <c:dPt>
            <c:idx val="5"/>
            <c:marker>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BE99-4D17-AFE2-8B7A8B66656C}"/>
              </c:ext>
            </c:extLst>
          </c:dPt>
          <c:xVal>
            <c:numRef>
              <c:f>Sheet1!$B$2:$B$7</c:f>
              <c:numCache>
                <c:formatCode>General</c:formatCode>
                <c:ptCount val="6"/>
                <c:pt idx="4">
                  <c:v>0</c:v>
                </c:pt>
                <c:pt idx="5">
                  <c:v>72</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BE99-4D17-AFE2-8B7A8B66656C}"/>
            </c:ext>
          </c:extLst>
        </c:ser>
        <c:dLbls>
          <c:showLegendKey val="0"/>
          <c:showVal val="0"/>
          <c:showCatName val="0"/>
          <c:showSerName val="0"/>
          <c:showPercent val="0"/>
          <c:showBubbleSize val="0"/>
        </c:dLbls>
        <c:axId val="147168640"/>
        <c:axId val="147174528"/>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BE99-4D17-AFE2-8B7A8B66656C}"/>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BE99-4D17-AFE2-8B7A8B66656C}"/>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BE99-4D17-AFE2-8B7A8B66656C}"/>
              </c:ext>
            </c:extLst>
          </c:dPt>
          <c:dPt>
            <c:idx val="3"/>
            <c:marker>
              <c:symbol val="circle"/>
              <c:size val="13"/>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BE99-4D17-AFE2-8B7A8B66656C}"/>
              </c:ext>
            </c:extLst>
          </c:dPt>
          <c:dPt>
            <c:idx val="4"/>
            <c:marker>
              <c:symbol val="circle"/>
              <c:size val="13"/>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BE99-4D17-AFE2-8B7A8B66656C}"/>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BE99-4D17-AFE2-8B7A8B66656C}"/>
              </c:ext>
            </c:extLst>
          </c:dPt>
          <c:xVal>
            <c:numRef>
              <c:f>Sheet1!$C$2:$C$7</c:f>
              <c:numCache>
                <c:formatCode>General</c:formatCode>
                <c:ptCount val="6"/>
                <c:pt idx="3">
                  <c:v>68</c:v>
                </c:pt>
                <c:pt idx="4">
                  <c:v>73</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BE99-4D17-AFE2-8B7A8B66656C}"/>
            </c:ext>
          </c:extLst>
        </c:ser>
        <c:dLbls>
          <c:showLegendKey val="0"/>
          <c:showVal val="0"/>
          <c:showCatName val="0"/>
          <c:showSerName val="0"/>
          <c:showPercent val="0"/>
          <c:showBubbleSize val="0"/>
        </c:dLbls>
        <c:axId val="147177856"/>
        <c:axId val="147176064"/>
      </c:scatterChart>
      <c:valAx>
        <c:axId val="147168640"/>
        <c:scaling>
          <c:orientation val="minMax"/>
          <c:max val="100"/>
          <c:min val="0"/>
        </c:scaling>
        <c:delete val="0"/>
        <c:axPos val="b"/>
        <c:numFmt formatCode="General" sourceLinked="1"/>
        <c:majorTickMark val="none"/>
        <c:minorTickMark val="none"/>
        <c:tickLblPos val="none"/>
        <c:spPr>
          <a:ln>
            <a:noFill/>
          </a:ln>
        </c:spPr>
        <c:crossAx val="147174528"/>
        <c:crossesAt val="0"/>
        <c:crossBetween val="midCat"/>
      </c:valAx>
      <c:valAx>
        <c:axId val="147174528"/>
        <c:scaling>
          <c:orientation val="minMax"/>
          <c:max val="4"/>
          <c:min val="-1"/>
        </c:scaling>
        <c:delete val="1"/>
        <c:axPos val="l"/>
        <c:numFmt formatCode="General" sourceLinked="1"/>
        <c:majorTickMark val="out"/>
        <c:minorTickMark val="none"/>
        <c:tickLblPos val="nextTo"/>
        <c:crossAx val="147168640"/>
        <c:crosses val="autoZero"/>
        <c:crossBetween val="midCat"/>
        <c:majorUnit val="2"/>
      </c:valAx>
      <c:valAx>
        <c:axId val="147176064"/>
        <c:scaling>
          <c:orientation val="minMax"/>
        </c:scaling>
        <c:delete val="1"/>
        <c:axPos val="r"/>
        <c:numFmt formatCode="General" sourceLinked="1"/>
        <c:majorTickMark val="out"/>
        <c:minorTickMark val="none"/>
        <c:tickLblPos val="nextTo"/>
        <c:crossAx val="147177856"/>
        <c:crosses val="max"/>
        <c:crossBetween val="midCat"/>
      </c:valAx>
      <c:valAx>
        <c:axId val="147177856"/>
        <c:scaling>
          <c:orientation val="minMax"/>
          <c:max val="100"/>
        </c:scaling>
        <c:delete val="1"/>
        <c:axPos val="b"/>
        <c:numFmt formatCode="General" sourceLinked="1"/>
        <c:majorTickMark val="out"/>
        <c:minorTickMark val="none"/>
        <c:tickLblPos val="nextTo"/>
        <c:crossAx val="147176064"/>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12C-41FA-9756-B419C3EBEE72}"/>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82D-4765-AD7E-D64CAF3E44E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A70-47D9-AB0A-7A0E209068B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CD87-4954-85B9-648CF5C3F530}"/>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CD87-4954-85B9-648CF5C3F530}"/>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CD87-4954-85B9-648CF5C3F530}"/>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CD87-4954-85B9-648CF5C3F530}"/>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CD87-4954-85B9-648CF5C3F530}"/>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CD87-4954-85B9-648CF5C3F530}"/>
              </c:ext>
            </c:extLst>
          </c:dPt>
          <c:dPt>
            <c:idx val="6"/>
            <c:bubble3D val="0"/>
            <c:spPr>
              <a:solidFill>
                <a:srgbClr val="639EC8"/>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3D44-4B46-A688-2C269629286A}"/>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6"/>
              <c:numFmt formatCode="General\%" sourceLinked="0"/>
              <c:spPr>
                <a:noFill/>
                <a:ln>
                  <a:noFill/>
                </a:ln>
                <a:effectLst/>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Sheet1!$A$2:$A$8</c:f>
              <c:strCache>
                <c:ptCount val="7"/>
                <c:pt idx="0">
                  <c:v>Strongly agree</c:v>
                </c:pt>
                <c:pt idx="1">
                  <c:v>Tend to agree</c:v>
                </c:pt>
                <c:pt idx="2">
                  <c:v>Neither agree nor disagree</c:v>
                </c:pt>
                <c:pt idx="3">
                  <c:v>Tend to disagree</c:v>
                </c:pt>
                <c:pt idx="4">
                  <c:v>Strongly disagree</c:v>
                </c:pt>
                <c:pt idx="5">
                  <c:v>Don't know</c:v>
                </c:pt>
                <c:pt idx="6">
                  <c:v>Not applicable</c:v>
                </c:pt>
              </c:strCache>
            </c:strRef>
          </c:cat>
          <c:val>
            <c:numRef>
              <c:f>Sheet1!$B$2:$B$8</c:f>
              <c:numCache>
                <c:formatCode>General</c:formatCode>
                <c:ptCount val="7"/>
                <c:pt idx="0">
                  <c:v>10</c:v>
                </c:pt>
                <c:pt idx="1">
                  <c:v>37</c:v>
                </c:pt>
                <c:pt idx="2">
                  <c:v>23</c:v>
                </c:pt>
                <c:pt idx="3">
                  <c:v>10</c:v>
                </c:pt>
                <c:pt idx="4">
                  <c:v>3</c:v>
                </c:pt>
                <c:pt idx="5">
                  <c:v>15</c:v>
                </c:pt>
                <c:pt idx="6">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CD87-4954-85B9-648CF5C3F530}"/>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CD87-4954-85B9-648CF5C3F530}"/>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CD87-4954-85B9-648CF5C3F530}"/>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CD87-4954-85B9-648CF5C3F530}"/>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CD87-4954-85B9-648CF5C3F530}"/>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CD87-4954-85B9-648CF5C3F530}"/>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CD87-4954-85B9-648CF5C3F530}"/>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spPr>
                <a:noFill/>
                <a:ln>
                  <a:noFill/>
                </a:ln>
                <a:effectLst/>
              </c:spPr>
              <c:txPr>
                <a:bodyPr wrap="square" lIns="38100" tIns="19050" rIns="38100" bIns="19050" anchor="ctr">
                  <a:spAutoFit/>
                </a:bodyPr>
                <a:lstStyle/>
                <a:p>
                  <a:pPr>
                    <a:defRPr sz="1200" b="1">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Sheet1!$A$2:$A$8</c:f>
              <c:strCache>
                <c:ptCount val="7"/>
                <c:pt idx="0">
                  <c:v>Strongly agree</c:v>
                </c:pt>
                <c:pt idx="1">
                  <c:v>Tend to agree</c:v>
                </c:pt>
                <c:pt idx="2">
                  <c:v>Neither agree nor disagree</c:v>
                </c:pt>
                <c:pt idx="3">
                  <c:v>Tend to disagree</c:v>
                </c:pt>
                <c:pt idx="4">
                  <c:v>Strongly disagree</c:v>
                </c:pt>
                <c:pt idx="5">
                  <c:v>Don't know</c:v>
                </c:pt>
                <c:pt idx="6">
                  <c:v>Not applicable</c:v>
                </c:pt>
              </c:strCache>
            </c:strRef>
          </c:cat>
          <c:val>
            <c:numRef>
              <c:f>Sheet1!$C$2:$C$8</c:f>
              <c:numCache>
                <c:formatCode>General</c:formatCode>
                <c:ptCount val="7"/>
                <c:pt idx="0">
                  <c:v>9</c:v>
                </c:pt>
                <c:pt idx="1">
                  <c:v>32</c:v>
                </c:pt>
                <c:pt idx="2">
                  <c:v>20</c:v>
                </c:pt>
                <c:pt idx="3">
                  <c:v>9</c:v>
                </c:pt>
                <c:pt idx="4">
                  <c:v>3</c:v>
                </c:pt>
                <c:pt idx="5">
                  <c:v>13</c:v>
                </c:pt>
                <c:pt idx="6">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CD87-4954-85B9-648CF5C3F530}"/>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0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031B-46BB-9621-D1C2F73934BA}"/>
              </c:ext>
            </c:extLst>
          </c:dPt>
          <c:dPt>
            <c:idx val="1"/>
            <c:invertIfNegative val="0"/>
            <c:bubble3D val="0"/>
            <c:spPr>
              <a:pattFill prst="solidDmnd">
                <a:fgClr>
                  <a:srgbClr val="A6A6A6"/>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031B-46BB-9621-D1C2F73934BA}"/>
              </c:ext>
            </c:extLst>
          </c:dPt>
          <c:dPt>
            <c:idx val="2"/>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031B-46BB-9621-D1C2F73934BA}"/>
              </c:ext>
            </c:extLst>
          </c:dPt>
          <c:dPt>
            <c:idx val="3"/>
            <c:invertIfNegative val="0"/>
            <c:bubble3D val="0"/>
            <c:spPr>
              <a:pattFill prst="ltHorz">
                <a:fgClr>
                  <a:srgbClr val="104A7D"/>
                </a:fgClr>
                <a:bgClr>
                  <a:srgbClr val="FFFFFF"/>
                </a:bgClr>
              </a:pattFill>
              <a:ln>
                <a:solidFill>
                  <a:srgbClr val="104A7D"/>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031B-46BB-9621-D1C2F73934BA}"/>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031B-46BB-9621-D1C2F73934BA}"/>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031B-46BB-9621-D1C2F73934BA}"/>
              </c:ext>
            </c:extLst>
          </c:dPt>
          <c:xVal>
            <c:numRef>
              <c:f>Sheet1!$B$2:$B$7</c:f>
              <c:numCache>
                <c:formatCode>General</c:formatCode>
                <c:ptCount val="4"/>
                <c:pt idx="0">
                  <c:v>47</c:v>
                </c:pt>
                <c:pt idx="1">
                  <c:v>43</c:v>
                </c:pt>
                <c:pt idx="2">
                  <c:v>53</c:v>
                </c:pt>
                <c:pt idx="3">
                  <c:v>50</c:v>
                </c:pt>
              </c:numCache>
            </c:numRef>
          </c:xVal>
          <c:yVal>
            <c:numRef>
              <c:f>Sheet1!$C$2:$C$7</c:f>
              <c:numCache>
                <c:formatCode>General</c:formatCode>
                <c:ptCount val="4"/>
                <c:pt idx="0">
                  <c:v>0</c:v>
                </c:pt>
                <c:pt idx="1">
                  <c:v>0</c:v>
                </c:pt>
                <c:pt idx="2">
                  <c:v>0</c:v>
                </c:pt>
                <c:pt idx="3">
                  <c:v>0</c:v>
                </c:pt>
              </c:numCache>
            </c:numRef>
          </c:yVal>
          <c:bubbleSize>
            <c:numRef>
              <c:f>Sheet1!$D$2:$D$7</c:f>
              <c:numCache>
                <c:formatCode>General</c:formatCode>
                <c:ptCount val="4"/>
                <c:pt idx="0">
                  <c:v>3</c:v>
                </c:pt>
                <c:pt idx="1">
                  <c:v>3</c:v>
                </c:pt>
                <c:pt idx="2">
                  <c:v>3</c:v>
                </c:pt>
                <c:pt idx="3">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031B-46BB-9621-D1C2F73934BA}"/>
            </c:ext>
          </c:extLst>
        </c:ser>
        <c:dLbls>
          <c:showLegendKey val="0"/>
          <c:showVal val="0"/>
          <c:showCatName val="0"/>
          <c:showSerName val="0"/>
          <c:showPercent val="0"/>
          <c:showBubbleSize val="0"/>
        </c:dLbls>
        <c:bubbleScale val="100"/>
        <c:showNegBubbles val="0"/>
        <c:sizeRepresents val="w"/>
        <c:axId val="208029568"/>
        <c:axId val="208031104"/>
      </c:bubbleChart>
      <c:valAx>
        <c:axId val="20802956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208031104"/>
        <c:crossesAt val="0"/>
        <c:crossBetween val="midCat"/>
      </c:valAx>
      <c:valAx>
        <c:axId val="208031104"/>
        <c:scaling>
          <c:orientation val="minMax"/>
          <c:max val="4"/>
          <c:min val="-1"/>
        </c:scaling>
        <c:delete val="1"/>
        <c:axPos val="l"/>
        <c:numFmt formatCode="General" sourceLinked="1"/>
        <c:majorTickMark val="out"/>
        <c:minorTickMark val="none"/>
        <c:tickLblPos val="nextTo"/>
        <c:crossAx val="208029568"/>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042-403C-AA56-8BEC3F7FB9CA}"/>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0F9A-4F12-863C-4CF7C3D1A19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720073"/>
    </a:solidFill>
  </c:spPr>
  <c:txPr>
    <a:bodyPr/>
    <a:lstStyle/>
    <a:p>
      <a:pPr>
        <a:defRPr sz="1800"/>
      </a:pPr>
      <a:endParaRPr lang="en-US"/>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A43-4F79-AB49-5E351B31B0B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EB1-45D2-9957-2C5D17E0351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13B-4297-A380-4865E2084E5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B60-4656-92FC-8DFC98AE00B7}"/>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5B60-4656-92FC-8DFC98AE00B7}"/>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5B60-4656-92FC-8DFC98AE00B7}"/>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5B60-4656-92FC-8DFC98AE00B7}"/>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5B60-4656-92FC-8DFC98AE00B7}"/>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5B60-4656-92FC-8DFC98AE00B7}"/>
              </c:ext>
            </c:extLst>
          </c:dPt>
          <c:xVal>
            <c:numRef>
              <c:f>Sheet1!$B$2:$B$7</c:f>
              <c:numCache>
                <c:formatCode>General</c:formatCode>
                <c:ptCount val="6"/>
                <c:pt idx="4">
                  <c:v>0</c:v>
                </c:pt>
                <c:pt idx="5">
                  <c:v>69</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5B60-4656-92FC-8DFC98AE00B7}"/>
            </c:ext>
          </c:extLst>
        </c:ser>
        <c:dLbls>
          <c:showLegendKey val="0"/>
          <c:showVal val="0"/>
          <c:showCatName val="0"/>
          <c:showSerName val="0"/>
          <c:showPercent val="0"/>
          <c:showBubbleSize val="0"/>
        </c:dLbls>
        <c:axId val="148570496"/>
        <c:axId val="148572032"/>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5B60-4656-92FC-8DFC98AE00B7}"/>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5B60-4656-92FC-8DFC98AE00B7}"/>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5B60-4656-92FC-8DFC98AE00B7}"/>
              </c:ext>
            </c:extLst>
          </c:dPt>
          <c:dPt>
            <c:idx val="3"/>
            <c:marker>
              <c:symbol val="circle"/>
              <c:size val="13"/>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5B60-4656-92FC-8DFC98AE00B7}"/>
              </c:ext>
            </c:extLst>
          </c:dPt>
          <c:dPt>
            <c:idx val="4"/>
            <c:marker>
              <c:symbol val="circle"/>
              <c:size val="13"/>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5B60-4656-92FC-8DFC98AE00B7}"/>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5B60-4656-92FC-8DFC98AE00B7}"/>
              </c:ext>
            </c:extLst>
          </c:dPt>
          <c:xVal>
            <c:numRef>
              <c:f>Sheet1!$C$2:$C$7</c:f>
              <c:numCache>
                <c:formatCode>General</c:formatCode>
                <c:ptCount val="6"/>
                <c:pt idx="3">
                  <c:v>64</c:v>
                </c:pt>
                <c:pt idx="4">
                  <c:v>68</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5B60-4656-92FC-8DFC98AE00B7}"/>
            </c:ext>
          </c:extLst>
        </c:ser>
        <c:dLbls>
          <c:showLegendKey val="0"/>
          <c:showVal val="0"/>
          <c:showCatName val="0"/>
          <c:showSerName val="0"/>
          <c:showPercent val="0"/>
          <c:showBubbleSize val="0"/>
        </c:dLbls>
        <c:axId val="148583552"/>
        <c:axId val="148573568"/>
      </c:scatterChart>
      <c:valAx>
        <c:axId val="148570496"/>
        <c:scaling>
          <c:orientation val="minMax"/>
          <c:max val="100"/>
          <c:min val="0"/>
        </c:scaling>
        <c:delete val="0"/>
        <c:axPos val="b"/>
        <c:numFmt formatCode="General" sourceLinked="1"/>
        <c:majorTickMark val="none"/>
        <c:minorTickMark val="none"/>
        <c:tickLblPos val="none"/>
        <c:spPr>
          <a:ln>
            <a:noFill/>
          </a:ln>
        </c:spPr>
        <c:crossAx val="148572032"/>
        <c:crossesAt val="0"/>
        <c:crossBetween val="midCat"/>
      </c:valAx>
      <c:valAx>
        <c:axId val="148572032"/>
        <c:scaling>
          <c:orientation val="minMax"/>
          <c:max val="4"/>
          <c:min val="-1"/>
        </c:scaling>
        <c:delete val="1"/>
        <c:axPos val="l"/>
        <c:numFmt formatCode="General" sourceLinked="1"/>
        <c:majorTickMark val="out"/>
        <c:minorTickMark val="none"/>
        <c:tickLblPos val="nextTo"/>
        <c:crossAx val="148570496"/>
        <c:crosses val="autoZero"/>
        <c:crossBetween val="midCat"/>
        <c:majorUnit val="2"/>
      </c:valAx>
      <c:valAx>
        <c:axId val="148573568"/>
        <c:scaling>
          <c:orientation val="minMax"/>
        </c:scaling>
        <c:delete val="1"/>
        <c:axPos val="r"/>
        <c:numFmt formatCode="General" sourceLinked="1"/>
        <c:majorTickMark val="out"/>
        <c:minorTickMark val="none"/>
        <c:tickLblPos val="nextTo"/>
        <c:crossAx val="148583552"/>
        <c:crosses val="max"/>
        <c:crossBetween val="midCat"/>
      </c:valAx>
      <c:valAx>
        <c:axId val="148583552"/>
        <c:scaling>
          <c:orientation val="minMax"/>
          <c:max val="100"/>
        </c:scaling>
        <c:delete val="1"/>
        <c:axPos val="b"/>
        <c:numFmt formatCode="General" sourceLinked="1"/>
        <c:majorTickMark val="out"/>
        <c:minorTickMark val="none"/>
        <c:tickLblPos val="nextTo"/>
        <c:crossAx val="14857356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375F-428C-A0C0-B5F009A9B376}"/>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375F-428C-A0C0-B5F009A9B376}"/>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375F-428C-A0C0-B5F009A9B376}"/>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375F-428C-A0C0-B5F009A9B376}"/>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375F-428C-A0C0-B5F009A9B376}"/>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375F-428C-A0C0-B5F009A9B376}"/>
              </c:ext>
            </c:extLst>
          </c:dPt>
          <c:dPt>
            <c:idx val="6"/>
            <c:bubble3D val="0"/>
            <c:spPr>
              <a:solidFill>
                <a:srgbClr val="639EC8"/>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A851-47D5-9913-972747F604E4}"/>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6"/>
              <c:numFmt formatCode="General\%" sourceLinked="0"/>
              <c:spPr>
                <a:noFill/>
                <a:ln>
                  <a:noFill/>
                </a:ln>
                <a:effectLst/>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Sheet1!$A$2:$A$8</c:f>
              <c:strCache>
                <c:ptCount val="7"/>
                <c:pt idx="0">
                  <c:v>Strongly agree</c:v>
                </c:pt>
                <c:pt idx="1">
                  <c:v>Tend to agree</c:v>
                </c:pt>
                <c:pt idx="2">
                  <c:v>Neither agree nor disagree</c:v>
                </c:pt>
                <c:pt idx="3">
                  <c:v>Tend to disagree</c:v>
                </c:pt>
                <c:pt idx="4">
                  <c:v>Strongly disagree</c:v>
                </c:pt>
                <c:pt idx="5">
                  <c:v>Don't know</c:v>
                </c:pt>
                <c:pt idx="6">
                  <c:v>Not applicable</c:v>
                </c:pt>
              </c:strCache>
            </c:strRef>
          </c:cat>
          <c:val>
            <c:numRef>
              <c:f>Sheet1!$B$2:$B$8</c:f>
              <c:numCache>
                <c:formatCode>General</c:formatCode>
                <c:ptCount val="7"/>
                <c:pt idx="0">
                  <c:v>7</c:v>
                </c:pt>
                <c:pt idx="1">
                  <c:v>34</c:v>
                </c:pt>
                <c:pt idx="2">
                  <c:v>24</c:v>
                </c:pt>
                <c:pt idx="3">
                  <c:v>9</c:v>
                </c:pt>
                <c:pt idx="4">
                  <c:v>3</c:v>
                </c:pt>
                <c:pt idx="5">
                  <c:v>20</c:v>
                </c:pt>
                <c:pt idx="6">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375F-428C-A0C0-B5F009A9B376}"/>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375F-428C-A0C0-B5F009A9B376}"/>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375F-428C-A0C0-B5F009A9B376}"/>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375F-428C-A0C0-B5F009A9B376}"/>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375F-428C-A0C0-B5F009A9B376}"/>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375F-428C-A0C0-B5F009A9B376}"/>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375F-428C-A0C0-B5F009A9B376}"/>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spPr>
                <a:noFill/>
                <a:ln>
                  <a:noFill/>
                </a:ln>
                <a:effectLst/>
              </c:spPr>
              <c:txPr>
                <a:bodyPr wrap="square" lIns="38100" tIns="19050" rIns="38100" bIns="19050" anchor="ctr">
                  <a:spAutoFit/>
                </a:bodyPr>
                <a:lstStyle/>
                <a:p>
                  <a:pPr>
                    <a:defRPr sz="1200" b="1">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Sheet1!$A$2:$A$8</c:f>
              <c:strCache>
                <c:ptCount val="7"/>
                <c:pt idx="0">
                  <c:v>Strongly agree</c:v>
                </c:pt>
                <c:pt idx="1">
                  <c:v>Tend to agree</c:v>
                </c:pt>
                <c:pt idx="2">
                  <c:v>Neither agree nor disagree</c:v>
                </c:pt>
                <c:pt idx="3">
                  <c:v>Tend to disagree</c:v>
                </c:pt>
                <c:pt idx="4">
                  <c:v>Strongly disagree</c:v>
                </c:pt>
                <c:pt idx="5">
                  <c:v>Don't know</c:v>
                </c:pt>
                <c:pt idx="6">
                  <c:v>Not applicable</c:v>
                </c:pt>
              </c:strCache>
            </c:strRef>
          </c:cat>
          <c:val>
            <c:numRef>
              <c:f>Sheet1!$C$2:$C$8</c:f>
              <c:numCache>
                <c:formatCode>General</c:formatCode>
                <c:ptCount val="7"/>
                <c:pt idx="0">
                  <c:v>6</c:v>
                </c:pt>
                <c:pt idx="1">
                  <c:v>30</c:v>
                </c:pt>
                <c:pt idx="2">
                  <c:v>21</c:v>
                </c:pt>
                <c:pt idx="3">
                  <c:v>8</c:v>
                </c:pt>
                <c:pt idx="4">
                  <c:v>3</c:v>
                </c:pt>
                <c:pt idx="5">
                  <c:v>17</c:v>
                </c:pt>
                <c:pt idx="6">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375F-428C-A0C0-B5F009A9B376}"/>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0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D8AE-4F2B-9854-804CA5A8F1F9}"/>
              </c:ext>
            </c:extLst>
          </c:dPt>
          <c:dPt>
            <c:idx val="1"/>
            <c:invertIfNegative val="0"/>
            <c:bubble3D val="0"/>
            <c:spPr>
              <a:pattFill prst="solidDmnd">
                <a:fgClr>
                  <a:srgbClr val="A6A6A6"/>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D8AE-4F2B-9854-804CA5A8F1F9}"/>
              </c:ext>
            </c:extLst>
          </c:dPt>
          <c:dPt>
            <c:idx val="2"/>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D8AE-4F2B-9854-804CA5A8F1F9}"/>
              </c:ext>
            </c:extLst>
          </c:dPt>
          <c:dPt>
            <c:idx val="3"/>
            <c:invertIfNegative val="0"/>
            <c:bubble3D val="0"/>
            <c:spPr>
              <a:pattFill prst="ltHorz">
                <a:fgClr>
                  <a:srgbClr val="104A7D"/>
                </a:fgClr>
                <a:bgClr>
                  <a:srgbClr val="FFFFFF"/>
                </a:bgClr>
              </a:pattFill>
              <a:ln>
                <a:solidFill>
                  <a:srgbClr val="104A7D"/>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D8AE-4F2B-9854-804CA5A8F1F9}"/>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D8AE-4F2B-9854-804CA5A8F1F9}"/>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D8AE-4F2B-9854-804CA5A8F1F9}"/>
              </c:ext>
            </c:extLst>
          </c:dPt>
          <c:xVal>
            <c:numRef>
              <c:f>Sheet1!$B$2:$B$7</c:f>
              <c:numCache>
                <c:formatCode>General</c:formatCode>
                <c:ptCount val="4"/>
                <c:pt idx="0">
                  <c:v>41</c:v>
                </c:pt>
                <c:pt idx="1">
                  <c:v>42</c:v>
                </c:pt>
                <c:pt idx="2">
                  <c:v>53</c:v>
                </c:pt>
                <c:pt idx="3">
                  <c:v>49</c:v>
                </c:pt>
              </c:numCache>
            </c:numRef>
          </c:xVal>
          <c:yVal>
            <c:numRef>
              <c:f>Sheet1!$C$2:$C$7</c:f>
              <c:numCache>
                <c:formatCode>General</c:formatCode>
                <c:ptCount val="4"/>
                <c:pt idx="0">
                  <c:v>0</c:v>
                </c:pt>
                <c:pt idx="1">
                  <c:v>0</c:v>
                </c:pt>
                <c:pt idx="2">
                  <c:v>0</c:v>
                </c:pt>
                <c:pt idx="3">
                  <c:v>0</c:v>
                </c:pt>
              </c:numCache>
            </c:numRef>
          </c:yVal>
          <c:bubbleSize>
            <c:numRef>
              <c:f>Sheet1!$D$2:$D$7</c:f>
              <c:numCache>
                <c:formatCode>General</c:formatCode>
                <c:ptCount val="4"/>
                <c:pt idx="0">
                  <c:v>3</c:v>
                </c:pt>
                <c:pt idx="1">
                  <c:v>3</c:v>
                </c:pt>
                <c:pt idx="2">
                  <c:v>3</c:v>
                </c:pt>
                <c:pt idx="3">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D8AE-4F2B-9854-804CA5A8F1F9}"/>
            </c:ext>
          </c:extLst>
        </c:ser>
        <c:dLbls>
          <c:showLegendKey val="0"/>
          <c:showVal val="0"/>
          <c:showCatName val="0"/>
          <c:showSerName val="0"/>
          <c:showPercent val="0"/>
          <c:showBubbleSize val="0"/>
        </c:dLbls>
        <c:bubbleScale val="100"/>
        <c:showNegBubbles val="0"/>
        <c:sizeRepresents val="w"/>
        <c:axId val="208227328"/>
        <c:axId val="208229120"/>
      </c:bubbleChart>
      <c:valAx>
        <c:axId val="20822732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208229120"/>
        <c:crossesAt val="0"/>
        <c:crossBetween val="midCat"/>
      </c:valAx>
      <c:valAx>
        <c:axId val="208229120"/>
        <c:scaling>
          <c:orientation val="minMax"/>
          <c:max val="4"/>
          <c:min val="-1"/>
        </c:scaling>
        <c:delete val="1"/>
        <c:axPos val="l"/>
        <c:numFmt formatCode="General" sourceLinked="1"/>
        <c:majorTickMark val="out"/>
        <c:minorTickMark val="none"/>
        <c:tickLblPos val="nextTo"/>
        <c:crossAx val="208227328"/>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6132-438A-9948-6672E743B382}"/>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6132-438A-9948-6672E743B382}"/>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6132-438A-9948-6672E743B382}"/>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6132-438A-9948-6672E743B382}"/>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6132-438A-9948-6672E743B382}"/>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6132-438A-9948-6672E743B382}"/>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layout>
                <c:manualLayout>
                  <c:x val="-2.2326259073558695E-3"/>
                  <c:y val="-1.4030339227640872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7-6132-438A-9948-6672E743B382}"/>
                </c:ext>
              </c:extLst>
            </c:dLbl>
            <c:dLbl>
              <c:idx val="4"/>
              <c:layout>
                <c:manualLayout>
                  <c:x val="1.3395755444135259E-2"/>
                  <c:y val="1.4030339227640872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6132-438A-9948-6672E743B382}"/>
                </c:ext>
              </c:extLst>
            </c:dLbl>
            <c:dLbl>
              <c:idx val="5"/>
              <c:layout>
                <c:manualLayout>
                  <c:x val="1.1163129536779347E-2"/>
                  <c:y val="-4.209101768292265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6132-438A-9948-6672E743B382}"/>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24</c:v>
                </c:pt>
                <c:pt idx="1">
                  <c:v>56</c:v>
                </c:pt>
                <c:pt idx="2">
                  <c:v>13</c:v>
                </c:pt>
                <c:pt idx="3">
                  <c:v>5</c:v>
                </c:pt>
                <c:pt idx="4">
                  <c:v>1</c:v>
                </c:pt>
                <c:pt idx="5">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6132-438A-9948-6672E743B382}"/>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6132-438A-9948-6672E743B382}"/>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6132-438A-9948-6672E743B382}"/>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6132-438A-9948-6672E743B382}"/>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6132-438A-9948-6672E743B382}"/>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6132-438A-9948-6672E743B382}"/>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6132-438A-9948-6672E743B382}"/>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21</c:v>
                </c:pt>
                <c:pt idx="1">
                  <c:v>49</c:v>
                </c:pt>
                <c:pt idx="2">
                  <c:v>11</c:v>
                </c:pt>
                <c:pt idx="3">
                  <c:v>4</c:v>
                </c:pt>
                <c:pt idx="4">
                  <c:v>1</c:v>
                </c:pt>
                <c:pt idx="5">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6132-438A-9948-6672E743B382}"/>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5477225545670485E-2"/>
          <c:y val="0.8351435140752197"/>
          <c:w val="0.66037189218913195"/>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1FE-4500-9137-727B2F8B20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2B2-47EA-9349-E1BCE140A45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0047-498F-B8D4-DA9D18892E86}"/>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0047-498F-B8D4-DA9D18892E86}"/>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0047-498F-B8D4-DA9D18892E86}"/>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0047-498F-B8D4-DA9D18892E86}"/>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0047-498F-B8D4-DA9D18892E86}"/>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0047-498F-B8D4-DA9D18892E86}"/>
              </c:ext>
            </c:extLst>
          </c:dPt>
          <c:xVal>
            <c:numRef>
              <c:f>Sheet1!$B$2:$B$7</c:f>
              <c:numCache>
                <c:formatCode>General</c:formatCode>
                <c:ptCount val="6"/>
                <c:pt idx="0">
                  <c:v>80</c:v>
                </c:pt>
                <c:pt idx="1">
                  <c:v>79</c:v>
                </c:pt>
                <c:pt idx="2">
                  <c:v>71</c:v>
                </c:pt>
                <c:pt idx="3">
                  <c:v>76</c:v>
                </c:pt>
                <c:pt idx="4">
                  <c:v>81</c:v>
                </c:pt>
                <c:pt idx="5">
                  <c:v>79</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0047-498F-B8D4-DA9D18892E86}"/>
            </c:ext>
          </c:extLst>
        </c:ser>
        <c:dLbls>
          <c:showLegendKey val="0"/>
          <c:showVal val="0"/>
          <c:showCatName val="0"/>
          <c:showSerName val="0"/>
          <c:showPercent val="0"/>
          <c:showBubbleSize val="0"/>
        </c:dLbls>
        <c:bubbleScale val="100"/>
        <c:showNegBubbles val="0"/>
        <c:sizeRepresents val="w"/>
        <c:axId val="208890496"/>
        <c:axId val="208892288"/>
      </c:bubbleChart>
      <c:valAx>
        <c:axId val="20889049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208892288"/>
        <c:crossesAt val="0"/>
        <c:crossBetween val="midCat"/>
      </c:valAx>
      <c:valAx>
        <c:axId val="208892288"/>
        <c:scaling>
          <c:orientation val="minMax"/>
          <c:max val="4"/>
          <c:min val="-1"/>
        </c:scaling>
        <c:delete val="1"/>
        <c:axPos val="l"/>
        <c:numFmt formatCode="General" sourceLinked="1"/>
        <c:majorTickMark val="out"/>
        <c:minorTickMark val="none"/>
        <c:tickLblPos val="nextTo"/>
        <c:crossAx val="208890496"/>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BCE-4B18-BE29-DD6D4361AC2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1BB4-4F24-A9A4-8E4A6EC8681F}"/>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1BB4-4F24-A9A4-8E4A6EC8681F}"/>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1BB4-4F24-A9A4-8E4A6EC8681F}"/>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1BB4-4F24-A9A4-8E4A6EC8681F}"/>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1BB4-4F24-A9A4-8E4A6EC8681F}"/>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1BB4-4F24-A9A4-8E4A6EC8681F}"/>
              </c:ext>
            </c:extLst>
          </c:dPt>
          <c:dLbls>
            <c:dLbl>
              <c:idx val="0"/>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1-1BB4-4F24-A9A4-8E4A6EC8681F}"/>
                </c:ext>
              </c:extLst>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7-1BB4-4F24-A9A4-8E4A6EC8681F}"/>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1BB4-4F24-A9A4-8E4A6EC8681F}"/>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0</c:v>
                </c:pt>
                <c:pt idx="1">
                  <c:v>50</c:v>
                </c:pt>
                <c:pt idx="2">
                  <c:v>50</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1BB4-4F24-A9A4-8E4A6EC8681F}"/>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1BB4-4F24-A9A4-8E4A6EC8681F}"/>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1BB4-4F24-A9A4-8E4A6EC8681F}"/>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1BB4-4F24-A9A4-8E4A6EC8681F}"/>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1BB4-4F24-A9A4-8E4A6EC8681F}"/>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1BB4-4F24-A9A4-8E4A6EC8681F}"/>
              </c:ext>
            </c:extLst>
          </c:dPt>
          <c:dLbls>
            <c:dLbl>
              <c:idx val="0"/>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E-1BB4-4F24-A9A4-8E4A6EC8681F}"/>
                </c:ext>
              </c:extLst>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4-1BB4-4F24-A9A4-8E4A6EC8681F}"/>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6-1BB4-4F24-A9A4-8E4A6EC8681F}"/>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0</c:v>
                </c:pt>
                <c:pt idx="1">
                  <c:v>2</c:v>
                </c:pt>
                <c:pt idx="2">
                  <c:v>2</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1BB4-4F24-A9A4-8E4A6EC8681F}"/>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ADE3-47D4-8FAC-4F70319B08D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F8D-4910-B2CD-2FCEC9858DB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8235-470B-888E-555B92EA34F4}"/>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8235-470B-888E-555B92EA34F4}"/>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8235-470B-888E-555B92EA34F4}"/>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8235-470B-888E-555B92EA34F4}"/>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8235-470B-888E-555B92EA34F4}"/>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8235-470B-888E-555B92EA34F4}"/>
              </c:ext>
            </c:extLst>
          </c:dPt>
          <c:xVal>
            <c:numRef>
              <c:f>Sheet1!$B$2:$B$7</c:f>
              <c:numCache>
                <c:formatCode>General</c:formatCode>
                <c:ptCount val="6"/>
                <c:pt idx="4">
                  <c:v>0</c:v>
                </c:pt>
                <c:pt idx="5">
                  <c:v>55</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8235-470B-888E-555B92EA34F4}"/>
            </c:ext>
          </c:extLst>
        </c:ser>
        <c:dLbls>
          <c:showLegendKey val="0"/>
          <c:showVal val="0"/>
          <c:showCatName val="0"/>
          <c:showSerName val="0"/>
          <c:showPercent val="0"/>
          <c:showBubbleSize val="0"/>
        </c:dLbls>
        <c:axId val="148636800"/>
        <c:axId val="148638336"/>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8235-470B-888E-555B92EA34F4}"/>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8235-470B-888E-555B92EA34F4}"/>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8235-470B-888E-555B92EA34F4}"/>
              </c:ext>
            </c:extLst>
          </c:dPt>
          <c:dPt>
            <c:idx val="3"/>
            <c:marker>
              <c:symbol val="circle"/>
              <c:size val="13"/>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8235-470B-888E-555B92EA34F4}"/>
              </c:ext>
            </c:extLst>
          </c:dPt>
          <c:dPt>
            <c:idx val="4"/>
            <c:marker>
              <c:symbol val="circle"/>
              <c:size val="13"/>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8235-470B-888E-555B92EA34F4}"/>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8235-470B-888E-555B92EA34F4}"/>
              </c:ext>
            </c:extLst>
          </c:dPt>
          <c:xVal>
            <c:numRef>
              <c:f>Sheet1!$C$2:$C$7</c:f>
              <c:numCache>
                <c:formatCode>General</c:formatCode>
                <c:ptCount val="6"/>
                <c:pt idx="3">
                  <c:v>51</c:v>
                </c:pt>
                <c:pt idx="4">
                  <c:v>49</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8235-470B-888E-555B92EA34F4}"/>
            </c:ext>
          </c:extLst>
        </c:ser>
        <c:dLbls>
          <c:showLegendKey val="0"/>
          <c:showVal val="0"/>
          <c:showCatName val="0"/>
          <c:showSerName val="0"/>
          <c:showPercent val="0"/>
          <c:showBubbleSize val="0"/>
        </c:dLbls>
        <c:axId val="148645760"/>
        <c:axId val="148644224"/>
      </c:scatterChart>
      <c:valAx>
        <c:axId val="148636800"/>
        <c:scaling>
          <c:orientation val="minMax"/>
          <c:max val="100"/>
          <c:min val="0"/>
        </c:scaling>
        <c:delete val="1"/>
        <c:axPos val="b"/>
        <c:numFmt formatCode="General" sourceLinked="1"/>
        <c:majorTickMark val="none"/>
        <c:minorTickMark val="none"/>
        <c:tickLblPos val="none"/>
        <c:crossAx val="148638336"/>
        <c:crossesAt val="0"/>
        <c:crossBetween val="midCat"/>
      </c:valAx>
      <c:valAx>
        <c:axId val="148638336"/>
        <c:scaling>
          <c:orientation val="minMax"/>
          <c:max val="4"/>
          <c:min val="-1"/>
        </c:scaling>
        <c:delete val="1"/>
        <c:axPos val="l"/>
        <c:numFmt formatCode="General" sourceLinked="1"/>
        <c:majorTickMark val="out"/>
        <c:minorTickMark val="none"/>
        <c:tickLblPos val="nextTo"/>
        <c:crossAx val="148636800"/>
        <c:crosses val="autoZero"/>
        <c:crossBetween val="midCat"/>
        <c:majorUnit val="2"/>
      </c:valAx>
      <c:valAx>
        <c:axId val="148644224"/>
        <c:scaling>
          <c:orientation val="minMax"/>
        </c:scaling>
        <c:delete val="1"/>
        <c:axPos val="r"/>
        <c:numFmt formatCode="General" sourceLinked="1"/>
        <c:majorTickMark val="out"/>
        <c:minorTickMark val="none"/>
        <c:tickLblPos val="nextTo"/>
        <c:crossAx val="148645760"/>
        <c:crosses val="max"/>
        <c:crossBetween val="midCat"/>
      </c:valAx>
      <c:valAx>
        <c:axId val="148645760"/>
        <c:scaling>
          <c:orientation val="minMax"/>
          <c:max val="100"/>
        </c:scaling>
        <c:delete val="1"/>
        <c:axPos val="b"/>
        <c:numFmt formatCode="General" sourceLinked="1"/>
        <c:majorTickMark val="out"/>
        <c:minorTickMark val="none"/>
        <c:tickLblPos val="nextTo"/>
        <c:crossAx val="148644224"/>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795-418E-A5E3-2BC8CF58101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BB72-4352-834A-DA856BC22907}"/>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BB72-4352-834A-DA856BC22907}"/>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BB72-4352-834A-DA856BC22907}"/>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BB72-4352-834A-DA856BC22907}"/>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BB72-4352-834A-DA856BC22907}"/>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BB72-4352-834A-DA856BC22907}"/>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3-BB72-4352-834A-DA856BC22907}"/>
                </c:ext>
              </c:extLst>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5-BB72-4352-834A-DA856BC22907}"/>
                </c:ext>
              </c:extLst>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7-BB72-4352-834A-DA856BC22907}"/>
                </c:ext>
              </c:extLst>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Sheet1!$B$2:$B$6</c:f>
              <c:numCache>
                <c:formatCode>General</c:formatCode>
                <c:ptCount val="5"/>
                <c:pt idx="0">
                  <c:v>25</c:v>
                </c:pt>
                <c:pt idx="1">
                  <c:v>0</c:v>
                </c:pt>
                <c:pt idx="2">
                  <c:v>0</c:v>
                </c:pt>
                <c:pt idx="3">
                  <c:v>0</c:v>
                </c:pt>
                <c:pt idx="4">
                  <c:v>75</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BB72-4352-834A-DA856BC22907}"/>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BB72-4352-834A-DA856BC22907}"/>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BB72-4352-834A-DA856BC22907}"/>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BB72-4352-834A-DA856BC22907}"/>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BB72-4352-834A-DA856BC22907}"/>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BB72-4352-834A-DA856BC22907}"/>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0-BB72-4352-834A-DA856BC22907}"/>
                </c:ext>
              </c:extLst>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2-BB72-4352-834A-DA856BC22907}"/>
                </c:ext>
              </c:extLst>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4-BB72-4352-834A-DA856BC22907}"/>
                </c:ext>
              </c:extLst>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Sheet1!$C$2:$C$6</c:f>
              <c:numCache>
                <c:formatCode>General</c:formatCode>
                <c:ptCount val="5"/>
                <c:pt idx="0">
                  <c:v>1</c:v>
                </c:pt>
                <c:pt idx="1">
                  <c:v>0</c:v>
                </c:pt>
                <c:pt idx="2">
                  <c:v>0</c:v>
                </c:pt>
                <c:pt idx="3">
                  <c:v>0</c:v>
                </c:pt>
                <c:pt idx="4">
                  <c:v>3</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BB72-4352-834A-DA856BC22907}"/>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06F2-4746-AA76-9AC38E7C3F0F}"/>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8124999999999998"/>
          <c:y val="0.99998031496062989"/>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C36-48EE-9BBE-0EDA9FB22B8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40A-4F37-BBFF-7A3CE17C705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0808-4BEE-B204-0DE75635FCE8}"/>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0808-4BEE-B204-0DE75635FCE8}"/>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0808-4BEE-B204-0DE75635FCE8}"/>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0808-4BEE-B204-0DE75635FCE8}"/>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0808-4BEE-B204-0DE75635FCE8}"/>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0808-4BEE-B204-0DE75635FCE8}"/>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5-0808-4BEE-B204-0DE75635FCE8}"/>
                </c:ext>
              </c:extLst>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7-0808-4BEE-B204-0DE75635FCE8}"/>
                </c:ext>
              </c:extLst>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Sheet1!$B$2:$B$6</c:f>
              <c:numCache>
                <c:formatCode>General</c:formatCode>
                <c:ptCount val="5"/>
                <c:pt idx="0">
                  <c:v>25</c:v>
                </c:pt>
                <c:pt idx="1">
                  <c:v>25</c:v>
                </c:pt>
                <c:pt idx="2">
                  <c:v>0</c:v>
                </c:pt>
                <c:pt idx="3">
                  <c:v>0</c:v>
                </c:pt>
                <c:pt idx="4">
                  <c:v>50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0808-4BEE-B204-0DE75635FCE8}"/>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0808-4BEE-B204-0DE75635FCE8}"/>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0808-4BEE-B204-0DE75635FCE8}"/>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0808-4BEE-B204-0DE75635FCE8}"/>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0808-4BEE-B204-0DE75635FCE8}"/>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0808-4BEE-B204-0DE75635FCE8}"/>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2-0808-4BEE-B204-0DE75635FCE8}"/>
                </c:ext>
              </c:extLst>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4-0808-4BEE-B204-0DE75635FCE8}"/>
                </c:ext>
              </c:extLst>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Sheet1!$C$2:$C$6</c:f>
              <c:numCache>
                <c:formatCode>General</c:formatCode>
                <c:ptCount val="5"/>
                <c:pt idx="0">
                  <c:v>1</c:v>
                </c:pt>
                <c:pt idx="1">
                  <c:v>1</c:v>
                </c:pt>
                <c:pt idx="2">
                  <c:v>0</c:v>
                </c:pt>
                <c:pt idx="3">
                  <c:v>0</c:v>
                </c:pt>
                <c:pt idx="4">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0808-4BEE-B204-0DE75635FCE8}"/>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B8F-4D87-A39F-F2794EAA5ABE}"/>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497-4C1E-93C3-E16D39B451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37A-4C9C-BBC4-B4F5EA5AB85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D387-4B89-8BF6-E92BDECFCDAC}"/>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D387-4B89-8BF6-E92BDECFCDAC}"/>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D387-4B89-8BF6-E92BDECFCDAC}"/>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D387-4B89-8BF6-E92BDECFCDAC}"/>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D387-4B89-8BF6-E92BDECFCDAC}"/>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D387-4B89-8BF6-E92BDECFCDAC}"/>
              </c:ext>
            </c:extLst>
          </c:dPt>
          <c:dLbls>
            <c:dLbl>
              <c:idx val="0"/>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1-D387-4B89-8BF6-E92BDECFCDAC}"/>
                </c:ext>
              </c:extLst>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5-D387-4B89-8BF6-E92BDECFCDAC}"/>
                </c:ext>
              </c:extLst>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7-D387-4B89-8BF6-E92BDECFCDAC}"/>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D387-4B89-8BF6-E92BDECFCDAC}"/>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active</c:v>
                </c:pt>
                <c:pt idx="1">
                  <c:v>Fairly active</c:v>
                </c:pt>
                <c:pt idx="2">
                  <c:v>Not very active</c:v>
                </c:pt>
                <c:pt idx="3">
                  <c:v>Not at all active</c:v>
                </c:pt>
                <c:pt idx="4">
                  <c:v>Don't know</c:v>
                </c:pt>
              </c:strCache>
            </c:strRef>
          </c:cat>
          <c:val>
            <c:numRef>
              <c:f>Sheet1!$B$2:$B$6</c:f>
              <c:numCache>
                <c:formatCode>General</c:formatCode>
                <c:ptCount val="5"/>
                <c:pt idx="0">
                  <c:v>0</c:v>
                </c:pt>
                <c:pt idx="1">
                  <c:v>100</c:v>
                </c:pt>
                <c:pt idx="2">
                  <c:v>0</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D387-4B89-8BF6-E92BDECFCDAC}"/>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D387-4B89-8BF6-E92BDECFCDAC}"/>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D387-4B89-8BF6-E92BDECFCDAC}"/>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D387-4B89-8BF6-E92BDECFCDAC}"/>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D387-4B89-8BF6-E92BDECFCDAC}"/>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D387-4B89-8BF6-E92BDECFCDAC}"/>
              </c:ext>
            </c:extLst>
          </c:dPt>
          <c:dLbls>
            <c:dLbl>
              <c:idx val="0"/>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E-D387-4B89-8BF6-E92BDECFCDAC}"/>
                </c:ext>
              </c:extLst>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2-D387-4B89-8BF6-E92BDECFCDAC}"/>
                </c:ext>
              </c:extLst>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4-D387-4B89-8BF6-E92BDECFCDAC}"/>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6-D387-4B89-8BF6-E92BDECFCDAC}"/>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active</c:v>
                </c:pt>
                <c:pt idx="1">
                  <c:v>Fairly active</c:v>
                </c:pt>
                <c:pt idx="2">
                  <c:v>Not very active</c:v>
                </c:pt>
                <c:pt idx="3">
                  <c:v>Not at all active</c:v>
                </c:pt>
                <c:pt idx="4">
                  <c:v>Don't know</c:v>
                </c:pt>
              </c:strCache>
            </c:strRef>
          </c:cat>
          <c:val>
            <c:numRef>
              <c:f>Sheet1!$C$2:$C$6</c:f>
              <c:numCache>
                <c:formatCode>General</c:formatCode>
                <c:ptCount val="5"/>
                <c:pt idx="0">
                  <c:v>0</c:v>
                </c:pt>
                <c:pt idx="1">
                  <c:v>1</c:v>
                </c:pt>
                <c:pt idx="2">
                  <c:v>0</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D387-4B89-8BF6-E92BDECFCDAC}"/>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3"/>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E90-4CB6-B835-CBD19D1B719C}"/>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FE90-4CB6-B835-CBD19D1B719C}"/>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FE90-4CB6-B835-CBD19D1B719C}"/>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FE90-4CB6-B835-CBD19D1B719C}"/>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FE90-4CB6-B835-CBD19D1B719C}"/>
              </c:ext>
            </c:extLst>
          </c:dPt>
          <c:dPt>
            <c:idx val="5"/>
            <c:marker>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FE90-4CB6-B835-CBD19D1B719C}"/>
              </c:ext>
            </c:extLst>
          </c:dPt>
          <c:xVal>
            <c:numRef>
              <c:f>Sheet1!$B$2:$B$7</c:f>
              <c:numCache>
                <c:formatCode>General</c:formatCode>
                <c:ptCount val="6"/>
                <c:pt idx="4">
                  <c:v>0</c:v>
                </c:pt>
                <c:pt idx="5">
                  <c:v>79</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FE90-4CB6-B835-CBD19D1B719C}"/>
            </c:ext>
          </c:extLst>
        </c:ser>
        <c:dLbls>
          <c:showLegendKey val="0"/>
          <c:showVal val="0"/>
          <c:showCatName val="0"/>
          <c:showSerName val="0"/>
          <c:showPercent val="0"/>
          <c:showBubbleSize val="0"/>
        </c:dLbls>
        <c:axId val="1533824"/>
        <c:axId val="1535360"/>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FE90-4CB6-B835-CBD19D1B719C}"/>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FE90-4CB6-B835-CBD19D1B719C}"/>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FE90-4CB6-B835-CBD19D1B719C}"/>
              </c:ext>
            </c:extLst>
          </c:dPt>
          <c:dPt>
            <c:idx val="3"/>
            <c:marker>
              <c:symbol val="circle"/>
              <c:size val="13"/>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FE90-4CB6-B835-CBD19D1B719C}"/>
              </c:ext>
            </c:extLst>
          </c:dPt>
          <c:dPt>
            <c:idx val="4"/>
            <c:marker>
              <c:symbol val="circle"/>
              <c:size val="13"/>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FE90-4CB6-B835-CBD19D1B719C}"/>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FE90-4CB6-B835-CBD19D1B719C}"/>
              </c:ext>
            </c:extLst>
          </c:dPt>
          <c:xVal>
            <c:numRef>
              <c:f>Sheet1!$C$2:$C$7</c:f>
              <c:numCache>
                <c:formatCode>General</c:formatCode>
                <c:ptCount val="6"/>
                <c:pt idx="3">
                  <c:v>73</c:v>
                </c:pt>
                <c:pt idx="4">
                  <c:v>79</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FE90-4CB6-B835-CBD19D1B719C}"/>
            </c:ext>
          </c:extLst>
        </c:ser>
        <c:dLbls>
          <c:showLegendKey val="0"/>
          <c:showVal val="0"/>
          <c:showCatName val="0"/>
          <c:showSerName val="0"/>
          <c:showPercent val="0"/>
          <c:showBubbleSize val="0"/>
        </c:dLbls>
        <c:axId val="1542784"/>
        <c:axId val="1541248"/>
      </c:scatterChart>
      <c:valAx>
        <c:axId val="1533824"/>
        <c:scaling>
          <c:orientation val="minMax"/>
          <c:max val="100"/>
          <c:min val="0"/>
        </c:scaling>
        <c:delete val="0"/>
        <c:axPos val="b"/>
        <c:numFmt formatCode="General" sourceLinked="1"/>
        <c:majorTickMark val="none"/>
        <c:minorTickMark val="none"/>
        <c:tickLblPos val="none"/>
        <c:spPr>
          <a:ln>
            <a:noFill/>
          </a:ln>
        </c:spPr>
        <c:crossAx val="1535360"/>
        <c:crossesAt val="0"/>
        <c:crossBetween val="midCat"/>
      </c:valAx>
      <c:valAx>
        <c:axId val="1535360"/>
        <c:scaling>
          <c:orientation val="minMax"/>
          <c:max val="4"/>
          <c:min val="-1"/>
        </c:scaling>
        <c:delete val="1"/>
        <c:axPos val="l"/>
        <c:numFmt formatCode="General" sourceLinked="1"/>
        <c:majorTickMark val="out"/>
        <c:minorTickMark val="none"/>
        <c:tickLblPos val="nextTo"/>
        <c:crossAx val="1533824"/>
        <c:crosses val="autoZero"/>
        <c:crossBetween val="midCat"/>
        <c:majorUnit val="2"/>
      </c:valAx>
      <c:valAx>
        <c:axId val="1541248"/>
        <c:scaling>
          <c:orientation val="minMax"/>
        </c:scaling>
        <c:delete val="1"/>
        <c:axPos val="r"/>
        <c:numFmt formatCode="General" sourceLinked="1"/>
        <c:majorTickMark val="out"/>
        <c:minorTickMark val="none"/>
        <c:tickLblPos val="nextTo"/>
        <c:crossAx val="1542784"/>
        <c:crosses val="max"/>
        <c:crossBetween val="midCat"/>
      </c:valAx>
      <c:valAx>
        <c:axId val="1542784"/>
        <c:scaling>
          <c:orientation val="minMax"/>
          <c:max val="100"/>
        </c:scaling>
        <c:delete val="1"/>
        <c:axPos val="b"/>
        <c:numFmt formatCode="General" sourceLinked="1"/>
        <c:majorTickMark val="out"/>
        <c:minorTickMark val="none"/>
        <c:tickLblPos val="nextTo"/>
        <c:crossAx val="154124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AE61-4627-8EF2-DCE09D48C09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C97-4D23-B074-B4CEF98C20A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630068"/>
    </a:solidFill>
  </c:spPr>
  <c:txPr>
    <a:bodyPr/>
    <a:lstStyle/>
    <a:p>
      <a:pPr>
        <a:defRPr sz="1800"/>
      </a:pPr>
      <a:endParaRPr lang="en-US"/>
    </a:p>
  </c:txPr>
  <c:externalData r:id="rId1">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F46-4326-B915-EAF2E38F8FB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8283-4671-9E13-A04DC20D0567}"/>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8283-4671-9E13-A04DC20D0567}"/>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8283-4671-9E13-A04DC20D0567}"/>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8283-4671-9E13-A04DC20D0567}"/>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8283-4671-9E13-A04DC20D0567}"/>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8283-4671-9E13-A04DC20D0567}"/>
              </c:ext>
            </c:extLst>
          </c:dPt>
          <c:dLbls>
            <c:dLbl>
              <c:idx val="0"/>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1-8283-4671-9E13-A04DC20D0567}"/>
                </c:ext>
              </c:extLst>
            </c:dLbl>
            <c:dLbl>
              <c:idx val="1"/>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3-8283-4671-9E13-A04DC20D0567}"/>
                </c:ext>
              </c:extLst>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7-8283-4671-9E13-A04DC20D0567}"/>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8283-4671-9E13-A04DC20D0567}"/>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0</c:v>
                </c:pt>
                <c:pt idx="1">
                  <c:v>0</c:v>
                </c:pt>
                <c:pt idx="2">
                  <c:v>100</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8283-4671-9E13-A04DC20D0567}"/>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8283-4671-9E13-A04DC20D0567}"/>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8283-4671-9E13-A04DC20D0567}"/>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8283-4671-9E13-A04DC20D0567}"/>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8283-4671-9E13-A04DC20D0567}"/>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8283-4671-9E13-A04DC20D0567}"/>
              </c:ext>
            </c:extLst>
          </c:dPt>
          <c:dLbls>
            <c:dLbl>
              <c:idx val="0"/>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E-8283-4671-9E13-A04DC20D0567}"/>
                </c:ext>
              </c:extLst>
            </c:dLbl>
            <c:dLbl>
              <c:idx val="1"/>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0-8283-4671-9E13-A04DC20D0567}"/>
                </c:ext>
              </c:extLst>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4-8283-4671-9E13-A04DC20D0567}"/>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6-8283-4671-9E13-A04DC20D0567}"/>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0</c:v>
                </c:pt>
                <c:pt idx="1">
                  <c:v>0</c:v>
                </c:pt>
                <c:pt idx="2">
                  <c:v>1</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8283-4671-9E13-A04DC20D0567}"/>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8D5-422C-8474-68AF270013F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526-4248-88BE-2A17F7812FE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368C-4187-A79C-17F10684635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5E39-481E-93BD-A111A4C3782E}"/>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5E39-481E-93BD-A111A4C3782E}"/>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5E39-481E-93BD-A111A4C3782E}"/>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5E39-481E-93BD-A111A4C3782E}"/>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5E39-481E-93BD-A111A4C3782E}"/>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5E39-481E-93BD-A111A4C3782E}"/>
              </c:ext>
            </c:extLst>
          </c:dPt>
          <c:dLbls>
            <c:dLbl>
              <c:idx val="0"/>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1-5E39-481E-93BD-A111A4C3782E}"/>
                </c:ext>
              </c:extLst>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7-5E39-481E-93BD-A111A4C3782E}"/>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5E39-481E-93BD-A111A4C3782E}"/>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Just a little</c:v>
                </c:pt>
                <c:pt idx="3">
                  <c:v>Not at all</c:v>
                </c:pt>
                <c:pt idx="4">
                  <c:v>Don't know</c:v>
                </c:pt>
              </c:strCache>
            </c:strRef>
          </c:cat>
          <c:val>
            <c:numRef>
              <c:f>Sheet1!$B$2:$B$6</c:f>
              <c:numCache>
                <c:formatCode>General</c:formatCode>
                <c:ptCount val="5"/>
                <c:pt idx="0">
                  <c:v>0</c:v>
                </c:pt>
                <c:pt idx="1">
                  <c:v>33</c:v>
                </c:pt>
                <c:pt idx="2">
                  <c:v>67</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5E39-481E-93BD-A111A4C3782E}"/>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5E39-481E-93BD-A111A4C3782E}"/>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5E39-481E-93BD-A111A4C3782E}"/>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5E39-481E-93BD-A111A4C3782E}"/>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5E39-481E-93BD-A111A4C3782E}"/>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5E39-481E-93BD-A111A4C3782E}"/>
              </c:ext>
            </c:extLst>
          </c:dPt>
          <c:dLbls>
            <c:dLbl>
              <c:idx val="0"/>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E-5E39-481E-93BD-A111A4C3782E}"/>
                </c:ext>
              </c:extLst>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4-5E39-481E-93BD-A111A4C3782E}"/>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6-5E39-481E-93BD-A111A4C3782E}"/>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Just a little</c:v>
                </c:pt>
                <c:pt idx="3">
                  <c:v>Not at all</c:v>
                </c:pt>
                <c:pt idx="4">
                  <c:v>Don't know</c:v>
                </c:pt>
              </c:strCache>
            </c:strRef>
          </c:cat>
          <c:val>
            <c:numRef>
              <c:f>Sheet1!$C$2:$C$6</c:f>
              <c:numCache>
                <c:formatCode>General</c:formatCode>
                <c:ptCount val="5"/>
                <c:pt idx="0">
                  <c:v>0</c:v>
                </c:pt>
                <c:pt idx="1">
                  <c:v>1</c:v>
                </c:pt>
                <c:pt idx="2">
                  <c:v>2</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5E39-481E-93BD-A111A4C3782E}"/>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43B-45A3-8525-22A256E18B5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372-4865-AF45-BF12033B411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DE0-49DF-AB1B-E4E39992C801}"/>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6DE0-49DF-AB1B-E4E39992C801}"/>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6DE0-49DF-AB1B-E4E39992C801}"/>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6DE0-49DF-AB1B-E4E39992C801}"/>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6DE0-49DF-AB1B-E4E39992C801}"/>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6DE0-49DF-AB1B-E4E39992C801}"/>
              </c:ext>
            </c:extLst>
          </c:dPt>
          <c:xVal>
            <c:numRef>
              <c:f>Sheet1!$B$2:$B$7</c:f>
              <c:numCache>
                <c:formatCode>General</c:formatCode>
                <c:ptCount val="6"/>
                <c:pt idx="4">
                  <c:v>0</c:v>
                </c:pt>
                <c:pt idx="5">
                  <c:v>60</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6DE0-49DF-AB1B-E4E39992C801}"/>
            </c:ext>
          </c:extLst>
        </c:ser>
        <c:dLbls>
          <c:showLegendKey val="0"/>
          <c:showVal val="0"/>
          <c:showCatName val="0"/>
          <c:showSerName val="0"/>
          <c:showPercent val="0"/>
          <c:showBubbleSize val="0"/>
        </c:dLbls>
        <c:axId val="1448576"/>
        <c:axId val="1454464"/>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6DE0-49DF-AB1B-E4E39992C801}"/>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6DE0-49DF-AB1B-E4E39992C801}"/>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6DE0-49DF-AB1B-E4E39992C801}"/>
              </c:ext>
            </c:extLst>
          </c:dPt>
          <c:dPt>
            <c:idx val="3"/>
            <c:marker>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6DE0-49DF-AB1B-E4E39992C801}"/>
              </c:ext>
            </c:extLst>
          </c:dPt>
          <c:dPt>
            <c:idx val="4"/>
            <c:marker>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6DE0-49DF-AB1B-E4E39992C801}"/>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6DE0-49DF-AB1B-E4E39992C801}"/>
              </c:ext>
            </c:extLst>
          </c:dPt>
          <c:xVal>
            <c:numRef>
              <c:f>Sheet1!$C$2:$C$7</c:f>
              <c:numCache>
                <c:formatCode>General</c:formatCode>
                <c:ptCount val="6"/>
                <c:pt idx="3">
                  <c:v>58</c:v>
                </c:pt>
                <c:pt idx="4">
                  <c:v>60</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6DE0-49DF-AB1B-E4E39992C801}"/>
            </c:ext>
          </c:extLst>
        </c:ser>
        <c:dLbls>
          <c:showLegendKey val="0"/>
          <c:showVal val="0"/>
          <c:showCatName val="0"/>
          <c:showSerName val="0"/>
          <c:showPercent val="0"/>
          <c:showBubbleSize val="0"/>
        </c:dLbls>
        <c:axId val="1457536"/>
        <c:axId val="1456000"/>
      </c:scatterChart>
      <c:valAx>
        <c:axId val="1448576"/>
        <c:scaling>
          <c:orientation val="minMax"/>
          <c:max val="100"/>
          <c:min val="0"/>
        </c:scaling>
        <c:delete val="0"/>
        <c:axPos val="b"/>
        <c:numFmt formatCode="General" sourceLinked="1"/>
        <c:majorTickMark val="none"/>
        <c:minorTickMark val="none"/>
        <c:tickLblPos val="none"/>
        <c:spPr>
          <a:ln>
            <a:noFill/>
          </a:ln>
        </c:spPr>
        <c:crossAx val="1454464"/>
        <c:crossesAt val="0"/>
        <c:crossBetween val="midCat"/>
      </c:valAx>
      <c:valAx>
        <c:axId val="1454464"/>
        <c:scaling>
          <c:orientation val="minMax"/>
          <c:max val="4"/>
          <c:min val="-1"/>
        </c:scaling>
        <c:delete val="1"/>
        <c:axPos val="l"/>
        <c:numFmt formatCode="General" sourceLinked="1"/>
        <c:majorTickMark val="out"/>
        <c:minorTickMark val="none"/>
        <c:tickLblPos val="nextTo"/>
        <c:crossAx val="1448576"/>
        <c:crosses val="autoZero"/>
        <c:crossBetween val="midCat"/>
        <c:majorUnit val="2"/>
      </c:valAx>
      <c:valAx>
        <c:axId val="1456000"/>
        <c:scaling>
          <c:orientation val="minMax"/>
        </c:scaling>
        <c:delete val="1"/>
        <c:axPos val="r"/>
        <c:numFmt formatCode="General" sourceLinked="1"/>
        <c:majorTickMark val="out"/>
        <c:minorTickMark val="none"/>
        <c:tickLblPos val="nextTo"/>
        <c:crossAx val="1457536"/>
        <c:crosses val="max"/>
        <c:crossBetween val="midCat"/>
      </c:valAx>
      <c:valAx>
        <c:axId val="1457536"/>
        <c:scaling>
          <c:orientation val="minMax"/>
          <c:max val="100"/>
        </c:scaling>
        <c:delete val="1"/>
        <c:axPos val="b"/>
        <c:numFmt formatCode="General" sourceLinked="1"/>
        <c:majorTickMark val="out"/>
        <c:minorTickMark val="none"/>
        <c:tickLblPos val="nextTo"/>
        <c:crossAx val="1456000"/>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E0D-4EC9-BE33-6969E9AB7BB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B0000"/>
    </a:solidFill>
  </c:spPr>
  <c:txPr>
    <a:bodyPr/>
    <a:lstStyle/>
    <a:p>
      <a:pPr>
        <a:defRPr sz="1800"/>
      </a:pPr>
      <a:endParaRPr lang="en-US"/>
    </a:p>
  </c:txPr>
  <c:externalData r:id="rId1">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4C80-4C5F-A185-5715BC5E859F}"/>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4C80-4C5F-A185-5715BC5E859F}"/>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4C80-4C5F-A185-5715BC5E859F}"/>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4C80-4C5F-A185-5715BC5E859F}"/>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4C80-4C5F-A185-5715BC5E859F}"/>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4C80-4C5F-A185-5715BC5E859F}"/>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7-4C80-4C5F-A185-5715BC5E859F}"/>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4C80-4C5F-A185-5715BC5E859F}"/>
                </c:ext>
              </c:extLst>
            </c:dLbl>
            <c:dLbl>
              <c:idx val="5"/>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4C80-4C5F-A185-5715BC5E859F}"/>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33</c:v>
                </c:pt>
                <c:pt idx="1">
                  <c:v>33</c:v>
                </c:pt>
                <c:pt idx="2">
                  <c:v>33</c:v>
                </c:pt>
                <c:pt idx="3">
                  <c:v>0</c:v>
                </c:pt>
                <c:pt idx="4">
                  <c:v>0</c:v>
                </c:pt>
                <c:pt idx="5">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4C80-4C5F-A185-5715BC5E859F}"/>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4C80-4C5F-A185-5715BC5E859F}"/>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4C80-4C5F-A185-5715BC5E859F}"/>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4C80-4C5F-A185-5715BC5E859F}"/>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4C80-4C5F-A185-5715BC5E859F}"/>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4C80-4C5F-A185-5715BC5E859F}"/>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4C80-4C5F-A185-5715BC5E859F}"/>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4-4C80-4C5F-A185-5715BC5E859F}"/>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6-4C80-4C5F-A185-5715BC5E859F}"/>
                </c:ext>
              </c:extLst>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8-4C80-4C5F-A185-5715BC5E859F}"/>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c:v>
                </c:pt>
                <c:pt idx="1">
                  <c:v>1</c:v>
                </c:pt>
                <c:pt idx="2">
                  <c:v>1</c:v>
                </c:pt>
                <c:pt idx="3">
                  <c:v>0</c:v>
                </c:pt>
                <c:pt idx="4">
                  <c:v>0</c:v>
                </c:pt>
                <c:pt idx="5">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4C80-4C5F-A185-5715BC5E859F}"/>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6.2791231295050348E-2"/>
          <c:y val="0.87711550568455365"/>
          <c:w val="0.8373419304116767"/>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1DA-4745-BCBD-E0398309EC6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8773-401D-9D6D-BAFB0EF220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A53A-4077-A59D-D568C76928A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5118-4383-83DB-71C4272B8350}"/>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5118-4383-83DB-71C4272B8350}"/>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5118-4383-83DB-71C4272B8350}"/>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5118-4383-83DB-71C4272B8350}"/>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5118-4383-83DB-71C4272B8350}"/>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5118-4383-83DB-71C4272B8350}"/>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Sheet1!$B$2:$B$6</c:f>
              <c:numCache>
                <c:formatCode>General</c:formatCode>
                <c:ptCount val="5"/>
                <c:pt idx="0">
                  <c:v>11</c:v>
                </c:pt>
                <c:pt idx="1">
                  <c:v>44</c:v>
                </c:pt>
                <c:pt idx="2">
                  <c:v>27</c:v>
                </c:pt>
                <c:pt idx="3">
                  <c:v>6</c:v>
                </c:pt>
                <c:pt idx="4">
                  <c:v>11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5118-4383-83DB-71C4272B8350}"/>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5118-4383-83DB-71C4272B8350}"/>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5118-4383-83DB-71C4272B8350}"/>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5118-4383-83DB-71C4272B8350}"/>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5118-4383-83DB-71C4272B8350}"/>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5118-4383-83DB-71C4272B8350}"/>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Sheet1!$C$2:$C$6</c:f>
              <c:numCache>
                <c:formatCode>General</c:formatCode>
                <c:ptCount val="5"/>
                <c:pt idx="0">
                  <c:v>7</c:v>
                </c:pt>
                <c:pt idx="1">
                  <c:v>28</c:v>
                </c:pt>
                <c:pt idx="2">
                  <c:v>17</c:v>
                </c:pt>
                <c:pt idx="3">
                  <c:v>4</c:v>
                </c:pt>
                <c:pt idx="4">
                  <c:v>7</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5118-4383-83DB-71C4272B8350}"/>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AF4-4D11-9E73-32DA54E72206}"/>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D4B-45D1-9DAD-0F7264EFB668}"/>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EDE-4289-8011-CA8C0E2C02E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A1CE-48B2-B3D6-065246F2A51D}"/>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D39-479A-8FAC-72341C1D438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A50A-411C-BC5E-6CC48234DC30}"/>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A50A-411C-BC5E-6CC48234DC30}"/>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A50A-411C-BC5E-6CC48234DC30}"/>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A50A-411C-BC5E-6CC48234DC30}"/>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A50A-411C-BC5E-6CC48234DC30}"/>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A50A-411C-BC5E-6CC48234DC30}"/>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Just a little</c:v>
                </c:pt>
                <c:pt idx="3">
                  <c:v>Not at all</c:v>
                </c:pt>
                <c:pt idx="4">
                  <c:v>Don't know</c:v>
                </c:pt>
              </c:strCache>
            </c:strRef>
          </c:cat>
          <c:val>
            <c:numRef>
              <c:f>Sheet1!$B$2:$B$6</c:f>
              <c:numCache>
                <c:formatCode>General</c:formatCode>
                <c:ptCount val="5"/>
                <c:pt idx="0">
                  <c:v>10</c:v>
                </c:pt>
                <c:pt idx="1">
                  <c:v>16</c:v>
                </c:pt>
                <c:pt idx="2">
                  <c:v>43</c:v>
                </c:pt>
                <c:pt idx="3">
                  <c:v>30</c:v>
                </c:pt>
                <c:pt idx="4">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A50A-411C-BC5E-6CC48234DC30}"/>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A50A-411C-BC5E-6CC48234DC30}"/>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A50A-411C-BC5E-6CC48234DC30}"/>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A50A-411C-BC5E-6CC48234DC30}"/>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A50A-411C-BC5E-6CC48234DC30}"/>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A50A-411C-BC5E-6CC48234DC30}"/>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Just a little</c:v>
                </c:pt>
                <c:pt idx="3">
                  <c:v>Not at all</c:v>
                </c:pt>
                <c:pt idx="4">
                  <c:v>Don't know</c:v>
                </c:pt>
              </c:strCache>
            </c:strRef>
          </c:cat>
          <c:val>
            <c:numRef>
              <c:f>Sheet1!$C$2:$C$6</c:f>
              <c:numCache>
                <c:formatCode>General</c:formatCode>
                <c:ptCount val="5"/>
                <c:pt idx="0">
                  <c:v>6</c:v>
                </c:pt>
                <c:pt idx="1">
                  <c:v>10</c:v>
                </c:pt>
                <c:pt idx="2">
                  <c:v>27</c:v>
                </c:pt>
                <c:pt idx="3">
                  <c:v>19</c:v>
                </c:pt>
                <c:pt idx="4">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A50A-411C-BC5E-6CC48234DC30}"/>
            </c:ext>
          </c:extLst>
        </c:ser>
        <c:dLbls>
          <c:showLegendKey val="0"/>
          <c:showVal val="0"/>
          <c:showCatName val="0"/>
          <c:showSerName val="0"/>
          <c:showPercent val="0"/>
          <c:showBubbleSize val="0"/>
          <c:showLeaderLines val="0"/>
        </c:dLbls>
        <c:firstSliceAng val="0"/>
        <c:holeSize val="38"/>
      </c:doughnutChart>
      <c:spPr>
        <a:noFill/>
        <a:ln w="25400">
          <a:noFill/>
        </a:ln>
      </c:spPr>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A5D-445E-A8C0-74F9EED61D9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8A0-4B78-A2FD-1474FAE2818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1A5-4CA1-ACC8-99A98A95A51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544-47E1-8054-CA4D00289CF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241D3"/>
    </a:solidFill>
  </c:spPr>
  <c:txPr>
    <a:bodyPr/>
    <a:lstStyle/>
    <a:p>
      <a:pPr>
        <a:defRPr sz="1800"/>
      </a:pPr>
      <a:endParaRPr lang="en-US"/>
    </a:p>
  </c:txPr>
  <c:externalData r:id="rId1">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0B9E-4E8E-9E23-A57D28D127FC}"/>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FC5-42A9-96D5-7D2156371DEE}"/>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2C8E-4083-A267-A2A32412BF49}"/>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2C8E-4083-A267-A2A32412BF49}"/>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2C8E-4083-A267-A2A32412BF49}"/>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2C8E-4083-A267-A2A32412BF49}"/>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2C8E-4083-A267-A2A32412BF49}"/>
              </c:ext>
            </c:extLst>
          </c:dPt>
          <c:dPt>
            <c:idx val="5"/>
            <c:bubble3D val="0"/>
            <c:spPr>
              <a:solidFill>
                <a:srgbClr val="292926"/>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2C8E-4083-A267-A2A32412BF49}"/>
              </c:ext>
            </c:extLst>
          </c:dPt>
          <c:dPt>
            <c:idx val="6"/>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2C8E-4083-A267-A2A32412BF49}"/>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layout/>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2C8E-4083-A267-A2A32412BF49}"/>
                </c:ext>
              </c:extLst>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6"/>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21</c:v>
                </c:pt>
                <c:pt idx="1">
                  <c:v>37</c:v>
                </c:pt>
                <c:pt idx="2">
                  <c:v>25</c:v>
                </c:pt>
                <c:pt idx="3">
                  <c:v>11</c:v>
                </c:pt>
                <c:pt idx="4">
                  <c:v>0</c:v>
                </c:pt>
                <c:pt idx="5">
                  <c:v>6</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2C8E-4083-A267-A2A32412BF49}"/>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2C8E-4083-A267-A2A32412BF49}"/>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2C8E-4083-A267-A2A32412BF49}"/>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2C8E-4083-A267-A2A32412BF49}"/>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2C8E-4083-A267-A2A32412BF49}"/>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2C8E-4083-A267-A2A32412BF49}"/>
              </c:ext>
            </c:extLst>
          </c:dPt>
          <c:dPt>
            <c:idx val="5"/>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A-2C8E-4083-A267-A2A32412BF49}"/>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layout/>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8-2C8E-4083-A267-A2A32412BF49}"/>
                </c:ext>
              </c:extLst>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13</c:v>
                </c:pt>
                <c:pt idx="1">
                  <c:v>23</c:v>
                </c:pt>
                <c:pt idx="2">
                  <c:v>16</c:v>
                </c:pt>
                <c:pt idx="3">
                  <c:v>7</c:v>
                </c:pt>
                <c:pt idx="4">
                  <c:v>0</c:v>
                </c:pt>
                <c:pt idx="5">
                  <c:v>4</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C-2C8E-4083-A267-A2A32412BF49}"/>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6.2791231295050348E-2"/>
          <c:y val="0.87711550568455365"/>
          <c:w val="0.89999990914598127"/>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6F5-43D8-9728-5538A8395AB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7A5-472C-82D3-5C890E543E6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2EF-4645-A167-729423D8079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C6C-450D-B4CE-6CB3AA789CE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630068"/>
    </a:solidFill>
  </c:spPr>
  <c:txPr>
    <a:bodyPr/>
    <a:lstStyle/>
    <a:p>
      <a:pPr>
        <a:defRPr sz="1800"/>
      </a:pPr>
      <a:endParaRPr lang="en-US"/>
    </a:p>
  </c:txPr>
  <c:externalData r:id="rId1">
    <c:autoUpdate val="0"/>
  </c:externalData>
</c:chartSpace>
</file>

<file path=ppt/charts/chart2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598-4291-AB4E-463DF5E931CA}"/>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EDA-4797-B87C-5249ADE9727F}"/>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A62-41E6-BA41-D0A36CFB043B}"/>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F79A-45AF-9E65-770BFE4062F1}"/>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F79A-45AF-9E65-770BFE4062F1}"/>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F79A-45AF-9E65-770BFE4062F1}"/>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F79A-45AF-9E65-770BFE4062F1}"/>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F79A-45AF-9E65-770BFE4062F1}"/>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F79A-45AF-9E65-770BFE4062F1}"/>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14</c:v>
                </c:pt>
                <c:pt idx="1">
                  <c:v>32</c:v>
                </c:pt>
                <c:pt idx="2">
                  <c:v>33</c:v>
                </c:pt>
                <c:pt idx="3">
                  <c:v>10</c:v>
                </c:pt>
                <c:pt idx="4">
                  <c:v>2</c:v>
                </c:pt>
                <c:pt idx="5">
                  <c:v>10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F79A-45AF-9E65-770BFE4062F1}"/>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F79A-45AF-9E65-770BFE4062F1}"/>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F79A-45AF-9E65-770BFE4062F1}"/>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F79A-45AF-9E65-770BFE4062F1}"/>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F79A-45AF-9E65-770BFE4062F1}"/>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F79A-45AF-9E65-770BFE4062F1}"/>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F79A-45AF-9E65-770BFE4062F1}"/>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9</c:v>
                </c:pt>
                <c:pt idx="1">
                  <c:v>20</c:v>
                </c:pt>
                <c:pt idx="2">
                  <c:v>21</c:v>
                </c:pt>
                <c:pt idx="3">
                  <c:v>6</c:v>
                </c:pt>
                <c:pt idx="4">
                  <c:v>1</c:v>
                </c:pt>
                <c:pt idx="5">
                  <c:v>6</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F79A-45AF-9E65-770BFE4062F1}"/>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6.2791231295050348E-2"/>
          <c:y val="0.87711550568455365"/>
          <c:w val="0.8373419304116767"/>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4EB-4A0C-9997-5B0EA80267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303-4012-B5F2-E6AC5707520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444-40A7-BF6E-234F120E108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8B9-4061-AB67-96B13E8C4A85}"/>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8D4-4F99-A7EE-25D7413AF078}"/>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3CE1-4033-9157-E6CA2A91AE4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988-4B4F-83DD-69B293C16224}"/>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32FF-4F35-AB47-7DDDD9E6FC58}"/>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32FF-4F35-AB47-7DDDD9E6FC58}"/>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32FF-4F35-AB47-7DDDD9E6FC58}"/>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32FF-4F35-AB47-7DDDD9E6FC58}"/>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32FF-4F35-AB47-7DDDD9E6FC58}"/>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32FF-4F35-AB47-7DDDD9E6FC58}"/>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14</c:v>
                </c:pt>
                <c:pt idx="1">
                  <c:v>24</c:v>
                </c:pt>
                <c:pt idx="2">
                  <c:v>35</c:v>
                </c:pt>
                <c:pt idx="3">
                  <c:v>14</c:v>
                </c:pt>
                <c:pt idx="4">
                  <c:v>5</c:v>
                </c:pt>
                <c:pt idx="5">
                  <c:v>8</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32FF-4F35-AB47-7DDDD9E6FC58}"/>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32FF-4F35-AB47-7DDDD9E6FC58}"/>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32FF-4F35-AB47-7DDDD9E6FC58}"/>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32FF-4F35-AB47-7DDDD9E6FC58}"/>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32FF-4F35-AB47-7DDDD9E6FC58}"/>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32FF-4F35-AB47-7DDDD9E6FC58}"/>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32FF-4F35-AB47-7DDDD9E6FC58}"/>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9</c:v>
                </c:pt>
                <c:pt idx="1">
                  <c:v>15</c:v>
                </c:pt>
                <c:pt idx="2">
                  <c:v>22</c:v>
                </c:pt>
                <c:pt idx="3">
                  <c:v>9</c:v>
                </c:pt>
                <c:pt idx="4">
                  <c:v>3</c:v>
                </c:pt>
                <c:pt idx="5">
                  <c:v>5</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32FF-4F35-AB47-7DDDD9E6FC58}"/>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6.2791231295050348E-2"/>
          <c:y val="0.87711550568455365"/>
          <c:w val="0.8373264852284994"/>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7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353A-42EA-90B9-26AE4D0B4DC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5C0-49F4-BFD9-65A92FE5067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B98-4844-B537-B75DDA29F61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67E-4BB5-830B-90E32730C5E4}"/>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43D-4CF1-B4FB-C45083863900}"/>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B883-4750-87F8-B7D4753C2D68}"/>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C94E-4435-BC2A-893F16B06380}"/>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C94E-4435-BC2A-893F16B06380}"/>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C94E-4435-BC2A-893F16B06380}"/>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C94E-4435-BC2A-893F16B06380}"/>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C94E-4435-BC2A-893F16B06380}"/>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C94E-4435-BC2A-893F16B06380}"/>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confident</c:v>
                </c:pt>
                <c:pt idx="1">
                  <c:v>Fairly confident</c:v>
                </c:pt>
                <c:pt idx="2">
                  <c:v>Not very confident</c:v>
                </c:pt>
                <c:pt idx="3">
                  <c:v>Not at all confident</c:v>
                </c:pt>
                <c:pt idx="4">
                  <c:v>Don't know</c:v>
                </c:pt>
              </c:strCache>
            </c:strRef>
          </c:cat>
          <c:val>
            <c:numRef>
              <c:f>Sheet1!$B$2:$B$6</c:f>
              <c:numCache>
                <c:formatCode>General</c:formatCode>
                <c:ptCount val="5"/>
                <c:pt idx="0">
                  <c:v>10</c:v>
                </c:pt>
                <c:pt idx="1">
                  <c:v>40</c:v>
                </c:pt>
                <c:pt idx="2">
                  <c:v>32</c:v>
                </c:pt>
                <c:pt idx="3">
                  <c:v>5</c:v>
                </c:pt>
                <c:pt idx="4">
                  <c:v>14</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C94E-4435-BC2A-893F16B06380}"/>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C94E-4435-BC2A-893F16B06380}"/>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C94E-4435-BC2A-893F16B06380}"/>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C94E-4435-BC2A-893F16B06380}"/>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C94E-4435-BC2A-893F16B06380}"/>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C94E-4435-BC2A-893F16B06380}"/>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confident</c:v>
                </c:pt>
                <c:pt idx="1">
                  <c:v>Fairly confident</c:v>
                </c:pt>
                <c:pt idx="2">
                  <c:v>Not very confident</c:v>
                </c:pt>
                <c:pt idx="3">
                  <c:v>Not at all confident</c:v>
                </c:pt>
                <c:pt idx="4">
                  <c:v>Don't know</c:v>
                </c:pt>
              </c:strCache>
            </c:strRef>
          </c:cat>
          <c:val>
            <c:numRef>
              <c:f>Sheet1!$C$2:$C$6</c:f>
              <c:numCache>
                <c:formatCode>General</c:formatCode>
                <c:ptCount val="5"/>
                <c:pt idx="0">
                  <c:v>6</c:v>
                </c:pt>
                <c:pt idx="1">
                  <c:v>25</c:v>
                </c:pt>
                <c:pt idx="2">
                  <c:v>20</c:v>
                </c:pt>
                <c:pt idx="3">
                  <c:v>3</c:v>
                </c:pt>
                <c:pt idx="4">
                  <c:v>9</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C94E-4435-BC2A-893F16B06380}"/>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7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CB6-4B08-9F9E-833A936ECC33}"/>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3"/>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617-4DB6-BAE5-E85F0DD5509E}"/>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E617-4DB6-BAE5-E85F0DD5509E}"/>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E617-4DB6-BAE5-E85F0DD5509E}"/>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E617-4DB6-BAE5-E85F0DD5509E}"/>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E617-4DB6-BAE5-E85F0DD5509E}"/>
              </c:ext>
            </c:extLst>
          </c:dPt>
          <c:dPt>
            <c:idx val="5"/>
            <c:marker>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E617-4DB6-BAE5-E85F0DD5509E}"/>
              </c:ext>
            </c:extLst>
          </c:dPt>
          <c:xVal>
            <c:numRef>
              <c:f>Sheet1!$B$2:$B$7</c:f>
              <c:numCache>
                <c:formatCode>General</c:formatCode>
                <c:ptCount val="6"/>
                <c:pt idx="4">
                  <c:v>0</c:v>
                </c:pt>
                <c:pt idx="5">
                  <c:v>51</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E617-4DB6-BAE5-E85F0DD5509E}"/>
            </c:ext>
          </c:extLst>
        </c:ser>
        <c:dLbls>
          <c:showLegendKey val="0"/>
          <c:showVal val="0"/>
          <c:showCatName val="0"/>
          <c:showSerName val="0"/>
          <c:showPercent val="0"/>
          <c:showBubbleSize val="0"/>
        </c:dLbls>
        <c:axId val="148533248"/>
        <c:axId val="148534784"/>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E617-4DB6-BAE5-E85F0DD5509E}"/>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E617-4DB6-BAE5-E85F0DD5509E}"/>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E617-4DB6-BAE5-E85F0DD5509E}"/>
              </c:ext>
            </c:extLst>
          </c:dPt>
          <c:dPt>
            <c:idx val="3"/>
            <c:marker>
              <c:symbol val="circle"/>
              <c:size val="13"/>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E617-4DB6-BAE5-E85F0DD5509E}"/>
              </c:ext>
            </c:extLst>
          </c:dPt>
          <c:dPt>
            <c:idx val="4"/>
            <c:marker>
              <c:symbol val="circle"/>
              <c:size val="13"/>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E617-4DB6-BAE5-E85F0DD5509E}"/>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E617-4DB6-BAE5-E85F0DD5509E}"/>
              </c:ext>
            </c:extLst>
          </c:dPt>
          <c:xVal>
            <c:numRef>
              <c:f>Sheet1!$C$2:$C$7</c:f>
              <c:numCache>
                <c:formatCode>General</c:formatCode>
                <c:ptCount val="6"/>
                <c:pt idx="3">
                  <c:v>51</c:v>
                </c:pt>
                <c:pt idx="4">
                  <c:v>55</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E617-4DB6-BAE5-E85F0DD5509E}"/>
            </c:ext>
          </c:extLst>
        </c:ser>
        <c:dLbls>
          <c:showLegendKey val="0"/>
          <c:showVal val="0"/>
          <c:showCatName val="0"/>
          <c:showSerName val="0"/>
          <c:showPercent val="0"/>
          <c:showBubbleSize val="0"/>
        </c:dLbls>
        <c:axId val="148542208"/>
        <c:axId val="148536320"/>
      </c:scatterChart>
      <c:valAx>
        <c:axId val="148533248"/>
        <c:scaling>
          <c:orientation val="minMax"/>
          <c:max val="100"/>
          <c:min val="0"/>
        </c:scaling>
        <c:delete val="0"/>
        <c:axPos val="b"/>
        <c:numFmt formatCode="General" sourceLinked="1"/>
        <c:majorTickMark val="none"/>
        <c:minorTickMark val="none"/>
        <c:tickLblPos val="none"/>
        <c:spPr>
          <a:ln>
            <a:noFill/>
          </a:ln>
        </c:spPr>
        <c:crossAx val="148534784"/>
        <c:crossesAt val="0"/>
        <c:crossBetween val="midCat"/>
      </c:valAx>
      <c:valAx>
        <c:axId val="148534784"/>
        <c:scaling>
          <c:orientation val="minMax"/>
          <c:max val="4"/>
          <c:min val="-1"/>
        </c:scaling>
        <c:delete val="1"/>
        <c:axPos val="l"/>
        <c:numFmt formatCode="General" sourceLinked="1"/>
        <c:majorTickMark val="out"/>
        <c:minorTickMark val="none"/>
        <c:tickLblPos val="nextTo"/>
        <c:crossAx val="148533248"/>
        <c:crosses val="autoZero"/>
        <c:crossBetween val="midCat"/>
        <c:majorUnit val="2"/>
      </c:valAx>
      <c:valAx>
        <c:axId val="148536320"/>
        <c:scaling>
          <c:orientation val="minMax"/>
        </c:scaling>
        <c:delete val="1"/>
        <c:axPos val="r"/>
        <c:numFmt formatCode="General" sourceLinked="1"/>
        <c:majorTickMark val="out"/>
        <c:minorTickMark val="none"/>
        <c:tickLblPos val="nextTo"/>
        <c:crossAx val="148542208"/>
        <c:crosses val="max"/>
        <c:crossBetween val="midCat"/>
      </c:valAx>
      <c:valAx>
        <c:axId val="148542208"/>
        <c:scaling>
          <c:orientation val="minMax"/>
          <c:max val="100"/>
        </c:scaling>
        <c:delete val="1"/>
        <c:axPos val="b"/>
        <c:numFmt formatCode="General" sourceLinked="1"/>
        <c:majorTickMark val="out"/>
        <c:minorTickMark val="none"/>
        <c:tickLblPos val="nextTo"/>
        <c:crossAx val="148536320"/>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28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881818711589064"/>
          <c:y val="0.82909222207633493"/>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905-4F98-89F4-8C1D77AC0B92}"/>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A90-41D9-A1F1-CC146272D49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639-4ABD-9AE1-4EA987A48343}"/>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F756FB"/>
    </a:solidFill>
  </c:spPr>
  <c:txPr>
    <a:bodyPr/>
    <a:lstStyle/>
    <a:p>
      <a:pPr>
        <a:defRPr sz="1800"/>
      </a:pPr>
      <a:endParaRPr lang="en-US"/>
    </a:p>
  </c:txPr>
  <c:externalData r:id="rId1">
    <c:autoUpdate val="0"/>
  </c:externalData>
</c:chartSpace>
</file>

<file path=ppt/charts/chart28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45FD-469D-AD86-621D07CAE366}"/>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45FD-469D-AD86-621D07CAE366}"/>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45FD-469D-AD86-621D07CAE366}"/>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45FD-469D-AD86-621D07CAE366}"/>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45FD-469D-AD86-621D07CAE366}"/>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45FD-469D-AD86-621D07CAE366}"/>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11</c:v>
                </c:pt>
                <c:pt idx="1">
                  <c:v>46</c:v>
                </c:pt>
                <c:pt idx="2">
                  <c:v>27</c:v>
                </c:pt>
                <c:pt idx="3">
                  <c:v>13</c:v>
                </c:pt>
                <c:pt idx="4">
                  <c:v>3</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45FD-469D-AD86-621D07CAE366}"/>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45FD-469D-AD86-621D07CAE366}"/>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45FD-469D-AD86-621D07CAE366}"/>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45FD-469D-AD86-621D07CAE366}"/>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45FD-469D-AD86-621D07CAE366}"/>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45FD-469D-AD86-621D07CAE366}"/>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7</c:v>
                </c:pt>
                <c:pt idx="1">
                  <c:v>29</c:v>
                </c:pt>
                <c:pt idx="2">
                  <c:v>17</c:v>
                </c:pt>
                <c:pt idx="3">
                  <c:v>8</c:v>
                </c:pt>
                <c:pt idx="4">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45FD-469D-AD86-621D07CAE366}"/>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8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564-4283-95B1-7223BA9442D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476-420F-88D2-36E3F4553BD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217-4C57-97F5-3F06E08D1C1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BB92-4F1B-84E0-BE3E7306EC5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144A-4EAA-9DA3-9CCFB209D6AA}"/>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144A-4EAA-9DA3-9CCFB209D6AA}"/>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144A-4EAA-9DA3-9CCFB209D6AA}"/>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144A-4EAA-9DA3-9CCFB209D6AA}"/>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144A-4EAA-9DA3-9CCFB209D6AA}"/>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144A-4EAA-9DA3-9CCFB209D6AA}"/>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10</c:v>
                </c:pt>
                <c:pt idx="1">
                  <c:v>43</c:v>
                </c:pt>
                <c:pt idx="2">
                  <c:v>35</c:v>
                </c:pt>
                <c:pt idx="3">
                  <c:v>10</c:v>
                </c:pt>
                <c:pt idx="4">
                  <c:v>3</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144A-4EAA-9DA3-9CCFB209D6AA}"/>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144A-4EAA-9DA3-9CCFB209D6AA}"/>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144A-4EAA-9DA3-9CCFB209D6AA}"/>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144A-4EAA-9DA3-9CCFB209D6AA}"/>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144A-4EAA-9DA3-9CCFB209D6AA}"/>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144A-4EAA-9DA3-9CCFB209D6AA}"/>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6</c:v>
                </c:pt>
                <c:pt idx="1">
                  <c:v>27</c:v>
                </c:pt>
                <c:pt idx="2">
                  <c:v>22</c:v>
                </c:pt>
                <c:pt idx="3">
                  <c:v>6</c:v>
                </c:pt>
                <c:pt idx="4">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144A-4EAA-9DA3-9CCFB209D6AA}"/>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8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C47-41B2-9B1C-EC9FFE7942B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3C3A-4981-92DE-4E6A37E24194}"/>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3C3A-4981-92DE-4E6A37E24194}"/>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3C3A-4981-92DE-4E6A37E24194}"/>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3C3A-4981-92DE-4E6A37E24194}"/>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3C3A-4981-92DE-4E6A37E24194}"/>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3C3A-4981-92DE-4E6A37E24194}"/>
              </c:ext>
            </c:extLst>
          </c:dPt>
          <c:xVal>
            <c:numRef>
              <c:f>Sheet1!$B$2:$B$7</c:f>
              <c:numCache>
                <c:formatCode>General</c:formatCode>
                <c:ptCount val="6"/>
                <c:pt idx="4">
                  <c:v>0</c:v>
                </c:pt>
                <c:pt idx="5">
                  <c:v>68</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3C3A-4981-92DE-4E6A37E24194}"/>
            </c:ext>
          </c:extLst>
        </c:ser>
        <c:dLbls>
          <c:showLegendKey val="0"/>
          <c:showVal val="0"/>
          <c:showCatName val="0"/>
          <c:showSerName val="0"/>
          <c:showPercent val="0"/>
          <c:showBubbleSize val="0"/>
        </c:dLbls>
        <c:axId val="148468864"/>
        <c:axId val="148470400"/>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3C3A-4981-92DE-4E6A37E24194}"/>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3C3A-4981-92DE-4E6A37E24194}"/>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3C3A-4981-92DE-4E6A37E24194}"/>
              </c:ext>
            </c:extLst>
          </c:dPt>
          <c:dPt>
            <c:idx val="3"/>
            <c:marker>
              <c:symbol val="circle"/>
              <c:size val="13"/>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3C3A-4981-92DE-4E6A37E24194}"/>
              </c:ext>
            </c:extLst>
          </c:dPt>
          <c:dPt>
            <c:idx val="4"/>
            <c:marker>
              <c:symbol val="circle"/>
              <c:size val="13"/>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3C3A-4981-92DE-4E6A37E24194}"/>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3C3A-4981-92DE-4E6A37E24194}"/>
              </c:ext>
            </c:extLst>
          </c:dPt>
          <c:xVal>
            <c:numRef>
              <c:f>Sheet1!$C$2:$C$7</c:f>
              <c:numCache>
                <c:formatCode>General</c:formatCode>
                <c:ptCount val="6"/>
                <c:pt idx="3">
                  <c:v>57</c:v>
                </c:pt>
                <c:pt idx="4">
                  <c:v>68</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3C3A-4981-92DE-4E6A37E24194}"/>
            </c:ext>
          </c:extLst>
        </c:ser>
        <c:dLbls>
          <c:showLegendKey val="0"/>
          <c:showVal val="0"/>
          <c:showCatName val="0"/>
          <c:showSerName val="0"/>
          <c:showPercent val="0"/>
          <c:showBubbleSize val="0"/>
        </c:dLbls>
        <c:axId val="148481920"/>
        <c:axId val="148480384"/>
      </c:scatterChart>
      <c:valAx>
        <c:axId val="148468864"/>
        <c:scaling>
          <c:orientation val="minMax"/>
          <c:max val="100"/>
          <c:min val="0"/>
        </c:scaling>
        <c:delete val="0"/>
        <c:axPos val="b"/>
        <c:numFmt formatCode="General" sourceLinked="1"/>
        <c:majorTickMark val="none"/>
        <c:minorTickMark val="none"/>
        <c:tickLblPos val="none"/>
        <c:spPr>
          <a:ln>
            <a:noFill/>
          </a:ln>
        </c:spPr>
        <c:crossAx val="148470400"/>
        <c:crossesAt val="0"/>
        <c:crossBetween val="midCat"/>
      </c:valAx>
      <c:valAx>
        <c:axId val="148470400"/>
        <c:scaling>
          <c:orientation val="minMax"/>
          <c:max val="4"/>
          <c:min val="-1"/>
        </c:scaling>
        <c:delete val="1"/>
        <c:axPos val="l"/>
        <c:numFmt formatCode="General" sourceLinked="1"/>
        <c:majorTickMark val="out"/>
        <c:minorTickMark val="none"/>
        <c:tickLblPos val="nextTo"/>
        <c:crossAx val="148468864"/>
        <c:crosses val="autoZero"/>
        <c:crossBetween val="midCat"/>
        <c:majorUnit val="2"/>
      </c:valAx>
      <c:valAx>
        <c:axId val="148480384"/>
        <c:scaling>
          <c:orientation val="minMax"/>
        </c:scaling>
        <c:delete val="1"/>
        <c:axPos val="r"/>
        <c:numFmt formatCode="General" sourceLinked="1"/>
        <c:majorTickMark val="out"/>
        <c:minorTickMark val="none"/>
        <c:tickLblPos val="nextTo"/>
        <c:crossAx val="148481920"/>
        <c:crosses val="max"/>
        <c:crossBetween val="midCat"/>
      </c:valAx>
      <c:valAx>
        <c:axId val="148481920"/>
        <c:scaling>
          <c:orientation val="minMax"/>
          <c:max val="100"/>
        </c:scaling>
        <c:delete val="1"/>
        <c:axPos val="b"/>
        <c:numFmt formatCode="General" sourceLinked="1"/>
        <c:majorTickMark val="out"/>
        <c:minorTickMark val="none"/>
        <c:tickLblPos val="nextTo"/>
        <c:crossAx val="148480384"/>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29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645-4B61-88A1-15D192AE8C7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BC6-4096-AA6B-0B9FC004AFB6}"/>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C09-48E6-827C-E408B7278CE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254F-4114-BC2B-CDF1838D2D5B}"/>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254F-4114-BC2B-CDF1838D2D5B}"/>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254F-4114-BC2B-CDF1838D2D5B}"/>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254F-4114-BC2B-CDF1838D2D5B}"/>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254F-4114-BC2B-CDF1838D2D5B}"/>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254F-4114-BC2B-CDF1838D2D5B}"/>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14</c:v>
                </c:pt>
                <c:pt idx="1">
                  <c:v>49</c:v>
                </c:pt>
                <c:pt idx="2">
                  <c:v>24</c:v>
                </c:pt>
                <c:pt idx="3">
                  <c:v>10</c:v>
                </c:pt>
                <c:pt idx="4">
                  <c:v>3</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254F-4114-BC2B-CDF1838D2D5B}"/>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254F-4114-BC2B-CDF1838D2D5B}"/>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254F-4114-BC2B-CDF1838D2D5B}"/>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254F-4114-BC2B-CDF1838D2D5B}"/>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254F-4114-BC2B-CDF1838D2D5B}"/>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254F-4114-BC2B-CDF1838D2D5B}"/>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9</c:v>
                </c:pt>
                <c:pt idx="1">
                  <c:v>31</c:v>
                </c:pt>
                <c:pt idx="2">
                  <c:v>15</c:v>
                </c:pt>
                <c:pt idx="3">
                  <c:v>6</c:v>
                </c:pt>
                <c:pt idx="4">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254F-4114-BC2B-CDF1838D2D5B}"/>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9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818-4754-88CE-E0C0466D60A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0EE8-4A7F-8629-18AE19F445B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D36-45BA-85A9-B012ED314A32}"/>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23E-4CE6-B387-D15D4829D1C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8B26-4BB6-AECD-A67E09617168}"/>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8B26-4BB6-AECD-A67E09617168}"/>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8B26-4BB6-AECD-A67E09617168}"/>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8B26-4BB6-AECD-A67E09617168}"/>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8B26-4BB6-AECD-A67E09617168}"/>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8B26-4BB6-AECD-A67E09617168}"/>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8</c:v>
                </c:pt>
                <c:pt idx="1">
                  <c:v>33</c:v>
                </c:pt>
                <c:pt idx="2">
                  <c:v>38</c:v>
                </c:pt>
                <c:pt idx="3">
                  <c:v>16</c:v>
                </c:pt>
                <c:pt idx="4">
                  <c:v>5</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8B26-4BB6-AECD-A67E09617168}"/>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8B26-4BB6-AECD-A67E09617168}"/>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8B26-4BB6-AECD-A67E09617168}"/>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8B26-4BB6-AECD-A67E09617168}"/>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8B26-4BB6-AECD-A67E09617168}"/>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8B26-4BB6-AECD-A67E09617168}"/>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5</c:v>
                </c:pt>
                <c:pt idx="1">
                  <c:v>21</c:v>
                </c:pt>
                <c:pt idx="2">
                  <c:v>24</c:v>
                </c:pt>
                <c:pt idx="3">
                  <c:v>10</c:v>
                </c:pt>
                <c:pt idx="4">
                  <c:v>3</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8B26-4BB6-AECD-A67E09617168}"/>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9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455-45FF-8DCE-A66E3772185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3E11-441B-AB41-65586199C21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C92-4105-A409-210FB51E3937}"/>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EC92-4105-A409-210FB51E3937}"/>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EC92-4105-A409-210FB51E3937}"/>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EC92-4105-A409-210FB51E3937}"/>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EC92-4105-A409-210FB51E3937}"/>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EC92-4105-A409-210FB51E3937}"/>
              </c:ext>
            </c:extLst>
          </c:dPt>
          <c:xVal>
            <c:numRef>
              <c:f>Sheet1!$B$2:$B$7</c:f>
              <c:numCache>
                <c:formatCode>General</c:formatCode>
                <c:ptCount val="6"/>
                <c:pt idx="4">
                  <c:v>0</c:v>
                </c:pt>
                <c:pt idx="5">
                  <c:v>40</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EC92-4105-A409-210FB51E3937}"/>
            </c:ext>
          </c:extLst>
        </c:ser>
        <c:dLbls>
          <c:showLegendKey val="0"/>
          <c:showVal val="0"/>
          <c:showCatName val="0"/>
          <c:showSerName val="0"/>
          <c:showPercent val="0"/>
          <c:showBubbleSize val="0"/>
        </c:dLbls>
        <c:axId val="150275968"/>
        <c:axId val="150277504"/>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EC92-4105-A409-210FB51E3937}"/>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EC92-4105-A409-210FB51E3937}"/>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EC92-4105-A409-210FB51E3937}"/>
              </c:ext>
            </c:extLst>
          </c:dPt>
          <c:dPt>
            <c:idx val="3"/>
            <c:marker>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EC92-4105-A409-210FB51E3937}"/>
              </c:ext>
            </c:extLst>
          </c:dPt>
          <c:dPt>
            <c:idx val="4"/>
            <c:marker>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EC92-4105-A409-210FB51E3937}"/>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EC92-4105-A409-210FB51E3937}"/>
              </c:ext>
            </c:extLst>
          </c:dPt>
          <c:xVal>
            <c:numRef>
              <c:f>Sheet1!$C$2:$C$7</c:f>
              <c:numCache>
                <c:formatCode>General</c:formatCode>
                <c:ptCount val="6"/>
                <c:pt idx="3">
                  <c:v>40</c:v>
                </c:pt>
                <c:pt idx="4">
                  <c:v>42</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EC92-4105-A409-210FB51E3937}"/>
            </c:ext>
          </c:extLst>
        </c:ser>
        <c:dLbls>
          <c:showLegendKey val="0"/>
          <c:showVal val="0"/>
          <c:showCatName val="0"/>
          <c:showSerName val="0"/>
          <c:showPercent val="0"/>
          <c:showBubbleSize val="0"/>
        </c:dLbls>
        <c:axId val="150284928"/>
        <c:axId val="150283392"/>
      </c:scatterChart>
      <c:valAx>
        <c:axId val="150275968"/>
        <c:scaling>
          <c:orientation val="minMax"/>
          <c:max val="100"/>
          <c:min val="0"/>
        </c:scaling>
        <c:delete val="0"/>
        <c:axPos val="b"/>
        <c:numFmt formatCode="General" sourceLinked="1"/>
        <c:majorTickMark val="none"/>
        <c:minorTickMark val="none"/>
        <c:tickLblPos val="none"/>
        <c:spPr>
          <a:ln>
            <a:noFill/>
          </a:ln>
        </c:spPr>
        <c:crossAx val="150277504"/>
        <c:crossesAt val="0"/>
        <c:crossBetween val="midCat"/>
      </c:valAx>
      <c:valAx>
        <c:axId val="150277504"/>
        <c:scaling>
          <c:orientation val="minMax"/>
          <c:max val="4"/>
          <c:min val="-1"/>
        </c:scaling>
        <c:delete val="1"/>
        <c:axPos val="l"/>
        <c:numFmt formatCode="General" sourceLinked="1"/>
        <c:majorTickMark val="out"/>
        <c:minorTickMark val="none"/>
        <c:tickLblPos val="nextTo"/>
        <c:crossAx val="150275968"/>
        <c:crosses val="autoZero"/>
        <c:crossBetween val="midCat"/>
        <c:majorUnit val="2"/>
      </c:valAx>
      <c:valAx>
        <c:axId val="150283392"/>
        <c:scaling>
          <c:orientation val="minMax"/>
        </c:scaling>
        <c:delete val="1"/>
        <c:axPos val="r"/>
        <c:numFmt formatCode="General" sourceLinked="1"/>
        <c:majorTickMark val="out"/>
        <c:minorTickMark val="none"/>
        <c:tickLblPos val="nextTo"/>
        <c:crossAx val="150284928"/>
        <c:crosses val="max"/>
        <c:crossBetween val="midCat"/>
      </c:valAx>
      <c:valAx>
        <c:axId val="150284928"/>
        <c:scaling>
          <c:orientation val="minMax"/>
          <c:max val="100"/>
        </c:scaling>
        <c:delete val="1"/>
        <c:axPos val="b"/>
        <c:numFmt formatCode="General" sourceLinked="1"/>
        <c:majorTickMark val="out"/>
        <c:minorTickMark val="none"/>
        <c:tickLblPos val="nextTo"/>
        <c:crossAx val="150283392"/>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30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34F-401C-9D83-A230CB08063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292-4390-A1D9-7EB69777216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BA0-400E-8DA2-4FEE6224943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5E1C-4396-8CAE-8CACD57B5DF6}"/>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5E1C-4396-8CAE-8CACD57B5DF6}"/>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5E1C-4396-8CAE-8CACD57B5DF6}"/>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5E1C-4396-8CAE-8CACD57B5DF6}"/>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5E1C-4396-8CAE-8CACD57B5DF6}"/>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5E1C-4396-8CAE-8CACD57B5DF6}"/>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10</c:v>
                </c:pt>
                <c:pt idx="1">
                  <c:v>40</c:v>
                </c:pt>
                <c:pt idx="2">
                  <c:v>35</c:v>
                </c:pt>
                <c:pt idx="3">
                  <c:v>11</c:v>
                </c:pt>
                <c:pt idx="4">
                  <c:v>5</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5E1C-4396-8CAE-8CACD57B5DF6}"/>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5E1C-4396-8CAE-8CACD57B5DF6}"/>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5E1C-4396-8CAE-8CACD57B5DF6}"/>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5E1C-4396-8CAE-8CACD57B5DF6}"/>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5E1C-4396-8CAE-8CACD57B5DF6}"/>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5E1C-4396-8CAE-8CACD57B5DF6}"/>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6</c:v>
                </c:pt>
                <c:pt idx="1">
                  <c:v>25</c:v>
                </c:pt>
                <c:pt idx="2">
                  <c:v>22</c:v>
                </c:pt>
                <c:pt idx="3">
                  <c:v>7</c:v>
                </c:pt>
                <c:pt idx="4">
                  <c:v>3</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5E1C-4396-8CAE-8CACD57B5DF6}"/>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601-42DB-A1AE-A7F7425BF47A}"/>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B80-4B97-8AA6-3CC9DE93DFE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1EB-4C9B-9707-ECF554515F6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0D6E-4B81-8944-4F068C2359E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3074-4B50-B634-B1845BC416B6}"/>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3074-4B50-B634-B1845BC416B6}"/>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3074-4B50-B634-B1845BC416B6}"/>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3074-4B50-B634-B1845BC416B6}"/>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3074-4B50-B634-B1845BC416B6}"/>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3074-4B50-B634-B1845BC416B6}"/>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layout>
                <c:manualLayout>
                  <c:x val="1.2820511526296029E-3"/>
                  <c:y val="-2.1059019976221546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3074-4B50-B634-B1845BC416B6}"/>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37</c:v>
                </c:pt>
                <c:pt idx="1">
                  <c:v>32</c:v>
                </c:pt>
                <c:pt idx="2">
                  <c:v>16</c:v>
                </c:pt>
                <c:pt idx="3">
                  <c:v>11</c:v>
                </c:pt>
                <c:pt idx="4">
                  <c:v>2</c:v>
                </c:pt>
                <c:pt idx="5">
                  <c:v>3</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3074-4B50-B634-B1845BC416B6}"/>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3074-4B50-B634-B1845BC416B6}"/>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3074-4B50-B634-B1845BC416B6}"/>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3074-4B50-B634-B1845BC416B6}"/>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3074-4B50-B634-B1845BC416B6}"/>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3074-4B50-B634-B1845BC416B6}"/>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3074-4B50-B634-B1845BC416B6}"/>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23</c:v>
                </c:pt>
                <c:pt idx="1">
                  <c:v>20</c:v>
                </c:pt>
                <c:pt idx="2">
                  <c:v>10</c:v>
                </c:pt>
                <c:pt idx="3">
                  <c:v>7</c:v>
                </c:pt>
                <c:pt idx="4">
                  <c:v>1</c:v>
                </c:pt>
                <c:pt idx="5">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3074-4B50-B634-B1845BC416B6}"/>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7.6893793973975971E-2"/>
          <c:y val="0.87974781409030833"/>
          <c:w val="0.7771849609140965"/>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5C5-4DD0-8E4A-D01E4ED0459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3577-40F4-943F-323A691D3AFE}"/>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3577-40F4-943F-323A691D3AFE}"/>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3577-40F4-943F-323A691D3AFE}"/>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3577-40F4-943F-323A691D3AFE}"/>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3577-40F4-943F-323A691D3AFE}"/>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3577-40F4-943F-323A691D3AFE}"/>
              </c:ext>
            </c:extLst>
          </c:dPt>
          <c:xVal>
            <c:numRef>
              <c:f>Sheet1!$B$2:$B$7</c:f>
              <c:numCache>
                <c:formatCode>General</c:formatCode>
                <c:ptCount val="6"/>
                <c:pt idx="4">
                  <c:v>0</c:v>
                </c:pt>
                <c:pt idx="5">
                  <c:v>53</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3577-40F4-943F-323A691D3AFE}"/>
            </c:ext>
          </c:extLst>
        </c:ser>
        <c:dLbls>
          <c:showLegendKey val="0"/>
          <c:showVal val="0"/>
          <c:showCatName val="0"/>
          <c:showSerName val="0"/>
          <c:showPercent val="0"/>
          <c:showBubbleSize val="0"/>
        </c:dLbls>
        <c:axId val="150325888"/>
        <c:axId val="150335872"/>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3577-40F4-943F-323A691D3AFE}"/>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3577-40F4-943F-323A691D3AFE}"/>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3577-40F4-943F-323A691D3AFE}"/>
              </c:ext>
            </c:extLst>
          </c:dPt>
          <c:dPt>
            <c:idx val="3"/>
            <c:marker>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3577-40F4-943F-323A691D3AFE}"/>
              </c:ext>
            </c:extLst>
          </c:dPt>
          <c:dPt>
            <c:idx val="4"/>
            <c:marker>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3577-40F4-943F-323A691D3AFE}"/>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3577-40F4-943F-323A691D3AFE}"/>
              </c:ext>
            </c:extLst>
          </c:dPt>
          <c:xVal>
            <c:numRef>
              <c:f>Sheet1!$C$2:$C$7</c:f>
              <c:numCache>
                <c:formatCode>General</c:formatCode>
                <c:ptCount val="6"/>
                <c:pt idx="3">
                  <c:v>57</c:v>
                </c:pt>
                <c:pt idx="4">
                  <c:v>60</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3577-40F4-943F-323A691D3AFE}"/>
            </c:ext>
          </c:extLst>
        </c:ser>
        <c:dLbls>
          <c:showLegendKey val="0"/>
          <c:showVal val="0"/>
          <c:showCatName val="0"/>
          <c:showSerName val="0"/>
          <c:showPercent val="0"/>
          <c:showBubbleSize val="0"/>
        </c:dLbls>
        <c:axId val="150338944"/>
        <c:axId val="150337408"/>
      </c:scatterChart>
      <c:valAx>
        <c:axId val="150325888"/>
        <c:scaling>
          <c:orientation val="minMax"/>
          <c:max val="100"/>
          <c:min val="0"/>
        </c:scaling>
        <c:delete val="0"/>
        <c:axPos val="b"/>
        <c:numFmt formatCode="General" sourceLinked="1"/>
        <c:majorTickMark val="none"/>
        <c:minorTickMark val="none"/>
        <c:tickLblPos val="none"/>
        <c:spPr>
          <a:ln>
            <a:noFill/>
          </a:ln>
        </c:spPr>
        <c:crossAx val="150335872"/>
        <c:crossesAt val="0"/>
        <c:crossBetween val="midCat"/>
      </c:valAx>
      <c:valAx>
        <c:axId val="150335872"/>
        <c:scaling>
          <c:orientation val="minMax"/>
          <c:max val="4"/>
          <c:min val="-1"/>
        </c:scaling>
        <c:delete val="1"/>
        <c:axPos val="l"/>
        <c:numFmt formatCode="General" sourceLinked="1"/>
        <c:majorTickMark val="out"/>
        <c:minorTickMark val="none"/>
        <c:tickLblPos val="nextTo"/>
        <c:crossAx val="150325888"/>
        <c:crosses val="autoZero"/>
        <c:crossBetween val="midCat"/>
        <c:majorUnit val="2"/>
      </c:valAx>
      <c:valAx>
        <c:axId val="150337408"/>
        <c:scaling>
          <c:orientation val="minMax"/>
        </c:scaling>
        <c:delete val="1"/>
        <c:axPos val="r"/>
        <c:numFmt formatCode="General" sourceLinked="1"/>
        <c:majorTickMark val="out"/>
        <c:minorTickMark val="none"/>
        <c:tickLblPos val="nextTo"/>
        <c:crossAx val="150338944"/>
        <c:crosses val="max"/>
        <c:crossBetween val="midCat"/>
      </c:valAx>
      <c:valAx>
        <c:axId val="150338944"/>
        <c:scaling>
          <c:orientation val="minMax"/>
          <c:max val="100"/>
        </c:scaling>
        <c:delete val="1"/>
        <c:axPos val="b"/>
        <c:numFmt formatCode="General" sourceLinked="1"/>
        <c:majorTickMark val="out"/>
        <c:minorTickMark val="none"/>
        <c:tickLblPos val="nextTo"/>
        <c:crossAx val="15033740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3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1AF-4A0A-A698-7D407A6A172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177-4F3A-B7E0-9D3AD5FBE1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C88-41D9-82F6-13A90CF9736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7EAA-4607-93E6-2474DC80DC81}"/>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7EAA-4607-93E6-2474DC80DC81}"/>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7EAA-4607-93E6-2474DC80DC81}"/>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7EAA-4607-93E6-2474DC80DC81}"/>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7EAA-4607-93E6-2474DC80DC81}"/>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7EAA-4607-93E6-2474DC80DC81}"/>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10</c:v>
                </c:pt>
                <c:pt idx="1">
                  <c:v>6</c:v>
                </c:pt>
                <c:pt idx="2">
                  <c:v>17</c:v>
                </c:pt>
                <c:pt idx="3">
                  <c:v>29</c:v>
                </c:pt>
                <c:pt idx="4">
                  <c:v>37</c:v>
                </c:pt>
                <c:pt idx="5">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7EAA-4607-93E6-2474DC80DC81}"/>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7EAA-4607-93E6-2474DC80DC81}"/>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7EAA-4607-93E6-2474DC80DC81}"/>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7EAA-4607-93E6-2474DC80DC81}"/>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7EAA-4607-93E6-2474DC80DC81}"/>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7EAA-4607-93E6-2474DC80DC81}"/>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7EAA-4607-93E6-2474DC80DC81}"/>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6</c:v>
                </c:pt>
                <c:pt idx="1">
                  <c:v>4</c:v>
                </c:pt>
                <c:pt idx="2">
                  <c:v>11</c:v>
                </c:pt>
                <c:pt idx="3">
                  <c:v>18</c:v>
                </c:pt>
                <c:pt idx="4">
                  <c:v>23</c:v>
                </c:pt>
                <c:pt idx="5">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7EAA-4607-93E6-2474DC80DC81}"/>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6.2791231295050348E-2"/>
          <c:y val="0.87711550568455365"/>
          <c:w val="0.8373264852284994"/>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564-4062-801B-D46E1A89521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AE41-4E70-BBA7-1223EF879CB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241E3"/>
    </a:solidFill>
  </c:spPr>
  <c:txPr>
    <a:bodyPr/>
    <a:lstStyle/>
    <a:p>
      <a:pPr>
        <a:defRPr sz="1800"/>
      </a:pPr>
      <a:endParaRPr lang="en-US"/>
    </a:p>
  </c:txPr>
  <c:externalData r:id="rId1">
    <c:autoUpdate val="0"/>
  </c:externalData>
</c:chartSpace>
</file>

<file path=ppt/charts/chart3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B809-4247-9CDF-23DD2063839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F09-426F-9834-8A3074429EF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B6B4-49C9-B524-91F2F6097238}"/>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B6B4-49C9-B524-91F2F6097238}"/>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B6B4-49C9-B524-91F2F6097238}"/>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B6B4-49C9-B524-91F2F6097238}"/>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B6B4-49C9-B524-91F2F6097238}"/>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B6B4-49C9-B524-91F2F6097238}"/>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familiar</c:v>
                </c:pt>
                <c:pt idx="1">
                  <c:v>Fairly familiar</c:v>
                </c:pt>
                <c:pt idx="2">
                  <c:v>Not very familiar</c:v>
                </c:pt>
                <c:pt idx="3">
                  <c:v>Not at all familiar</c:v>
                </c:pt>
                <c:pt idx="4">
                  <c:v>Don’t know</c:v>
                </c:pt>
              </c:strCache>
            </c:strRef>
          </c:cat>
          <c:val>
            <c:numRef>
              <c:f>Sheet1!$B$2:$B$6</c:f>
              <c:numCache>
                <c:formatCode>General</c:formatCode>
                <c:ptCount val="5"/>
                <c:pt idx="0">
                  <c:v>13</c:v>
                </c:pt>
                <c:pt idx="1">
                  <c:v>46</c:v>
                </c:pt>
                <c:pt idx="2">
                  <c:v>30</c:v>
                </c:pt>
                <c:pt idx="3">
                  <c:v>10</c:v>
                </c:pt>
                <c:pt idx="4">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B6B4-49C9-B524-91F2F6097238}"/>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B6B4-49C9-B524-91F2F6097238}"/>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B6B4-49C9-B524-91F2F6097238}"/>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B6B4-49C9-B524-91F2F6097238}"/>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B6B4-49C9-B524-91F2F6097238}"/>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B6B4-49C9-B524-91F2F6097238}"/>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familiar</c:v>
                </c:pt>
                <c:pt idx="1">
                  <c:v>Fairly familiar</c:v>
                </c:pt>
                <c:pt idx="2">
                  <c:v>Not very familiar</c:v>
                </c:pt>
                <c:pt idx="3">
                  <c:v>Not at all familiar</c:v>
                </c:pt>
                <c:pt idx="4">
                  <c:v>Don’t know</c:v>
                </c:pt>
              </c:strCache>
            </c:strRef>
          </c:cat>
          <c:val>
            <c:numRef>
              <c:f>Sheet1!$C$2:$C$6</c:f>
              <c:numCache>
                <c:formatCode>General</c:formatCode>
                <c:ptCount val="5"/>
                <c:pt idx="0">
                  <c:v>8</c:v>
                </c:pt>
                <c:pt idx="1">
                  <c:v>29</c:v>
                </c:pt>
                <c:pt idx="2">
                  <c:v>19</c:v>
                </c:pt>
                <c:pt idx="3">
                  <c:v>6</c:v>
                </c:pt>
                <c:pt idx="4">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B6B4-49C9-B524-91F2F6097238}"/>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CA0-4A30-A2EE-57A2552136CE}"/>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A9D-4B91-A8B5-8991C8E37D32}"/>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6A9D-4B91-A8B5-8991C8E37D32}"/>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6A9D-4B91-A8B5-8991C8E37D32}"/>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6A9D-4B91-A8B5-8991C8E37D32}"/>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6A9D-4B91-A8B5-8991C8E37D32}"/>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6A9D-4B91-A8B5-8991C8E37D32}"/>
              </c:ext>
            </c:extLst>
          </c:dPt>
          <c:xVal>
            <c:numRef>
              <c:f>Sheet1!$B$2:$B$7</c:f>
              <c:numCache>
                <c:formatCode>General</c:formatCode>
                <c:ptCount val="6"/>
                <c:pt idx="4">
                  <c:v>0</c:v>
                </c:pt>
                <c:pt idx="5">
                  <c:v>46</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6A9D-4B91-A8B5-8991C8E37D32}"/>
            </c:ext>
          </c:extLst>
        </c:ser>
        <c:dLbls>
          <c:showLegendKey val="0"/>
          <c:showVal val="0"/>
          <c:showCatName val="0"/>
          <c:showSerName val="0"/>
          <c:showPercent val="0"/>
          <c:showBubbleSize val="0"/>
        </c:dLbls>
        <c:axId val="150416768"/>
        <c:axId val="150422656"/>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6A9D-4B91-A8B5-8991C8E37D32}"/>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6A9D-4B91-A8B5-8991C8E37D32}"/>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6A9D-4B91-A8B5-8991C8E37D32}"/>
              </c:ext>
            </c:extLst>
          </c:dPt>
          <c:dPt>
            <c:idx val="3"/>
            <c:marker>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6A9D-4B91-A8B5-8991C8E37D32}"/>
              </c:ext>
            </c:extLst>
          </c:dPt>
          <c:dPt>
            <c:idx val="4"/>
            <c:marker>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6A9D-4B91-A8B5-8991C8E37D32}"/>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6A9D-4B91-A8B5-8991C8E37D32}"/>
              </c:ext>
            </c:extLst>
          </c:dPt>
          <c:xVal>
            <c:numRef>
              <c:f>Sheet1!$C$2:$C$7</c:f>
              <c:numCache>
                <c:formatCode>General</c:formatCode>
                <c:ptCount val="6"/>
                <c:pt idx="3">
                  <c:v>44</c:v>
                </c:pt>
                <c:pt idx="4">
                  <c:v>53</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6A9D-4B91-A8B5-8991C8E37D32}"/>
            </c:ext>
          </c:extLst>
        </c:ser>
        <c:dLbls>
          <c:showLegendKey val="0"/>
          <c:showVal val="0"/>
          <c:showCatName val="0"/>
          <c:showSerName val="0"/>
          <c:showPercent val="0"/>
          <c:showBubbleSize val="0"/>
        </c:dLbls>
        <c:axId val="150425984"/>
        <c:axId val="150424192"/>
      </c:scatterChart>
      <c:valAx>
        <c:axId val="150416768"/>
        <c:scaling>
          <c:orientation val="minMax"/>
          <c:max val="100"/>
          <c:min val="0"/>
        </c:scaling>
        <c:delete val="0"/>
        <c:axPos val="b"/>
        <c:numFmt formatCode="General" sourceLinked="1"/>
        <c:majorTickMark val="none"/>
        <c:minorTickMark val="none"/>
        <c:tickLblPos val="none"/>
        <c:spPr>
          <a:ln>
            <a:noFill/>
          </a:ln>
        </c:spPr>
        <c:crossAx val="150422656"/>
        <c:crossesAt val="0"/>
        <c:crossBetween val="midCat"/>
      </c:valAx>
      <c:valAx>
        <c:axId val="150422656"/>
        <c:scaling>
          <c:orientation val="minMax"/>
          <c:max val="4"/>
          <c:min val="-1"/>
        </c:scaling>
        <c:delete val="1"/>
        <c:axPos val="l"/>
        <c:numFmt formatCode="General" sourceLinked="1"/>
        <c:majorTickMark val="out"/>
        <c:minorTickMark val="none"/>
        <c:tickLblPos val="nextTo"/>
        <c:crossAx val="150416768"/>
        <c:crosses val="autoZero"/>
        <c:crossBetween val="midCat"/>
        <c:majorUnit val="2"/>
      </c:valAx>
      <c:valAx>
        <c:axId val="150424192"/>
        <c:scaling>
          <c:orientation val="minMax"/>
        </c:scaling>
        <c:delete val="1"/>
        <c:axPos val="r"/>
        <c:numFmt formatCode="General" sourceLinked="1"/>
        <c:majorTickMark val="out"/>
        <c:minorTickMark val="none"/>
        <c:tickLblPos val="nextTo"/>
        <c:crossAx val="150425984"/>
        <c:crosses val="max"/>
        <c:crossBetween val="midCat"/>
      </c:valAx>
      <c:valAx>
        <c:axId val="150425984"/>
        <c:scaling>
          <c:orientation val="minMax"/>
          <c:max val="100"/>
        </c:scaling>
        <c:delete val="1"/>
        <c:axPos val="b"/>
        <c:numFmt formatCode="General" sourceLinked="1"/>
        <c:majorTickMark val="out"/>
        <c:minorTickMark val="none"/>
        <c:tickLblPos val="nextTo"/>
        <c:crossAx val="150424192"/>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3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843D-4595-8547-B55641A627E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1B5-4544-B11B-A4C36F1E2BF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630068"/>
    </a:solidFill>
  </c:spPr>
  <c:txPr>
    <a:bodyPr/>
    <a:lstStyle/>
    <a:p>
      <a:pPr>
        <a:defRPr sz="1800"/>
      </a:pPr>
      <a:endParaRPr lang="en-US"/>
    </a:p>
  </c:txPr>
  <c:externalData r:id="rId1">
    <c:autoUpdate val="0"/>
  </c:externalData>
</c:chartSpace>
</file>

<file path=ppt/charts/chart3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0655-4A2F-A8FE-03B9D5972BF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76497799457102"/>
          <c:y val="7.6112334319755712E-2"/>
          <c:w val="0.49558808863757048"/>
          <c:h val="0.83276963334040321"/>
        </c:manualLayout>
      </c:layout>
      <c:barChart>
        <c:barDir val="bar"/>
        <c:grouping val="clustered"/>
        <c:varyColors val="0"/>
        <c:ser>
          <c:idx val="0"/>
          <c:order val="0"/>
          <c:tx>
            <c:strRef>
              <c:f>Sheet1!$B$1</c:f>
              <c:strCache>
                <c:ptCount val="1"/>
                <c:pt idx="0">
                  <c:v>2017</c:v>
                </c:pt>
              </c:strCache>
            </c:strRef>
          </c:tx>
          <c:spPr>
            <a:solidFill>
              <a:srgbClr val="173861"/>
            </a:solidFill>
            <a:ln w="19050">
              <a:solidFill>
                <a:schemeClr val="bg1"/>
              </a:solidFill>
            </a:ln>
          </c:spPr>
          <c:invertIfNegative val="0"/>
          <c:dLbls>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xmlns:c16r2="http://schemas.microsoft.com/office/drawing/2015/06/chart">
              <c:ext xmlns:c15="http://schemas.microsoft.com/office/drawing/2012/chart" uri="{CE6537A1-D6FC-4f65-9D91-7224C49458BB}">
                <c15:showLeaderLines val="0"/>
              </c:ext>
            </c:extLst>
          </c:dLbls>
          <c:cat>
            <c:strRef>
              <c:f>Sheet1!$A$2:$A$9</c:f>
              <c:strCache>
                <c:ptCount val="8"/>
                <c:pt idx="0">
                  <c:v>Weekly</c:v>
                </c:pt>
                <c:pt idx="1">
                  <c:v>Twice a month</c:v>
                </c:pt>
                <c:pt idx="2">
                  <c:v>Once a month</c:v>
                </c:pt>
                <c:pt idx="3">
                  <c:v>Quarterly</c:v>
                </c:pt>
                <c:pt idx="4">
                  <c:v>Twice a year</c:v>
                </c:pt>
                <c:pt idx="5">
                  <c:v>Once a year</c:v>
                </c:pt>
                <c:pt idx="6">
                  <c:v>Less than once a year</c:v>
                </c:pt>
                <c:pt idx="7">
                  <c:v>Don't know</c:v>
                </c:pt>
              </c:strCache>
            </c:strRef>
          </c:cat>
          <c:val>
            <c:numRef>
              <c:f>Sheet1!$B$2:$B$9</c:f>
              <c:numCache>
                <c:formatCode>0%</c:formatCode>
                <c:ptCount val="8"/>
                <c:pt idx="0">
                  <c:v>0.08</c:v>
                </c:pt>
                <c:pt idx="1">
                  <c:v>0.06</c:v>
                </c:pt>
                <c:pt idx="2">
                  <c:v>0.17</c:v>
                </c:pt>
                <c:pt idx="3">
                  <c:v>0.19</c:v>
                </c:pt>
                <c:pt idx="4">
                  <c:v>0.17</c:v>
                </c:pt>
                <c:pt idx="5">
                  <c:v>0.11</c:v>
                </c:pt>
                <c:pt idx="6">
                  <c:v>0.08</c:v>
                </c:pt>
                <c:pt idx="7">
                  <c:v>0.13</c:v>
                </c:pt>
              </c:numCache>
            </c:numRef>
          </c:val>
          <c:extLst xmlns:c16="http://schemas.microsoft.com/office/drawing/2014/chart" xmlns:c15="http://schemas.microsoft.com/office/drawing/2012/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789-4B3B-9EDE-8844B5627570}"/>
            </c:ext>
          </c:extLst>
        </c:ser>
        <c:ser>
          <c:idx val="1"/>
          <c:order val="1"/>
          <c:tx>
            <c:strRef>
              <c:f>Sheet1!$C$1</c:f>
              <c:strCache>
                <c:ptCount val="1"/>
                <c:pt idx="0">
                  <c:v>2016</c:v>
                </c:pt>
              </c:strCache>
            </c:strRef>
          </c:tx>
          <c:spPr>
            <a:solidFill>
              <a:srgbClr val="9A83B3"/>
            </a:solidFill>
            <a:ln>
              <a:solidFill>
                <a:schemeClr val="bg1"/>
              </a:solidFill>
            </a:ln>
          </c:spPr>
          <c:invertIfNegative val="0"/>
          <c:dLbls>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xmlns:c16r2="http://schemas.microsoft.com/office/drawing/2015/06/chart">
              <c:ext xmlns:c15="http://schemas.microsoft.com/office/drawing/2012/chart" uri="{CE6537A1-D6FC-4f65-9D91-7224C49458BB}">
                <c15:showLeaderLines val="0"/>
              </c:ext>
            </c:extLst>
          </c:dLbls>
          <c:cat>
            <c:strRef>
              <c:f>Sheet1!$A$2:$A$9</c:f>
              <c:strCache>
                <c:ptCount val="8"/>
                <c:pt idx="0">
                  <c:v>Weekly</c:v>
                </c:pt>
                <c:pt idx="1">
                  <c:v>Twice a month</c:v>
                </c:pt>
                <c:pt idx="2">
                  <c:v>Once a month</c:v>
                </c:pt>
                <c:pt idx="3">
                  <c:v>Quarterly</c:v>
                </c:pt>
                <c:pt idx="4">
                  <c:v>Twice a year</c:v>
                </c:pt>
                <c:pt idx="5">
                  <c:v>Once a year</c:v>
                </c:pt>
                <c:pt idx="6">
                  <c:v>Less than once a year</c:v>
                </c:pt>
                <c:pt idx="7">
                  <c:v>Don't know</c:v>
                </c:pt>
              </c:strCache>
            </c:strRef>
          </c:cat>
          <c:val>
            <c:numRef>
              <c:f>Sheet1!$C$2:$C$9</c:f>
              <c:numCache>
                <c:formatCode>0%</c:formatCode>
                <c:ptCount val="8"/>
                <c:pt idx="0">
                  <c:v>0.09</c:v>
                </c:pt>
                <c:pt idx="1">
                  <c:v>0.05</c:v>
                </c:pt>
                <c:pt idx="2">
                  <c:v>0.33</c:v>
                </c:pt>
                <c:pt idx="3">
                  <c:v>0.11</c:v>
                </c:pt>
                <c:pt idx="4">
                  <c:v>0.16</c:v>
                </c:pt>
                <c:pt idx="5">
                  <c:v>0.11</c:v>
                </c:pt>
                <c:pt idx="6">
                  <c:v>0.11</c:v>
                </c:pt>
                <c:pt idx="7">
                  <c:v>0.04</c:v>
                </c:pt>
              </c:numCache>
            </c:numRef>
          </c:val>
          <c:extLst xmlns:c16="http://schemas.microsoft.com/office/drawing/2014/chart" xmlns:c15="http://schemas.microsoft.com/office/drawing/2012/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5789-4B3B-9EDE-8844B5627570}"/>
            </c:ext>
          </c:extLst>
        </c:ser>
        <c:ser>
          <c:idx val="2"/>
          <c:order val="2"/>
          <c:tx>
            <c:strRef>
              <c:f>Sheet1!$D$1</c:f>
              <c:strCache>
                <c:ptCount val="1"/>
                <c:pt idx="0">
                  <c:v>2015</c:v>
                </c:pt>
              </c:strCache>
            </c:strRef>
          </c:tx>
          <c:spPr>
            <a:solidFill>
              <a:srgbClr val="F57B29"/>
            </a:solidFill>
          </c:spPr>
          <c:invertIfNegative val="0"/>
          <c:dPt>
            <c:idx val="7"/>
            <c:invertIfNegative val="0"/>
            <c:bubble3D val="0"/>
            <c:extLst xmlns:c16="http://schemas.microsoft.com/office/drawing/2014/chart" xmlns:c15="http://schemas.microsoft.com/office/drawing/2012/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5789-4B3B-9EDE-8844B5627570}"/>
              </c:ext>
            </c:extLst>
          </c:dPt>
          <c:dLbls>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xmlns:c16r2="http://schemas.microsoft.com/office/drawing/2015/06/chart">
              <c:ext xmlns:c15="http://schemas.microsoft.com/office/drawing/2012/chart" uri="{CE6537A1-D6FC-4f65-9D91-7224C49458BB}">
                <c15:showLeaderLines val="0"/>
              </c:ext>
            </c:extLst>
          </c:dLbls>
          <c:cat>
            <c:strRef>
              <c:f>Sheet1!$A$2:$A$9</c:f>
              <c:strCache>
                <c:ptCount val="8"/>
                <c:pt idx="0">
                  <c:v>Weekly</c:v>
                </c:pt>
                <c:pt idx="1">
                  <c:v>Twice a month</c:v>
                </c:pt>
                <c:pt idx="2">
                  <c:v>Once a month</c:v>
                </c:pt>
                <c:pt idx="3">
                  <c:v>Quarterly</c:v>
                </c:pt>
                <c:pt idx="4">
                  <c:v>Twice a year</c:v>
                </c:pt>
                <c:pt idx="5">
                  <c:v>Once a year</c:v>
                </c:pt>
                <c:pt idx="6">
                  <c:v>Less than once a year</c:v>
                </c:pt>
                <c:pt idx="7">
                  <c:v>Don't know</c:v>
                </c:pt>
              </c:strCache>
            </c:strRef>
          </c:cat>
          <c:val>
            <c:numRef>
              <c:f>Sheet1!$D$2:$D$9</c:f>
              <c:numCache>
                <c:formatCode>0%</c:formatCode>
                <c:ptCount val="8"/>
                <c:pt idx="0">
                  <c:v>0.09</c:v>
                </c:pt>
                <c:pt idx="1">
                  <c:v>7.0000000000000007E-2</c:v>
                </c:pt>
                <c:pt idx="2">
                  <c:v>0.24</c:v>
                </c:pt>
                <c:pt idx="3">
                  <c:v>0.24</c:v>
                </c:pt>
                <c:pt idx="4">
                  <c:v>0.13</c:v>
                </c:pt>
                <c:pt idx="5">
                  <c:v>0.02</c:v>
                </c:pt>
                <c:pt idx="6">
                  <c:v>7.0000000000000007E-2</c:v>
                </c:pt>
                <c:pt idx="7">
                  <c:v>0.15</c:v>
                </c:pt>
              </c:numCache>
            </c:numRef>
          </c:val>
          <c:extLst xmlns:c16="http://schemas.microsoft.com/office/drawing/2014/chart" xmlns:c15="http://schemas.microsoft.com/office/drawing/2012/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5789-4B3B-9EDE-8844B5627570}"/>
            </c:ext>
          </c:extLst>
        </c:ser>
        <c:dLbls>
          <c:showLegendKey val="0"/>
          <c:showVal val="1"/>
          <c:showCatName val="0"/>
          <c:showSerName val="0"/>
          <c:showPercent val="0"/>
          <c:showBubbleSize val="0"/>
        </c:dLbls>
        <c:gapWidth val="56"/>
        <c:axId val="216236416"/>
        <c:axId val="216237952"/>
      </c:barChart>
      <c:catAx>
        <c:axId val="216236416"/>
        <c:scaling>
          <c:orientation val="maxMin"/>
        </c:scaling>
        <c:delete val="0"/>
        <c:axPos val="l"/>
        <c:numFmt formatCode="General" sourceLinked="0"/>
        <c:majorTickMark val="none"/>
        <c:minorTickMark val="none"/>
        <c:tickLblPos val="nextTo"/>
        <c:spPr>
          <a:ln>
            <a:noFill/>
          </a:ln>
        </c:spPr>
        <c:txPr>
          <a:bodyPr/>
          <a:lstStyle/>
          <a:p>
            <a:pPr>
              <a:defRPr lang="en-GB" sz="120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216237952"/>
        <c:crosses val="autoZero"/>
        <c:auto val="1"/>
        <c:lblAlgn val="ctr"/>
        <c:lblOffset val="100"/>
        <c:noMultiLvlLbl val="0"/>
      </c:catAx>
      <c:valAx>
        <c:axId val="216237952"/>
        <c:scaling>
          <c:orientation val="minMax"/>
        </c:scaling>
        <c:delete val="1"/>
        <c:axPos val="t"/>
        <c:numFmt formatCode="0%" sourceLinked="1"/>
        <c:majorTickMark val="none"/>
        <c:minorTickMark val="none"/>
        <c:tickLblPos val="none"/>
        <c:crossAx val="216236416"/>
        <c:crosses val="autoZero"/>
        <c:crossBetween val="between"/>
      </c:valAx>
      <c:spPr>
        <a:noFill/>
        <a:ln w="25400">
          <a:noFill/>
        </a:ln>
      </c:spPr>
    </c:plotArea>
    <c:legend>
      <c:legendPos val="b"/>
      <c:layout>
        <c:manualLayout>
          <c:xMode val="edge"/>
          <c:yMode val="edge"/>
          <c:x val="0.29923337476938255"/>
          <c:y val="2.1024599960273774E-3"/>
          <c:w val="0.30585783304483816"/>
          <c:h val="3.9196367831275974E-2"/>
        </c:manualLayout>
      </c:layout>
      <c:overlay val="0"/>
      <c:txPr>
        <a:bodyPr/>
        <a:lstStyle/>
        <a:p>
          <a:pPr>
            <a:defRPr sz="120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B3B-426A-9A39-46159783CFFF}"/>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19CB-4BA5-8E6A-9434776F79BE}"/>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19CB-4BA5-8E6A-9434776F79BE}"/>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19CB-4BA5-8E6A-9434776F79BE}"/>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19CB-4BA5-8E6A-9434776F79BE}"/>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19CB-4BA5-8E6A-9434776F79BE}"/>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19CB-4BA5-8E6A-9434776F79BE}"/>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layout>
                <c:manualLayout>
                  <c:x val="5.1282046105184118E-3"/>
                  <c:y val="1.5794264982166111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19CB-4BA5-8E6A-9434776F79BE}"/>
                </c:ext>
              </c:extLst>
            </c:dLbl>
            <c:dLbl>
              <c:idx val="5"/>
              <c:layout>
                <c:manualLayout>
                  <c:x val="-1.2820511526296029E-3"/>
                  <c:y val="-1.579426498216616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19CB-4BA5-8E6A-9434776F79BE}"/>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22</c:v>
                </c:pt>
                <c:pt idx="1">
                  <c:v>40</c:v>
                </c:pt>
                <c:pt idx="2">
                  <c:v>21</c:v>
                </c:pt>
                <c:pt idx="3">
                  <c:v>13</c:v>
                </c:pt>
                <c:pt idx="4">
                  <c:v>2</c:v>
                </c:pt>
                <c:pt idx="5">
                  <c:v>3</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19CB-4BA5-8E6A-9434776F79BE}"/>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19CB-4BA5-8E6A-9434776F79BE}"/>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19CB-4BA5-8E6A-9434776F79BE}"/>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19CB-4BA5-8E6A-9434776F79BE}"/>
              </c:ext>
            </c:extLst>
          </c:dPt>
          <c:dPt>
            <c:idx val="3"/>
            <c:bubble3D val="0"/>
            <c:spPr>
              <a:noFill/>
              <a:extLst>
                <a:ext uri="{909E8E84-426E-40DD-AFC4-6F175D3DCCD1}">
                  <a14:hiddenFill xmlns:a14="http://schemas.microsoft.com/office/drawing/2010/main">
                    <a:solidFill>
                      <a:srgbClr val="BE0F3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19CB-4BA5-8E6A-9434776F79BE}"/>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19CB-4BA5-8E6A-9434776F79BE}"/>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19CB-4BA5-8E6A-9434776F79BE}"/>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14</c:v>
                </c:pt>
                <c:pt idx="1">
                  <c:v>25</c:v>
                </c:pt>
                <c:pt idx="2">
                  <c:v>13</c:v>
                </c:pt>
                <c:pt idx="3">
                  <c:v>8</c:v>
                </c:pt>
                <c:pt idx="4">
                  <c:v>1</c:v>
                </c:pt>
                <c:pt idx="5">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19CB-4BA5-8E6A-9434776F79BE}"/>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6.2791231295050348E-2"/>
          <c:y val="0.87711550568455365"/>
          <c:w val="0.8373419304116767"/>
          <c:h val="5.5501328776520427E-2"/>
        </c:manualLayout>
      </c:layout>
      <c:overlay val="0"/>
      <c:spPr>
        <a:noFill/>
      </c:spPr>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AD25-446C-9857-A1039841561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5D0000"/>
    </a:solidFill>
  </c:spPr>
  <c:txPr>
    <a:bodyPr/>
    <a:lstStyle/>
    <a:p>
      <a:pPr>
        <a:defRPr sz="1800"/>
      </a:pPr>
      <a:endParaRPr lang="en-US"/>
    </a:p>
  </c:txPr>
  <c:externalData r:id="rId1">
    <c:autoUpdate val="0"/>
  </c:externalData>
</c:chartSpace>
</file>

<file path=ppt/charts/chart3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401-4835-8760-330658C64AD0}"/>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B13-463E-AFAC-ADD4D2B2E2C7}"/>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ECD-4533-BF79-7F0C4F04EE9F}"/>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E71-4249-93C2-0D4434BFC933}"/>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4E71-4249-93C2-0D4434BFC933}"/>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4E71-4249-93C2-0D4434BFC933}"/>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4E71-4249-93C2-0D4434BFC933}"/>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4E71-4249-93C2-0D4434BFC933}"/>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4E71-4249-93C2-0D4434BFC933}"/>
              </c:ext>
            </c:extLst>
          </c:dPt>
          <c:xVal>
            <c:numRef>
              <c:f>Sheet1!$B$2:$B$7</c:f>
              <c:numCache>
                <c:formatCode>General</c:formatCode>
                <c:ptCount val="6"/>
                <c:pt idx="4">
                  <c:v>0</c:v>
                </c:pt>
                <c:pt idx="5">
                  <c:v>51</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4E71-4249-93C2-0D4434BFC933}"/>
            </c:ext>
          </c:extLst>
        </c:ser>
        <c:dLbls>
          <c:showLegendKey val="0"/>
          <c:showVal val="0"/>
          <c:showCatName val="0"/>
          <c:showSerName val="0"/>
          <c:showPercent val="0"/>
          <c:showBubbleSize val="0"/>
        </c:dLbls>
        <c:axId val="150466560"/>
        <c:axId val="150468096"/>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4E71-4249-93C2-0D4434BFC933}"/>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4E71-4249-93C2-0D4434BFC933}"/>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4E71-4249-93C2-0D4434BFC933}"/>
              </c:ext>
            </c:extLst>
          </c:dPt>
          <c:dPt>
            <c:idx val="3"/>
            <c:marker>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4E71-4249-93C2-0D4434BFC933}"/>
              </c:ext>
            </c:extLst>
          </c:dPt>
          <c:dPt>
            <c:idx val="4"/>
            <c:marker>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4E71-4249-93C2-0D4434BFC933}"/>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4E71-4249-93C2-0D4434BFC933}"/>
              </c:ext>
            </c:extLst>
          </c:dPt>
          <c:xVal>
            <c:numRef>
              <c:f>Sheet1!$C$2:$C$7</c:f>
              <c:numCache>
                <c:formatCode>General</c:formatCode>
                <c:ptCount val="6"/>
                <c:pt idx="3">
                  <c:v>51</c:v>
                </c:pt>
                <c:pt idx="4">
                  <c:v>55</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4E71-4249-93C2-0D4434BFC933}"/>
            </c:ext>
          </c:extLst>
        </c:ser>
        <c:dLbls>
          <c:showLegendKey val="0"/>
          <c:showVal val="0"/>
          <c:showCatName val="0"/>
          <c:showSerName val="0"/>
          <c:showPercent val="0"/>
          <c:showBubbleSize val="0"/>
        </c:dLbls>
        <c:axId val="150483712"/>
        <c:axId val="150469632"/>
      </c:scatterChart>
      <c:valAx>
        <c:axId val="150466560"/>
        <c:scaling>
          <c:orientation val="minMax"/>
          <c:max val="100"/>
          <c:min val="0"/>
        </c:scaling>
        <c:delete val="0"/>
        <c:axPos val="b"/>
        <c:numFmt formatCode="General" sourceLinked="1"/>
        <c:majorTickMark val="none"/>
        <c:minorTickMark val="none"/>
        <c:tickLblPos val="none"/>
        <c:spPr>
          <a:ln>
            <a:noFill/>
          </a:ln>
        </c:spPr>
        <c:crossAx val="150468096"/>
        <c:crossesAt val="0"/>
        <c:crossBetween val="midCat"/>
      </c:valAx>
      <c:valAx>
        <c:axId val="150468096"/>
        <c:scaling>
          <c:orientation val="minMax"/>
          <c:max val="4"/>
          <c:min val="-1"/>
        </c:scaling>
        <c:delete val="1"/>
        <c:axPos val="l"/>
        <c:numFmt formatCode="General" sourceLinked="1"/>
        <c:majorTickMark val="out"/>
        <c:minorTickMark val="none"/>
        <c:tickLblPos val="nextTo"/>
        <c:crossAx val="150466560"/>
        <c:crosses val="autoZero"/>
        <c:crossBetween val="midCat"/>
        <c:majorUnit val="2"/>
      </c:valAx>
      <c:valAx>
        <c:axId val="150469632"/>
        <c:scaling>
          <c:orientation val="minMax"/>
        </c:scaling>
        <c:delete val="1"/>
        <c:axPos val="r"/>
        <c:numFmt formatCode="General" sourceLinked="1"/>
        <c:majorTickMark val="out"/>
        <c:minorTickMark val="none"/>
        <c:tickLblPos val="nextTo"/>
        <c:crossAx val="150483712"/>
        <c:crosses val="max"/>
        <c:crossBetween val="midCat"/>
      </c:valAx>
      <c:valAx>
        <c:axId val="150483712"/>
        <c:scaling>
          <c:orientation val="minMax"/>
          <c:max val="100"/>
        </c:scaling>
        <c:delete val="1"/>
        <c:axPos val="b"/>
        <c:numFmt formatCode="General" sourceLinked="1"/>
        <c:majorTickMark val="out"/>
        <c:minorTickMark val="none"/>
        <c:tickLblPos val="nextTo"/>
        <c:crossAx val="150469632"/>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3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D08-4C11-8C30-5F4B2E66CE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3E9-491A-BBD8-BACAF9B4793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B761-4F86-A2A5-11E9D73E22F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3673-43D8-9A14-DFB37E7D0E9E}"/>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3673-43D8-9A14-DFB37E7D0E9E}"/>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3673-43D8-9A14-DFB37E7D0E9E}"/>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3673-43D8-9A14-DFB37E7D0E9E}"/>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3673-43D8-9A14-DFB37E7D0E9E}"/>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3673-43D8-9A14-DFB37E7D0E9E}"/>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3673-43D8-9A14-DFB37E7D0E9E}"/>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involved</c:v>
                </c:pt>
                <c:pt idx="1">
                  <c:v>Fairly involved</c:v>
                </c:pt>
                <c:pt idx="2">
                  <c:v>Not very involved</c:v>
                </c:pt>
                <c:pt idx="3">
                  <c:v>Not at all involved</c:v>
                </c:pt>
                <c:pt idx="4">
                  <c:v>Not applicable – CCG is not pursuing a co-commissioning role</c:v>
                </c:pt>
              </c:strCache>
            </c:strRef>
          </c:cat>
          <c:val>
            <c:numRef>
              <c:f>Sheet1!$B$2:$B$6</c:f>
              <c:numCache>
                <c:formatCode>General</c:formatCode>
                <c:ptCount val="5"/>
                <c:pt idx="0">
                  <c:v>13</c:v>
                </c:pt>
                <c:pt idx="1">
                  <c:v>24</c:v>
                </c:pt>
                <c:pt idx="2">
                  <c:v>48</c:v>
                </c:pt>
                <c:pt idx="3">
                  <c:v>16</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3673-43D8-9A14-DFB37E7D0E9E}"/>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3673-43D8-9A14-DFB37E7D0E9E}"/>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3673-43D8-9A14-DFB37E7D0E9E}"/>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3673-43D8-9A14-DFB37E7D0E9E}"/>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3673-43D8-9A14-DFB37E7D0E9E}"/>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3673-43D8-9A14-DFB37E7D0E9E}"/>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6-3673-43D8-9A14-DFB37E7D0E9E}"/>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involved</c:v>
                </c:pt>
                <c:pt idx="1">
                  <c:v>Fairly involved</c:v>
                </c:pt>
                <c:pt idx="2">
                  <c:v>Not very involved</c:v>
                </c:pt>
                <c:pt idx="3">
                  <c:v>Not at all involved</c:v>
                </c:pt>
                <c:pt idx="4">
                  <c:v>Not applicable – CCG is not pursuing a co-commissioning role</c:v>
                </c:pt>
              </c:strCache>
            </c:strRef>
          </c:cat>
          <c:val>
            <c:numRef>
              <c:f>Sheet1!$C$2:$C$6</c:f>
              <c:numCache>
                <c:formatCode>General</c:formatCode>
                <c:ptCount val="5"/>
                <c:pt idx="0">
                  <c:v>8</c:v>
                </c:pt>
                <c:pt idx="1">
                  <c:v>15</c:v>
                </c:pt>
                <c:pt idx="2">
                  <c:v>30</c:v>
                </c:pt>
                <c:pt idx="3">
                  <c:v>10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3673-43D8-9A14-DFB37E7D0E9E}"/>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4.8688668616124711E-2"/>
          <c:y val="0.87974781409030833"/>
          <c:w val="0.89999990914598127"/>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546-4943-98CC-0BEA3DDC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7F5-4724-B612-27F6F8D36B6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2418C"/>
    </a:solidFill>
  </c:spPr>
  <c:txPr>
    <a:bodyPr/>
    <a:lstStyle/>
    <a:p>
      <a:pPr>
        <a:defRPr sz="1800"/>
      </a:pPr>
      <a:endParaRPr lang="en-US"/>
    </a:p>
  </c:txPr>
  <c:externalData r:id="rId1">
    <c:autoUpdate val="0"/>
  </c:externalData>
</c:chartSpace>
</file>

<file path=ppt/charts/chart3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F91-4CBB-AF2E-C6D71988FF9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0EBE-4BFB-B3CE-AD7D4B7779B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ACBC-4F02-96F1-A0C6F11604BE}"/>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ACBC-4F02-96F1-A0C6F11604BE}"/>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ACBC-4F02-96F1-A0C6F11604BE}"/>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ACBC-4F02-96F1-A0C6F11604BE}"/>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ACBC-4F02-96F1-A0C6F11604BE}"/>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ACBC-4F02-96F1-A0C6F11604BE}"/>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7-ACBC-4F02-96F1-A0C6F11604BE}"/>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ACBC-4F02-96F1-A0C6F11604BE}"/>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33</c:v>
                </c:pt>
                <c:pt idx="1">
                  <c:v>50</c:v>
                </c:pt>
                <c:pt idx="2">
                  <c:v>17</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ACBC-4F02-96F1-A0C6F11604BE}"/>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ACBC-4F02-96F1-A0C6F11604BE}"/>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ACBC-4F02-96F1-A0C6F11604BE}"/>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ACBC-4F02-96F1-A0C6F11604BE}"/>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ACBC-4F02-96F1-A0C6F11604BE}"/>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ACBC-4F02-96F1-A0C6F11604BE}"/>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4-ACBC-4F02-96F1-A0C6F11604BE}"/>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6-ACBC-4F02-96F1-A0C6F11604BE}"/>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2</c:v>
                </c:pt>
                <c:pt idx="1">
                  <c:v>3</c:v>
                </c:pt>
                <c:pt idx="2">
                  <c:v>1</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ACBC-4F02-96F1-A0C6F11604BE}"/>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A98-46C3-982E-D16F620CA04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71B-44D1-9981-92BE184804AF}"/>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271B-44D1-9981-92BE184804AF}"/>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271B-44D1-9981-92BE184804AF}"/>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271B-44D1-9981-92BE184804AF}"/>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271B-44D1-9981-92BE184804AF}"/>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271B-44D1-9981-92BE184804AF}"/>
              </c:ext>
            </c:extLst>
          </c:dPt>
          <c:xVal>
            <c:numRef>
              <c:f>Sheet1!$B$2:$B$7</c:f>
              <c:numCache>
                <c:formatCode>General</c:formatCode>
                <c:ptCount val="6"/>
                <c:pt idx="4">
                  <c:v>0</c:v>
                </c:pt>
                <c:pt idx="5">
                  <c:v>80</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271B-44D1-9981-92BE184804AF}"/>
            </c:ext>
          </c:extLst>
        </c:ser>
        <c:dLbls>
          <c:showLegendKey val="0"/>
          <c:showVal val="0"/>
          <c:showCatName val="0"/>
          <c:showSerName val="0"/>
          <c:showPercent val="0"/>
          <c:showBubbleSize val="0"/>
        </c:dLbls>
        <c:axId val="149000960"/>
        <c:axId val="149002496"/>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271B-44D1-9981-92BE184804AF}"/>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271B-44D1-9981-92BE184804AF}"/>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271B-44D1-9981-92BE184804AF}"/>
              </c:ext>
            </c:extLst>
          </c:dPt>
          <c:dPt>
            <c:idx val="3"/>
            <c:marker>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271B-44D1-9981-92BE184804AF}"/>
              </c:ext>
            </c:extLst>
          </c:dPt>
          <c:dPt>
            <c:idx val="4"/>
            <c:marker>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271B-44D1-9981-92BE184804AF}"/>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271B-44D1-9981-92BE184804AF}"/>
              </c:ext>
            </c:extLst>
          </c:dPt>
          <c:xVal>
            <c:numRef>
              <c:f>Sheet1!$C$2:$C$7</c:f>
              <c:numCache>
                <c:formatCode>General</c:formatCode>
                <c:ptCount val="6"/>
                <c:pt idx="3">
                  <c:v>79</c:v>
                </c:pt>
                <c:pt idx="4">
                  <c:v>71</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271B-44D1-9981-92BE184804AF}"/>
            </c:ext>
          </c:extLst>
        </c:ser>
        <c:dLbls>
          <c:showLegendKey val="0"/>
          <c:showVal val="0"/>
          <c:showCatName val="0"/>
          <c:showSerName val="0"/>
          <c:showPercent val="0"/>
          <c:showBubbleSize val="0"/>
        </c:dLbls>
        <c:axId val="149005824"/>
        <c:axId val="149004288"/>
      </c:scatterChart>
      <c:valAx>
        <c:axId val="149000960"/>
        <c:scaling>
          <c:orientation val="minMax"/>
          <c:max val="100"/>
          <c:min val="0"/>
        </c:scaling>
        <c:delete val="0"/>
        <c:axPos val="b"/>
        <c:numFmt formatCode="General" sourceLinked="1"/>
        <c:majorTickMark val="none"/>
        <c:minorTickMark val="none"/>
        <c:tickLblPos val="none"/>
        <c:spPr>
          <a:ln>
            <a:noFill/>
          </a:ln>
        </c:spPr>
        <c:crossAx val="149002496"/>
        <c:crossesAt val="0"/>
        <c:crossBetween val="midCat"/>
      </c:valAx>
      <c:valAx>
        <c:axId val="149002496"/>
        <c:scaling>
          <c:orientation val="minMax"/>
          <c:max val="4"/>
          <c:min val="-1"/>
        </c:scaling>
        <c:delete val="1"/>
        <c:axPos val="l"/>
        <c:numFmt formatCode="General" sourceLinked="1"/>
        <c:majorTickMark val="out"/>
        <c:minorTickMark val="none"/>
        <c:tickLblPos val="nextTo"/>
        <c:crossAx val="149000960"/>
        <c:crosses val="autoZero"/>
        <c:crossBetween val="midCat"/>
        <c:majorUnit val="2"/>
      </c:valAx>
      <c:valAx>
        <c:axId val="149004288"/>
        <c:scaling>
          <c:orientation val="minMax"/>
        </c:scaling>
        <c:delete val="1"/>
        <c:axPos val="r"/>
        <c:numFmt formatCode="General" sourceLinked="1"/>
        <c:majorTickMark val="out"/>
        <c:minorTickMark val="none"/>
        <c:tickLblPos val="nextTo"/>
        <c:crossAx val="149005824"/>
        <c:crosses val="max"/>
        <c:crossBetween val="midCat"/>
      </c:valAx>
      <c:valAx>
        <c:axId val="149005824"/>
        <c:scaling>
          <c:orientation val="minMax"/>
          <c:max val="100"/>
        </c:scaling>
        <c:delete val="1"/>
        <c:axPos val="b"/>
        <c:numFmt formatCode="General" sourceLinked="1"/>
        <c:majorTickMark val="out"/>
        <c:minorTickMark val="none"/>
        <c:tickLblPos val="nextTo"/>
        <c:crossAx val="14900428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3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878E-498F-9456-BB303A14C93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24194"/>
    </a:solidFill>
  </c:spPr>
  <c:txPr>
    <a:bodyPr/>
    <a:lstStyle/>
    <a:p>
      <a:pPr>
        <a:defRPr sz="1800"/>
      </a:pPr>
      <a:endParaRPr lang="en-US"/>
    </a:p>
  </c:txPr>
  <c:externalData r:id="rId1">
    <c:autoUpdate val="0"/>
  </c:externalData>
</c:chartSpace>
</file>

<file path=ppt/charts/chart3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DFF-4C80-A1D1-D3FEC0090D5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0EB9-4916-974E-4DD5968B8C06}"/>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0EB9-4916-974E-4DD5968B8C06}"/>
              </c:ext>
            </c:extLst>
          </c:dPt>
          <c:dPt>
            <c:idx val="2"/>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0EB9-4916-974E-4DD5968B8C06}"/>
              </c:ext>
            </c:extLst>
          </c:dPt>
          <c:dPt>
            <c:idx val="3"/>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0EB9-4916-974E-4DD5968B8C06}"/>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0EB9-4916-974E-4DD5968B8C06}"/>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0EB9-4916-974E-4DD5968B8C06}"/>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5-0EB9-4916-974E-4DD5968B8C06}"/>
                </c:ext>
              </c:extLst>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7-0EB9-4916-974E-4DD5968B8C06}"/>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Sheet1!$A$2:$A$5</c:f>
              <c:strCache>
                <c:ptCount val="4"/>
                <c:pt idx="0">
                  <c:v>Too much</c:v>
                </c:pt>
                <c:pt idx="1">
                  <c:v>About right</c:v>
                </c:pt>
                <c:pt idx="2">
                  <c:v>Too little</c:v>
                </c:pt>
                <c:pt idx="3">
                  <c:v>Don't know</c:v>
                </c:pt>
              </c:strCache>
            </c:strRef>
          </c:cat>
          <c:val>
            <c:numRef>
              <c:f>Sheet1!$B$2:$B$5</c:f>
              <c:numCache>
                <c:formatCode>General</c:formatCode>
                <c:ptCount val="4"/>
                <c:pt idx="0">
                  <c:v>17</c:v>
                </c:pt>
                <c:pt idx="1">
                  <c:v>83</c:v>
                </c:pt>
                <c:pt idx="2">
                  <c:v>0</c:v>
                </c:pt>
                <c:pt idx="3">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0EB9-4916-974E-4DD5968B8C06}"/>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0EB9-4916-974E-4DD5968B8C06}"/>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0EB9-4916-974E-4DD5968B8C06}"/>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0EB9-4916-974E-4DD5968B8C06}"/>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0EB9-4916-974E-4DD5968B8C06}"/>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2-0EB9-4916-974E-4DD5968B8C06}"/>
                </c:ext>
              </c:extLst>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4-0EB9-4916-974E-4DD5968B8C06}"/>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Sheet1!$A$2:$A$5</c:f>
              <c:strCache>
                <c:ptCount val="4"/>
                <c:pt idx="0">
                  <c:v>Too much</c:v>
                </c:pt>
                <c:pt idx="1">
                  <c:v>About right</c:v>
                </c:pt>
                <c:pt idx="2">
                  <c:v>Too little</c:v>
                </c:pt>
                <c:pt idx="3">
                  <c:v>Don't know</c:v>
                </c:pt>
              </c:strCache>
            </c:strRef>
          </c:cat>
          <c:val>
            <c:numRef>
              <c:f>Sheet1!$C$2:$C$5</c:f>
              <c:numCache>
                <c:formatCode>General</c:formatCode>
                <c:ptCount val="4"/>
                <c:pt idx="0">
                  <c:v>1</c:v>
                </c:pt>
                <c:pt idx="1">
                  <c:v>5</c:v>
                </c:pt>
                <c:pt idx="2">
                  <c:v>0</c:v>
                </c:pt>
                <c:pt idx="3">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5-0EB9-4916-974E-4DD5968B8C06}"/>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9356044886326984"/>
          <c:y val="0.87974781409030833"/>
          <c:w val="0.5244093958803355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11B-4B73-9666-D324D41128D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026-4298-8E48-C9A222BD30A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1A6-4641-AB9D-D65F7916F8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685F-48FE-ACE0-BE8C805DE2CD}"/>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685F-48FE-ACE0-BE8C805DE2CD}"/>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685F-48FE-ACE0-BE8C805DE2CD}"/>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685F-48FE-ACE0-BE8C805DE2CD}"/>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685F-48FE-ACE0-BE8C805DE2CD}"/>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685F-48FE-ACE0-BE8C805DE2CD}"/>
              </c:ext>
            </c:extLst>
          </c:dPt>
          <c:dPt>
            <c:idx val="6"/>
            <c:bubble3D val="0"/>
            <c:spPr>
              <a:solidFill>
                <a:srgbClr val="F1BE48"/>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685F-48FE-ACE0-BE8C805DE2CD}"/>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5-685F-48FE-ACE0-BE8C805DE2CD}"/>
                </c:ext>
              </c:extLst>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685F-48FE-ACE0-BE8C805DE2CD}"/>
                </c:ext>
              </c:extLst>
            </c:dLbl>
            <c:dLbl>
              <c:idx val="6"/>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D-685F-48FE-ACE0-BE8C805DE2CD}"/>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Sheet1!$A$2:$A$8</c:f>
              <c:strCache>
                <c:ptCount val="7"/>
                <c:pt idx="0">
                  <c:v>Strongly agree</c:v>
                </c:pt>
                <c:pt idx="1">
                  <c:v>Tend to agree</c:v>
                </c:pt>
                <c:pt idx="2">
                  <c:v>Neither agree nor disagree</c:v>
                </c:pt>
                <c:pt idx="3">
                  <c:v>Tend to disagree</c:v>
                </c:pt>
                <c:pt idx="4">
                  <c:v>Strongly disagree</c:v>
                </c:pt>
                <c:pt idx="5">
                  <c:v>Don't know</c:v>
                </c:pt>
                <c:pt idx="6">
                  <c:v>There has never been an issue with the quality of services</c:v>
                </c:pt>
              </c:strCache>
            </c:strRef>
          </c:cat>
          <c:val>
            <c:numRef>
              <c:f>Sheet1!$B$2:$B$8</c:f>
              <c:numCache>
                <c:formatCode>General</c:formatCode>
                <c:ptCount val="7"/>
                <c:pt idx="0">
                  <c:v>33</c:v>
                </c:pt>
                <c:pt idx="1">
                  <c:v>33</c:v>
                </c:pt>
                <c:pt idx="2">
                  <c:v>0</c:v>
                </c:pt>
                <c:pt idx="3">
                  <c:v>17</c:v>
                </c:pt>
                <c:pt idx="4">
                  <c:v>17</c:v>
                </c:pt>
                <c:pt idx="5">
                  <c:v>0</c:v>
                </c:pt>
                <c:pt idx="6">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685F-48FE-ACE0-BE8C805DE2CD}"/>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685F-48FE-ACE0-BE8C805DE2CD}"/>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685F-48FE-ACE0-BE8C805DE2CD}"/>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685F-48FE-ACE0-BE8C805DE2CD}"/>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685F-48FE-ACE0-BE8C805DE2CD}"/>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685F-48FE-ACE0-BE8C805DE2CD}"/>
              </c:ext>
            </c:extLst>
          </c:dPt>
          <c:dPt>
            <c:idx val="5"/>
            <c:bubble3D val="0"/>
            <c:spPr>
              <a:noFill/>
              <a:ln>
                <a:solidFill>
                  <a:schemeClr val="bg1"/>
                </a:solidFill>
              </a:ln>
              <a:extLst>
                <a:ext uri="{909E8E84-426E-40DD-AFC4-6F175D3DCCD1}">
                  <a14:hiddenFill xmlns:a14="http://schemas.microsoft.com/office/drawing/2010/main">
                    <a:solidFill>
                      <a:srgbClr val="F1BE48"/>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A-685F-48FE-ACE0-BE8C805DE2CD}"/>
              </c:ext>
            </c:extLst>
          </c:dPt>
          <c:dPt>
            <c:idx val="6"/>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C-685F-48FE-ACE0-BE8C805DE2CD}"/>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4-685F-48FE-ACE0-BE8C805DE2CD}"/>
                </c:ext>
              </c:extLst>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A-685F-48FE-ACE0-BE8C805DE2CD}"/>
                </c:ext>
              </c:extLst>
            </c:dLbl>
            <c:dLbl>
              <c:idx val="6"/>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C-685F-48FE-ACE0-BE8C805DE2CD}"/>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Sheet1!$A$2:$A$8</c:f>
              <c:strCache>
                <c:ptCount val="7"/>
                <c:pt idx="0">
                  <c:v>Strongly agree</c:v>
                </c:pt>
                <c:pt idx="1">
                  <c:v>Tend to agree</c:v>
                </c:pt>
                <c:pt idx="2">
                  <c:v>Neither agree nor disagree</c:v>
                </c:pt>
                <c:pt idx="3">
                  <c:v>Tend to disagree</c:v>
                </c:pt>
                <c:pt idx="4">
                  <c:v>Strongly disagree</c:v>
                </c:pt>
                <c:pt idx="5">
                  <c:v>Don't know</c:v>
                </c:pt>
                <c:pt idx="6">
                  <c:v>There has never been an issue with the quality of services</c:v>
                </c:pt>
              </c:strCache>
            </c:strRef>
          </c:cat>
          <c:val>
            <c:numRef>
              <c:f>Sheet1!$C$2:$C$8</c:f>
              <c:numCache>
                <c:formatCode>General</c:formatCode>
                <c:ptCount val="7"/>
                <c:pt idx="0">
                  <c:v>2</c:v>
                </c:pt>
                <c:pt idx="1">
                  <c:v>2</c:v>
                </c:pt>
                <c:pt idx="2">
                  <c:v>0</c:v>
                </c:pt>
                <c:pt idx="3">
                  <c:v>1</c:v>
                </c:pt>
                <c:pt idx="4">
                  <c:v>1</c:v>
                </c:pt>
                <c:pt idx="5">
                  <c:v>0</c:v>
                </c:pt>
                <c:pt idx="6">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D-685F-48FE-ACE0-BE8C805DE2CD}"/>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1.2820511526296031E-2"/>
          <c:y val="0.80729483622881049"/>
          <c:w val="0.98606491156219345"/>
          <c:h val="0.19007279614434375"/>
        </c:manualLayout>
      </c:layout>
      <c:overlay val="0"/>
      <c:txPr>
        <a:bodyPr/>
        <a:lstStyle/>
        <a:p>
          <a:pPr>
            <a:defRPr sz="100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578-49EE-9EA9-7A00263861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156-45F8-87D6-EFE64B55FCF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241CC"/>
    </a:solidFill>
  </c:spPr>
  <c:txPr>
    <a:bodyPr/>
    <a:lstStyle/>
    <a:p>
      <a:pPr>
        <a:defRPr sz="1800"/>
      </a:pPr>
      <a:endParaRPr lang="en-US"/>
    </a:p>
  </c:txPr>
  <c:externalData r:id="rId1">
    <c:autoUpdate val="0"/>
  </c:externalData>
</c:chartSpace>
</file>

<file path=ppt/charts/chart3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3A66-4B2C-81E3-E0F1DC3D768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84D8-49EE-BAD6-A2102D294136}"/>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84D8-49EE-BAD6-A2102D294136}"/>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84D8-49EE-BAD6-A2102D294136}"/>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84D8-49EE-BAD6-A2102D294136}"/>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84D8-49EE-BAD6-A2102D294136}"/>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84D8-49EE-BAD6-A2102D294136}"/>
              </c:ext>
            </c:extLst>
          </c:dPt>
          <c:xVal>
            <c:numRef>
              <c:f>Sheet1!$B$2:$B$7</c:f>
              <c:numCache>
                <c:formatCode>General</c:formatCode>
                <c:ptCount val="6"/>
                <c:pt idx="4">
                  <c:v>0</c:v>
                </c:pt>
                <c:pt idx="5">
                  <c:v>69</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84D8-49EE-BAD6-A2102D294136}"/>
            </c:ext>
          </c:extLst>
        </c:ser>
        <c:dLbls>
          <c:showLegendKey val="0"/>
          <c:showVal val="0"/>
          <c:showCatName val="0"/>
          <c:showSerName val="0"/>
          <c:showPercent val="0"/>
          <c:showBubbleSize val="0"/>
        </c:dLbls>
        <c:axId val="149046784"/>
        <c:axId val="149048320"/>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84D8-49EE-BAD6-A2102D294136}"/>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84D8-49EE-BAD6-A2102D294136}"/>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84D8-49EE-BAD6-A2102D294136}"/>
              </c:ext>
            </c:extLst>
          </c:dPt>
          <c:dPt>
            <c:idx val="3"/>
            <c:marker>
              <c:symbol val="circle"/>
              <c:size val="13"/>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84D8-49EE-BAD6-A2102D294136}"/>
              </c:ext>
            </c:extLst>
          </c:dPt>
          <c:dPt>
            <c:idx val="4"/>
            <c:marker>
              <c:symbol val="circle"/>
              <c:size val="13"/>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84D8-49EE-BAD6-A2102D294136}"/>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84D8-49EE-BAD6-A2102D294136}"/>
              </c:ext>
            </c:extLst>
          </c:dPt>
          <c:xVal>
            <c:numRef>
              <c:f>Sheet1!$C$2:$C$7</c:f>
              <c:numCache>
                <c:formatCode>General</c:formatCode>
                <c:ptCount val="6"/>
                <c:pt idx="3">
                  <c:v>69</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84D8-49EE-BAD6-A2102D294136}"/>
            </c:ext>
          </c:extLst>
        </c:ser>
        <c:dLbls>
          <c:showLegendKey val="0"/>
          <c:showVal val="0"/>
          <c:showCatName val="0"/>
          <c:showSerName val="0"/>
          <c:showPercent val="0"/>
          <c:showBubbleSize val="0"/>
        </c:dLbls>
        <c:axId val="149063936"/>
        <c:axId val="149062400"/>
      </c:scatterChart>
      <c:valAx>
        <c:axId val="149046784"/>
        <c:scaling>
          <c:orientation val="minMax"/>
          <c:max val="100"/>
          <c:min val="0"/>
        </c:scaling>
        <c:delete val="0"/>
        <c:axPos val="b"/>
        <c:numFmt formatCode="General" sourceLinked="1"/>
        <c:majorTickMark val="none"/>
        <c:minorTickMark val="none"/>
        <c:tickLblPos val="none"/>
        <c:spPr>
          <a:ln>
            <a:noFill/>
          </a:ln>
        </c:spPr>
        <c:crossAx val="149048320"/>
        <c:crossesAt val="0"/>
        <c:crossBetween val="midCat"/>
      </c:valAx>
      <c:valAx>
        <c:axId val="149048320"/>
        <c:scaling>
          <c:orientation val="minMax"/>
          <c:max val="4"/>
          <c:min val="-1"/>
        </c:scaling>
        <c:delete val="1"/>
        <c:axPos val="l"/>
        <c:numFmt formatCode="General" sourceLinked="1"/>
        <c:majorTickMark val="out"/>
        <c:minorTickMark val="none"/>
        <c:tickLblPos val="nextTo"/>
        <c:crossAx val="149046784"/>
        <c:crosses val="autoZero"/>
        <c:crossBetween val="midCat"/>
        <c:majorUnit val="2"/>
      </c:valAx>
      <c:valAx>
        <c:axId val="149062400"/>
        <c:scaling>
          <c:orientation val="minMax"/>
        </c:scaling>
        <c:delete val="1"/>
        <c:axPos val="r"/>
        <c:numFmt formatCode="General" sourceLinked="1"/>
        <c:majorTickMark val="out"/>
        <c:minorTickMark val="none"/>
        <c:tickLblPos val="nextTo"/>
        <c:crossAx val="149063936"/>
        <c:crosses val="max"/>
        <c:crossBetween val="midCat"/>
      </c:valAx>
      <c:valAx>
        <c:axId val="149063936"/>
        <c:scaling>
          <c:orientation val="minMax"/>
          <c:max val="100"/>
        </c:scaling>
        <c:delete val="1"/>
        <c:axPos val="b"/>
        <c:numFmt formatCode="General" sourceLinked="1"/>
        <c:majorTickMark val="out"/>
        <c:minorTickMark val="none"/>
        <c:tickLblPos val="nextTo"/>
        <c:crossAx val="149062400"/>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3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D721-4727-A876-AC07DE2BCB31}"/>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D721-4727-A876-AC07DE2BCB31}"/>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D721-4727-A876-AC07DE2BCB31}"/>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D721-4727-A876-AC07DE2BCB31}"/>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D721-4727-A876-AC07DE2BCB31}"/>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D721-4727-A876-AC07DE2BCB31}"/>
              </c:ext>
            </c:extLst>
          </c:dPt>
          <c:dLbls>
            <c:dLbl>
              <c:idx val="0"/>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1-D721-4727-A876-AC07DE2BCB31}"/>
                </c:ext>
              </c:extLst>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5-D721-4727-A876-AC07DE2BCB31}"/>
                </c:ext>
              </c:extLst>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7-D721-4727-A876-AC07DE2BCB31}"/>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D721-4727-A876-AC07DE2BCB31}"/>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involved</c:v>
                </c:pt>
                <c:pt idx="1">
                  <c:v>Fairly involved</c:v>
                </c:pt>
                <c:pt idx="2">
                  <c:v>Not very involved</c:v>
                </c:pt>
                <c:pt idx="3">
                  <c:v>Not at all involved</c:v>
                </c:pt>
                <c:pt idx="4">
                  <c:v>Don't know</c:v>
                </c:pt>
              </c:strCache>
            </c:strRef>
          </c:cat>
          <c:val>
            <c:numRef>
              <c:f>Sheet1!$B$2:$B$6</c:f>
              <c:numCache>
                <c:formatCode>General</c:formatCode>
                <c:ptCount val="5"/>
                <c:pt idx="0">
                  <c:v>0</c:v>
                </c:pt>
                <c:pt idx="1">
                  <c:v>100</c:v>
                </c:pt>
                <c:pt idx="2">
                  <c:v>0</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D721-4727-A876-AC07DE2BCB31}"/>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D721-4727-A876-AC07DE2BCB31}"/>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D721-4727-A876-AC07DE2BCB31}"/>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D721-4727-A876-AC07DE2BCB31}"/>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D721-4727-A876-AC07DE2BCB31}"/>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D721-4727-A876-AC07DE2BCB31}"/>
              </c:ext>
            </c:extLst>
          </c:dPt>
          <c:dLbls>
            <c:dLbl>
              <c:idx val="0"/>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E-D721-4727-A876-AC07DE2BCB31}"/>
                </c:ext>
              </c:extLst>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2-D721-4727-A876-AC07DE2BCB31}"/>
                </c:ext>
              </c:extLst>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4-D721-4727-A876-AC07DE2BCB31}"/>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6-D721-4727-A876-AC07DE2BCB31}"/>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involved</c:v>
                </c:pt>
                <c:pt idx="1">
                  <c:v>Fairly involved</c:v>
                </c:pt>
                <c:pt idx="2">
                  <c:v>Not very involved</c:v>
                </c:pt>
                <c:pt idx="3">
                  <c:v>Not at all involved</c:v>
                </c:pt>
                <c:pt idx="4">
                  <c:v>Don't know</c:v>
                </c:pt>
              </c:strCache>
            </c:strRef>
          </c:cat>
          <c:val>
            <c:numRef>
              <c:f>Sheet1!$C$2:$C$6</c:f>
              <c:numCache>
                <c:formatCode>General</c:formatCode>
                <c:ptCount val="5"/>
                <c:pt idx="0">
                  <c:v>0</c:v>
                </c:pt>
                <c:pt idx="1">
                  <c:v>6</c:v>
                </c:pt>
                <c:pt idx="2">
                  <c:v>0</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D721-4727-A876-AC07DE2BCB31}"/>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163621727879893"/>
          <c:h val="5.5501328776520427E-2"/>
        </c:manualLayout>
      </c:layout>
      <c:overlay val="0"/>
      <c:spPr>
        <a:noFill/>
      </c:spPr>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D67-4692-9FC4-F727CE86C68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AF76-49D7-8A61-5885F26046E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3C9-4C83-BDB8-EFBD4D1DBA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9B6F-48B0-BEBD-3D1AFE6E2E23}"/>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9B6F-48B0-BEBD-3D1AFE6E2E23}"/>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9B6F-48B0-BEBD-3D1AFE6E2E23}"/>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9B6F-48B0-BEBD-3D1AFE6E2E23}"/>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9B6F-48B0-BEBD-3D1AFE6E2E23}"/>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9B6F-48B0-BEBD-3D1AFE6E2E23}"/>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7-9B6F-48B0-BEBD-3D1AFE6E2E23}"/>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9B6F-48B0-BEBD-3D1AFE6E2E23}"/>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involved</c:v>
                </c:pt>
                <c:pt idx="1">
                  <c:v>Fairly involved</c:v>
                </c:pt>
                <c:pt idx="2">
                  <c:v>Not very involved</c:v>
                </c:pt>
                <c:pt idx="3">
                  <c:v>Not at all involved</c:v>
                </c:pt>
                <c:pt idx="4">
                  <c:v>Don't know</c:v>
                </c:pt>
              </c:strCache>
            </c:strRef>
          </c:cat>
          <c:val>
            <c:numRef>
              <c:f>Sheet1!$B$2:$B$6</c:f>
              <c:numCache>
                <c:formatCode>General</c:formatCode>
                <c:ptCount val="5"/>
                <c:pt idx="0">
                  <c:v>17</c:v>
                </c:pt>
                <c:pt idx="1">
                  <c:v>67</c:v>
                </c:pt>
                <c:pt idx="2">
                  <c:v>17</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9B6F-48B0-BEBD-3D1AFE6E2E23}"/>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9B6F-48B0-BEBD-3D1AFE6E2E23}"/>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9B6F-48B0-BEBD-3D1AFE6E2E23}"/>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9B6F-48B0-BEBD-3D1AFE6E2E23}"/>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9B6F-48B0-BEBD-3D1AFE6E2E23}"/>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9B6F-48B0-BEBD-3D1AFE6E2E23}"/>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4-9B6F-48B0-BEBD-3D1AFE6E2E23}"/>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6-9B6F-48B0-BEBD-3D1AFE6E2E23}"/>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involved</c:v>
                </c:pt>
                <c:pt idx="1">
                  <c:v>Fairly involved</c:v>
                </c:pt>
                <c:pt idx="2">
                  <c:v>Not very involved</c:v>
                </c:pt>
                <c:pt idx="3">
                  <c:v>Not at all involved</c:v>
                </c:pt>
                <c:pt idx="4">
                  <c:v>Don't know</c:v>
                </c:pt>
              </c:strCache>
            </c:strRef>
          </c:cat>
          <c:val>
            <c:numRef>
              <c:f>Sheet1!$C$2:$C$6</c:f>
              <c:numCache>
                <c:formatCode>General</c:formatCode>
                <c:ptCount val="5"/>
                <c:pt idx="0">
                  <c:v>1</c:v>
                </c:pt>
                <c:pt idx="1">
                  <c:v>4</c:v>
                </c:pt>
                <c:pt idx="2">
                  <c:v>1</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9B6F-48B0-BEBD-3D1AFE6E2E23}"/>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163621727879893"/>
          <c:h val="5.5501328776520427E-2"/>
        </c:manualLayout>
      </c:layout>
      <c:overlay val="0"/>
      <c:spPr>
        <a:noFill/>
      </c:spPr>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0EF4-47AC-A6EE-E09EF02DE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ABBC-4EE4-83D1-83A0E6528A2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69D-44C5-88A6-875BF1D6737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6386-4A5F-BD35-BC53BC434A35}"/>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6386-4A5F-BD35-BC53BC434A35}"/>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6386-4A5F-BD35-BC53BC434A35}"/>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6386-4A5F-BD35-BC53BC434A35}"/>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6386-4A5F-BD35-BC53BC434A35}"/>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6386-4A5F-BD35-BC53BC434A35}"/>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7-6386-4A5F-BD35-BC53BC434A35}"/>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6386-4A5F-BD35-BC53BC434A35}"/>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33</c:v>
                </c:pt>
                <c:pt idx="1">
                  <c:v>33</c:v>
                </c:pt>
                <c:pt idx="2">
                  <c:v>33</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6386-4A5F-BD35-BC53BC434A35}"/>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6386-4A5F-BD35-BC53BC434A35}"/>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6386-4A5F-BD35-BC53BC434A35}"/>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6386-4A5F-BD35-BC53BC434A35}"/>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6386-4A5F-BD35-BC53BC434A35}"/>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6386-4A5F-BD35-BC53BC434A35}"/>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4-6386-4A5F-BD35-BC53BC434A35}"/>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6-6386-4A5F-BD35-BC53BC434A35}"/>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2</c:v>
                </c:pt>
                <c:pt idx="1">
                  <c:v>2</c:v>
                </c:pt>
                <c:pt idx="2">
                  <c:v>2</c:v>
                </c:pt>
                <c:pt idx="3">
                  <c:v>0</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6386-4A5F-BD35-BC53BC434A35}"/>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spPr>
        <a:noFill/>
      </c:spPr>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682-4596-A0F6-04C467A233B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8F46-409E-BA3D-82807A1B6568}"/>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8F46-409E-BA3D-82807A1B6568}"/>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8F46-409E-BA3D-82807A1B6568}"/>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8F46-409E-BA3D-82807A1B6568}"/>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8F46-409E-BA3D-82807A1B6568}"/>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8F46-409E-BA3D-82807A1B6568}"/>
              </c:ext>
            </c:extLst>
          </c:dPt>
          <c:xVal>
            <c:numRef>
              <c:f>Sheet1!$B$2:$B$7</c:f>
              <c:numCache>
                <c:formatCode>General</c:formatCode>
                <c:ptCount val="6"/>
                <c:pt idx="4">
                  <c:v>0</c:v>
                </c:pt>
                <c:pt idx="5">
                  <c:v>57</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8F46-409E-BA3D-82807A1B6568}"/>
            </c:ext>
          </c:extLst>
        </c:ser>
        <c:dLbls>
          <c:showLegendKey val="0"/>
          <c:showVal val="0"/>
          <c:showCatName val="0"/>
          <c:showSerName val="0"/>
          <c:showPercent val="0"/>
          <c:showBubbleSize val="0"/>
        </c:dLbls>
        <c:axId val="149137664"/>
        <c:axId val="149147648"/>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8F46-409E-BA3D-82807A1B6568}"/>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8F46-409E-BA3D-82807A1B6568}"/>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8F46-409E-BA3D-82807A1B6568}"/>
              </c:ext>
            </c:extLst>
          </c:dPt>
          <c:dPt>
            <c:idx val="3"/>
            <c:marker>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8F46-409E-BA3D-82807A1B6568}"/>
              </c:ext>
            </c:extLst>
          </c:dPt>
          <c:dPt>
            <c:idx val="4"/>
            <c:marker>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8F46-409E-BA3D-82807A1B6568}"/>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8F46-409E-BA3D-82807A1B6568}"/>
              </c:ext>
            </c:extLst>
          </c:dPt>
          <c:xVal>
            <c:numRef>
              <c:f>Sheet1!$C$2:$C$7</c:f>
              <c:numCache>
                <c:formatCode>General</c:formatCode>
                <c:ptCount val="6"/>
                <c:pt idx="3">
                  <c:v>58</c:v>
                </c:pt>
                <c:pt idx="4">
                  <c:v>59</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8F46-409E-BA3D-82807A1B6568}"/>
            </c:ext>
          </c:extLst>
        </c:ser>
        <c:dLbls>
          <c:showLegendKey val="0"/>
          <c:showVal val="0"/>
          <c:showCatName val="0"/>
          <c:showSerName val="0"/>
          <c:showPercent val="0"/>
          <c:showBubbleSize val="0"/>
        </c:dLbls>
        <c:axId val="149150720"/>
        <c:axId val="149149184"/>
      </c:scatterChart>
      <c:valAx>
        <c:axId val="149137664"/>
        <c:scaling>
          <c:orientation val="minMax"/>
          <c:max val="100"/>
          <c:min val="0"/>
        </c:scaling>
        <c:delete val="0"/>
        <c:axPos val="b"/>
        <c:numFmt formatCode="General" sourceLinked="1"/>
        <c:majorTickMark val="none"/>
        <c:minorTickMark val="none"/>
        <c:tickLblPos val="none"/>
        <c:spPr>
          <a:ln>
            <a:noFill/>
          </a:ln>
        </c:spPr>
        <c:crossAx val="149147648"/>
        <c:crossesAt val="0"/>
        <c:crossBetween val="midCat"/>
      </c:valAx>
      <c:valAx>
        <c:axId val="149147648"/>
        <c:scaling>
          <c:orientation val="minMax"/>
          <c:max val="4"/>
          <c:min val="-1"/>
        </c:scaling>
        <c:delete val="1"/>
        <c:axPos val="l"/>
        <c:numFmt formatCode="General" sourceLinked="1"/>
        <c:majorTickMark val="out"/>
        <c:minorTickMark val="none"/>
        <c:tickLblPos val="nextTo"/>
        <c:crossAx val="149137664"/>
        <c:crosses val="autoZero"/>
        <c:crossBetween val="midCat"/>
        <c:majorUnit val="2"/>
      </c:valAx>
      <c:valAx>
        <c:axId val="149149184"/>
        <c:scaling>
          <c:orientation val="minMax"/>
        </c:scaling>
        <c:delete val="1"/>
        <c:axPos val="r"/>
        <c:numFmt formatCode="General" sourceLinked="1"/>
        <c:majorTickMark val="out"/>
        <c:minorTickMark val="none"/>
        <c:tickLblPos val="nextTo"/>
        <c:crossAx val="149150720"/>
        <c:crosses val="max"/>
        <c:crossBetween val="midCat"/>
      </c:valAx>
      <c:valAx>
        <c:axId val="149150720"/>
        <c:scaling>
          <c:orientation val="minMax"/>
          <c:max val="100"/>
        </c:scaling>
        <c:delete val="1"/>
        <c:axPos val="b"/>
        <c:numFmt formatCode="General" sourceLinked="1"/>
        <c:majorTickMark val="out"/>
        <c:minorTickMark val="none"/>
        <c:tickLblPos val="nextTo"/>
        <c:crossAx val="149149184"/>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3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566-4CD2-9E3A-E7F8E42DBF5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986-429F-AC8D-C773D63A2C6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FA9-43E0-A111-7451C0E3CBD6}"/>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4327206972684083"/>
          <c:h val="0.8535119347644463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C460-4DA0-8E88-8D59F8D00531}"/>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C460-4DA0-8E88-8D59F8D00531}"/>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C460-4DA0-8E88-8D59F8D00531}"/>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C460-4DA0-8E88-8D59F8D00531}"/>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C460-4DA0-8E88-8D59F8D00531}"/>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C460-4DA0-8E88-8D59F8D00531}"/>
              </c:ext>
            </c:extLst>
          </c:dPt>
          <c:dPt>
            <c:idx val="6"/>
            <c:bubble3D val="0"/>
            <c:spPr>
              <a:solidFill>
                <a:srgbClr val="F1BE48"/>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C460-4DA0-8E88-8D59F8D00531}"/>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6"/>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Sheet1!$B$2:$B$8</c:f>
              <c:numCache>
                <c:formatCode>General</c:formatCode>
                <c:ptCount val="7"/>
                <c:pt idx="0">
                  <c:v>20</c:v>
                </c:pt>
                <c:pt idx="1">
                  <c:v>25</c:v>
                </c:pt>
                <c:pt idx="2">
                  <c:v>21</c:v>
                </c:pt>
                <c:pt idx="3">
                  <c:v>5</c:v>
                </c:pt>
                <c:pt idx="4">
                  <c:v>3</c:v>
                </c:pt>
                <c:pt idx="5">
                  <c:v>24</c:v>
                </c:pt>
                <c:pt idx="6">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C460-4DA0-8E88-8D59F8D00531}"/>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C460-4DA0-8E88-8D59F8D00531}"/>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C460-4DA0-8E88-8D59F8D00531}"/>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C460-4DA0-8E88-8D59F8D00531}"/>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C460-4DA0-8E88-8D59F8D00531}"/>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C460-4DA0-8E88-8D59F8D00531}"/>
              </c:ext>
            </c:extLst>
          </c:dPt>
          <c:dPt>
            <c:idx val="5"/>
            <c:bubble3D val="0"/>
            <c:spPr>
              <a:noFill/>
              <a:ln>
                <a:solidFill>
                  <a:schemeClr val="bg1"/>
                </a:solidFill>
              </a:ln>
              <a:extLst>
                <a:ext uri="{909E8E84-426E-40DD-AFC4-6F175D3DCCD1}">
                  <a14:hiddenFill xmlns:a14="http://schemas.microsoft.com/office/drawing/2010/main">
                    <a:solidFill>
                      <a:srgbClr val="F1BE48"/>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A-C460-4DA0-8E88-8D59F8D00531}"/>
              </c:ext>
            </c:extLst>
          </c:dPt>
          <c:dPt>
            <c:idx val="6"/>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C-C460-4DA0-8E88-8D59F8D00531}"/>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Sheet1!$C$2:$C$8</c:f>
              <c:numCache>
                <c:formatCode>General</c:formatCode>
                <c:ptCount val="7"/>
                <c:pt idx="0">
                  <c:v>17</c:v>
                </c:pt>
                <c:pt idx="1">
                  <c:v>22</c:v>
                </c:pt>
                <c:pt idx="2">
                  <c:v>18</c:v>
                </c:pt>
                <c:pt idx="3">
                  <c:v>4</c:v>
                </c:pt>
                <c:pt idx="4">
                  <c:v>3</c:v>
                </c:pt>
                <c:pt idx="5">
                  <c:v>21</c:v>
                </c:pt>
                <c:pt idx="6">
                  <c:v>2</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D-C460-4DA0-8E88-8D59F8D00531}"/>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
          <c:y val="0.8351435140752197"/>
          <c:w val="0.7964356742679668"/>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FF5-4B70-97D5-47592CAA6FB2}"/>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0A0-40BC-8559-19726F0DFB3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4327206972684083"/>
          <c:h val="0.8535119347644463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C2BB-4AB8-9423-507A4B303CDA}"/>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C2BB-4AB8-9423-507A4B303CDA}"/>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C2BB-4AB8-9423-507A4B303CDA}"/>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C2BB-4AB8-9423-507A4B303CDA}"/>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C2BB-4AB8-9423-507A4B303CDA}"/>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C2BB-4AB8-9423-507A4B303CDA}"/>
              </c:ext>
            </c:extLst>
          </c:dPt>
          <c:dPt>
            <c:idx val="6"/>
            <c:bubble3D val="0"/>
            <c:spPr>
              <a:solidFill>
                <a:srgbClr val="F1BE48"/>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C2BB-4AB8-9423-507A4B303CDA}"/>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6"/>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Sheet1!$B$2:$B$8</c:f>
              <c:numCache>
                <c:formatCode>General</c:formatCode>
                <c:ptCount val="7"/>
                <c:pt idx="0">
                  <c:v>18</c:v>
                </c:pt>
                <c:pt idx="1">
                  <c:v>38</c:v>
                </c:pt>
                <c:pt idx="2">
                  <c:v>23</c:v>
                </c:pt>
                <c:pt idx="3">
                  <c:v>6</c:v>
                </c:pt>
                <c:pt idx="4">
                  <c:v>5</c:v>
                </c:pt>
                <c:pt idx="5">
                  <c:v>9</c:v>
                </c:pt>
                <c:pt idx="6">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C2BB-4AB8-9423-507A4B303CDA}"/>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C2BB-4AB8-9423-507A4B303CDA}"/>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C2BB-4AB8-9423-507A4B303CDA}"/>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C2BB-4AB8-9423-507A4B303CDA}"/>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C2BB-4AB8-9423-507A4B303CDA}"/>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C2BB-4AB8-9423-507A4B303CDA}"/>
              </c:ext>
            </c:extLst>
          </c:dPt>
          <c:dPt>
            <c:idx val="5"/>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A-C2BB-4AB8-9423-507A4B303CDA}"/>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Sheet1!$C$2:$C$8</c:f>
              <c:numCache>
                <c:formatCode>General</c:formatCode>
                <c:ptCount val="7"/>
                <c:pt idx="0">
                  <c:v>16</c:v>
                </c:pt>
                <c:pt idx="1">
                  <c:v>33</c:v>
                </c:pt>
                <c:pt idx="2">
                  <c:v>20</c:v>
                </c:pt>
                <c:pt idx="3">
                  <c:v>5</c:v>
                </c:pt>
                <c:pt idx="4">
                  <c:v>4</c:v>
                </c:pt>
                <c:pt idx="5">
                  <c:v>8</c:v>
                </c:pt>
                <c:pt idx="6">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C-C2BB-4AB8-9423-507A4B303CDA}"/>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
          <c:y val="0.8351435140752197"/>
          <c:w val="0.7964356742679668"/>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A29D-4695-8450-4DF4E6C45686}"/>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81EE-4251-8AB0-FB939D946C9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4327206972684083"/>
          <c:h val="0.8535119347644463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2FE1-4464-92FE-6D33FA4EB6DA}"/>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2FE1-4464-92FE-6D33FA4EB6DA}"/>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2FE1-4464-92FE-6D33FA4EB6DA}"/>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2FE1-4464-92FE-6D33FA4EB6DA}"/>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2FE1-4464-92FE-6D33FA4EB6DA}"/>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2FE1-4464-92FE-6D33FA4EB6DA}"/>
              </c:ext>
            </c:extLst>
          </c:dPt>
          <c:dPt>
            <c:idx val="6"/>
            <c:bubble3D val="0"/>
            <c:spPr>
              <a:solidFill>
                <a:srgbClr val="F1BE48"/>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2FE1-4464-92FE-6D33FA4EB6DA}"/>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6"/>
              <c:layout>
                <c:manualLayout>
                  <c:x val="8.9305036294234363E-3"/>
                  <c:y val="-7.0151696138204362E-3"/>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D-2FE1-4464-92FE-6D33FA4EB6DA}"/>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Sheet1!$B$2:$B$8</c:f>
              <c:numCache>
                <c:formatCode>General</c:formatCode>
                <c:ptCount val="7"/>
                <c:pt idx="0">
                  <c:v>17</c:v>
                </c:pt>
                <c:pt idx="1">
                  <c:v>28</c:v>
                </c:pt>
                <c:pt idx="2">
                  <c:v>23</c:v>
                </c:pt>
                <c:pt idx="3">
                  <c:v>3</c:v>
                </c:pt>
                <c:pt idx="4">
                  <c:v>3</c:v>
                </c:pt>
                <c:pt idx="5">
                  <c:v>22</c:v>
                </c:pt>
                <c:pt idx="6">
                  <c:v>3</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2FE1-4464-92FE-6D33FA4EB6DA}"/>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2FE1-4464-92FE-6D33FA4EB6DA}"/>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2FE1-4464-92FE-6D33FA4EB6DA}"/>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2FE1-4464-92FE-6D33FA4EB6DA}"/>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2FE1-4464-92FE-6D33FA4EB6DA}"/>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2FE1-4464-92FE-6D33FA4EB6DA}"/>
              </c:ext>
            </c:extLst>
          </c:dPt>
          <c:dPt>
            <c:idx val="5"/>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A-2FE1-4464-92FE-6D33FA4EB6DA}"/>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Sheet1!$C$2:$C$8</c:f>
              <c:numCache>
                <c:formatCode>General</c:formatCode>
                <c:ptCount val="7"/>
                <c:pt idx="0">
                  <c:v>15</c:v>
                </c:pt>
                <c:pt idx="1">
                  <c:v>24</c:v>
                </c:pt>
                <c:pt idx="2">
                  <c:v>20</c:v>
                </c:pt>
                <c:pt idx="3">
                  <c:v>3</c:v>
                </c:pt>
                <c:pt idx="4">
                  <c:v>3</c:v>
                </c:pt>
                <c:pt idx="5">
                  <c:v>19</c:v>
                </c:pt>
                <c:pt idx="6">
                  <c:v>3</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C-2FE1-4464-92FE-6D33FA4EB6DA}"/>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
          <c:y val="0.8351435140752197"/>
          <c:w val="0.7964356742679668"/>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965-410E-9268-6795D9E36712}"/>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FBB-4AE3-98C0-2EA6A9920BEF}"/>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503-46CA-8DDD-5CD6AFF3573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39CF-46FB-B308-9D1B9849C223}"/>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3888-45B7-A061-76189C06BFD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1.2163396556657364E-2"/>
          <c:y val="1.4030339227640872E-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7E4-4419-B09F-8436DD4B1EBB}"/>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9401583936918707"/>
          <c:w val="0.89078299470964084"/>
          <c:h val="0.1753792403455109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1.2163396556657364E-2"/>
          <c:y val="1.4030339227640872E-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4D5-4472-B6CB-818FC94A09E8}"/>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9401583936918707"/>
          <c:w val="0.89078299470964084"/>
          <c:h val="0.1753792403455109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EFE-4F9E-BAEB-7F89B246F96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720073"/>
    </a:solidFill>
  </c:spPr>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5C1-4ED9-8963-1499E98EF05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BD95-411F-B972-964A30A47F6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Percentage</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3D8E-4482-8DBD-B760316FD824}"/>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3D8E-4482-8DBD-B760316FD824}"/>
              </c:ext>
            </c:extLst>
          </c:dPt>
          <c:dPt>
            <c:idx val="2"/>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3D8E-4482-8DBD-B760316FD824}"/>
              </c:ext>
            </c:extLst>
          </c:dPt>
          <c:dPt>
            <c:idx val="3"/>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3D8E-4482-8DBD-B760316FD824}"/>
              </c:ext>
            </c:extLst>
          </c:dPt>
          <c:dPt>
            <c:idx val="4"/>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3D8E-4482-8DBD-B760316FD824}"/>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3D8E-4482-8DBD-B760316FD824}"/>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smtClean="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smtClean="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3D8E-4482-8DBD-B760316FD824}"/>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Not very much</c:v>
                </c:pt>
                <c:pt idx="3">
                  <c:v>Not at all</c:v>
                </c:pt>
                <c:pt idx="4">
                  <c:v>Don't know</c:v>
                </c:pt>
              </c:strCache>
            </c:strRef>
          </c:cat>
          <c:val>
            <c:numRef>
              <c:f>Sheet1!$B$2:$B$6</c:f>
              <c:numCache>
                <c:formatCode>General</c:formatCode>
                <c:ptCount val="5"/>
                <c:pt idx="0">
                  <c:v>18</c:v>
                </c:pt>
                <c:pt idx="1">
                  <c:v>52</c:v>
                </c:pt>
                <c:pt idx="2">
                  <c:v>26</c:v>
                </c:pt>
                <c:pt idx="3">
                  <c:v>3</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3D8E-4482-8DBD-B760316FD824}"/>
            </c:ext>
          </c:extLst>
        </c:ser>
        <c:ser>
          <c:idx val="1"/>
          <c:order val="1"/>
          <c:tx>
            <c:strRef>
              <c:f>Sheet1!$C$1</c:f>
              <c:strCache>
                <c:ptCount val="1"/>
                <c:pt idx="0">
                  <c:v>Number</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3D8E-4482-8DBD-B760316FD824}"/>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3D8E-4482-8DBD-B760316FD824}"/>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3D8E-4482-8DBD-B760316FD824}"/>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3D8E-4482-8DBD-B760316FD824}"/>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3D8E-4482-8DBD-B760316FD824}"/>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6-3D8E-4482-8DBD-B760316FD824}"/>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Not very much</c:v>
                </c:pt>
                <c:pt idx="3">
                  <c:v>Not at all</c:v>
                </c:pt>
                <c:pt idx="4">
                  <c:v>Don't know</c:v>
                </c:pt>
              </c:strCache>
            </c:strRef>
          </c:cat>
          <c:val>
            <c:numRef>
              <c:f>Sheet1!$C$2:$C$6</c:f>
              <c:numCache>
                <c:formatCode>General</c:formatCode>
                <c:ptCount val="5"/>
                <c:pt idx="0">
                  <c:v>16</c:v>
                </c:pt>
                <c:pt idx="1">
                  <c:v>45</c:v>
                </c:pt>
                <c:pt idx="2">
                  <c:v>23</c:v>
                </c:pt>
                <c:pt idx="3">
                  <c:v>3</c:v>
                </c:pt>
                <c:pt idx="4">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7-3D8E-4482-8DBD-B760316FD824}"/>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5477225545670485E-2"/>
          <c:y val="0.8351435140752197"/>
          <c:w val="0.58046533197828776"/>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6F7F-43C9-ACE4-E4C1706D7146}"/>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6F7F-43C9-ACE4-E4C1706D7146}"/>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6F7F-43C9-ACE4-E4C1706D7146}"/>
              </c:ext>
            </c:extLst>
          </c:dPt>
          <c:dPt>
            <c:idx val="3"/>
            <c:invertIfNegative val="0"/>
            <c:bubble3D val="0"/>
            <c:spPr>
              <a:pattFill prst="solidDmnd">
                <a:fgClr>
                  <a:srgbClr val="A5AEB6"/>
                </a:fgClr>
                <a:bgClr>
                  <a:srgbClr val="FFFFFF"/>
                </a:bgClr>
              </a:pattFill>
              <a:ln>
                <a:solidFill>
                  <a:srgbClr val="FFFFFF">
                    <a:lumMod val="65000"/>
                  </a:srgbClr>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6F7F-43C9-ACE4-E4C1706D7146}"/>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6F7F-43C9-ACE4-E4C1706D7146}"/>
              </c:ext>
            </c:extLst>
          </c:dPt>
          <c:dPt>
            <c:idx val="5"/>
            <c:invertIfNegative val="0"/>
            <c:bubble3D val="0"/>
            <c:spPr>
              <a:pattFill prst="ltHorz">
                <a:fgClr>
                  <a:srgbClr val="1B365D"/>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6F7F-43C9-ACE4-E4C1706D7146}"/>
              </c:ext>
            </c:extLst>
          </c:dPt>
          <c:xVal>
            <c:numRef>
              <c:f>Sheet1!$B$2:$B$7</c:f>
              <c:numCache>
                <c:formatCode>General</c:formatCode>
                <c:ptCount val="6"/>
                <c:pt idx="0">
                  <c:v>70</c:v>
                </c:pt>
                <c:pt idx="1">
                  <c:v>70</c:v>
                </c:pt>
                <c:pt idx="2">
                  <c:v>77</c:v>
                </c:pt>
                <c:pt idx="3">
                  <c:v>75</c:v>
                </c:pt>
                <c:pt idx="4">
                  <c:v>80</c:v>
                </c:pt>
                <c:pt idx="5">
                  <c:v>79</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6F7F-43C9-ACE4-E4C1706D7146}"/>
            </c:ext>
          </c:extLst>
        </c:ser>
        <c:dLbls>
          <c:showLegendKey val="0"/>
          <c:showVal val="0"/>
          <c:showCatName val="0"/>
          <c:showSerName val="0"/>
          <c:showPercent val="0"/>
          <c:showBubbleSize val="0"/>
        </c:dLbls>
        <c:bubbleScale val="100"/>
        <c:showNegBubbles val="0"/>
        <c:sizeRepresents val="w"/>
        <c:axId val="152149376"/>
        <c:axId val="153621632"/>
      </c:bubbleChart>
      <c:valAx>
        <c:axId val="15214937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3621632"/>
        <c:crossesAt val="0"/>
        <c:crossBetween val="midCat"/>
      </c:valAx>
      <c:valAx>
        <c:axId val="153621632"/>
        <c:scaling>
          <c:orientation val="minMax"/>
          <c:max val="4"/>
          <c:min val="-1"/>
        </c:scaling>
        <c:delete val="1"/>
        <c:axPos val="l"/>
        <c:numFmt formatCode="General" sourceLinked="1"/>
        <c:majorTickMark val="out"/>
        <c:minorTickMark val="none"/>
        <c:tickLblPos val="nextTo"/>
        <c:crossAx val="152149376"/>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28E-48CB-B346-81711F80BA0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E453-4AD9-B334-FB5AFED1F9AB}"/>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E453-4AD9-B334-FB5AFED1F9AB}"/>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E453-4AD9-B334-FB5AFED1F9AB}"/>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E453-4AD9-B334-FB5AFED1F9AB}"/>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E453-4AD9-B334-FB5AFED1F9AB}"/>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E453-4AD9-B334-FB5AFED1F9AB}"/>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layout>
                <c:manualLayout>
                  <c:x val="1.1163129536779347E-2"/>
                  <c:y val="-3.5075848069102502E-3"/>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E453-4AD9-B334-FB5AFED1F9AB}"/>
                </c:ext>
              </c:extLst>
            </c:dLbl>
            <c:dLbl>
              <c:idx val="5"/>
              <c:layout>
                <c:manualLayout>
                  <c:x val="2.2326259073558695E-3"/>
                  <c:y val="-3.5075848069102181E-3"/>
                </c:manualLayout>
              </c:layout>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E453-4AD9-B334-FB5AFED1F9AB}"/>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Very satisfied</c:v>
                </c:pt>
                <c:pt idx="1">
                  <c:v>Fairly satisfied</c:v>
                </c:pt>
                <c:pt idx="2">
                  <c:v>Neither satisfied nor dissatisfied</c:v>
                </c:pt>
                <c:pt idx="3">
                  <c:v>Fairly dissatisfied</c:v>
                </c:pt>
                <c:pt idx="4">
                  <c:v>Very dissatisfied</c:v>
                </c:pt>
                <c:pt idx="5">
                  <c:v>Don't know</c:v>
                </c:pt>
              </c:strCache>
            </c:strRef>
          </c:cat>
          <c:val>
            <c:numRef>
              <c:f>Sheet1!$B$2:$B$7</c:f>
              <c:numCache>
                <c:formatCode>General</c:formatCode>
                <c:ptCount val="6"/>
                <c:pt idx="0">
                  <c:v>19</c:v>
                </c:pt>
                <c:pt idx="1">
                  <c:v>48</c:v>
                </c:pt>
                <c:pt idx="2">
                  <c:v>24</c:v>
                </c:pt>
                <c:pt idx="3">
                  <c:v>7</c:v>
                </c:pt>
                <c:pt idx="4">
                  <c:v>2</c:v>
                </c:pt>
                <c:pt idx="5">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E453-4AD9-B334-FB5AFED1F9AB}"/>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E453-4AD9-B334-FB5AFED1F9AB}"/>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E453-4AD9-B334-FB5AFED1F9AB}"/>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E453-4AD9-B334-FB5AFED1F9AB}"/>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E453-4AD9-B334-FB5AFED1F9AB}"/>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E453-4AD9-B334-FB5AFED1F9AB}"/>
              </c:ext>
            </c:extLst>
          </c:dPt>
          <c:dPt>
            <c:idx val="5"/>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E453-4AD9-B334-FB5AFED1F9AB}"/>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8-E453-4AD9-B334-FB5AFED1F9AB}"/>
                </c:ext>
              </c:extLst>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Very satisfied</c:v>
                </c:pt>
                <c:pt idx="1">
                  <c:v>Fairly satisfied</c:v>
                </c:pt>
                <c:pt idx="2">
                  <c:v>Neither satisfied nor dissatisfied</c:v>
                </c:pt>
                <c:pt idx="3">
                  <c:v>Fairly dissatisfied</c:v>
                </c:pt>
                <c:pt idx="4">
                  <c:v>Very dissatisfied</c:v>
                </c:pt>
                <c:pt idx="5">
                  <c:v>Don't know</c:v>
                </c:pt>
              </c:strCache>
            </c:strRef>
          </c:cat>
          <c:val>
            <c:numRef>
              <c:f>Sheet1!$C$2:$C$7</c:f>
              <c:numCache>
                <c:formatCode>General</c:formatCode>
                <c:ptCount val="6"/>
                <c:pt idx="0">
                  <c:v>16</c:v>
                </c:pt>
                <c:pt idx="1">
                  <c:v>40</c:v>
                </c:pt>
                <c:pt idx="2">
                  <c:v>20</c:v>
                </c:pt>
                <c:pt idx="3">
                  <c:v>6</c:v>
                </c:pt>
                <c:pt idx="4">
                  <c:v>2</c:v>
                </c:pt>
                <c:pt idx="5">
                  <c:v>0</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E453-4AD9-B334-FB5AFED1F9AB}"/>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5477225545670485E-2"/>
          <c:y val="0.8351435140752197"/>
          <c:w val="0.73186742983797293"/>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20F-46FB-AC83-D7DB31D59736}"/>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18C-48D9-8A8C-4D2B422D70E8}"/>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BC6A-437B-8362-BA204A63B93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139-4FB9-9215-BCCCC2BC58A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3222-4C8D-9A85-941839C4F44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630068"/>
    </a:solidFill>
  </c:spPr>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311B-45AC-BAB3-3547B8C193C3}"/>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311B-45AC-BAB3-3547B8C193C3}"/>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311B-45AC-BAB3-3547B8C193C3}"/>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311B-45AC-BAB3-3547B8C193C3}"/>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311B-45AC-BAB3-3547B8C193C3}"/>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311B-45AC-BAB3-3547B8C193C3}"/>
              </c:ext>
            </c:extLst>
          </c:dPt>
          <c:xVal>
            <c:numRef>
              <c:f>Sheet1!$B$2:$B$7</c:f>
              <c:numCache>
                <c:formatCode>General</c:formatCode>
                <c:ptCount val="6"/>
                <c:pt idx="0">
                  <c:v>67</c:v>
                </c:pt>
                <c:pt idx="1">
                  <c:v>67</c:v>
                </c:pt>
                <c:pt idx="2">
                  <c:v>62</c:v>
                </c:pt>
                <c:pt idx="3">
                  <c:v>62</c:v>
                </c:pt>
                <c:pt idx="4">
                  <c:v>71</c:v>
                </c:pt>
                <c:pt idx="5">
                  <c:v>70</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311B-45AC-BAB3-3547B8C193C3}"/>
            </c:ext>
          </c:extLst>
        </c:ser>
        <c:dLbls>
          <c:showLegendKey val="0"/>
          <c:showVal val="0"/>
          <c:showCatName val="0"/>
          <c:showSerName val="0"/>
          <c:showPercent val="0"/>
          <c:showBubbleSize val="0"/>
        </c:dLbls>
        <c:bubbleScale val="100"/>
        <c:showNegBubbles val="0"/>
        <c:sizeRepresents val="w"/>
        <c:axId val="154485120"/>
        <c:axId val="154486656"/>
      </c:bubbleChart>
      <c:valAx>
        <c:axId val="15448512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4486656"/>
        <c:crossesAt val="0"/>
        <c:crossBetween val="midCat"/>
      </c:valAx>
      <c:valAx>
        <c:axId val="154486656"/>
        <c:scaling>
          <c:orientation val="minMax"/>
          <c:max val="4"/>
          <c:min val="-1"/>
        </c:scaling>
        <c:delete val="1"/>
        <c:axPos val="l"/>
        <c:numFmt formatCode="General" sourceLinked="1"/>
        <c:majorTickMark val="out"/>
        <c:minorTickMark val="none"/>
        <c:tickLblPos val="nextTo"/>
        <c:crossAx val="15448512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C95-4182-97BA-284E63E745F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1216396123387"/>
          <c:y val="8.0674450558935018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FB51-431F-8ABB-3634D81A82DC}"/>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FB51-431F-8ABB-3634D81A82DC}"/>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FB51-431F-8ABB-3634D81A82DC}"/>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FB51-431F-8ABB-3634D81A82DC}"/>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FB51-431F-8ABB-3634D81A82DC}"/>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FB51-431F-8ABB-3634D81A82DC}"/>
              </c:ext>
            </c:extLst>
          </c:dPt>
          <c:dPt>
            <c:idx val="6"/>
            <c:bubble3D val="0"/>
            <c:spPr>
              <a:solidFill>
                <a:srgbClr val="F1BE48"/>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FB51-431F-8ABB-3634D81A82DC}"/>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layout>
                <c:manualLayout>
                  <c:x val="1.3395755444135175E-2"/>
                  <c:y val="3.5075848069102147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FB51-431F-8ABB-3634D81A82DC}"/>
                </c:ext>
              </c:extLst>
            </c:dLbl>
            <c:dLbl>
              <c:idx val="5"/>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FB51-431F-8ABB-3634D81A82DC}"/>
                </c:ext>
              </c:extLst>
            </c:dLbl>
            <c:dLbl>
              <c:idx val="6"/>
              <c:layout>
                <c:manualLayout>
                  <c:x val="1.1163129536779347E-2"/>
                  <c:y val="-2.1045508841461277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D-FB51-431F-8ABB-3634D81A82DC}"/>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I/we do not have a working relationship</c:v>
                </c:pt>
              </c:strCache>
            </c:strRef>
          </c:cat>
          <c:val>
            <c:numRef>
              <c:f>Sheet1!$B$2:$B$8</c:f>
              <c:numCache>
                <c:formatCode>General</c:formatCode>
                <c:ptCount val="7"/>
                <c:pt idx="0">
                  <c:v>30</c:v>
                </c:pt>
                <c:pt idx="1">
                  <c:v>38</c:v>
                </c:pt>
                <c:pt idx="2">
                  <c:v>23</c:v>
                </c:pt>
                <c:pt idx="3">
                  <c:v>6</c:v>
                </c:pt>
                <c:pt idx="4">
                  <c:v>2</c:v>
                </c:pt>
                <c:pt idx="5">
                  <c:v>0</c:v>
                </c:pt>
                <c:pt idx="6">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FB51-431F-8ABB-3634D81A82DC}"/>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FB51-431F-8ABB-3634D81A82DC}"/>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FB51-431F-8ABB-3634D81A82DC}"/>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FB51-431F-8ABB-3634D81A82DC}"/>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FB51-431F-8ABB-3634D81A82DC}"/>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FB51-431F-8ABB-3634D81A82DC}"/>
              </c:ext>
            </c:extLst>
          </c:dPt>
          <c:dPt>
            <c:idx val="5"/>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A-FB51-431F-8ABB-3634D81A82DC}"/>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A-FB51-431F-8ABB-3634D81A82DC}"/>
                </c:ext>
              </c:extLst>
            </c:dLbl>
            <c:dLbl>
              <c:idx val="6"/>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I/we do not have a working relationship</c:v>
                </c:pt>
              </c:strCache>
            </c:strRef>
          </c:cat>
          <c:val>
            <c:numRef>
              <c:f>Sheet1!$C$2:$C$8</c:f>
              <c:numCache>
                <c:formatCode>General</c:formatCode>
                <c:ptCount val="7"/>
                <c:pt idx="0">
                  <c:v>26</c:v>
                </c:pt>
                <c:pt idx="1">
                  <c:v>33</c:v>
                </c:pt>
                <c:pt idx="2">
                  <c:v>20</c:v>
                </c:pt>
                <c:pt idx="3">
                  <c:v>5</c:v>
                </c:pt>
                <c:pt idx="4">
                  <c:v>2</c:v>
                </c:pt>
                <c:pt idx="5">
                  <c:v>0</c:v>
                </c:pt>
                <c:pt idx="6">
                  <c:v>1</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C-FB51-431F-8ABB-3634D81A82DC}"/>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5477225545670485E-2"/>
          <c:y val="0.79656008119920729"/>
          <c:w val="0.89666176719548252"/>
          <c:h val="0.2034399188007926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0B7C-4605-A0FF-D5B2CA798A1D}"/>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8539-4109-A22A-DDAAF9560D61}"/>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1A8-46C6-9C7B-FD17A7A5901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087-40C9-9B06-AC68B185A4F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B9EA-4D1E-95D4-3B98657738A5}"/>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B9EA-4D1E-95D4-3B98657738A5}"/>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B9EA-4D1E-95D4-3B98657738A5}"/>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B9EA-4D1E-95D4-3B98657738A5}"/>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B9EA-4D1E-95D4-3B98657738A5}"/>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B9EA-4D1E-95D4-3B98657738A5}"/>
              </c:ext>
            </c:extLst>
          </c:dPt>
          <c:xVal>
            <c:numRef>
              <c:f>Sheet1!$B$2:$B$7</c:f>
              <c:numCache>
                <c:formatCode>General</c:formatCode>
                <c:ptCount val="6"/>
                <c:pt idx="0">
                  <c:v>68</c:v>
                </c:pt>
                <c:pt idx="1">
                  <c:v>68</c:v>
                </c:pt>
                <c:pt idx="2">
                  <c:v>67</c:v>
                </c:pt>
                <c:pt idx="3">
                  <c:v>69</c:v>
                </c:pt>
                <c:pt idx="4">
                  <c:v>74</c:v>
                </c:pt>
                <c:pt idx="5">
                  <c:v>75</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B9EA-4D1E-95D4-3B98657738A5}"/>
            </c:ext>
          </c:extLst>
        </c:ser>
        <c:dLbls>
          <c:showLegendKey val="0"/>
          <c:showVal val="0"/>
          <c:showCatName val="0"/>
          <c:showSerName val="0"/>
          <c:showPercent val="0"/>
          <c:showBubbleSize val="0"/>
        </c:dLbls>
        <c:bubbleScale val="100"/>
        <c:showNegBubbles val="0"/>
        <c:sizeRepresents val="w"/>
        <c:axId val="154788224"/>
        <c:axId val="154789760"/>
      </c:bubbleChart>
      <c:valAx>
        <c:axId val="154788224"/>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4789760"/>
        <c:crossesAt val="0"/>
        <c:crossBetween val="midCat"/>
      </c:valAx>
      <c:valAx>
        <c:axId val="154789760"/>
        <c:scaling>
          <c:orientation val="minMax"/>
          <c:max val="4"/>
          <c:min val="-1"/>
        </c:scaling>
        <c:delete val="1"/>
        <c:axPos val="l"/>
        <c:numFmt formatCode="General" sourceLinked="1"/>
        <c:majorTickMark val="out"/>
        <c:minorTickMark val="none"/>
        <c:tickLblPos val="nextTo"/>
        <c:crossAx val="154788224"/>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AAC6-4216-90AF-F77666E6152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D0F9-42A5-B8D3-15280F5E7053}"/>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D0F9-42A5-B8D3-15280F5E7053}"/>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D0F9-42A5-B8D3-15280F5E7053}"/>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D0F9-42A5-B8D3-15280F5E7053}"/>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D0F9-42A5-B8D3-15280F5E7053}"/>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D0F9-42A5-B8D3-15280F5E7053}"/>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13</c:v>
                </c:pt>
                <c:pt idx="1">
                  <c:v>39</c:v>
                </c:pt>
                <c:pt idx="2">
                  <c:v>28</c:v>
                </c:pt>
                <c:pt idx="3">
                  <c:v>9</c:v>
                </c:pt>
                <c:pt idx="4">
                  <c:v>3</c:v>
                </c:pt>
                <c:pt idx="5">
                  <c:v>8</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D0F9-42A5-B8D3-15280F5E7053}"/>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D0F9-42A5-B8D3-15280F5E7053}"/>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D0F9-42A5-B8D3-15280F5E7053}"/>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D0F9-42A5-B8D3-15280F5E7053}"/>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D0F9-42A5-B8D3-15280F5E7053}"/>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D0F9-42A5-B8D3-15280F5E7053}"/>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D0F9-42A5-B8D3-15280F5E7053}"/>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11</c:v>
                </c:pt>
                <c:pt idx="1">
                  <c:v>34</c:v>
                </c:pt>
                <c:pt idx="2">
                  <c:v>24</c:v>
                </c:pt>
                <c:pt idx="3">
                  <c:v>8</c:v>
                </c:pt>
                <c:pt idx="4">
                  <c:v>3</c:v>
                </c:pt>
                <c:pt idx="5">
                  <c:v>7</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D0F9-42A5-B8D3-15280F5E7053}"/>
            </c:ext>
          </c:extLst>
        </c:ser>
        <c:dLbls>
          <c:showLegendKey val="0"/>
          <c:showVal val="0"/>
          <c:showCatName val="0"/>
          <c:showSerName val="0"/>
          <c:showPercent val="0"/>
          <c:showBubbleSize val="0"/>
          <c:showLeaderLines val="0"/>
        </c:dLbls>
        <c:firstSliceAng val="0"/>
        <c:holeSize val="38"/>
      </c:doughnutChart>
    </c:plotArea>
    <c:legend>
      <c:legendPos val="b"/>
      <c:legendEntry>
        <c:idx val="2"/>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Entry>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909859462257278E-2"/>
          <c:y val="6.7183500926809886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D68-48FC-B072-2E76E7C48BE5}"/>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6D68-48FC-B072-2E76E7C48BE5}"/>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6D68-48FC-B072-2E76E7C48BE5}"/>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6D68-48FC-B072-2E76E7C48BE5}"/>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6D68-48FC-B072-2E76E7C48BE5}"/>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6D68-48FC-B072-2E76E7C48BE5}"/>
              </c:ext>
            </c:extLst>
          </c:dPt>
          <c:xVal>
            <c:numRef>
              <c:f>Sheet1!$B$2:$B$7</c:f>
              <c:numCache>
                <c:formatCode>General</c:formatCode>
                <c:ptCount val="6"/>
                <c:pt idx="4">
                  <c:v>0</c:v>
                </c:pt>
                <c:pt idx="5">
                  <c:v>68</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6D68-48FC-B072-2E76E7C48BE5}"/>
            </c:ext>
          </c:extLst>
        </c:ser>
        <c:dLbls>
          <c:showLegendKey val="0"/>
          <c:showVal val="0"/>
          <c:showCatName val="0"/>
          <c:showSerName val="0"/>
          <c:showPercent val="0"/>
          <c:showBubbleSize val="0"/>
        </c:dLbls>
        <c:axId val="128552320"/>
        <c:axId val="128562304"/>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6D68-48FC-B072-2E76E7C48BE5}"/>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6D68-48FC-B072-2E76E7C48BE5}"/>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6D68-48FC-B072-2E76E7C48BE5}"/>
              </c:ext>
            </c:extLst>
          </c:dPt>
          <c:dPt>
            <c:idx val="3"/>
            <c:marker>
              <c:spPr>
                <a:pattFill prst="wdDnDiag">
                  <a:fgClr>
                    <a:srgbClr val="9A83B3"/>
                  </a:fgClr>
                  <a:bgClr>
                    <a:srgbClr val="FFFFFF"/>
                  </a:bgClr>
                </a:pattFill>
                <a:ln>
                  <a:solidFill>
                    <a:srgbClr val="9A83B3"/>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6D68-48FC-B072-2E76E7C48BE5}"/>
              </c:ext>
            </c:extLst>
          </c:dPt>
          <c:dPt>
            <c:idx val="4"/>
            <c:marker>
              <c:spPr>
                <a:pattFill prst="pct20">
                  <a:fgClr>
                    <a:srgbClr val="F57B29"/>
                  </a:fgClr>
                  <a:bgClr>
                    <a:srgbClr val="FFFFFF"/>
                  </a:bgClr>
                </a:pattFill>
                <a:ln>
                  <a:solidFill>
                    <a:srgbClr val="F57B29"/>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6D68-48FC-B072-2E76E7C48BE5}"/>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6D68-48FC-B072-2E76E7C48BE5}"/>
              </c:ext>
            </c:extLst>
          </c:dPt>
          <c:xVal>
            <c:numRef>
              <c:f>Sheet1!$C$2:$C$7</c:f>
              <c:numCache>
                <c:formatCode>General</c:formatCode>
                <c:ptCount val="6"/>
                <c:pt idx="3">
                  <c:v>68</c:v>
                </c:pt>
                <c:pt idx="4">
                  <c:v>67</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6D68-48FC-B072-2E76E7C48BE5}"/>
            </c:ext>
          </c:extLst>
        </c:ser>
        <c:dLbls>
          <c:showLegendKey val="0"/>
          <c:showVal val="0"/>
          <c:showCatName val="0"/>
          <c:showSerName val="0"/>
          <c:showPercent val="0"/>
          <c:showBubbleSize val="0"/>
        </c:dLbls>
        <c:axId val="128565632"/>
        <c:axId val="128563840"/>
      </c:scatterChart>
      <c:valAx>
        <c:axId val="128552320"/>
        <c:scaling>
          <c:orientation val="minMax"/>
          <c:max val="100"/>
          <c:min val="0"/>
        </c:scaling>
        <c:delete val="0"/>
        <c:axPos val="b"/>
        <c:numFmt formatCode="General" sourceLinked="1"/>
        <c:majorTickMark val="none"/>
        <c:minorTickMark val="none"/>
        <c:tickLblPos val="none"/>
        <c:spPr>
          <a:ln>
            <a:noFill/>
          </a:ln>
        </c:spPr>
        <c:crossAx val="128562304"/>
        <c:crossesAt val="0"/>
        <c:crossBetween val="midCat"/>
      </c:valAx>
      <c:valAx>
        <c:axId val="128562304"/>
        <c:scaling>
          <c:orientation val="minMax"/>
          <c:max val="4"/>
          <c:min val="-1"/>
        </c:scaling>
        <c:delete val="1"/>
        <c:axPos val="l"/>
        <c:numFmt formatCode="General" sourceLinked="1"/>
        <c:majorTickMark val="out"/>
        <c:minorTickMark val="none"/>
        <c:tickLblPos val="nextTo"/>
        <c:crossAx val="128552320"/>
        <c:crosses val="autoZero"/>
        <c:crossBetween val="midCat"/>
        <c:majorUnit val="2"/>
      </c:valAx>
      <c:valAx>
        <c:axId val="128563840"/>
        <c:scaling>
          <c:orientation val="minMax"/>
        </c:scaling>
        <c:delete val="1"/>
        <c:axPos val="r"/>
        <c:numFmt formatCode="General" sourceLinked="1"/>
        <c:majorTickMark val="out"/>
        <c:minorTickMark val="none"/>
        <c:tickLblPos val="nextTo"/>
        <c:crossAx val="128565632"/>
        <c:crosses val="max"/>
        <c:crossBetween val="midCat"/>
      </c:valAx>
      <c:valAx>
        <c:axId val="128565632"/>
        <c:scaling>
          <c:orientation val="minMax"/>
          <c:max val="100"/>
        </c:scaling>
        <c:delete val="1"/>
        <c:axPos val="b"/>
        <c:numFmt formatCode="General" sourceLinked="1"/>
        <c:majorTickMark val="out"/>
        <c:minorTickMark val="none"/>
        <c:tickLblPos val="nextTo"/>
        <c:crossAx val="128563840"/>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BF6E-4BC6-B685-E78D0A22517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0639-44B3-9CE5-22995DB5C3C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B00-4C36-9277-E135CCB3B6E3}"/>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FA1-4C95-B8A4-B9A37AD11F5C}"/>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A79F-43A0-83D3-AE992B8ED8E8}"/>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A79F-43A0-83D3-AE992B8ED8E8}"/>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A79F-43A0-83D3-AE992B8ED8E8}"/>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A79F-43A0-83D3-AE992B8ED8E8}"/>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A79F-43A0-83D3-AE992B8ED8E8}"/>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A79F-43A0-83D3-AE992B8ED8E8}"/>
              </c:ext>
            </c:extLst>
          </c:dPt>
          <c:xVal>
            <c:numRef>
              <c:f>Sheet1!$B$2:$B$7</c:f>
              <c:numCache>
                <c:formatCode>General</c:formatCode>
                <c:ptCount val="6"/>
                <c:pt idx="0">
                  <c:v>52</c:v>
                </c:pt>
                <c:pt idx="1">
                  <c:v>60</c:v>
                </c:pt>
                <c:pt idx="2">
                  <c:v>62</c:v>
                </c:pt>
                <c:pt idx="3">
                  <c:v>53</c:v>
                </c:pt>
                <c:pt idx="4">
                  <c:v>63</c:v>
                </c:pt>
                <c:pt idx="5">
                  <c:v>58</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A79F-43A0-83D3-AE992B8ED8E8}"/>
            </c:ext>
          </c:extLst>
        </c:ser>
        <c:dLbls>
          <c:showLegendKey val="0"/>
          <c:showVal val="0"/>
          <c:showCatName val="0"/>
          <c:showSerName val="0"/>
          <c:showPercent val="0"/>
          <c:showBubbleSize val="0"/>
        </c:dLbls>
        <c:bubbleScale val="100"/>
        <c:showNegBubbles val="0"/>
        <c:sizeRepresents val="w"/>
        <c:axId val="156787840"/>
        <c:axId val="156789376"/>
      </c:bubbleChart>
      <c:valAx>
        <c:axId val="15678784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6789376"/>
        <c:crossesAt val="0"/>
        <c:crossBetween val="midCat"/>
      </c:valAx>
      <c:valAx>
        <c:axId val="156789376"/>
        <c:scaling>
          <c:orientation val="minMax"/>
          <c:max val="4"/>
          <c:min val="-1"/>
        </c:scaling>
        <c:delete val="1"/>
        <c:axPos val="l"/>
        <c:numFmt formatCode="General" sourceLinked="1"/>
        <c:majorTickMark val="out"/>
        <c:minorTickMark val="none"/>
        <c:tickLblPos val="nextTo"/>
        <c:crossAx val="15678784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B8BF-40ED-A22E-94266C5E25A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04266759065737"/>
          <c:y val="4.910618729674305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422F-42A4-A7E3-6F6AEE1EBC8B}"/>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422F-42A4-A7E3-6F6AEE1EBC8B}"/>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422F-42A4-A7E3-6F6AEE1EBC8B}"/>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422F-42A4-A7E3-6F6AEE1EBC8B}"/>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422F-42A4-A7E3-6F6AEE1EBC8B}"/>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422F-42A4-A7E3-6F6AEE1EBC8B}"/>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layout>
                <c:manualLayout>
                  <c:x val="6.6978777220675677E-3"/>
                  <c:y val="1.7537924034551091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422F-42A4-A7E3-6F6AEE1EBC8B}"/>
                </c:ext>
              </c:extLst>
            </c:dLbl>
            <c:dLbl>
              <c:idx val="5"/>
              <c:layout>
                <c:manualLayout>
                  <c:x val="8.930503629423478E-3"/>
                  <c:y val="-2.4553093648371528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B-422F-42A4-A7E3-6F6AEE1EBC8B}"/>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15</c:v>
                </c:pt>
                <c:pt idx="1">
                  <c:v>53</c:v>
                </c:pt>
                <c:pt idx="2">
                  <c:v>13</c:v>
                </c:pt>
                <c:pt idx="3">
                  <c:v>14</c:v>
                </c:pt>
                <c:pt idx="4">
                  <c:v>2</c:v>
                </c:pt>
                <c:pt idx="5">
                  <c:v>3</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422F-42A4-A7E3-6F6AEE1EBC8B}"/>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422F-42A4-A7E3-6F6AEE1EBC8B}"/>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422F-42A4-A7E3-6F6AEE1EBC8B}"/>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422F-42A4-A7E3-6F6AEE1EBC8B}"/>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422F-42A4-A7E3-6F6AEE1EBC8B}"/>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422F-42A4-A7E3-6F6AEE1EBC8B}"/>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422F-42A4-A7E3-6F6AEE1EBC8B}"/>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13</c:v>
                </c:pt>
                <c:pt idx="1">
                  <c:v>46</c:v>
                </c:pt>
                <c:pt idx="2">
                  <c:v>11</c:v>
                </c:pt>
                <c:pt idx="3">
                  <c:v>12</c:v>
                </c:pt>
                <c:pt idx="4">
                  <c:v>2</c:v>
                </c:pt>
                <c:pt idx="5">
                  <c:v>3</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422F-42A4-A7E3-6F6AEE1EBC8B}"/>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B1D1-4A1C-9BA0-248F582B53A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4A4-4E7D-AC29-207B5501E50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702B1D"/>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BBE-495C-BB3C-3B87DE2253D8}"/>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3"/>
            <c:spPr>
              <a:solidFill>
                <a:srgbClr val="74AAB4"/>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912-48E1-A3F1-95057B2C11C4}"/>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2912-48E1-A3F1-95057B2C11C4}"/>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2912-48E1-A3F1-95057B2C11C4}"/>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2912-48E1-A3F1-95057B2C11C4}"/>
              </c:ext>
            </c:extLst>
          </c:dPt>
          <c:dPt>
            <c:idx val="4"/>
            <c:marker>
              <c:spPr>
                <a:no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2912-48E1-A3F1-95057B2C11C4}"/>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2912-48E1-A3F1-95057B2C11C4}"/>
              </c:ext>
            </c:extLst>
          </c:dPt>
          <c:xVal>
            <c:numRef>
              <c:f>Sheet1!$B$2:$B$7</c:f>
              <c:numCache>
                <c:formatCode>General</c:formatCode>
                <c:ptCount val="6"/>
                <c:pt idx="4">
                  <c:v>0</c:v>
                </c:pt>
                <c:pt idx="5">
                  <c:v>67</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2912-48E1-A3F1-95057B2C11C4}"/>
            </c:ext>
          </c:extLst>
        </c:ser>
        <c:dLbls>
          <c:showLegendKey val="0"/>
          <c:showVal val="0"/>
          <c:showCatName val="0"/>
          <c:showSerName val="0"/>
          <c:showPercent val="0"/>
          <c:showBubbleSize val="0"/>
        </c:dLbls>
        <c:axId val="130016000"/>
        <c:axId val="130017536"/>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marker>
              <c:spPr>
                <a:solidFill>
                  <a:srgbClr val="007681"/>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2912-48E1-A3F1-95057B2C11C4}"/>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2912-48E1-A3F1-95057B2C11C4}"/>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2912-48E1-A3F1-95057B2C11C4}"/>
              </c:ext>
            </c:extLst>
          </c:dPt>
          <c:dPt>
            <c:idx val="3"/>
            <c:marker>
              <c:symbol val="circle"/>
              <c:size val="13"/>
              <c:spPr>
                <a:pattFill prst="wdDnDiag">
                  <a:fgClr>
                    <a:srgbClr val="9A83B3"/>
                  </a:fgClr>
                  <a:bgClr>
                    <a:srgbClr val="FFFFFF"/>
                  </a:bgClr>
                </a:pattFill>
                <a:ln>
                  <a:solidFill>
                    <a:srgbClr val="9A83B3"/>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2912-48E1-A3F1-95057B2C11C4}"/>
              </c:ext>
            </c:extLst>
          </c:dPt>
          <c:dPt>
            <c:idx val="4"/>
            <c:marker>
              <c:symbol val="circle"/>
              <c:size val="13"/>
              <c:spPr>
                <a:pattFill prst="pct20">
                  <a:fgClr>
                    <a:srgbClr val="F57B29"/>
                  </a:fgClr>
                  <a:bgClr>
                    <a:srgbClr val="FFFFFF"/>
                  </a:bgClr>
                </a:pattFill>
                <a:ln>
                  <a:solidFill>
                    <a:srgbClr val="F57B29"/>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2912-48E1-A3F1-95057B2C11C4}"/>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2912-48E1-A3F1-95057B2C11C4}"/>
              </c:ext>
            </c:extLst>
          </c:dPt>
          <c:xVal>
            <c:numRef>
              <c:f>Sheet1!$C$2:$C$7</c:f>
              <c:numCache>
                <c:formatCode>General</c:formatCode>
                <c:ptCount val="6"/>
                <c:pt idx="3">
                  <c:v>67</c:v>
                </c:pt>
                <c:pt idx="4">
                  <c:v>62</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2912-48E1-A3F1-95057B2C11C4}"/>
            </c:ext>
          </c:extLst>
        </c:ser>
        <c:dLbls>
          <c:showLegendKey val="0"/>
          <c:showVal val="0"/>
          <c:showCatName val="0"/>
          <c:showSerName val="0"/>
          <c:showPercent val="0"/>
          <c:showBubbleSize val="0"/>
        </c:dLbls>
        <c:axId val="129893888"/>
        <c:axId val="129892352"/>
      </c:scatterChart>
      <c:valAx>
        <c:axId val="130016000"/>
        <c:scaling>
          <c:orientation val="minMax"/>
          <c:max val="100"/>
          <c:min val="0"/>
        </c:scaling>
        <c:delete val="0"/>
        <c:axPos val="b"/>
        <c:numFmt formatCode="General" sourceLinked="1"/>
        <c:majorTickMark val="none"/>
        <c:minorTickMark val="none"/>
        <c:tickLblPos val="none"/>
        <c:spPr>
          <a:ln>
            <a:noFill/>
          </a:ln>
        </c:spPr>
        <c:crossAx val="130017536"/>
        <c:crossesAt val="0"/>
        <c:crossBetween val="midCat"/>
      </c:valAx>
      <c:valAx>
        <c:axId val="130017536"/>
        <c:scaling>
          <c:orientation val="minMax"/>
          <c:max val="4"/>
          <c:min val="-1"/>
        </c:scaling>
        <c:delete val="1"/>
        <c:axPos val="l"/>
        <c:numFmt formatCode="General" sourceLinked="1"/>
        <c:majorTickMark val="out"/>
        <c:minorTickMark val="none"/>
        <c:tickLblPos val="nextTo"/>
        <c:crossAx val="130016000"/>
        <c:crosses val="autoZero"/>
        <c:crossBetween val="midCat"/>
        <c:majorUnit val="2"/>
      </c:valAx>
      <c:valAx>
        <c:axId val="129892352"/>
        <c:scaling>
          <c:orientation val="minMax"/>
        </c:scaling>
        <c:delete val="1"/>
        <c:axPos val="r"/>
        <c:numFmt formatCode="General" sourceLinked="1"/>
        <c:majorTickMark val="out"/>
        <c:minorTickMark val="none"/>
        <c:tickLblPos val="nextTo"/>
        <c:crossAx val="129893888"/>
        <c:crosses val="max"/>
        <c:crossBetween val="midCat"/>
      </c:valAx>
      <c:valAx>
        <c:axId val="129893888"/>
        <c:scaling>
          <c:orientation val="minMax"/>
          <c:max val="100"/>
        </c:scaling>
        <c:delete val="1"/>
        <c:axPos val="b"/>
        <c:numFmt formatCode="General" sourceLinked="1"/>
        <c:majorTickMark val="out"/>
        <c:minorTickMark val="none"/>
        <c:tickLblPos val="nextTo"/>
        <c:crossAx val="129892352"/>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5B2-48ED-B153-23F1212938F3}"/>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22BA-46E8-80D0-16257A827336}"/>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22BA-46E8-80D0-16257A827336}"/>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22BA-46E8-80D0-16257A827336}"/>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22BA-46E8-80D0-16257A827336}"/>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22BA-46E8-80D0-16257A827336}"/>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22BA-46E8-80D0-16257A827336}"/>
              </c:ext>
            </c:extLst>
          </c:dPt>
          <c:xVal>
            <c:numRef>
              <c:f>Sheet1!$B$2:$B$7</c:f>
              <c:numCache>
                <c:formatCode>General</c:formatCode>
                <c:ptCount val="6"/>
                <c:pt idx="0">
                  <c:v>68</c:v>
                </c:pt>
                <c:pt idx="1">
                  <c:v>58</c:v>
                </c:pt>
                <c:pt idx="2">
                  <c:v>66</c:v>
                </c:pt>
                <c:pt idx="3">
                  <c:v>58</c:v>
                </c:pt>
                <c:pt idx="4">
                  <c:v>67</c:v>
                </c:pt>
                <c:pt idx="5">
                  <c:v>63</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22BA-46E8-80D0-16257A827336}"/>
            </c:ext>
          </c:extLst>
        </c:ser>
        <c:dLbls>
          <c:showLegendKey val="0"/>
          <c:showVal val="0"/>
          <c:showCatName val="0"/>
          <c:showSerName val="0"/>
          <c:showPercent val="0"/>
          <c:showBubbleSize val="0"/>
        </c:dLbls>
        <c:bubbleScale val="100"/>
        <c:showNegBubbles val="0"/>
        <c:sizeRepresents val="w"/>
        <c:axId val="157218688"/>
        <c:axId val="157220224"/>
      </c:bubbleChart>
      <c:valAx>
        <c:axId val="15721868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7220224"/>
        <c:crossesAt val="0"/>
        <c:crossBetween val="midCat"/>
      </c:valAx>
      <c:valAx>
        <c:axId val="157220224"/>
        <c:scaling>
          <c:orientation val="minMax"/>
          <c:max val="4"/>
          <c:min val="-1"/>
        </c:scaling>
        <c:delete val="1"/>
        <c:axPos val="l"/>
        <c:numFmt formatCode="General" sourceLinked="1"/>
        <c:majorTickMark val="out"/>
        <c:minorTickMark val="none"/>
        <c:tickLblPos val="nextTo"/>
        <c:crossAx val="157218688"/>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6CC-4063-9FA3-5667E766EA6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810F-4140-BDE8-4623E58FB8F6}"/>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810F-4140-BDE8-4623E58FB8F6}"/>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810F-4140-BDE8-4623E58FB8F6}"/>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810F-4140-BDE8-4623E58FB8F6}"/>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810F-4140-BDE8-4623E58FB8F6}"/>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810F-4140-BDE8-4623E58FB8F6}"/>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15</c:v>
                </c:pt>
                <c:pt idx="1">
                  <c:v>46</c:v>
                </c:pt>
                <c:pt idx="2">
                  <c:v>17</c:v>
                </c:pt>
                <c:pt idx="3">
                  <c:v>13</c:v>
                </c:pt>
                <c:pt idx="4">
                  <c:v>5</c:v>
                </c:pt>
                <c:pt idx="5">
                  <c:v>5</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810F-4140-BDE8-4623E58FB8F6}"/>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810F-4140-BDE8-4623E58FB8F6}"/>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810F-4140-BDE8-4623E58FB8F6}"/>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810F-4140-BDE8-4623E58FB8F6}"/>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810F-4140-BDE8-4623E58FB8F6}"/>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810F-4140-BDE8-4623E58FB8F6}"/>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810F-4140-BDE8-4623E58FB8F6}"/>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13</c:v>
                </c:pt>
                <c:pt idx="1">
                  <c:v>40</c:v>
                </c:pt>
                <c:pt idx="2">
                  <c:v>15</c:v>
                </c:pt>
                <c:pt idx="3">
                  <c:v>11</c:v>
                </c:pt>
                <c:pt idx="4">
                  <c:v>4</c:v>
                </c:pt>
                <c:pt idx="5">
                  <c:v>4</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810F-4140-BDE8-4623E58FB8F6}"/>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6FCC-442A-A326-25D91270E7F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838-494F-876A-1FA56D04B8F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5CF2-4045-859F-03A160FE3292}"/>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2E6-47F7-963D-77B2B05A71B8}"/>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373C-4EB4-BC49-E2B0865A7777}"/>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373C-4EB4-BC49-E2B0865A7777}"/>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373C-4EB4-BC49-E2B0865A7777}"/>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373C-4EB4-BC49-E2B0865A7777}"/>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373C-4EB4-BC49-E2B0865A7777}"/>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373C-4EB4-BC49-E2B0865A7777}"/>
              </c:ext>
            </c:extLst>
          </c:dPt>
          <c:xVal>
            <c:numRef>
              <c:f>Sheet1!$B$2:$B$7</c:f>
              <c:numCache>
                <c:formatCode>General</c:formatCode>
                <c:ptCount val="6"/>
                <c:pt idx="0">
                  <c:v>61</c:v>
                </c:pt>
                <c:pt idx="1">
                  <c:v>51</c:v>
                </c:pt>
                <c:pt idx="2">
                  <c:v>53</c:v>
                </c:pt>
                <c:pt idx="3">
                  <c:v>57</c:v>
                </c:pt>
                <c:pt idx="4">
                  <c:v>65</c:v>
                </c:pt>
                <c:pt idx="5">
                  <c:v>63</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373C-4EB4-BC49-E2B0865A7777}"/>
            </c:ext>
          </c:extLst>
        </c:ser>
        <c:dLbls>
          <c:showLegendKey val="0"/>
          <c:showVal val="0"/>
          <c:showCatName val="0"/>
          <c:showSerName val="0"/>
          <c:showPercent val="0"/>
          <c:showBubbleSize val="0"/>
        </c:dLbls>
        <c:bubbleScale val="100"/>
        <c:showNegBubbles val="0"/>
        <c:sizeRepresents val="w"/>
        <c:axId val="157497600"/>
        <c:axId val="157503488"/>
      </c:bubbleChart>
      <c:valAx>
        <c:axId val="15749760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7503488"/>
        <c:crossesAt val="0"/>
        <c:crossBetween val="midCat"/>
      </c:valAx>
      <c:valAx>
        <c:axId val="157503488"/>
        <c:scaling>
          <c:orientation val="minMax"/>
          <c:max val="4"/>
          <c:min val="-1"/>
        </c:scaling>
        <c:delete val="1"/>
        <c:axPos val="l"/>
        <c:numFmt formatCode="General" sourceLinked="1"/>
        <c:majorTickMark val="out"/>
        <c:minorTickMark val="none"/>
        <c:tickLblPos val="nextTo"/>
        <c:crossAx val="15749760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60B-465C-961A-51CBDF69BDF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742645174549447E-2"/>
          <c:y val="0.12583888888888889"/>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5C8-477B-AC69-49473F1930A2}"/>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F5C8-477B-AC69-49473F1930A2}"/>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F5C8-477B-AC69-49473F1930A2}"/>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F5C8-477B-AC69-49473F1930A2}"/>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F5C8-477B-AC69-49473F1930A2}"/>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F5C8-477B-AC69-49473F1930A2}"/>
              </c:ext>
            </c:extLst>
          </c:dPt>
          <c:xVal>
            <c:numRef>
              <c:f>Sheet1!$B$2:$B$7</c:f>
              <c:numCache>
                <c:formatCode>General</c:formatCode>
                <c:ptCount val="6"/>
                <c:pt idx="4">
                  <c:v>0</c:v>
                </c:pt>
                <c:pt idx="5">
                  <c:v>70</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F5C8-477B-AC69-49473F1930A2}"/>
            </c:ext>
          </c:extLst>
        </c:ser>
        <c:dLbls>
          <c:showLegendKey val="0"/>
          <c:showVal val="0"/>
          <c:showCatName val="0"/>
          <c:showSerName val="0"/>
          <c:showPercent val="0"/>
          <c:showBubbleSize val="0"/>
        </c:dLbls>
        <c:axId val="129922560"/>
        <c:axId val="129924096"/>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F5C8-477B-AC69-49473F1930A2}"/>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F5C8-477B-AC69-49473F1930A2}"/>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F5C8-477B-AC69-49473F1930A2}"/>
              </c:ext>
            </c:extLst>
          </c:dPt>
          <c:dPt>
            <c:idx val="3"/>
            <c:marker>
              <c:symbol val="circle"/>
              <c:size val="13"/>
              <c:spPr>
                <a:pattFill prst="wdDnDiag">
                  <a:fgClr>
                    <a:srgbClr val="9A83B3"/>
                  </a:fgClr>
                  <a:bgClr>
                    <a:srgbClr val="FFFFFF"/>
                  </a:bgClr>
                </a:pattFill>
                <a:ln>
                  <a:solidFill>
                    <a:srgbClr val="9A83B3"/>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F5C8-477B-AC69-49473F1930A2}"/>
              </c:ext>
            </c:extLst>
          </c:dPt>
          <c:dPt>
            <c:idx val="4"/>
            <c:marker>
              <c:symbol val="circle"/>
              <c:size val="13"/>
              <c:spPr>
                <a:pattFill prst="pct20">
                  <a:fgClr>
                    <a:srgbClr val="F57B29"/>
                  </a:fgClr>
                  <a:bgClr>
                    <a:srgbClr val="FFFFFF"/>
                  </a:bgClr>
                </a:pattFill>
                <a:ln>
                  <a:solidFill>
                    <a:srgbClr val="F57B29"/>
                  </a:solid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F5C8-477B-AC69-49473F1930A2}"/>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F5C8-477B-AC69-49473F1930A2}"/>
              </c:ext>
            </c:extLst>
          </c:dPt>
          <c:xVal>
            <c:numRef>
              <c:f>Sheet1!$C$2:$C$7</c:f>
              <c:numCache>
                <c:formatCode>General</c:formatCode>
                <c:ptCount val="6"/>
                <c:pt idx="3">
                  <c:v>70</c:v>
                </c:pt>
                <c:pt idx="4">
                  <c:v>77</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F5C8-477B-AC69-49473F1930A2}"/>
            </c:ext>
          </c:extLst>
        </c:ser>
        <c:dLbls>
          <c:showLegendKey val="0"/>
          <c:showVal val="0"/>
          <c:showCatName val="0"/>
          <c:showSerName val="0"/>
          <c:showPercent val="0"/>
          <c:showBubbleSize val="0"/>
        </c:dLbls>
        <c:axId val="129952000"/>
        <c:axId val="129950464"/>
      </c:scatterChart>
      <c:valAx>
        <c:axId val="129922560"/>
        <c:scaling>
          <c:orientation val="minMax"/>
          <c:max val="100"/>
          <c:min val="0"/>
        </c:scaling>
        <c:delete val="0"/>
        <c:axPos val="b"/>
        <c:numFmt formatCode="General" sourceLinked="1"/>
        <c:majorTickMark val="none"/>
        <c:minorTickMark val="none"/>
        <c:tickLblPos val="none"/>
        <c:spPr>
          <a:ln>
            <a:noFill/>
          </a:ln>
        </c:spPr>
        <c:crossAx val="129924096"/>
        <c:crossesAt val="0"/>
        <c:crossBetween val="midCat"/>
      </c:valAx>
      <c:valAx>
        <c:axId val="129924096"/>
        <c:scaling>
          <c:orientation val="minMax"/>
          <c:max val="4"/>
          <c:min val="-1"/>
        </c:scaling>
        <c:delete val="1"/>
        <c:axPos val="l"/>
        <c:numFmt formatCode="General" sourceLinked="1"/>
        <c:majorTickMark val="out"/>
        <c:minorTickMark val="none"/>
        <c:tickLblPos val="nextTo"/>
        <c:crossAx val="129922560"/>
        <c:crosses val="autoZero"/>
        <c:crossBetween val="midCat"/>
        <c:majorUnit val="2"/>
      </c:valAx>
      <c:valAx>
        <c:axId val="129950464"/>
        <c:scaling>
          <c:orientation val="minMax"/>
        </c:scaling>
        <c:delete val="1"/>
        <c:axPos val="r"/>
        <c:numFmt formatCode="General" sourceLinked="1"/>
        <c:majorTickMark val="out"/>
        <c:minorTickMark val="none"/>
        <c:tickLblPos val="nextTo"/>
        <c:crossAx val="129952000"/>
        <c:crosses val="max"/>
        <c:crossBetween val="midCat"/>
      </c:valAx>
      <c:valAx>
        <c:axId val="129952000"/>
        <c:scaling>
          <c:orientation val="minMax"/>
          <c:max val="100"/>
        </c:scaling>
        <c:delete val="1"/>
        <c:axPos val="b"/>
        <c:numFmt formatCode="General" sourceLinked="1"/>
        <c:majorTickMark val="out"/>
        <c:minorTickMark val="none"/>
        <c:tickLblPos val="nextTo"/>
        <c:crossAx val="129950464"/>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5694-41D9-8B2B-17673CDCFA36}"/>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5694-41D9-8B2B-17673CDCFA36}"/>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5694-41D9-8B2B-17673CDCFA36}"/>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5694-41D9-8B2B-17673CDCFA36}"/>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5694-41D9-8B2B-17673CDCFA36}"/>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5694-41D9-8B2B-17673CDCFA36}"/>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11</c:v>
                </c:pt>
                <c:pt idx="1">
                  <c:v>26</c:v>
                </c:pt>
                <c:pt idx="2">
                  <c:v>38</c:v>
                </c:pt>
                <c:pt idx="3">
                  <c:v>8</c:v>
                </c:pt>
                <c:pt idx="4">
                  <c:v>7</c:v>
                </c:pt>
                <c:pt idx="5">
                  <c:v>9</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5694-41D9-8B2B-17673CDCFA36}"/>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5694-41D9-8B2B-17673CDCFA36}"/>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5694-41D9-8B2B-17673CDCFA36}"/>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5694-41D9-8B2B-17673CDCFA36}"/>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5694-41D9-8B2B-17673CDCFA36}"/>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5694-41D9-8B2B-17673CDCFA36}"/>
              </c:ext>
            </c:extLst>
          </c:dPt>
          <c:dPt>
            <c:idx val="5"/>
            <c:bubble3D val="0"/>
            <c:spPr>
              <a:noFill/>
              <a:extLst>
                <a:ext uri="{909E8E84-426E-40DD-AFC4-6F175D3DCCD1}">
                  <a14:hiddenFill xmlns:a14="http://schemas.microsoft.com/office/drawing/2010/main">
                    <a:solidFill>
                      <a:schemeClr val="accent4"/>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5694-41D9-8B2B-17673CDCFA36}"/>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10</c:v>
                </c:pt>
                <c:pt idx="1">
                  <c:v>23</c:v>
                </c:pt>
                <c:pt idx="2">
                  <c:v>33</c:v>
                </c:pt>
                <c:pt idx="3">
                  <c:v>7</c:v>
                </c:pt>
                <c:pt idx="4">
                  <c:v>6</c:v>
                </c:pt>
                <c:pt idx="5">
                  <c:v>8</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5694-41D9-8B2B-17673CDCFA36}"/>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574-413D-AD9A-94240AD1CC3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3225-4A17-A58F-4EA34B910D7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E09-499F-AA49-FB5E4D3C2CBB}"/>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9867-4244-AE67-3EB071590AEF}"/>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3C55-4D23-8D29-579C8F06662C}"/>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3C55-4D23-8D29-579C8F06662C}"/>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3C55-4D23-8D29-579C8F06662C}"/>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3C55-4D23-8D29-579C8F06662C}"/>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3C55-4D23-8D29-579C8F06662C}"/>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3C55-4D23-8D29-579C8F06662C}"/>
              </c:ext>
            </c:extLst>
          </c:dPt>
          <c:xVal>
            <c:numRef>
              <c:f>Sheet1!$B$2:$B$7</c:f>
              <c:numCache>
                <c:formatCode>General</c:formatCode>
                <c:ptCount val="6"/>
                <c:pt idx="0">
                  <c:v>38</c:v>
                </c:pt>
                <c:pt idx="1">
                  <c:v>47</c:v>
                </c:pt>
                <c:pt idx="2">
                  <c:v>44</c:v>
                </c:pt>
                <c:pt idx="3">
                  <c:v>48</c:v>
                </c:pt>
                <c:pt idx="4">
                  <c:v>53</c:v>
                </c:pt>
                <c:pt idx="5">
                  <c:v>53</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3C55-4D23-8D29-579C8F06662C}"/>
            </c:ext>
          </c:extLst>
        </c:ser>
        <c:dLbls>
          <c:showLegendKey val="0"/>
          <c:showVal val="0"/>
          <c:showCatName val="0"/>
          <c:showSerName val="0"/>
          <c:showPercent val="0"/>
          <c:showBubbleSize val="0"/>
        </c:dLbls>
        <c:bubbleScale val="100"/>
        <c:showNegBubbles val="0"/>
        <c:sizeRepresents val="w"/>
        <c:axId val="158690304"/>
        <c:axId val="158696192"/>
      </c:bubbleChart>
      <c:valAx>
        <c:axId val="158690304"/>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8696192"/>
        <c:crossesAt val="0"/>
        <c:crossBetween val="midCat"/>
      </c:valAx>
      <c:valAx>
        <c:axId val="158696192"/>
        <c:scaling>
          <c:orientation val="minMax"/>
          <c:max val="4"/>
          <c:min val="-1"/>
        </c:scaling>
        <c:delete val="1"/>
        <c:axPos val="l"/>
        <c:numFmt formatCode="General" sourceLinked="1"/>
        <c:majorTickMark val="out"/>
        <c:minorTickMark val="none"/>
        <c:tickLblPos val="nextTo"/>
        <c:crossAx val="158690304"/>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A16-4ED9-AAE1-A143BAD3F44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3C53-451E-8EC6-B22A05D21890}"/>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3C53-451E-8EC6-B22A05D21890}"/>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3C53-451E-8EC6-B22A05D21890}"/>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3C53-451E-8EC6-B22A05D21890}"/>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3C53-451E-8EC6-B22A05D21890}"/>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3C53-451E-8EC6-B22A05D21890}"/>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09-3C53-451E-8EC6-B22A05D21890}"/>
                </c:ext>
              </c:extLst>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21</c:v>
                </c:pt>
                <c:pt idx="1">
                  <c:v>37</c:v>
                </c:pt>
                <c:pt idx="2">
                  <c:v>16</c:v>
                </c:pt>
                <c:pt idx="3">
                  <c:v>10</c:v>
                </c:pt>
                <c:pt idx="4">
                  <c:v>0</c:v>
                </c:pt>
                <c:pt idx="5">
                  <c:v>16</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3C53-451E-8EC6-B22A05D21890}"/>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3C53-451E-8EC6-B22A05D21890}"/>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3C53-451E-8EC6-B22A05D21890}"/>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3C53-451E-8EC6-B22A05D21890}"/>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3C53-451E-8EC6-B22A05D21890}"/>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3C53-451E-8EC6-B22A05D21890}"/>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3C53-451E-8EC6-B22A05D21890}"/>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 xmlns:c16="http://schemas.microsoft.com/office/drawing/2014/chart" uri="{C3380CC4-5D6E-409C-BE32-E72D297353CC}">
                  <c16:uniqueId val="{00000016-3C53-451E-8EC6-B22A05D21890}"/>
                </c:ext>
              </c:extLst>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18</c:v>
                </c:pt>
                <c:pt idx="1">
                  <c:v>32</c:v>
                </c:pt>
                <c:pt idx="2">
                  <c:v>14</c:v>
                </c:pt>
                <c:pt idx="3">
                  <c:v>9</c:v>
                </c:pt>
                <c:pt idx="4">
                  <c:v>0</c:v>
                </c:pt>
                <c:pt idx="5">
                  <c:v>14</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3C53-451E-8EC6-B22A05D21890}"/>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C117-41F0-9FD7-473D4238FAC4}"/>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EE6E-4325-AEBC-0FD3D6E14230}"/>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41047582975E-2"/>
          <c:y val="2.0005555555555554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B0A-4920-BF0C-D4A0E6EF8EA1}"/>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7B0A-4920-BF0C-D4A0E6EF8EA1}"/>
              </c:ext>
            </c:extLst>
          </c:dPt>
          <c:dPt>
            <c:idx val="2"/>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2-7B0A-4920-BF0C-D4A0E6EF8EA1}"/>
              </c:ext>
            </c:extLst>
          </c:dPt>
          <c:dPt>
            <c:idx val="3"/>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7B0A-4920-BF0C-D4A0E6EF8EA1}"/>
              </c:ext>
            </c:extLst>
          </c:dPt>
          <c:dPt>
            <c:idx val="4"/>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4-7B0A-4920-BF0C-D4A0E6EF8EA1}"/>
              </c:ext>
            </c:extLst>
          </c:dPt>
          <c:dPt>
            <c:idx val="5"/>
            <c:marker>
              <c:symbol val="circle"/>
              <c:size val="13"/>
              <c:spPr>
                <a:solidFill>
                  <a:srgbClr val="74AAB4"/>
                </a:solidFill>
                <a:ln>
                  <a:noFill/>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7B0A-4920-BF0C-D4A0E6EF8EA1}"/>
              </c:ext>
            </c:extLst>
          </c:dPt>
          <c:xVal>
            <c:numRef>
              <c:f>Sheet1!$B$2:$B$7</c:f>
              <c:numCache>
                <c:formatCode>General</c:formatCode>
                <c:ptCount val="6"/>
                <c:pt idx="4">
                  <c:v>0</c:v>
                </c:pt>
                <c:pt idx="5">
                  <c:v>61</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6-7B0A-4920-BF0C-D4A0E6EF8EA1}"/>
            </c:ext>
          </c:extLst>
        </c:ser>
        <c:dLbls>
          <c:showLegendKey val="0"/>
          <c:showVal val="0"/>
          <c:showCatName val="0"/>
          <c:showSerName val="0"/>
          <c:showPercent val="0"/>
          <c:showBubbleSize val="0"/>
        </c:dLbls>
        <c:axId val="130095360"/>
        <c:axId val="130097152"/>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7B0A-4920-BF0C-D4A0E6EF8EA1}"/>
              </c:ext>
            </c:extLst>
          </c:dPt>
          <c:dPt>
            <c:idx val="1"/>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8-7B0A-4920-BF0C-D4A0E6EF8EA1}"/>
              </c:ext>
            </c:extLst>
          </c:dPt>
          <c:dPt>
            <c:idx val="2"/>
            <c:marker>
              <c:symbol val="none"/>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7B0A-4920-BF0C-D4A0E6EF8EA1}"/>
              </c:ext>
            </c:extLst>
          </c:dPt>
          <c:dPt>
            <c:idx val="3"/>
            <c:marker>
              <c:spPr>
                <a:pattFill prst="wdDnDiag">
                  <a:fgClr>
                    <a:srgbClr val="9A83B3"/>
                  </a:fgClr>
                  <a:bgClr>
                    <a:srgbClr val="FFFFFF"/>
                  </a:bgClr>
                </a:pattFill>
                <a:ln>
                  <a:solidFill>
                    <a:srgbClr val="9A83B3"/>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A-7B0A-4920-BF0C-D4A0E6EF8EA1}"/>
              </c:ext>
            </c:extLst>
          </c:dPt>
          <c:dPt>
            <c:idx val="4"/>
            <c:marker>
              <c:spPr>
                <a:pattFill prst="pct20">
                  <a:fgClr>
                    <a:srgbClr val="F57B29"/>
                  </a:fgClr>
                  <a:bgClr>
                    <a:srgbClr val="FFFFFF"/>
                  </a:bgClr>
                </a:pattFill>
                <a:ln>
                  <a:solidFill>
                    <a:srgbClr val="F57B29"/>
                  </a:solidFill>
                  <a:prstDash val="solid"/>
                </a:ln>
              </c:spPr>
            </c:marker>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7B0A-4920-BF0C-D4A0E6EF8EA1}"/>
              </c:ext>
            </c:extLst>
          </c:dPt>
          <c:dPt>
            <c:idx val="5"/>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7B0A-4920-BF0C-D4A0E6EF8EA1}"/>
              </c:ext>
            </c:extLst>
          </c:dPt>
          <c:xVal>
            <c:numRef>
              <c:f>Sheet1!$C$2:$C$7</c:f>
              <c:numCache>
                <c:formatCode>General</c:formatCode>
                <c:ptCount val="6"/>
                <c:pt idx="3">
                  <c:v>51</c:v>
                </c:pt>
                <c:pt idx="4">
                  <c:v>53</c:v>
                </c:pt>
              </c:numCache>
            </c:numRef>
          </c:xVal>
          <c:yVal>
            <c:numRef>
              <c:f>Sheet1!$D$2:$D$7</c:f>
              <c:numCache>
                <c:formatCode>General</c:formatCode>
                <c:ptCount val="6"/>
                <c:pt idx="0">
                  <c:v>0</c:v>
                </c:pt>
                <c:pt idx="1">
                  <c:v>0</c:v>
                </c:pt>
                <c:pt idx="2">
                  <c:v>0</c:v>
                </c:pt>
                <c:pt idx="3">
                  <c:v>0</c:v>
                </c:pt>
                <c:pt idx="4">
                  <c:v>0</c:v>
                </c:pt>
                <c:pt idx="5">
                  <c:v>0</c:v>
                </c:pt>
              </c:numCache>
            </c:numRef>
          </c:yVal>
          <c:smooth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D-7B0A-4920-BF0C-D4A0E6EF8EA1}"/>
            </c:ext>
          </c:extLst>
        </c:ser>
        <c:dLbls>
          <c:showLegendKey val="0"/>
          <c:showVal val="0"/>
          <c:showCatName val="0"/>
          <c:showSerName val="0"/>
          <c:showPercent val="0"/>
          <c:showBubbleSize val="0"/>
        </c:dLbls>
        <c:axId val="130100224"/>
        <c:axId val="130098688"/>
      </c:scatterChart>
      <c:valAx>
        <c:axId val="130095360"/>
        <c:scaling>
          <c:orientation val="minMax"/>
          <c:max val="100"/>
          <c:min val="0"/>
        </c:scaling>
        <c:delete val="0"/>
        <c:axPos val="b"/>
        <c:numFmt formatCode="General" sourceLinked="1"/>
        <c:majorTickMark val="none"/>
        <c:minorTickMark val="none"/>
        <c:tickLblPos val="none"/>
        <c:spPr>
          <a:ln>
            <a:noFill/>
          </a:ln>
        </c:spPr>
        <c:crossAx val="130097152"/>
        <c:crossesAt val="0"/>
        <c:crossBetween val="midCat"/>
      </c:valAx>
      <c:valAx>
        <c:axId val="130097152"/>
        <c:scaling>
          <c:orientation val="minMax"/>
          <c:max val="4"/>
          <c:min val="-1"/>
        </c:scaling>
        <c:delete val="1"/>
        <c:axPos val="l"/>
        <c:numFmt formatCode="General" sourceLinked="1"/>
        <c:majorTickMark val="out"/>
        <c:minorTickMark val="none"/>
        <c:tickLblPos val="nextTo"/>
        <c:crossAx val="130095360"/>
        <c:crosses val="autoZero"/>
        <c:crossBetween val="midCat"/>
        <c:majorUnit val="2"/>
      </c:valAx>
      <c:valAx>
        <c:axId val="130098688"/>
        <c:scaling>
          <c:orientation val="minMax"/>
        </c:scaling>
        <c:delete val="1"/>
        <c:axPos val="r"/>
        <c:numFmt formatCode="General" sourceLinked="1"/>
        <c:majorTickMark val="out"/>
        <c:minorTickMark val="none"/>
        <c:tickLblPos val="nextTo"/>
        <c:crossAx val="130100224"/>
        <c:crosses val="max"/>
        <c:crossBetween val="midCat"/>
      </c:valAx>
      <c:valAx>
        <c:axId val="130100224"/>
        <c:scaling>
          <c:orientation val="minMax"/>
          <c:max val="100"/>
        </c:scaling>
        <c:delete val="1"/>
        <c:axPos val="b"/>
        <c:numFmt formatCode="General" sourceLinked="1"/>
        <c:majorTickMark val="out"/>
        <c:minorTickMark val="none"/>
        <c:tickLblPos val="nextTo"/>
        <c:crossAx val="13009868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0371-4CDD-A5DD-6911A39DEB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FDA5-4AE6-8ABF-58EDB62D2FB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EE2E-4FB0-BE1F-756D95AE0140}"/>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EE2E-4FB0-BE1F-756D95AE0140}"/>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EE2E-4FB0-BE1F-756D95AE0140}"/>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EE2E-4FB0-BE1F-756D95AE0140}"/>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EE2E-4FB0-BE1F-756D95AE0140}"/>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EE2E-4FB0-BE1F-756D95AE0140}"/>
              </c:ext>
            </c:extLst>
          </c:dPt>
          <c:xVal>
            <c:numRef>
              <c:f>Sheet1!$B$2:$B$7</c:f>
              <c:numCache>
                <c:formatCode>General</c:formatCode>
                <c:ptCount val="6"/>
                <c:pt idx="0">
                  <c:v>57</c:v>
                </c:pt>
                <c:pt idx="1">
                  <c:v>58</c:v>
                </c:pt>
                <c:pt idx="2">
                  <c:v>59</c:v>
                </c:pt>
                <c:pt idx="3">
                  <c:v>61</c:v>
                </c:pt>
                <c:pt idx="4">
                  <c:v>65</c:v>
                </c:pt>
                <c:pt idx="5">
                  <c:v>65</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EE2E-4FB0-BE1F-756D95AE0140}"/>
            </c:ext>
          </c:extLst>
        </c:ser>
        <c:dLbls>
          <c:showLegendKey val="0"/>
          <c:showVal val="0"/>
          <c:showCatName val="0"/>
          <c:showSerName val="0"/>
          <c:showPercent val="0"/>
          <c:showBubbleSize val="0"/>
        </c:dLbls>
        <c:bubbleScale val="100"/>
        <c:showNegBubbles val="0"/>
        <c:sizeRepresents val="w"/>
        <c:axId val="159142272"/>
        <c:axId val="159143808"/>
      </c:bubbleChart>
      <c:valAx>
        <c:axId val="159142272"/>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9143808"/>
        <c:crossesAt val="0"/>
        <c:crossBetween val="midCat"/>
      </c:valAx>
      <c:valAx>
        <c:axId val="159143808"/>
        <c:scaling>
          <c:orientation val="minMax"/>
          <c:max val="4"/>
          <c:min val="-1"/>
        </c:scaling>
        <c:delete val="1"/>
        <c:axPos val="l"/>
        <c:numFmt formatCode="General" sourceLinked="1"/>
        <c:majorTickMark val="out"/>
        <c:minorTickMark val="none"/>
        <c:tickLblPos val="nextTo"/>
        <c:crossAx val="159142272"/>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D9BF-42FE-8E37-AE47F9D7C77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11E1-4FD1-9B04-6ED985F84A3F}"/>
              </c:ext>
            </c:extLst>
          </c:dPt>
          <c:dPt>
            <c:idx val="1"/>
            <c:bubble3D val="0"/>
            <c:spPr>
              <a:solidFill>
                <a:srgbClr val="9DC482"/>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11E1-4FD1-9B04-6ED985F84A3F}"/>
              </c:ext>
            </c:extLst>
          </c:dPt>
          <c:dPt>
            <c:idx val="2"/>
            <c:bubble3D val="0"/>
            <c:spPr>
              <a:solidFill>
                <a:srgbClr val="BFBFBF"/>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11E1-4FD1-9B04-6ED985F84A3F}"/>
              </c:ext>
            </c:extLst>
          </c:dPt>
          <c:dPt>
            <c:idx val="3"/>
            <c:bubble3D val="0"/>
            <c:spPr>
              <a:solidFill>
                <a:srgbClr val="FF585D"/>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11E1-4FD1-9B04-6ED985F84A3F}"/>
              </c:ext>
            </c:extLst>
          </c:dPt>
          <c:dPt>
            <c:idx val="4"/>
            <c:bubble3D val="0"/>
            <c:spPr>
              <a:solidFill>
                <a:srgbClr val="CB333B"/>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11E1-4FD1-9B04-6ED985F84A3F}"/>
              </c:ext>
            </c:extLst>
          </c:dPt>
          <c:dPt>
            <c:idx val="5"/>
            <c:bubble3D val="0"/>
            <c:spPr>
              <a:solidFill>
                <a:srgbClr val="222223"/>
              </a:solidFill>
              <a:ln>
                <a:solidFill>
                  <a:schemeClr val="bg1"/>
                </a:solidFill>
              </a:ln>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11E1-4FD1-9B04-6ED985F84A3F}"/>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30</c:v>
                </c:pt>
                <c:pt idx="1">
                  <c:v>39</c:v>
                </c:pt>
                <c:pt idx="2">
                  <c:v>15</c:v>
                </c:pt>
                <c:pt idx="3">
                  <c:v>6</c:v>
                </c:pt>
                <c:pt idx="4">
                  <c:v>6</c:v>
                </c:pt>
                <c:pt idx="5">
                  <c:v>5</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11E1-4FD1-9B04-6ED985F84A3F}"/>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E-11E1-4FD1-9B04-6ED985F84A3F}"/>
              </c:ext>
            </c:extLst>
          </c:dPt>
          <c:dPt>
            <c:idx val="1"/>
            <c:bubble3D val="0"/>
            <c:spPr>
              <a:noFill/>
              <a:extLst>
                <a:ext uri="{909E8E84-426E-40DD-AFC4-6F175D3DCCD1}">
                  <a14:hiddenFill xmlns:a14="http://schemas.microsoft.com/office/drawing/2010/main">
                    <a:solidFill>
                      <a:srgbClr val="6F9D6B"/>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0-11E1-4FD1-9B04-6ED985F84A3F}"/>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2-11E1-4FD1-9B04-6ED985F84A3F}"/>
              </c:ext>
            </c:extLst>
          </c:dPt>
          <c:dPt>
            <c:idx val="3"/>
            <c:bubble3D val="0"/>
            <c:spPr>
              <a:noFill/>
              <a:extLst>
                <a:ext uri="{909E8E84-426E-40DD-AFC4-6F175D3DCCD1}">
                  <a14:hiddenFill xmlns:a14="http://schemas.microsoft.com/office/drawing/2010/main">
                    <a:solidFill>
                      <a:schemeClr val="accent5"/>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4-11E1-4FD1-9B04-6ED985F84A3F}"/>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6-11E1-4FD1-9B04-6ED985F84A3F}"/>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8-11E1-4FD1-9B04-6ED985F84A3F}"/>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26</c:v>
                </c:pt>
                <c:pt idx="1">
                  <c:v>34</c:v>
                </c:pt>
                <c:pt idx="2">
                  <c:v>13</c:v>
                </c:pt>
                <c:pt idx="3">
                  <c:v>5</c:v>
                </c:pt>
                <c:pt idx="4">
                  <c:v>5</c:v>
                </c:pt>
                <c:pt idx="5">
                  <c:v>4</c:v>
                </c:pt>
              </c:numCache>
            </c:numRef>
          </c:val>
          <c:extLst xmlns:a14="http://schemas.microsoft.com/office/drawing/2010/main" xmlns:c15="http://schemas.microsoft.com/office/drawing/2012/char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19-11E1-4FD1-9B04-6ED985F84A3F}"/>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1FAA-4426-99CA-E3CF037807B0}"/>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48C2-4BB9-9884-BD7AF569A728}"/>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8491-47FC-9A68-F40E7F522C6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2E0E-43E8-890A-4FDDDBDAF3F6}"/>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1-A2AF-456E-89E9-A213C3D3F170}"/>
              </c:ext>
            </c:extLst>
          </c:dPt>
          <c:dPt>
            <c:idx val="1"/>
            <c:invertIfNegative val="0"/>
            <c:bubble3D val="0"/>
            <c:spPr>
              <a:pattFill prst="wdDnDiag">
                <a:fgClr>
                  <a:srgbClr val="9A83B3"/>
                </a:fgClr>
                <a:bgClr>
                  <a:srgbClr val="FFFFFF"/>
                </a:bgClr>
              </a:pattFill>
              <a:ln>
                <a:solidFill>
                  <a:srgbClr val="9A83B3"/>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3-A2AF-456E-89E9-A213C3D3F170}"/>
              </c:ext>
            </c:extLst>
          </c:dPt>
          <c:dPt>
            <c:idx val="2"/>
            <c:invertIfNegative val="0"/>
            <c:bubble3D val="0"/>
            <c:spPr>
              <a:pattFill prst="pct20">
                <a:fgClr>
                  <a:srgbClr val="F57B29"/>
                </a:fgClr>
                <a:bgClr>
                  <a:srgbClr val="FFFFFF"/>
                </a:bgClr>
              </a:pattFill>
              <a:ln>
                <a:solidFill>
                  <a:srgbClr val="F57B29"/>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5-A2AF-456E-89E9-A213C3D3F170}"/>
              </c:ext>
            </c:extLst>
          </c:dPt>
          <c:dPt>
            <c:idx val="3"/>
            <c:invertIfNegative val="0"/>
            <c:bubble3D val="0"/>
            <c:spPr>
              <a:pattFill prst="solidDmnd">
                <a:fgClr>
                  <a:srgbClr val="A6A6A6"/>
                </a:fgClr>
                <a:bgClr>
                  <a:srgbClr val="FFFFFF"/>
                </a:bgClr>
              </a:pattFill>
              <a:ln>
                <a:solidFill>
                  <a:srgbClr val="A6A6A6"/>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7-A2AF-456E-89E9-A213C3D3F170}"/>
              </c:ext>
            </c:extLst>
          </c:dPt>
          <c:dPt>
            <c:idx val="4"/>
            <c:invertIfNegative val="0"/>
            <c:bubble3D val="0"/>
            <c:spPr>
              <a:pattFill prst="lgCheck">
                <a:fgClr>
                  <a:srgbClr val="F1BE48"/>
                </a:fgClr>
                <a:bgClr>
                  <a:srgbClr val="FFFFFF"/>
                </a:bgClr>
              </a:pattFill>
              <a:ln>
                <a:solidFill>
                  <a:srgbClr val="F1BE48"/>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9-A2AF-456E-89E9-A213C3D3F170}"/>
              </c:ext>
            </c:extLst>
          </c:dPt>
          <c:dPt>
            <c:idx val="5"/>
            <c:invertIfNegative val="0"/>
            <c:bubble3D val="0"/>
            <c:spPr>
              <a:pattFill prst="ltHorz">
                <a:fgClr>
                  <a:srgbClr val="173861"/>
                </a:fgClr>
                <a:bgClr>
                  <a:srgbClr val="FFFFFF"/>
                </a:bgClr>
              </a:pattFill>
              <a:ln>
                <a:solidFill>
                  <a:srgbClr val="173861"/>
                </a:solidFill>
              </a:ln>
            </c:spPr>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B-A2AF-456E-89E9-A213C3D3F170}"/>
              </c:ext>
            </c:extLst>
          </c:dPt>
          <c:xVal>
            <c:numRef>
              <c:f>Sheet1!$B$2:$B$7</c:f>
              <c:numCache>
                <c:formatCode>General</c:formatCode>
                <c:ptCount val="6"/>
                <c:pt idx="0">
                  <c:v>69</c:v>
                </c:pt>
                <c:pt idx="1">
                  <c:v>64</c:v>
                </c:pt>
                <c:pt idx="2">
                  <c:v>68</c:v>
                </c:pt>
                <c:pt idx="3">
                  <c:v>67</c:v>
                </c:pt>
                <c:pt idx="4">
                  <c:v>75</c:v>
                </c:pt>
                <c:pt idx="5">
                  <c:v>71</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C-A2AF-456E-89E9-A213C3D3F170}"/>
            </c:ext>
          </c:extLst>
        </c:ser>
        <c:dLbls>
          <c:showLegendKey val="0"/>
          <c:showVal val="0"/>
          <c:showCatName val="0"/>
          <c:showSerName val="0"/>
          <c:showPercent val="0"/>
          <c:showBubbleSize val="0"/>
        </c:dLbls>
        <c:bubbleScale val="100"/>
        <c:showNegBubbles val="0"/>
        <c:sizeRepresents val="w"/>
        <c:axId val="159921280"/>
        <c:axId val="159922816"/>
      </c:bubbleChart>
      <c:valAx>
        <c:axId val="15992128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59922816"/>
        <c:crossesAt val="0"/>
        <c:crossBetween val="midCat"/>
      </c:valAx>
      <c:valAx>
        <c:axId val="159922816"/>
        <c:scaling>
          <c:orientation val="minMax"/>
          <c:max val="4"/>
          <c:min val="-1"/>
        </c:scaling>
        <c:delete val="1"/>
        <c:axPos val="l"/>
        <c:numFmt formatCode="General" sourceLinked="1"/>
        <c:majorTickMark val="out"/>
        <c:minorTickMark val="none"/>
        <c:tickLblPos val="nextTo"/>
        <c:crossAx val="15992128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2" y="0"/>
            <a:ext cx="2946145" cy="496888"/>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l" defTabSz="906463" eaLnBrk="1" hangingPunct="1">
              <a:spcBef>
                <a:spcPct val="0"/>
              </a:spcBef>
              <a:defRPr sz="1100"/>
            </a:lvl1pPr>
          </a:lstStyle>
          <a:p>
            <a:pPr>
              <a:defRPr/>
            </a:pPr>
            <a:endParaRPr lang="en-US"/>
          </a:p>
        </p:txBody>
      </p:sp>
      <p:sp>
        <p:nvSpPr>
          <p:cNvPr id="357379" name="Rectangle 3"/>
          <p:cNvSpPr>
            <a:spLocks noGrp="1" noChangeArrowheads="1"/>
          </p:cNvSpPr>
          <p:nvPr>
            <p:ph type="dt" sz="quarter" idx="1"/>
          </p:nvPr>
        </p:nvSpPr>
        <p:spPr bwMode="auto">
          <a:xfrm>
            <a:off x="3849911" y="0"/>
            <a:ext cx="2946144" cy="496888"/>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r" defTabSz="906463" eaLnBrk="1" hangingPunct="1">
              <a:spcBef>
                <a:spcPct val="0"/>
              </a:spcBef>
              <a:defRPr sz="1100"/>
            </a:lvl1pPr>
          </a:lstStyle>
          <a:p>
            <a:pPr>
              <a:defRPr/>
            </a:pPr>
            <a:endParaRPr lang="en-US"/>
          </a:p>
        </p:txBody>
      </p:sp>
      <p:sp>
        <p:nvSpPr>
          <p:cNvPr id="357380" name="Rectangle 4"/>
          <p:cNvSpPr>
            <a:spLocks noGrp="1" noChangeArrowheads="1"/>
          </p:cNvSpPr>
          <p:nvPr>
            <p:ph type="ftr" sz="quarter" idx="2"/>
          </p:nvPr>
        </p:nvSpPr>
        <p:spPr bwMode="auto">
          <a:xfrm>
            <a:off x="2" y="9428164"/>
            <a:ext cx="2946145" cy="496887"/>
          </a:xfrm>
          <a:prstGeom prst="rect">
            <a:avLst/>
          </a:prstGeom>
          <a:noFill/>
          <a:ln w="9525">
            <a:noFill/>
            <a:miter lim="800000"/>
            <a:headEnd/>
            <a:tailEnd/>
          </a:ln>
        </p:spPr>
        <p:txBody>
          <a:bodyPr vert="horz" wrap="square" lIns="90650" tIns="45324" rIns="90650" bIns="45324" numCol="1" anchor="b" anchorCtr="0" compatLnSpc="1">
            <a:prstTxWarp prst="textNoShape">
              <a:avLst/>
            </a:prstTxWarp>
          </a:bodyPr>
          <a:lstStyle>
            <a:lvl1pPr algn="l" defTabSz="906463" eaLnBrk="1" hangingPunct="1">
              <a:spcBef>
                <a:spcPct val="0"/>
              </a:spcBef>
              <a:defRPr sz="1100"/>
            </a:lvl1pPr>
          </a:lstStyle>
          <a:p>
            <a:pPr>
              <a:defRPr/>
            </a:pPr>
            <a:endParaRPr lang="en-US"/>
          </a:p>
        </p:txBody>
      </p:sp>
      <p:sp>
        <p:nvSpPr>
          <p:cNvPr id="357381" name="Rectangle 5"/>
          <p:cNvSpPr>
            <a:spLocks noGrp="1" noChangeArrowheads="1"/>
          </p:cNvSpPr>
          <p:nvPr>
            <p:ph type="sldNum" sz="quarter" idx="3"/>
          </p:nvPr>
        </p:nvSpPr>
        <p:spPr bwMode="auto">
          <a:xfrm>
            <a:off x="3849911" y="9428164"/>
            <a:ext cx="2946144" cy="496887"/>
          </a:xfrm>
          <a:prstGeom prst="rect">
            <a:avLst/>
          </a:prstGeom>
          <a:noFill/>
          <a:ln w="9525">
            <a:noFill/>
            <a:miter lim="800000"/>
            <a:headEnd/>
            <a:tailEnd/>
          </a:ln>
        </p:spPr>
        <p:txBody>
          <a:bodyPr vert="horz" wrap="square" lIns="90650" tIns="45324" rIns="90650" bIns="45324" numCol="1" anchor="b" anchorCtr="0" compatLnSpc="1">
            <a:prstTxWarp prst="textNoShape">
              <a:avLst/>
            </a:prstTxWarp>
          </a:bodyPr>
          <a:lstStyle>
            <a:lvl1pPr algn="r" defTabSz="906463" eaLnBrk="1" hangingPunct="1">
              <a:spcBef>
                <a:spcPct val="0"/>
              </a:spcBef>
              <a:defRPr sz="1100"/>
            </a:lvl1pPr>
          </a:lstStyle>
          <a:p>
            <a:pPr>
              <a:defRPr/>
            </a:pPr>
            <a:fld id="{B267AA43-1B9F-49F0-BE19-72FD1015666D}" type="slidenum">
              <a:rPr lang="en-US"/>
              <a:pPr>
                <a:defRPr/>
              </a:pPr>
              <a:t>‹#›</a:t>
            </a:fld>
            <a:endParaRPr lang="en-US"/>
          </a:p>
        </p:txBody>
      </p:sp>
    </p:spTree>
    <p:extLst>
      <p:ext uri="{BB962C8B-B14F-4D97-AF65-F5344CB8AC3E}">
        <p14:creationId xmlns:p14="http://schemas.microsoft.com/office/powerpoint/2010/main" val="992878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539750" y="552450"/>
            <a:ext cx="5721350" cy="396240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80254" y="4716463"/>
            <a:ext cx="5437168" cy="4702175"/>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8551" name="Rectangle 7"/>
          <p:cNvSpPr>
            <a:spLocks noGrp="1" noChangeArrowheads="1"/>
          </p:cNvSpPr>
          <p:nvPr>
            <p:ph type="sldNum" sz="quarter" idx="5"/>
          </p:nvPr>
        </p:nvSpPr>
        <p:spPr bwMode="auto">
          <a:xfrm>
            <a:off x="3849911" y="1"/>
            <a:ext cx="2946144" cy="280988"/>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r" defTabSz="906463" eaLnBrk="1" hangingPunct="1">
              <a:spcBef>
                <a:spcPct val="0"/>
              </a:spcBef>
              <a:defRPr sz="800"/>
            </a:lvl1pPr>
          </a:lstStyle>
          <a:p>
            <a:pPr>
              <a:defRPr/>
            </a:pPr>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BD169286-7779-44A5-A586-15FA91A020D3}" type="slidenum">
              <a:rPr lang="en-GB" sz="1000">
                <a:latin typeface="Arial Black" pitchFamily="34" charset="0"/>
              </a:rPr>
              <a:pPr>
                <a:defRPr/>
              </a:pPr>
              <a:t>‹#›</a:t>
            </a:fld>
            <a:endParaRPr lang="en-GB" sz="1000">
              <a:latin typeface="Arial Black" pitchFamily="34" charset="0"/>
            </a:endParaRPr>
          </a:p>
        </p:txBody>
      </p:sp>
      <p:sp>
        <p:nvSpPr>
          <p:cNvPr id="108552" name="Text Box 8"/>
          <p:cNvSpPr txBox="1">
            <a:spLocks noChangeArrowheads="1"/>
          </p:cNvSpPr>
          <p:nvPr/>
        </p:nvSpPr>
        <p:spPr bwMode="auto">
          <a:xfrm>
            <a:off x="0" y="9591675"/>
            <a:ext cx="6797675" cy="342328"/>
          </a:xfrm>
          <a:prstGeom prst="rect">
            <a:avLst/>
          </a:prstGeom>
          <a:noFill/>
          <a:ln w="9525">
            <a:noFill/>
            <a:miter lim="800000"/>
            <a:headEnd/>
            <a:tailEnd/>
          </a:ln>
        </p:spPr>
        <p:txBody>
          <a:bodyPr lIns="89224" tIns="46396" rIns="89224" bIns="46396">
            <a:spAutoFit/>
          </a:bodyPr>
          <a:lstStyle/>
          <a:p>
            <a:pPr algn="ctr" defTabSz="906463" eaLnBrk="1" hangingPunct="1">
              <a:spcBef>
                <a:spcPct val="50000"/>
              </a:spcBef>
              <a:defRPr/>
            </a:pPr>
            <a:r>
              <a:rPr lang="en-GB" sz="800" i="1">
                <a:solidFill>
                  <a:srgbClr val="5F5F5F"/>
                </a:solidFill>
                <a:ea typeface="Times New Roman" pitchFamily="18" charset="0"/>
                <a:cs typeface="Arial" charset="0"/>
              </a:rPr>
              <a:t>© 2008 Ipsos MORI.  Contains Ipsos MORI confidential and proprietary information.</a:t>
            </a:r>
            <a:br>
              <a:rPr lang="en-GB" sz="800" i="1">
                <a:solidFill>
                  <a:srgbClr val="5F5F5F"/>
                </a:solidFill>
                <a:ea typeface="Times New Roman" pitchFamily="18" charset="0"/>
                <a:cs typeface="Arial" charset="0"/>
              </a:rPr>
            </a:br>
            <a:r>
              <a:rPr lang="en-GB" sz="800" i="1">
                <a:solidFill>
                  <a:srgbClr val="5F5F5F"/>
                </a:solidFill>
                <a:ea typeface="Times New Roman" pitchFamily="18" charset="0"/>
                <a:cs typeface="Arial" charset="0"/>
              </a:rPr>
              <a:t>Not to be disclosed or reproduced without the prior written consent of Ipsos MORI.</a:t>
            </a:r>
          </a:p>
        </p:txBody>
      </p:sp>
    </p:spTree>
    <p:extLst>
      <p:ext uri="{BB962C8B-B14F-4D97-AF65-F5344CB8AC3E}">
        <p14:creationId xmlns:p14="http://schemas.microsoft.com/office/powerpoint/2010/main" val="4030131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266700" algn="l" rtl="0" eaLnBrk="0" fontAlgn="base" hangingPunct="0">
      <a:spcBef>
        <a:spcPct val="30000"/>
      </a:spcBef>
      <a:spcAft>
        <a:spcPct val="0"/>
      </a:spcAft>
      <a:defRPr sz="1200" kern="1200">
        <a:solidFill>
          <a:schemeClr val="tx1"/>
        </a:solidFill>
        <a:latin typeface="Arial" charset="0"/>
        <a:ea typeface="+mn-ea"/>
        <a:cs typeface="+mn-cs"/>
      </a:defRPr>
    </a:lvl2pPr>
    <a:lvl3pPr marL="534988" algn="l" rtl="0" eaLnBrk="0" fontAlgn="base" hangingPunct="0">
      <a:spcBef>
        <a:spcPct val="30000"/>
      </a:spcBef>
      <a:spcAft>
        <a:spcPct val="0"/>
      </a:spcAft>
      <a:defRPr sz="1200" kern="1200">
        <a:solidFill>
          <a:schemeClr val="tx1"/>
        </a:solidFill>
        <a:latin typeface="Arial" charset="0"/>
        <a:ea typeface="+mn-ea"/>
        <a:cs typeface="+mn-cs"/>
      </a:defRPr>
    </a:lvl3pPr>
    <a:lvl4pPr marL="809625" algn="l" rtl="0" eaLnBrk="0" fontAlgn="base" hangingPunct="0">
      <a:spcBef>
        <a:spcPct val="30000"/>
      </a:spcBef>
      <a:spcAft>
        <a:spcPct val="0"/>
      </a:spcAft>
      <a:defRPr sz="1200" kern="1200">
        <a:solidFill>
          <a:schemeClr val="tx1"/>
        </a:solidFill>
        <a:latin typeface="Arial" charset="0"/>
        <a:ea typeface="+mn-ea"/>
        <a:cs typeface="+mn-cs"/>
      </a:defRPr>
    </a:lvl4pPr>
    <a:lvl5pPr marL="1076325"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69951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04933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87836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87836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16516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8215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76285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62760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36126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08945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65135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111270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04980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5726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199441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232497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810621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8013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34154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668695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99801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699510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45179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612662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168674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665895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602093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145600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957139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387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95945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21422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9254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19653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484041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98526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018769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769518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233117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597167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73605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8012238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3503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259006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5094061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224076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937720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219506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656960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852198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297605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217211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7870608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9179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6995102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3473378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299354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5060197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1776549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524122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034231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4720926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576061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3056060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94749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32503962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894663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4682686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8892779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93785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141005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3268927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162033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0779974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1604777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7408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844412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2699504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129825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850850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229711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Divider ">
    <p:spTree>
      <p:nvGrpSpPr>
        <p:cNvPr id="1" name=""/>
        <p:cNvGrpSpPr/>
        <p:nvPr/>
      </p:nvGrpSpPr>
      <p:grpSpPr>
        <a:xfrm>
          <a:off x="0" y="0"/>
          <a:ext cx="0" cy="0"/>
          <a:chOff x="0" y="0"/>
          <a:chExt cx="0" cy="0"/>
        </a:xfrm>
      </p:grpSpPr>
      <p:sp>
        <p:nvSpPr>
          <p:cNvPr id="2" name="Rectangle 1"/>
          <p:cNvSpPr/>
          <p:nvPr userDrawn="1"/>
        </p:nvSpPr>
        <p:spPr bwMode="auto">
          <a:xfrm>
            <a:off x="0" y="0"/>
            <a:ext cx="9906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r>
              <a:rPr lang="en-GB" sz="800" dirty="0">
                <a:solidFill>
                  <a:schemeClr val="bg1"/>
                </a:solidFill>
                <a:latin typeface="Segoe UI Light" panose="020B0502040204020203" pitchFamily="34" charset="0"/>
              </a:rPr>
              <a:t>Document Name Here  |  Month 2016</a:t>
            </a:r>
            <a:r>
              <a:rPr lang="en-GB" sz="800" baseline="0" dirty="0">
                <a:solidFill>
                  <a:schemeClr val="bg1"/>
                </a:solidFill>
                <a:latin typeface="Segoe UI Light" panose="020B0502040204020203" pitchFamily="34" charset="0"/>
              </a:rPr>
              <a:t> </a:t>
            </a:r>
            <a:r>
              <a:rPr lang="en-GB" sz="800" dirty="0">
                <a:solidFill>
                  <a:schemeClr val="bg1"/>
                </a:solidFill>
                <a:latin typeface="Segoe UI Light" panose="020B0502040204020203" pitchFamily="34" charset="0"/>
              </a:rPr>
              <a:t>|  Version 1  |  Public  |  Internal Use Only  |  Confidential  |  Strictly  Confidential (DELETE CLASSIFICATION)</a:t>
            </a:r>
          </a:p>
        </p:txBody>
      </p:sp>
      <p:sp>
        <p:nvSpPr>
          <p:cNvPr id="4" name="Rectangle 3"/>
          <p:cNvSpPr/>
          <p:nvPr userDrawn="1"/>
        </p:nvSpPr>
        <p:spPr bwMode="auto">
          <a:xfrm>
            <a:off x="200472" y="188640"/>
            <a:ext cx="9505056" cy="6480720"/>
          </a:xfrm>
          <a:prstGeom prst="rect">
            <a:avLst/>
          </a:prstGeom>
          <a:solidFill>
            <a:srgbClr val="71B2C9"/>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079" y="5939944"/>
            <a:ext cx="2924168" cy="551789"/>
          </a:xfrm>
          <a:prstGeom prst="rect">
            <a:avLst/>
          </a:prstGeom>
        </p:spPr>
      </p:pic>
      <p:sp>
        <p:nvSpPr>
          <p:cNvPr id="35" name="TextBox 34"/>
          <p:cNvSpPr txBox="1"/>
          <p:nvPr userDrawn="1"/>
        </p:nvSpPr>
        <p:spPr bwMode="gray">
          <a:xfrm>
            <a:off x="200472" y="6669360"/>
            <a:ext cx="4896000" cy="180975"/>
          </a:xfrm>
          <a:prstGeom prst="rect">
            <a:avLst/>
          </a:prstGeom>
          <a:noFill/>
        </p:spPr>
        <p:txBody>
          <a:bodyPr wrap="none" lIns="0" tIns="0" rIns="0" bIns="0" rtlCol="0" anchor="ctr">
            <a:noAutofit/>
          </a:bodyPr>
          <a:lstStyle/>
          <a:p>
            <a:pPr algn="l"/>
            <a:r>
              <a:rPr lang="en-GB" sz="700" dirty="0">
                <a:solidFill>
                  <a:schemeClr val="tx1"/>
                </a:solidFill>
                <a:latin typeface="Segoe UI Light" panose="020B0502040204020203" pitchFamily="34" charset="0"/>
              </a:rPr>
              <a:t>CCG</a:t>
            </a:r>
            <a:r>
              <a:rPr lang="en-GB" sz="700" baseline="0" dirty="0">
                <a:solidFill>
                  <a:schemeClr val="tx1"/>
                </a:solidFill>
                <a:latin typeface="Segoe UI Light" panose="020B0502040204020203" pitchFamily="34" charset="0"/>
              </a:rPr>
              <a:t> 360 stakeholder survey 2017</a:t>
            </a:r>
            <a:r>
              <a:rPr lang="en-GB" sz="700" dirty="0">
                <a:solidFill>
                  <a:schemeClr val="tx1"/>
                </a:solidFill>
                <a:latin typeface="Segoe UI Light" panose="020B0502040204020203" pitchFamily="34" charset="0"/>
              </a:rPr>
              <a:t> - Report |  April 2017</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Public</a:t>
            </a:r>
          </a:p>
        </p:txBody>
      </p:sp>
      <p:sp>
        <p:nvSpPr>
          <p:cNvPr id="36" name="Rectangle 35"/>
          <p:cNvSpPr/>
          <p:nvPr userDrawn="1"/>
        </p:nvSpPr>
        <p:spPr>
          <a:xfrm>
            <a:off x="9302853" y="6579060"/>
            <a:ext cx="402674" cy="307777"/>
          </a:xfrm>
          <a:prstGeom prst="rect">
            <a:avLst/>
          </a:prstGeom>
        </p:spPr>
        <p:txBody>
          <a:bodyPr wrap="none">
            <a:spAutoFit/>
          </a:bodyPr>
          <a:lstStyle/>
          <a:p>
            <a:fld id="{2B5C0119-A79E-4519-AC81-846F0D8B06F9}" type="slidenum">
              <a:rPr kumimoji="0" lang="en-GB" sz="1400" b="0" i="0" u="none" strike="noStrike" kern="1200" cap="none" spc="0" normalizeH="0" baseline="0" noProof="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914400" rtl="0" eaLnBrk="0" fontAlgn="base" latinLnBrk="0" hangingPunct="0">
                <a:lnSpc>
                  <a:spcPct val="100000"/>
                </a:lnSpc>
                <a:spcBef>
                  <a:spcPct val="20000"/>
                </a:spcBef>
                <a:spcAft>
                  <a:spcPct val="0"/>
                </a:spcAft>
                <a:buClrTx/>
                <a:buSzTx/>
                <a:buFontTx/>
                <a:buNone/>
                <a:tabLst/>
                <a:defRPr/>
              </a:pPr>
              <a:t>‹#›</a:t>
            </a:fld>
            <a:endParaRPr lang="en-GB"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Question and Full Page Content">
    <p:bg>
      <p:bgPr>
        <a:solidFill>
          <a:srgbClr val="71B2C9"/>
        </a:solid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57"/>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endParaRPr lang="en-GB" dirty="0"/>
          </a:p>
        </p:txBody>
      </p:sp>
      <p:sp>
        <p:nvSpPr>
          <p:cNvPr id="7" name="Content Placeholder 12"/>
          <p:cNvSpPr>
            <a:spLocks noGrp="1"/>
          </p:cNvSpPr>
          <p:nvPr>
            <p:ph sz="quarter" idx="10" hasCustomPrompt="1"/>
          </p:nvPr>
        </p:nvSpPr>
        <p:spPr>
          <a:xfrm>
            <a:off x="246063" y="1514475"/>
            <a:ext cx="9417050" cy="4697413"/>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Question and Content Full Page with Base/Source">
    <p:bg>
      <p:bgPr>
        <a:solidFill>
          <a:srgbClr val="71B2C9"/>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13"/>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baseline="0"/>
            </a:lvl1pPr>
          </a:lstStyle>
          <a:p>
            <a:r>
              <a:rPr lang="en-US" dirty="0"/>
              <a:t>Click to edit slide title Arial Bold size 24</a:t>
            </a:r>
            <a:endParaRPr lang="en-GB" dirty="0"/>
          </a:p>
        </p:txBody>
      </p:sp>
      <p:sp>
        <p:nvSpPr>
          <p:cNvPr id="10"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a:t>Click to edit Base</a:t>
            </a:r>
          </a:p>
        </p:txBody>
      </p:sp>
      <p:sp>
        <p:nvSpPr>
          <p:cNvPr id="14" name="Content Placeholder 12"/>
          <p:cNvSpPr>
            <a:spLocks noGrp="1"/>
          </p:cNvSpPr>
          <p:nvPr>
            <p:ph sz="quarter" idx="10" hasCustomPrompt="1"/>
          </p:nvPr>
        </p:nvSpPr>
        <p:spPr>
          <a:xfrm>
            <a:off x="246063" y="1514475"/>
            <a:ext cx="9417050" cy="4362450"/>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9" name="Straight Connector 8"/>
          <p:cNvCxnSpPr/>
          <p:nvPr userDrawn="1"/>
        </p:nvCxnSpPr>
        <p:spPr bwMode="auto">
          <a:xfrm>
            <a:off x="251622"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71B2C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lIns="0" tIns="0" rIns="0" bIns="0"/>
          <a:lstStyle>
            <a:lvl1pPr>
              <a:defRPr baseline="0"/>
            </a:lvl1pPr>
          </a:lstStyle>
          <a:p>
            <a:r>
              <a:rPr lang="en-US" dirty="0"/>
              <a:t>Click to edit slide title Arial Bold size 24</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Half Slide">
    <p:spTree>
      <p:nvGrpSpPr>
        <p:cNvPr id="1" name=""/>
        <p:cNvGrpSpPr/>
        <p:nvPr/>
      </p:nvGrpSpPr>
      <p:grpSpPr>
        <a:xfrm>
          <a:off x="0" y="0"/>
          <a:ext cx="0" cy="0"/>
          <a:chOff x="0" y="0"/>
          <a:chExt cx="0" cy="0"/>
        </a:xfrm>
      </p:grpSpPr>
      <p:sp>
        <p:nvSpPr>
          <p:cNvPr id="14" name="Rectangle 13"/>
          <p:cNvSpPr/>
          <p:nvPr userDrawn="1"/>
        </p:nvSpPr>
        <p:spPr bwMode="auto">
          <a:xfrm>
            <a:off x="0" y="0"/>
            <a:ext cx="4953000"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 name="Rectangle 111"/>
          <p:cNvSpPr>
            <a:spLocks noChangeArrowheads="1"/>
          </p:cNvSpPr>
          <p:nvPr/>
        </p:nvSpPr>
        <p:spPr bwMode="auto">
          <a:xfrm flipH="1">
            <a:off x="4952999" y="0"/>
            <a:ext cx="4951413"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3" name="Title 1"/>
          <p:cNvSpPr>
            <a:spLocks noGrp="1"/>
          </p:cNvSpPr>
          <p:nvPr>
            <p:ph type="title" hasCustomPrompt="1"/>
          </p:nvPr>
        </p:nvSpPr>
        <p:spPr>
          <a:xfrm>
            <a:off x="0" y="811213"/>
            <a:ext cx="4952999" cy="2117721"/>
          </a:xfrm>
          <a:prstGeom prst="rect">
            <a:avLst/>
          </a:prstGeom>
        </p:spPr>
        <p:txBody>
          <a:bodyPr lIns="216000" tIns="216000" rIns="216000" anchor="b" anchorCtr="0"/>
          <a:lstStyle>
            <a:lvl1pPr>
              <a:defRPr sz="2400" i="0"/>
            </a:lvl1pPr>
          </a:lstStyle>
          <a:p>
            <a:r>
              <a:rPr lang="en-US" dirty="0"/>
              <a:t>Click to edit title Arial Bold size 24</a:t>
            </a:r>
            <a:endParaRPr lang="en-GB" dirty="0"/>
          </a:p>
        </p:txBody>
      </p:sp>
      <p:cxnSp>
        <p:nvCxnSpPr>
          <p:cNvPr id="31" name="Straight Connector 30"/>
          <p:cNvCxnSpPr/>
          <p:nvPr userDrawn="1"/>
        </p:nvCxnSpPr>
        <p:spPr bwMode="auto">
          <a:xfrm flipV="1">
            <a:off x="0" y="4857760"/>
            <a:ext cx="4953000" cy="986"/>
          </a:xfrm>
          <a:prstGeom prst="line">
            <a:avLst/>
          </a:prstGeom>
          <a:solidFill>
            <a:schemeClr val="accent2"/>
          </a:solidFill>
          <a:ln w="9525" cap="flat" cmpd="sng" algn="ctr">
            <a:solidFill>
              <a:srgbClr val="60C9CE"/>
            </a:solidFill>
            <a:prstDash val="solid"/>
            <a:round/>
            <a:headEnd type="none" w="med" len="med"/>
            <a:tailEnd type="none" w="med" len="med"/>
          </a:ln>
          <a:effectLst/>
        </p:spPr>
      </p:cxnSp>
      <p:cxnSp>
        <p:nvCxnSpPr>
          <p:cNvPr id="34" name="Straight Connector 33"/>
          <p:cNvCxnSpPr/>
          <p:nvPr/>
        </p:nvCxnSpPr>
        <p:spPr bwMode="auto">
          <a:xfrm flipV="1">
            <a:off x="0" y="810227"/>
            <a:ext cx="4953000" cy="986"/>
          </a:xfrm>
          <a:prstGeom prst="line">
            <a:avLst/>
          </a:prstGeom>
          <a:solidFill>
            <a:schemeClr val="accent2"/>
          </a:solidFill>
          <a:ln w="12700" cap="flat" cmpd="sng" algn="ctr">
            <a:solidFill>
              <a:srgbClr val="60C9CE"/>
            </a:solidFill>
            <a:prstDash val="solid"/>
            <a:round/>
            <a:headEnd type="none" w="med" len="med"/>
            <a:tailEnd type="none" w="med" len="med"/>
          </a:ln>
          <a:effectLst/>
        </p:spPr>
      </p:cxnSp>
      <p:sp>
        <p:nvSpPr>
          <p:cNvPr id="22" name="Text Placeholder 21"/>
          <p:cNvSpPr>
            <a:spLocks noGrp="1"/>
          </p:cNvSpPr>
          <p:nvPr>
            <p:ph type="body" sz="quarter" idx="10" hasCustomPrompt="1"/>
          </p:nvPr>
        </p:nvSpPr>
        <p:spPr bwMode="white">
          <a:xfrm>
            <a:off x="1" y="2932043"/>
            <a:ext cx="4953000" cy="1925707"/>
          </a:xfrm>
          <a:prstGeom prst="rect">
            <a:avLst/>
          </a:prstGeom>
        </p:spPr>
        <p:txBody>
          <a:bodyPr lIns="216000" tIns="72000" rIns="216000" bIns="216000"/>
          <a:lstStyle>
            <a:lvl1pPr>
              <a:buNone/>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Subtitle Arial size 20</a:t>
            </a:r>
          </a:p>
        </p:txBody>
      </p:sp>
      <p:sp>
        <p:nvSpPr>
          <p:cNvPr id="9" name="Rectangle 111"/>
          <p:cNvSpPr>
            <a:spLocks noChangeArrowheads="1"/>
          </p:cNvSpPr>
          <p:nvPr userDrawn="1"/>
        </p:nvSpPr>
        <p:spPr bwMode="auto">
          <a:xfrm flipH="1">
            <a:off x="4952999" y="0"/>
            <a:ext cx="4951413"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cxnSp>
        <p:nvCxnSpPr>
          <p:cNvPr id="10" name="Straight Connector 9"/>
          <p:cNvCxnSpPr/>
          <p:nvPr userDrawn="1"/>
        </p:nvCxnSpPr>
        <p:spPr bwMode="ltGray">
          <a:xfrm flipV="1">
            <a:off x="0" y="4857760"/>
            <a:ext cx="4953000" cy="986"/>
          </a:xfrm>
          <a:prstGeom prst="line">
            <a:avLst/>
          </a:prstGeom>
          <a:solidFill>
            <a:schemeClr val="accent2"/>
          </a:solidFill>
          <a:ln w="9525" cap="flat" cmpd="sng" algn="ctr">
            <a:solidFill>
              <a:srgbClr val="60C9CE"/>
            </a:solidFill>
            <a:prstDash val="sysDot"/>
            <a:round/>
            <a:headEnd type="none" w="med" len="med"/>
            <a:tailEnd type="none" w="med" len="med"/>
          </a:ln>
          <a:effectLst/>
        </p:spPr>
      </p:cxnSp>
      <p:grpSp>
        <p:nvGrpSpPr>
          <p:cNvPr id="38" name="Group 37"/>
          <p:cNvGrpSpPr>
            <a:grpSpLocks noChangeAspect="1"/>
          </p:cNvGrpSpPr>
          <p:nvPr userDrawn="1"/>
        </p:nvGrpSpPr>
        <p:grpSpPr bwMode="gray">
          <a:xfrm>
            <a:off x="4448944" y="6381812"/>
            <a:ext cx="341830" cy="313735"/>
            <a:chOff x="1020" y="346"/>
            <a:chExt cx="4114" cy="3756"/>
          </a:xfrm>
        </p:grpSpPr>
        <p:sp>
          <p:nvSpPr>
            <p:cNvPr id="39" name="Freeform 3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0" name="Freeform 39"/>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1" name="Freeform 40"/>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2" name="Freeform 41"/>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2" name="Freeform 61"/>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pic>
        <p:nvPicPr>
          <p:cNvPr id="28" name="Picture 27" descr="Ipsos SRI Logo - WHITE.png"/>
          <p:cNvPicPr>
            <a:picLocks noChangeAspect="1"/>
          </p:cNvPicPr>
          <p:nvPr userDrawn="1"/>
        </p:nvPicPr>
        <p:blipFill>
          <a:blip r:embed="rId3" cstate="print">
            <a:clrChange>
              <a:clrFrom>
                <a:srgbClr val="000000">
                  <a:alpha val="0"/>
                </a:srgbClr>
              </a:clrFrom>
              <a:clrTo>
                <a:srgbClr val="000000">
                  <a:alpha val="0"/>
                </a:srgbClr>
              </a:clrTo>
            </a:clrChange>
          </a:blip>
          <a:stretch>
            <a:fillRect/>
          </a:stretch>
        </p:blipFill>
        <p:spPr bwMode="white">
          <a:xfrm>
            <a:off x="272480" y="6450646"/>
            <a:ext cx="1352043" cy="2646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BG Colour">
    <p:spTree>
      <p:nvGrpSpPr>
        <p:cNvPr id="1" name=""/>
        <p:cNvGrpSpPr/>
        <p:nvPr/>
      </p:nvGrpSpPr>
      <p:grpSpPr>
        <a:xfrm>
          <a:off x="0" y="0"/>
          <a:ext cx="0" cy="0"/>
          <a:chOff x="0" y="0"/>
          <a:chExt cx="0" cy="0"/>
        </a:xfrm>
      </p:grpSpPr>
      <p:sp>
        <p:nvSpPr>
          <p:cNvPr id="42" name="Rectangle 41"/>
          <p:cNvSpPr/>
          <p:nvPr userDrawn="1"/>
        </p:nvSpPr>
        <p:spPr bwMode="auto">
          <a:xfrm>
            <a:off x="0" y="0"/>
            <a:ext cx="9904413"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0" name="Text Placeholder 29"/>
          <p:cNvSpPr>
            <a:spLocks noGrp="1"/>
          </p:cNvSpPr>
          <p:nvPr>
            <p:ph type="body" sz="quarter" idx="10" hasCustomPrompt="1"/>
          </p:nvPr>
        </p:nvSpPr>
        <p:spPr bwMode="white">
          <a:xfrm>
            <a:off x="21266" y="902255"/>
            <a:ext cx="9677399" cy="347662"/>
          </a:xfrm>
          <a:prstGeom prst="rect">
            <a:avLst/>
          </a:prstGeom>
        </p:spPr>
        <p:txBody>
          <a:bodyPr lIns="216000" rIns="720000"/>
          <a:lstStyle>
            <a:lvl1pPr>
              <a:buNone/>
              <a:defRPr sz="2000" b="1">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slide subtitle Arial Bold size 20</a:t>
            </a:r>
          </a:p>
        </p:txBody>
      </p:sp>
      <p:sp>
        <p:nvSpPr>
          <p:cNvPr id="38" name="Content Placeholder 12"/>
          <p:cNvSpPr>
            <a:spLocks noGrp="1"/>
          </p:cNvSpPr>
          <p:nvPr>
            <p:ph sz="quarter" idx="15" hasCustomPrompt="1"/>
          </p:nvPr>
        </p:nvSpPr>
        <p:spPr bwMode="white">
          <a:xfrm>
            <a:off x="246064" y="1514475"/>
            <a:ext cx="3001962" cy="4700588"/>
          </a:xfrm>
          <a:prstGeom prst="rect">
            <a:avLst/>
          </a:prstGeo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39" name="Content Placeholder 14"/>
          <p:cNvSpPr>
            <a:spLocks noGrp="1"/>
          </p:cNvSpPr>
          <p:nvPr>
            <p:ph sz="quarter" idx="12" hasCustomPrompt="1"/>
          </p:nvPr>
        </p:nvSpPr>
        <p:spPr bwMode="white">
          <a:xfrm>
            <a:off x="3487738" y="1514475"/>
            <a:ext cx="2973388" cy="4700588"/>
          </a:xfrm>
          <a:prstGeom prst="rect">
            <a:avLst/>
          </a:prstGeo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sp>
        <p:nvSpPr>
          <p:cNvPr id="40" name="Content Placeholder 14"/>
          <p:cNvSpPr>
            <a:spLocks noGrp="1"/>
          </p:cNvSpPr>
          <p:nvPr>
            <p:ph sz="quarter" idx="16" hasCustomPrompt="1"/>
          </p:nvPr>
        </p:nvSpPr>
        <p:spPr bwMode="white">
          <a:xfrm>
            <a:off x="6686550" y="1514475"/>
            <a:ext cx="2973388" cy="4700588"/>
          </a:xfrm>
          <a:prstGeom prst="rect">
            <a:avLst/>
          </a:prstGeo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sp>
        <p:nvSpPr>
          <p:cNvPr id="57" name="Text Placeholder 29"/>
          <p:cNvSpPr>
            <a:spLocks noGrp="1"/>
          </p:cNvSpPr>
          <p:nvPr>
            <p:ph type="body" sz="quarter" idx="17" hasCustomPrompt="1"/>
          </p:nvPr>
        </p:nvSpPr>
        <p:spPr bwMode="white">
          <a:xfrm>
            <a:off x="37272" y="221834"/>
            <a:ext cx="8732152" cy="616226"/>
          </a:xfrm>
          <a:prstGeom prst="rect">
            <a:avLst/>
          </a:prstGeom>
        </p:spPr>
        <p:txBody>
          <a:bodyPr lIns="216000" rIns="720000"/>
          <a:lstStyle>
            <a:lvl1pPr marL="0" indent="0">
              <a:buNone/>
              <a:defRPr sz="2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slice title Arial Bold size 24</a:t>
            </a:r>
          </a:p>
        </p:txBody>
      </p:sp>
      <p:grpSp>
        <p:nvGrpSpPr>
          <p:cNvPr id="26" name="Group 25"/>
          <p:cNvGrpSpPr>
            <a:grpSpLocks noChangeAspect="1"/>
          </p:cNvGrpSpPr>
          <p:nvPr userDrawn="1"/>
        </p:nvGrpSpPr>
        <p:grpSpPr bwMode="gray">
          <a:xfrm>
            <a:off x="9320170" y="6454998"/>
            <a:ext cx="341830" cy="313735"/>
            <a:chOff x="1020" y="346"/>
            <a:chExt cx="4114" cy="3756"/>
          </a:xfrm>
        </p:grpSpPr>
        <p:sp>
          <p:nvSpPr>
            <p:cNvPr id="27" name="Freeform 26"/>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1" name="Freeform 30"/>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4" name="Freeform 33"/>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5" name="Freeform 3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6" name="Freeform 3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pic>
        <p:nvPicPr>
          <p:cNvPr id="28" name="Picture 27" descr="Ipsos SRI Logo - WHITE.png"/>
          <p:cNvPicPr>
            <a:picLocks noChangeAspect="1"/>
          </p:cNvPicPr>
          <p:nvPr userDrawn="1"/>
        </p:nvPicPr>
        <p:blipFill>
          <a:blip r:embed="rId3" cstate="print">
            <a:clrChange>
              <a:clrFrom>
                <a:srgbClr val="000000">
                  <a:alpha val="0"/>
                </a:srgbClr>
              </a:clrFrom>
              <a:clrTo>
                <a:srgbClr val="000000">
                  <a:alpha val="0"/>
                </a:srgbClr>
              </a:clrTo>
            </a:clrChange>
          </a:blip>
          <a:stretch>
            <a:fillRect/>
          </a:stretch>
        </p:blipFill>
        <p:spPr bwMode="white">
          <a:xfrm>
            <a:off x="272480" y="6450646"/>
            <a:ext cx="1352043" cy="26463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ullets - Title and Full Page Content">
    <p:bg>
      <p:bgPr>
        <a:solidFill>
          <a:srgbClr val="71B2C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47797" y="0"/>
            <a:ext cx="8064523" cy="764704"/>
          </a:xfrm>
          <a:prstGeom prst="rect">
            <a:avLst/>
          </a:prstGeom>
        </p:spPr>
        <p:txBody>
          <a:bodyPr lIns="0" tIns="0" rIns="0" bIns="0"/>
          <a:lstStyle>
            <a:lvl1pPr>
              <a:defRPr baseline="0"/>
            </a:lvl1pPr>
          </a:lstStyle>
          <a:p>
            <a:r>
              <a:rPr lang="en-US" dirty="0"/>
              <a:t>Click to edit slide title Arial Bold size 24</a:t>
            </a:r>
            <a:endParaRPr lang="en-GB" dirty="0"/>
          </a:p>
        </p:txBody>
      </p:sp>
      <p:sp>
        <p:nvSpPr>
          <p:cNvPr id="13" name="Content Placeholder 12"/>
          <p:cNvSpPr>
            <a:spLocks noGrp="1"/>
          </p:cNvSpPr>
          <p:nvPr>
            <p:ph sz="quarter" idx="10" hasCustomPrompt="1"/>
          </p:nvPr>
        </p:nvSpPr>
        <p:spPr bwMode="gray">
          <a:xfrm>
            <a:off x="246063" y="1125539"/>
            <a:ext cx="9472612" cy="5086349"/>
          </a:xfrm>
          <a:prstGeom prst="rect">
            <a:avLst/>
          </a:prstGeom>
        </p:spPr>
        <p:txBody>
          <a:bodyPr/>
          <a:lstStyle>
            <a:lvl1pPr>
              <a:buClr>
                <a:schemeClr val="tx1"/>
              </a:buClr>
              <a:defRPr>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Tree>
    <p:extLst>
      <p:ext uri="{BB962C8B-B14F-4D97-AF65-F5344CB8AC3E}">
        <p14:creationId xmlns:p14="http://schemas.microsoft.com/office/powerpoint/2010/main" val="97817327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atement Divider - Primary Colour">
    <p:bg>
      <p:bgPr>
        <a:solidFill>
          <a:srgbClr val="74AAB4"/>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906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 name="Rectangle 2"/>
          <p:cNvSpPr/>
          <p:nvPr userDrawn="1"/>
        </p:nvSpPr>
        <p:spPr bwMode="auto">
          <a:xfrm>
            <a:off x="200472" y="188640"/>
            <a:ext cx="9505056" cy="6480720"/>
          </a:xfrm>
          <a:prstGeom prst="rect">
            <a:avLst/>
          </a:prstGeom>
          <a:solidFill>
            <a:srgbClr val="1B365D"/>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4" name="Rectangle 23"/>
          <p:cNvSpPr/>
          <p:nvPr userDrawn="1"/>
        </p:nvSpPr>
        <p:spPr bwMode="auto">
          <a:xfrm>
            <a:off x="200472" y="188640"/>
            <a:ext cx="9505056" cy="6480720"/>
          </a:xfrm>
          <a:prstGeom prst="rect">
            <a:avLst/>
          </a:prstGeom>
          <a:solidFill>
            <a:srgbClr val="71B2C9"/>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079" y="5939944"/>
            <a:ext cx="2924168" cy="551789"/>
          </a:xfrm>
          <a:prstGeom prst="rect">
            <a:avLst/>
          </a:prstGeom>
        </p:spPr>
      </p:pic>
      <p:sp>
        <p:nvSpPr>
          <p:cNvPr id="27" name="Rectangle 26"/>
          <p:cNvSpPr/>
          <p:nvPr userDrawn="1"/>
        </p:nvSpPr>
        <p:spPr>
          <a:xfrm>
            <a:off x="9302853" y="6579060"/>
            <a:ext cx="402674" cy="307777"/>
          </a:xfrm>
          <a:prstGeom prst="rect">
            <a:avLst/>
          </a:prstGeom>
        </p:spPr>
        <p:txBody>
          <a:bodyPr wrap="none">
            <a:spAutoFit/>
          </a:bodyPr>
          <a:lstStyle/>
          <a:p>
            <a:fld id="{2B5C0119-A79E-4519-AC81-846F0D8B06F9}" type="slidenum">
              <a:rPr kumimoji="0" lang="en-GB" sz="1400" b="0" i="0" u="none" strike="noStrike" kern="1200" cap="none" spc="0" normalizeH="0" baseline="0" noProof="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914400" rtl="0" eaLnBrk="0" fontAlgn="base" latinLnBrk="0" hangingPunct="0">
                <a:lnSpc>
                  <a:spcPct val="100000"/>
                </a:lnSpc>
                <a:spcBef>
                  <a:spcPct val="20000"/>
                </a:spcBef>
                <a:spcAft>
                  <a:spcPct val="0"/>
                </a:spcAft>
                <a:buClrTx/>
                <a:buSzTx/>
                <a:buFontTx/>
                <a:buNone/>
                <a:tabLst/>
                <a:defRPr/>
              </a:pPr>
              <a:t>‹#›</a:t>
            </a:fld>
            <a:endParaRPr lang="en-GB" dirty="0">
              <a:solidFill>
                <a:schemeClr val="tx1"/>
              </a:solidFill>
            </a:endParaRPr>
          </a:p>
        </p:txBody>
      </p:sp>
      <p:sp>
        <p:nvSpPr>
          <p:cNvPr id="9" name="TextBox 8"/>
          <p:cNvSpPr txBox="1"/>
          <p:nvPr userDrawn="1"/>
        </p:nvSpPr>
        <p:spPr bwMode="gray">
          <a:xfrm>
            <a:off x="200472" y="6669360"/>
            <a:ext cx="4896000" cy="180975"/>
          </a:xfrm>
          <a:prstGeom prst="rect">
            <a:avLst/>
          </a:prstGeom>
          <a:noFill/>
        </p:spPr>
        <p:txBody>
          <a:bodyPr wrap="none" lIns="0" tIns="0" rIns="0" bIns="0" rtlCol="0" anchor="ctr">
            <a:noAutofit/>
          </a:bodyPr>
          <a:lstStyle/>
          <a:p>
            <a:pPr algn="l"/>
            <a:r>
              <a:rPr lang="en-GB" sz="700" dirty="0">
                <a:solidFill>
                  <a:schemeClr val="tx1"/>
                </a:solidFill>
                <a:latin typeface="Segoe UI Light" panose="020B0502040204020203" pitchFamily="34" charset="0"/>
              </a:rPr>
              <a:t>CCG</a:t>
            </a:r>
            <a:r>
              <a:rPr lang="en-GB" sz="700" baseline="0" dirty="0">
                <a:solidFill>
                  <a:schemeClr val="tx1"/>
                </a:solidFill>
                <a:latin typeface="Segoe UI Light" panose="020B0502040204020203" pitchFamily="34" charset="0"/>
              </a:rPr>
              <a:t> 360 stakeholder survey 2017</a:t>
            </a:r>
            <a:r>
              <a:rPr lang="en-GB" sz="700" dirty="0">
                <a:solidFill>
                  <a:schemeClr val="tx1"/>
                </a:solidFill>
                <a:latin typeface="Segoe UI Light" panose="020B0502040204020203" pitchFamily="34" charset="0"/>
              </a:rPr>
              <a:t> - Report |  April 2017</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Public</a:t>
            </a:r>
          </a:p>
        </p:txBody>
      </p:sp>
    </p:spTree>
    <p:extLst>
      <p:ext uri="{BB962C8B-B14F-4D97-AF65-F5344CB8AC3E}">
        <p14:creationId xmlns:p14="http://schemas.microsoft.com/office/powerpoint/2010/main" val="40591595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llets - Title and Full Page Content (With Question, Base &amp; Source)">
    <p:bg>
      <p:bgPr>
        <a:solidFill>
          <a:srgbClr val="71B2C9"/>
        </a:solidFill>
        <a:effectLst/>
      </p:bgPr>
    </p:bg>
    <p:spTree>
      <p:nvGrpSpPr>
        <p:cNvPr id="1" name=""/>
        <p:cNvGrpSpPr/>
        <p:nvPr/>
      </p:nvGrpSpPr>
      <p:grpSpPr>
        <a:xfrm>
          <a:off x="0" y="0"/>
          <a:ext cx="0" cy="0"/>
          <a:chOff x="0" y="0"/>
          <a:chExt cx="0" cy="0"/>
        </a:xfrm>
      </p:grpSpPr>
      <p:cxnSp>
        <p:nvCxnSpPr>
          <p:cNvPr id="21" name="Straight Connector 20"/>
          <p:cNvCxnSpPr/>
          <p:nvPr userDrawn="1"/>
        </p:nvCxnSpPr>
        <p:spPr bwMode="gray">
          <a:xfrm>
            <a:off x="254000" y="5949280"/>
            <a:ext cx="9464675" cy="0"/>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340177093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bg>
      <p:bgPr>
        <a:solidFill>
          <a:srgbClr val="71B2C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957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Cover">
    <p:bg>
      <p:bgPr>
        <a:solidFill>
          <a:schemeClr val="bg1"/>
        </a:solidFill>
        <a:effectLst/>
      </p:bgPr>
    </p:bg>
    <p:spTree>
      <p:nvGrpSpPr>
        <p:cNvPr id="1" name=""/>
        <p:cNvGrpSpPr/>
        <p:nvPr/>
      </p:nvGrpSpPr>
      <p:grpSpPr>
        <a:xfrm>
          <a:off x="0" y="0"/>
          <a:ext cx="0" cy="0"/>
          <a:chOff x="0" y="0"/>
          <a:chExt cx="0" cy="0"/>
        </a:xfrm>
      </p:grpSpPr>
      <p:sp>
        <p:nvSpPr>
          <p:cNvPr id="32" name="TextBox 31"/>
          <p:cNvSpPr txBox="1"/>
          <p:nvPr/>
        </p:nvSpPr>
        <p:spPr bwMode="gray">
          <a:xfrm>
            <a:off x="7239016" y="4691383"/>
            <a:ext cx="2666984" cy="642918"/>
          </a:xfrm>
          <a:prstGeom prst="rect">
            <a:avLst/>
          </a:prstGeom>
          <a:noFill/>
        </p:spPr>
        <p:txBody>
          <a:bodyPr wrap="square" lIns="0" tIns="36000" rIns="252000" bIns="0" rtlCol="0" anchor="t" anchorCtr="0">
            <a:noAutofit/>
          </a:bodyPr>
          <a:lstStyle/>
          <a:p>
            <a:pPr algn="r">
              <a:spcBef>
                <a:spcPct val="20000"/>
              </a:spcBef>
            </a:pPr>
            <a:r>
              <a:rPr lang="en-US" sz="700" dirty="0">
                <a:solidFill>
                  <a:schemeClr val="bg1"/>
                </a:solidFill>
              </a:rPr>
              <a:t>Version 1 | Internal Use Only</a:t>
            </a:r>
          </a:p>
        </p:txBody>
      </p:sp>
      <p:pic>
        <p:nvPicPr>
          <p:cNvPr id="44" name="Picture 43" descr="Ipsos SRI Logo - WHITE.png"/>
          <p:cNvPicPr>
            <a:picLocks noChangeAspect="1"/>
          </p:cNvPicPr>
          <p:nvPr userDrawn="1"/>
        </p:nvPicPr>
        <p:blipFill>
          <a:blip r:embed="rId2" cstate="print"/>
          <a:stretch>
            <a:fillRect/>
          </a:stretch>
        </p:blipFill>
        <p:spPr bwMode="gray">
          <a:xfrm>
            <a:off x="247797" y="6453333"/>
            <a:ext cx="1166788" cy="226800"/>
          </a:xfrm>
          <a:prstGeom prst="rect">
            <a:avLst/>
          </a:prstGeom>
        </p:spPr>
      </p:pic>
      <p:sp>
        <p:nvSpPr>
          <p:cNvPr id="27" name="Rectangle 26"/>
          <p:cNvSpPr/>
          <p:nvPr userDrawn="1"/>
        </p:nvSpPr>
        <p:spPr bwMode="auto">
          <a:xfrm>
            <a:off x="189244" y="188640"/>
            <a:ext cx="9516284" cy="6408712"/>
          </a:xfrm>
          <a:prstGeom prst="rect">
            <a:avLst/>
          </a:prstGeom>
          <a:solidFill>
            <a:srgbClr val="71B2C9"/>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6496" y="5862244"/>
            <a:ext cx="2924168" cy="551789"/>
          </a:xfrm>
          <a:prstGeom prst="rect">
            <a:avLst/>
          </a:prstGeom>
        </p:spPr>
      </p:pic>
      <p:sp>
        <p:nvSpPr>
          <p:cNvPr id="40" name="Freeform 7"/>
          <p:cNvSpPr>
            <a:spLocks noChangeAspect="1" noEditPoints="1"/>
          </p:cNvSpPr>
          <p:nvPr userDrawn="1"/>
        </p:nvSpPr>
        <p:spPr bwMode="auto">
          <a:xfrm>
            <a:off x="625299" y="3621515"/>
            <a:ext cx="18148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57" name="Text Placeholder 2"/>
          <p:cNvSpPr>
            <a:spLocks noGrp="1"/>
          </p:cNvSpPr>
          <p:nvPr>
            <p:ph type="body" sz="quarter" idx="12"/>
          </p:nvPr>
        </p:nvSpPr>
        <p:spPr>
          <a:xfrm>
            <a:off x="4808984" y="3440561"/>
            <a:ext cx="4725987" cy="1572281"/>
          </a:xfrm>
          <a:prstGeom prst="rect">
            <a:avLst/>
          </a:prstGeom>
        </p:spPr>
        <p:txBody>
          <a:bodyPr/>
          <a:lstStyle>
            <a:lvl1pPr marL="0" indent="0">
              <a:buNone/>
              <a:defRPr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endParaRPr lang="en-GB" dirty="0"/>
          </a:p>
        </p:txBody>
      </p:sp>
      <p:sp>
        <p:nvSpPr>
          <p:cNvPr id="62" name="TextBox 61"/>
          <p:cNvSpPr txBox="1"/>
          <p:nvPr userDrawn="1"/>
        </p:nvSpPr>
        <p:spPr>
          <a:xfrm>
            <a:off x="651191" y="2731458"/>
            <a:ext cx="3274148" cy="478968"/>
          </a:xfrm>
          <a:prstGeom prst="rect">
            <a:avLst/>
          </a:prstGeom>
          <a:solidFill>
            <a:srgbClr val="173861"/>
          </a:solidFill>
        </p:spPr>
        <p:txBody>
          <a:bodyPr wrap="none" lIns="72000" tIns="36000" rIns="72000" bIns="36000" rtlCol="0">
            <a:spAutoFit/>
          </a:bodyPr>
          <a:lstStyle/>
          <a:p>
            <a:pPr>
              <a:lnSpc>
                <a:spcPct val="110000"/>
              </a:lnSpc>
              <a:spcBef>
                <a:spcPts val="2400"/>
              </a:spcBef>
              <a:buClr>
                <a:schemeClr val="bg2"/>
              </a:buClr>
            </a:pPr>
            <a:r>
              <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For more information</a:t>
            </a:r>
          </a:p>
        </p:txBody>
      </p:sp>
      <p:sp>
        <p:nvSpPr>
          <p:cNvPr id="2" name="TextBox 1"/>
          <p:cNvSpPr txBox="1"/>
          <p:nvPr userDrawn="1"/>
        </p:nvSpPr>
        <p:spPr>
          <a:xfrm>
            <a:off x="920552" y="3573016"/>
            <a:ext cx="4021220" cy="276999"/>
          </a:xfrm>
          <a:prstGeom prst="rect">
            <a:avLst/>
          </a:prstGeom>
          <a:noFill/>
        </p:spPr>
        <p:txBody>
          <a:bodyPr wrap="square" lIns="0" tIns="0" rIns="0" bIns="0" rtlCol="0">
            <a:spAutoFit/>
          </a:bodyPr>
          <a:lstStyle/>
          <a:p>
            <a:pPr algn="l"/>
            <a:r>
              <a:rPr lang="en-GB" sz="1800" dirty="0">
                <a:solidFill>
                  <a:schemeClr val="bg1"/>
                </a:solidFill>
                <a:latin typeface="Segoe UI" panose="020B0502040204020203" pitchFamily="34" charset="0"/>
                <a:ea typeface="Segoe UI" panose="020B0502040204020203" pitchFamily="34" charset="0"/>
                <a:cs typeface="Segoe UI" panose="020B0502040204020203" pitchFamily="34" charset="0"/>
              </a:rPr>
              <a:t>ccg360stakeholder@ipsos-mori.com</a:t>
            </a:r>
          </a:p>
        </p:txBody>
      </p:sp>
      <p:sp>
        <p:nvSpPr>
          <p:cNvPr id="10" name="TextBox 9"/>
          <p:cNvSpPr txBox="1"/>
          <p:nvPr userDrawn="1"/>
        </p:nvSpPr>
        <p:spPr bwMode="gray">
          <a:xfrm>
            <a:off x="218593" y="6628945"/>
            <a:ext cx="4896000" cy="180975"/>
          </a:xfrm>
          <a:prstGeom prst="rect">
            <a:avLst/>
          </a:prstGeom>
          <a:noFill/>
        </p:spPr>
        <p:txBody>
          <a:bodyPr wrap="none" lIns="0" tIns="0" rIns="0" bIns="0" rtlCol="0" anchor="ctr">
            <a:noAutofit/>
          </a:bodyPr>
          <a:lstStyle/>
          <a:p>
            <a:pPr algn="l"/>
            <a:r>
              <a:rPr lang="en-GB" sz="700" dirty="0">
                <a:solidFill>
                  <a:schemeClr val="tx1"/>
                </a:solidFill>
                <a:latin typeface="Segoe UI Light" panose="020B0502040204020203" pitchFamily="34" charset="0"/>
              </a:rPr>
              <a:t>CCG</a:t>
            </a:r>
            <a:r>
              <a:rPr lang="en-GB" sz="700" baseline="0" dirty="0">
                <a:solidFill>
                  <a:schemeClr val="tx1"/>
                </a:solidFill>
                <a:latin typeface="Segoe UI Light" panose="020B0502040204020203" pitchFamily="34" charset="0"/>
              </a:rPr>
              <a:t> 360 stakeholder survey 2017</a:t>
            </a:r>
            <a:r>
              <a:rPr lang="en-GB" sz="700" dirty="0">
                <a:solidFill>
                  <a:schemeClr val="tx1"/>
                </a:solidFill>
                <a:latin typeface="Segoe UI Light" panose="020B0502040204020203" pitchFamily="34" charset="0"/>
              </a:rPr>
              <a:t> - Report |  April 2017</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Public</a:t>
            </a:r>
          </a:p>
        </p:txBody>
      </p:sp>
    </p:spTree>
    <p:extLst>
      <p:ext uri="{BB962C8B-B14F-4D97-AF65-F5344CB8AC3E}">
        <p14:creationId xmlns:p14="http://schemas.microsoft.com/office/powerpoint/2010/main" val="40545426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Layout with Base/Source">
    <p:bg>
      <p:bgPr>
        <a:solidFill>
          <a:srgbClr val="71B2C9"/>
        </a:solidFill>
        <a:effectLst/>
      </p:bgPr>
    </p:bg>
    <p:spTree>
      <p:nvGrpSpPr>
        <p:cNvPr id="1" name=""/>
        <p:cNvGrpSpPr/>
        <p:nvPr/>
      </p:nvGrpSpPr>
      <p:grpSpPr>
        <a:xfrm>
          <a:off x="0" y="0"/>
          <a:ext cx="0" cy="0"/>
          <a:chOff x="0" y="0"/>
          <a:chExt cx="0" cy="0"/>
        </a:xfrm>
      </p:grpSpPr>
      <p:sp>
        <p:nvSpPr>
          <p:cNvPr id="60" name="Rectangle 111"/>
          <p:cNvSpPr>
            <a:spLocks noChangeArrowheads="1"/>
          </p:cNvSpPr>
          <p:nvPr userDrawn="1"/>
        </p:nvSpPr>
        <p:spPr bwMode="auto">
          <a:xfrm flipV="1">
            <a:off x="-1" y="1700808"/>
            <a:ext cx="9906001" cy="515719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864096"/>
            <a:ext cx="8064523" cy="764704"/>
          </a:xfrm>
          <a:prstGeom prst="rect">
            <a:avLst/>
          </a:prstGeom>
        </p:spPr>
        <p:txBody>
          <a:bodyPr anchor="b"/>
          <a:lstStyle>
            <a:lvl1pPr>
              <a:defRPr/>
            </a:lvl1pPr>
          </a:lstStyle>
          <a:p>
            <a:r>
              <a:rPr lang="en-US" dirty="0"/>
              <a:t>Click to edit slide title Arial Bold size 24</a:t>
            </a:r>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a:t>Click to edit Base</a:t>
            </a:r>
          </a:p>
        </p:txBody>
      </p:sp>
      <p:sp>
        <p:nvSpPr>
          <p:cNvPr id="10" name="Text Placeholder 8"/>
          <p:cNvSpPr>
            <a:spLocks noGrp="1"/>
          </p:cNvSpPr>
          <p:nvPr>
            <p:ph type="body" sz="quarter" idx="13" hasCustomPrompt="1"/>
          </p:nvPr>
        </p:nvSpPr>
        <p:spPr>
          <a:xfrm>
            <a:off x="6686550" y="6039172"/>
            <a:ext cx="2973388" cy="346129"/>
          </a:xfrm>
          <a:prstGeom prst="rect">
            <a:avLst/>
          </a:prstGeom>
        </p:spPr>
        <p:txBody>
          <a:bodyPr anchor="ctr" anchorCtr="0"/>
          <a:lstStyle>
            <a:lvl1pPr marL="0" indent="0" algn="r">
              <a:buNone/>
              <a:defRPr sz="800">
                <a:solidFill>
                  <a:srgbClr val="424242"/>
                </a:solidFill>
              </a:defRPr>
            </a:lvl1pPr>
          </a:lstStyle>
          <a:p>
            <a:pPr lvl="0"/>
            <a:r>
              <a:rPr lang="en-US" dirty="0"/>
              <a:t>Click to edit Source</a:t>
            </a:r>
          </a:p>
        </p:txBody>
      </p:sp>
      <p:cxnSp>
        <p:nvCxnSpPr>
          <p:cNvPr id="14" name="Straight Connector 13"/>
          <p:cNvCxnSpPr/>
          <p:nvPr userDrawn="1"/>
        </p:nvCxnSpPr>
        <p:spPr bwMode="auto">
          <a:xfrm>
            <a:off x="0" y="1627212"/>
            <a:ext cx="9906000" cy="158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246063" y="1844825"/>
            <a:ext cx="6200775" cy="4032100"/>
          </a:xfrm>
          <a:prstGeom prst="rect">
            <a:avLst/>
          </a:prstGeo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13" name="Straight Connector 12"/>
          <p:cNvCxnSpPr/>
          <p:nvPr userDrawn="1"/>
        </p:nvCxnSpPr>
        <p:spPr bwMode="auto">
          <a:xfrm>
            <a:off x="246063"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lumMod val="75000"/>
                  </a:schemeClr>
                </a:solidFill>
              </a:rPr>
              <a:t>© Ipsos MORI</a:t>
            </a: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pic>
        <p:nvPicPr>
          <p:cNvPr id="62" name="Picture 6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sp>
        <p:nvSpPr>
          <p:cNvPr id="31" name="TextBox 30"/>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a:p>
        </p:txBody>
      </p:sp>
      <p:sp>
        <p:nvSpPr>
          <p:cNvPr id="32" name="TextBox 31"/>
          <p:cNvSpPr txBox="1"/>
          <p:nvPr userDrawn="1"/>
        </p:nvSpPr>
        <p:spPr bwMode="gray">
          <a:xfrm>
            <a:off x="1136576" y="6671346"/>
            <a:ext cx="4896000" cy="180975"/>
          </a:xfrm>
          <a:prstGeom prst="rect">
            <a:avLst/>
          </a:prstGeom>
          <a:noFill/>
        </p:spPr>
        <p:txBody>
          <a:bodyPr wrap="none" lIns="0" tIns="0" rIns="0" bIns="0" rtlCol="0" anchor="ctr">
            <a:noAutofit/>
          </a:bodyPr>
          <a:lstStyle/>
          <a:p>
            <a:pPr algn="l"/>
            <a:endParaRPr lang="en-GB" sz="700" kern="1200" dirty="0">
              <a:solidFill>
                <a:schemeClr val="bg1">
                  <a:lumMod val="75000"/>
                </a:schemeClr>
              </a:solidFill>
              <a:latin typeface="Arial"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Divider ">
    <p:spTree>
      <p:nvGrpSpPr>
        <p:cNvPr id="1" name=""/>
        <p:cNvGrpSpPr/>
        <p:nvPr/>
      </p:nvGrpSpPr>
      <p:grpSpPr>
        <a:xfrm>
          <a:off x="0" y="0"/>
          <a:ext cx="0" cy="0"/>
          <a:chOff x="0" y="0"/>
          <a:chExt cx="0" cy="0"/>
        </a:xfrm>
      </p:grpSpPr>
      <p:sp>
        <p:nvSpPr>
          <p:cNvPr id="3" name="Title 1"/>
          <p:cNvSpPr>
            <a:spLocks noGrp="1"/>
          </p:cNvSpPr>
          <p:nvPr>
            <p:ph type="title" hasCustomPrompt="1"/>
          </p:nvPr>
        </p:nvSpPr>
        <p:spPr bwMode="ltGray">
          <a:xfrm>
            <a:off x="-1" y="1988840"/>
            <a:ext cx="7524769" cy="952283"/>
          </a:xfrm>
          <a:prstGeom prst="rect">
            <a:avLst/>
          </a:prstGeom>
          <a:noFill/>
        </p:spPr>
        <p:txBody>
          <a:bodyPr lIns="216000" rIns="360000" bIns="0" anchor="b" anchorCtr="0"/>
          <a:lstStyle>
            <a:lvl1pPr>
              <a:defRPr sz="2800" i="0" baseline="0">
                <a:solidFill>
                  <a:schemeClr val="bg1"/>
                </a:solidFill>
              </a:defRPr>
            </a:lvl1pPr>
          </a:lstStyle>
          <a:p>
            <a:r>
              <a:rPr lang="en-US" dirty="0"/>
              <a:t>Click to edit main title Arial Bold size 28</a:t>
            </a:r>
            <a:endParaRPr lang="en-GB" dirty="0"/>
          </a:p>
        </p:txBody>
      </p:sp>
      <p:sp>
        <p:nvSpPr>
          <p:cNvPr id="30" name="Text Placeholder 29"/>
          <p:cNvSpPr>
            <a:spLocks noGrp="1"/>
          </p:cNvSpPr>
          <p:nvPr>
            <p:ph type="body" sz="quarter" idx="10" hasCustomPrompt="1"/>
          </p:nvPr>
        </p:nvSpPr>
        <p:spPr bwMode="ltGray">
          <a:xfrm>
            <a:off x="1" y="3172814"/>
            <a:ext cx="6446838" cy="616226"/>
          </a:xfrm>
          <a:prstGeom prst="rect">
            <a:avLst/>
          </a:prstGeom>
        </p:spPr>
        <p:txBody>
          <a:bodyPr lIns="216000" rIns="720000"/>
          <a:lstStyle>
            <a:lvl1pPr>
              <a:buNone/>
              <a:defRPr sz="2000" b="1">
                <a:solidFill>
                  <a:srgbClr val="60C9CE"/>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Subtitle Arial Bold size 20</a:t>
            </a:r>
          </a:p>
        </p:txBody>
      </p:sp>
      <p:sp>
        <p:nvSpPr>
          <p:cNvPr id="32" name="TextBox 31"/>
          <p:cNvSpPr txBox="1"/>
          <p:nvPr userDrawn="1"/>
        </p:nvSpPr>
        <p:spPr bwMode="ltGray">
          <a:xfrm>
            <a:off x="7239016" y="4691383"/>
            <a:ext cx="2666984" cy="642918"/>
          </a:xfrm>
          <a:prstGeom prst="rect">
            <a:avLst/>
          </a:prstGeom>
          <a:noFill/>
        </p:spPr>
        <p:txBody>
          <a:bodyPr wrap="square" lIns="0" tIns="36000" rIns="252000" bIns="0" rtlCol="0" anchor="t" anchorCtr="0">
            <a:noAutofit/>
          </a:bodyPr>
          <a:lstStyle/>
          <a:p>
            <a:pPr algn="r">
              <a:spcBef>
                <a:spcPct val="20000"/>
              </a:spcBef>
            </a:pPr>
            <a:r>
              <a:rPr lang="en-US" sz="700" dirty="0">
                <a:solidFill>
                  <a:schemeClr val="bg1"/>
                </a:solidFill>
              </a:rPr>
              <a:t>Version 1| Internal Use Only</a:t>
            </a:r>
          </a:p>
        </p:txBody>
      </p:sp>
      <p:cxnSp>
        <p:nvCxnSpPr>
          <p:cNvPr id="13" name="Straight Connector 12"/>
          <p:cNvCxnSpPr/>
          <p:nvPr userDrawn="1"/>
        </p:nvCxnSpPr>
        <p:spPr bwMode="ltGray">
          <a:xfrm>
            <a:off x="0" y="4435524"/>
            <a:ext cx="9906000" cy="1588"/>
          </a:xfrm>
          <a:prstGeom prst="line">
            <a:avLst/>
          </a:prstGeom>
          <a:solidFill>
            <a:schemeClr val="accent2"/>
          </a:solidFill>
          <a:ln w="12700" cap="flat" cmpd="sng" algn="ctr">
            <a:solidFill>
              <a:srgbClr val="60C9CE"/>
            </a:solidFill>
            <a:prstDash val="solid"/>
            <a:round/>
            <a:headEnd type="none" w="med" len="med"/>
            <a:tailEnd type="none" w="med" len="med"/>
          </a:ln>
          <a:effectLst/>
        </p:spPr>
      </p:cxnSp>
      <p:grpSp>
        <p:nvGrpSpPr>
          <p:cNvPr id="26" name="Group 25"/>
          <p:cNvGrpSpPr>
            <a:grpSpLocks noChangeAspect="1"/>
          </p:cNvGrpSpPr>
          <p:nvPr userDrawn="1"/>
        </p:nvGrpSpPr>
        <p:grpSpPr bwMode="gray">
          <a:xfrm>
            <a:off x="9320170" y="6454998"/>
            <a:ext cx="341830" cy="313735"/>
            <a:chOff x="1020" y="346"/>
            <a:chExt cx="4114" cy="3756"/>
          </a:xfrm>
        </p:grpSpPr>
        <p:sp>
          <p:nvSpPr>
            <p:cNvPr id="27" name="Freeform 26"/>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8" name="Freeform 27"/>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9" name="Freeform 28"/>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8941" y="188640"/>
            <a:ext cx="1193058" cy="871247"/>
          </a:xfrm>
          <a:prstGeom prst="rect">
            <a:avLst/>
          </a:prstGeom>
        </p:spPr>
      </p:pic>
    </p:spTree>
    <p:extLst>
      <p:ext uri="{BB962C8B-B14F-4D97-AF65-F5344CB8AC3E}">
        <p14:creationId xmlns:p14="http://schemas.microsoft.com/office/powerpoint/2010/main" val="171503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Layout with Base/Source">
    <p:spTree>
      <p:nvGrpSpPr>
        <p:cNvPr id="1" name=""/>
        <p:cNvGrpSpPr/>
        <p:nvPr/>
      </p:nvGrpSpPr>
      <p:grpSpPr>
        <a:xfrm>
          <a:off x="0" y="0"/>
          <a:ext cx="0" cy="0"/>
          <a:chOff x="0" y="0"/>
          <a:chExt cx="0" cy="0"/>
        </a:xfrm>
      </p:grpSpPr>
      <p:sp>
        <p:nvSpPr>
          <p:cNvPr id="60" name="Rectangle 111"/>
          <p:cNvSpPr>
            <a:spLocks noChangeArrowheads="1"/>
          </p:cNvSpPr>
          <p:nvPr userDrawn="1"/>
        </p:nvSpPr>
        <p:spPr bwMode="auto">
          <a:xfrm flipV="1">
            <a:off x="-1" y="1700808"/>
            <a:ext cx="9906001" cy="515719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864096"/>
            <a:ext cx="8064523" cy="764704"/>
          </a:xfrm>
          <a:prstGeom prst="rect">
            <a:avLst/>
          </a:prstGeom>
        </p:spPr>
        <p:txBody>
          <a:bodyPr anchor="b"/>
          <a:lstStyle>
            <a:lvl1pPr>
              <a:defRPr/>
            </a:lvl1pPr>
          </a:lstStyle>
          <a:p>
            <a:r>
              <a:rPr lang="en-US" dirty="0"/>
              <a:t>Click to edit slide title Arial Bold size 24</a:t>
            </a:r>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a:t>Click to edit Base</a:t>
            </a:r>
          </a:p>
        </p:txBody>
      </p:sp>
      <p:sp>
        <p:nvSpPr>
          <p:cNvPr id="10" name="Text Placeholder 8"/>
          <p:cNvSpPr>
            <a:spLocks noGrp="1"/>
          </p:cNvSpPr>
          <p:nvPr>
            <p:ph type="body" sz="quarter" idx="13" hasCustomPrompt="1"/>
          </p:nvPr>
        </p:nvSpPr>
        <p:spPr>
          <a:xfrm>
            <a:off x="6686550" y="6039172"/>
            <a:ext cx="2973388" cy="346129"/>
          </a:xfrm>
          <a:prstGeom prst="rect">
            <a:avLst/>
          </a:prstGeom>
        </p:spPr>
        <p:txBody>
          <a:bodyPr anchor="ctr" anchorCtr="0"/>
          <a:lstStyle>
            <a:lvl1pPr marL="0" indent="0" algn="r">
              <a:buNone/>
              <a:defRPr sz="800">
                <a:solidFill>
                  <a:srgbClr val="424242"/>
                </a:solidFill>
              </a:defRPr>
            </a:lvl1pPr>
          </a:lstStyle>
          <a:p>
            <a:pPr lvl="0"/>
            <a:r>
              <a:rPr lang="en-US" dirty="0"/>
              <a:t>Click to edit Source</a:t>
            </a:r>
          </a:p>
        </p:txBody>
      </p:sp>
      <p:cxnSp>
        <p:nvCxnSpPr>
          <p:cNvPr id="14" name="Straight Connector 13"/>
          <p:cNvCxnSpPr/>
          <p:nvPr userDrawn="1"/>
        </p:nvCxnSpPr>
        <p:spPr bwMode="auto">
          <a:xfrm>
            <a:off x="0" y="1627212"/>
            <a:ext cx="9906000" cy="158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246063" y="1844825"/>
            <a:ext cx="6200775" cy="4032100"/>
          </a:xfrm>
          <a:prstGeom prst="rect">
            <a:avLst/>
          </a:prstGeo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13" name="Straight Connector 12"/>
          <p:cNvCxnSpPr/>
          <p:nvPr userDrawn="1"/>
        </p:nvCxnSpPr>
        <p:spPr bwMode="auto">
          <a:xfrm>
            <a:off x="246063"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lumMod val="75000"/>
                  </a:schemeClr>
                </a:solidFill>
              </a:rPr>
              <a:t>© Ipsos MORI</a:t>
            </a: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pic>
        <p:nvPicPr>
          <p:cNvPr id="62" name="Picture 6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sp>
        <p:nvSpPr>
          <p:cNvPr id="31" name="TextBox 30"/>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a:p>
        </p:txBody>
      </p:sp>
      <p:sp>
        <p:nvSpPr>
          <p:cNvPr id="32" name="TextBox 31"/>
          <p:cNvSpPr txBox="1"/>
          <p:nvPr userDrawn="1"/>
        </p:nvSpPr>
        <p:spPr bwMode="gray">
          <a:xfrm>
            <a:off x="1136576" y="6671346"/>
            <a:ext cx="4896000" cy="180975"/>
          </a:xfrm>
          <a:prstGeom prst="rect">
            <a:avLst/>
          </a:prstGeom>
          <a:noFill/>
        </p:spPr>
        <p:txBody>
          <a:bodyPr wrap="none" lIns="0" tIns="0" rIns="0" bIns="0" rtlCol="0" anchor="ctr">
            <a:noAutofit/>
          </a:bodyPr>
          <a:lstStyle/>
          <a:p>
            <a:pPr algn="l"/>
            <a:r>
              <a:rPr lang="en-GB" sz="700" kern="1200" dirty="0">
                <a:solidFill>
                  <a:schemeClr val="bg1">
                    <a:lumMod val="75000"/>
                  </a:schemeClr>
                </a:solidFill>
                <a:latin typeface="Arial" charset="0"/>
                <a:ea typeface="+mn-ea"/>
                <a:cs typeface="+mn-cs"/>
              </a:rPr>
              <a:t>CCG 360 stakeholder survey 2017 - Report |  April 2017 |  Template 1  | </a:t>
            </a:r>
            <a:r>
              <a:rPr lang="en-GB" sz="700" kern="1200" baseline="0" dirty="0">
                <a:solidFill>
                  <a:schemeClr val="bg1">
                    <a:lumMod val="75000"/>
                  </a:schemeClr>
                </a:solidFill>
                <a:latin typeface="Arial" charset="0"/>
                <a:ea typeface="+mn-ea"/>
                <a:cs typeface="+mn-cs"/>
              </a:rPr>
              <a:t> Internal use only</a:t>
            </a:r>
            <a:r>
              <a:rPr lang="en-GB" sz="700" kern="1200" dirty="0">
                <a:solidFill>
                  <a:schemeClr val="bg1">
                    <a:lumMod val="75000"/>
                  </a:schemeClr>
                </a:solidFill>
                <a:latin typeface="Arial" charset="0"/>
                <a:ea typeface="+mn-ea"/>
                <a:cs typeface="+mn-cs"/>
              </a:rPr>
              <a:t>         </a:t>
            </a:r>
          </a:p>
        </p:txBody>
      </p:sp>
    </p:spTree>
    <p:extLst>
      <p:ext uri="{BB962C8B-B14F-4D97-AF65-F5344CB8AC3E}">
        <p14:creationId xmlns:p14="http://schemas.microsoft.com/office/powerpoint/2010/main" val="652197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Layout with Base/Source">
    <p:spTree>
      <p:nvGrpSpPr>
        <p:cNvPr id="1" name=""/>
        <p:cNvGrpSpPr/>
        <p:nvPr/>
      </p:nvGrpSpPr>
      <p:grpSpPr>
        <a:xfrm>
          <a:off x="0" y="0"/>
          <a:ext cx="0" cy="0"/>
          <a:chOff x="0" y="0"/>
          <a:chExt cx="0" cy="0"/>
        </a:xfrm>
      </p:grpSpPr>
      <p:sp>
        <p:nvSpPr>
          <p:cNvPr id="60" name="Rectangle 111"/>
          <p:cNvSpPr>
            <a:spLocks noChangeArrowheads="1"/>
          </p:cNvSpPr>
          <p:nvPr userDrawn="1"/>
        </p:nvSpPr>
        <p:spPr bwMode="auto">
          <a:xfrm flipV="1">
            <a:off x="-1" y="1700808"/>
            <a:ext cx="9906001" cy="515719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864096"/>
            <a:ext cx="8064523" cy="764704"/>
          </a:xfrm>
          <a:prstGeom prst="rect">
            <a:avLst/>
          </a:prstGeom>
        </p:spPr>
        <p:txBody>
          <a:bodyPr anchor="b"/>
          <a:lstStyle>
            <a:lvl1pPr>
              <a:defRPr/>
            </a:lvl1pPr>
          </a:lstStyle>
          <a:p>
            <a:r>
              <a:rPr lang="en-US" dirty="0"/>
              <a:t>Click to edit slide title Arial Bold size 24</a:t>
            </a:r>
          </a:p>
        </p:txBody>
      </p:sp>
      <p:cxnSp>
        <p:nvCxnSpPr>
          <p:cNvPr id="14" name="Straight Connector 13"/>
          <p:cNvCxnSpPr/>
          <p:nvPr userDrawn="1"/>
        </p:nvCxnSpPr>
        <p:spPr bwMode="auto">
          <a:xfrm>
            <a:off x="0" y="1627212"/>
            <a:ext cx="9906000" cy="158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246063" y="1844825"/>
            <a:ext cx="9459465" cy="4032100"/>
          </a:xfrm>
          <a:prstGeom prst="rect">
            <a:avLst/>
          </a:prstGeo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lumMod val="75000"/>
                  </a:schemeClr>
                </a:solidFill>
              </a:rPr>
              <a:t>© Ipsos MORI</a:t>
            </a: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sp>
        <p:nvSpPr>
          <p:cNvPr id="27" name="TextBox 26"/>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a:p>
        </p:txBody>
      </p:sp>
      <p:sp>
        <p:nvSpPr>
          <p:cNvPr id="28" name="TextBox 27"/>
          <p:cNvSpPr txBox="1"/>
          <p:nvPr userDrawn="1"/>
        </p:nvSpPr>
        <p:spPr bwMode="gray">
          <a:xfrm>
            <a:off x="1136576" y="6671346"/>
            <a:ext cx="4896000" cy="180975"/>
          </a:xfrm>
          <a:prstGeom prst="rect">
            <a:avLst/>
          </a:prstGeom>
          <a:noFill/>
        </p:spPr>
        <p:txBody>
          <a:bodyPr wrap="none" lIns="0" tIns="0" rIns="0" bIns="0" rtlCol="0" anchor="ctr">
            <a:noAutofit/>
          </a:bodyPr>
          <a:lstStyle/>
          <a:p>
            <a:pPr algn="l"/>
            <a:r>
              <a:rPr lang="en-GB" sz="700" kern="1200" dirty="0">
                <a:solidFill>
                  <a:schemeClr val="bg1">
                    <a:lumMod val="75000"/>
                  </a:schemeClr>
                </a:solidFill>
                <a:latin typeface="Arial" charset="0"/>
                <a:ea typeface="+mn-ea"/>
                <a:cs typeface="+mn-cs"/>
              </a:rPr>
              <a:t>CCG 360 stakeholder survey 2017 - Report |  April 2017 |  Template 1  | </a:t>
            </a:r>
            <a:r>
              <a:rPr lang="en-GB" sz="700" kern="1200" baseline="0" dirty="0">
                <a:solidFill>
                  <a:schemeClr val="bg1">
                    <a:lumMod val="75000"/>
                  </a:schemeClr>
                </a:solidFill>
                <a:latin typeface="Arial" charset="0"/>
                <a:ea typeface="+mn-ea"/>
                <a:cs typeface="+mn-cs"/>
              </a:rPr>
              <a:t> Internal use only</a:t>
            </a:r>
            <a:r>
              <a:rPr lang="en-GB" sz="700" kern="1200" dirty="0">
                <a:solidFill>
                  <a:schemeClr val="bg1">
                    <a:lumMod val="75000"/>
                  </a:schemeClr>
                </a:solidFill>
                <a:latin typeface="Arial" charset="0"/>
                <a:ea typeface="+mn-ea"/>
                <a:cs typeface="+mn-cs"/>
              </a:rPr>
              <a:t>         </a:t>
            </a:r>
          </a:p>
        </p:txBody>
      </p:sp>
    </p:spTree>
    <p:extLst>
      <p:ext uri="{BB962C8B-B14F-4D97-AF65-F5344CB8AC3E}">
        <p14:creationId xmlns:p14="http://schemas.microsoft.com/office/powerpoint/2010/main" val="1294108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Layout with Base/Source">
    <p:spTree>
      <p:nvGrpSpPr>
        <p:cNvPr id="1" name=""/>
        <p:cNvGrpSpPr/>
        <p:nvPr/>
      </p:nvGrpSpPr>
      <p:grpSpPr>
        <a:xfrm>
          <a:off x="0" y="0"/>
          <a:ext cx="0" cy="0"/>
          <a:chOff x="0" y="0"/>
          <a:chExt cx="0" cy="0"/>
        </a:xfrm>
      </p:grpSpPr>
      <p:sp>
        <p:nvSpPr>
          <p:cNvPr id="27" name="Rectangle 111"/>
          <p:cNvSpPr>
            <a:spLocks noChangeArrowheads="1"/>
          </p:cNvSpPr>
          <p:nvPr userDrawn="1"/>
        </p:nvSpPr>
        <p:spPr bwMode="auto">
          <a:xfrm flipV="1">
            <a:off x="0" y="6382558"/>
            <a:ext cx="6825208" cy="47544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60" name="Rectangle 111"/>
          <p:cNvSpPr>
            <a:spLocks noChangeArrowheads="1"/>
          </p:cNvSpPr>
          <p:nvPr userDrawn="1"/>
        </p:nvSpPr>
        <p:spPr bwMode="auto">
          <a:xfrm flipV="1">
            <a:off x="3080792" y="0"/>
            <a:ext cx="6825208"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983364"/>
            <a:ext cx="2546697" cy="764704"/>
          </a:xfrm>
          <a:prstGeom prst="rect">
            <a:avLst/>
          </a:prstGeom>
        </p:spPr>
        <p:txBody>
          <a:bodyPr anchor="b"/>
          <a:lstStyle>
            <a:lvl1pPr>
              <a:defRPr/>
            </a:lvl1pPr>
          </a:lstStyle>
          <a:p>
            <a:r>
              <a:rPr lang="en-US" dirty="0"/>
              <a:t>Click to edit slide title Arial Bold size 24</a:t>
            </a:r>
          </a:p>
        </p:txBody>
      </p:sp>
      <p:cxnSp>
        <p:nvCxnSpPr>
          <p:cNvPr id="14" name="Straight Connector 13"/>
          <p:cNvCxnSpPr/>
          <p:nvPr userDrawn="1"/>
        </p:nvCxnSpPr>
        <p:spPr bwMode="auto">
          <a:xfrm>
            <a:off x="2978052" y="0"/>
            <a:ext cx="0" cy="638255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3224809" y="116632"/>
            <a:ext cx="6480720" cy="5361860"/>
          </a:xfrm>
          <a:prstGeom prst="rect">
            <a:avLst/>
          </a:prstGeo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lumMod val="75000"/>
                  </a:schemeClr>
                </a:solidFill>
              </a:rPr>
              <a:t>© Ipsos MORI</a:t>
            </a: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117" y="233547"/>
            <a:ext cx="846814" cy="342840"/>
          </a:xfrm>
          <a:prstGeom prst="rect">
            <a:avLst/>
          </a:prstGeom>
        </p:spPr>
      </p:pic>
      <p:sp>
        <p:nvSpPr>
          <p:cNvPr id="28" name="TextBox 27"/>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a:p>
        </p:txBody>
      </p:sp>
      <p:sp>
        <p:nvSpPr>
          <p:cNvPr id="29" name="TextBox 28"/>
          <p:cNvSpPr txBox="1"/>
          <p:nvPr userDrawn="1"/>
        </p:nvSpPr>
        <p:spPr bwMode="gray">
          <a:xfrm>
            <a:off x="1136576" y="6671346"/>
            <a:ext cx="4896000" cy="180975"/>
          </a:xfrm>
          <a:prstGeom prst="rect">
            <a:avLst/>
          </a:prstGeom>
          <a:noFill/>
        </p:spPr>
        <p:txBody>
          <a:bodyPr wrap="none" lIns="0" tIns="0" rIns="0" bIns="0" rtlCol="0" anchor="ctr">
            <a:noAutofit/>
          </a:bodyPr>
          <a:lstStyle/>
          <a:p>
            <a:pPr algn="l"/>
            <a:r>
              <a:rPr lang="en-GB" sz="700" kern="1200" dirty="0">
                <a:solidFill>
                  <a:schemeClr val="bg1">
                    <a:lumMod val="75000"/>
                  </a:schemeClr>
                </a:solidFill>
                <a:latin typeface="Arial" charset="0"/>
                <a:ea typeface="+mn-ea"/>
                <a:cs typeface="+mn-cs"/>
              </a:rPr>
              <a:t>CCG 360 stakeholder survey 2017 - Report |  April 2017 |  Template 1  | </a:t>
            </a:r>
            <a:r>
              <a:rPr lang="en-GB" sz="700" kern="1200" baseline="0" dirty="0">
                <a:solidFill>
                  <a:schemeClr val="bg1">
                    <a:lumMod val="75000"/>
                  </a:schemeClr>
                </a:solidFill>
                <a:latin typeface="Arial" charset="0"/>
                <a:ea typeface="+mn-ea"/>
                <a:cs typeface="+mn-cs"/>
              </a:rPr>
              <a:t> Internal use only</a:t>
            </a:r>
            <a:r>
              <a:rPr lang="en-GB" sz="700" kern="1200" dirty="0">
                <a:solidFill>
                  <a:schemeClr val="bg1">
                    <a:lumMod val="75000"/>
                  </a:schemeClr>
                </a:solidFill>
                <a:latin typeface="Arial" charset="0"/>
                <a:ea typeface="+mn-ea"/>
                <a:cs typeface="+mn-cs"/>
              </a:rPr>
              <a:t>         </a:t>
            </a:r>
          </a:p>
        </p:txBody>
      </p:sp>
    </p:spTree>
    <p:extLst>
      <p:ext uri="{BB962C8B-B14F-4D97-AF65-F5344CB8AC3E}">
        <p14:creationId xmlns:p14="http://schemas.microsoft.com/office/powerpoint/2010/main" val="865146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a:t>Click to edit Base</a:t>
            </a:r>
          </a:p>
        </p:txBody>
      </p:sp>
      <p:sp>
        <p:nvSpPr>
          <p:cNvPr id="12" name="Content Placeholder 12"/>
          <p:cNvSpPr>
            <a:spLocks noGrp="1"/>
          </p:cNvSpPr>
          <p:nvPr>
            <p:ph sz="quarter" idx="10" hasCustomPrompt="1"/>
          </p:nvPr>
        </p:nvSpPr>
        <p:spPr>
          <a:xfrm>
            <a:off x="246063" y="1135063"/>
            <a:ext cx="6200775" cy="4741862"/>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15" name="Content Placeholder 14"/>
          <p:cNvSpPr>
            <a:spLocks noGrp="1"/>
          </p:cNvSpPr>
          <p:nvPr>
            <p:ph sz="quarter" idx="11" hasCustomPrompt="1"/>
          </p:nvPr>
        </p:nvSpPr>
        <p:spPr>
          <a:xfrm>
            <a:off x="6686550" y="1135063"/>
            <a:ext cx="2973388" cy="4741862"/>
          </a:xfrm>
          <a:prstGeom prst="rect">
            <a:avLst/>
          </a:prstGeo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cxnSp>
        <p:nvCxnSpPr>
          <p:cNvPr id="13" name="Straight Connector 12"/>
          <p:cNvCxnSpPr/>
          <p:nvPr userDrawn="1"/>
        </p:nvCxnSpPr>
        <p:spPr bwMode="auto">
          <a:xfrm>
            <a:off x="246063"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2666724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Question and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57"/>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endParaRPr lang="en-GB" dirty="0"/>
          </a:p>
        </p:txBody>
      </p:sp>
      <p:cxnSp>
        <p:nvCxnSpPr>
          <p:cNvPr id="12" name="Straight Connector 11"/>
          <p:cNvCxnSpPr/>
          <p:nvPr/>
        </p:nvCxnSpPr>
        <p:spPr bwMode="auto">
          <a:xfrm>
            <a:off x="0" y="815281"/>
            <a:ext cx="9906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46063" y="1514475"/>
            <a:ext cx="6200775" cy="4697413"/>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8" name="Content Placeholder 14"/>
          <p:cNvSpPr>
            <a:spLocks noGrp="1"/>
          </p:cNvSpPr>
          <p:nvPr>
            <p:ph sz="quarter" idx="12" hasCustomPrompt="1"/>
          </p:nvPr>
        </p:nvSpPr>
        <p:spPr>
          <a:xfrm>
            <a:off x="6686550" y="1514475"/>
            <a:ext cx="2973388" cy="4697413"/>
          </a:xfrm>
          <a:prstGeom prst="rect">
            <a:avLst/>
          </a:prstGeo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cxnSp>
        <p:nvCxnSpPr>
          <p:cNvPr id="9" name="Straight Connector 8"/>
          <p:cNvCxnSpPr/>
          <p:nvPr userDrawn="1"/>
        </p:nvCxnSpPr>
        <p:spPr bwMode="auto">
          <a:xfrm>
            <a:off x="0" y="815281"/>
            <a:ext cx="9906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014965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Question and Content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13"/>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baseline="0"/>
            </a:lvl1pPr>
          </a:lstStyle>
          <a:p>
            <a:r>
              <a:rPr lang="en-US" dirty="0"/>
              <a:t>Click to edit slide title Arial Bold size 24</a:t>
            </a:r>
            <a:endParaRPr lang="en-GB" dirty="0"/>
          </a:p>
        </p:txBody>
      </p:sp>
      <p:sp>
        <p:nvSpPr>
          <p:cNvPr id="10"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a:t>Click to edit Base</a:t>
            </a:r>
          </a:p>
        </p:txBody>
      </p:sp>
      <p:sp>
        <p:nvSpPr>
          <p:cNvPr id="11" name="Text Placeholder 8"/>
          <p:cNvSpPr>
            <a:spLocks noGrp="1"/>
          </p:cNvSpPr>
          <p:nvPr>
            <p:ph type="body" sz="quarter" idx="13" hasCustomPrompt="1"/>
          </p:nvPr>
        </p:nvSpPr>
        <p:spPr>
          <a:xfrm>
            <a:off x="6689035" y="6039172"/>
            <a:ext cx="2970903"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a:t>Click to edit Source</a:t>
            </a:r>
          </a:p>
        </p:txBody>
      </p:sp>
      <p:cxnSp>
        <p:nvCxnSpPr>
          <p:cNvPr id="8" name="Straight Connector 7"/>
          <p:cNvCxnSpPr/>
          <p:nvPr/>
        </p:nvCxnSpPr>
        <p:spPr bwMode="auto">
          <a:xfrm>
            <a:off x="288105" y="5948417"/>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46063" y="1514475"/>
            <a:ext cx="6200775" cy="4362450"/>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15" name="Content Placeholder 14"/>
          <p:cNvSpPr>
            <a:spLocks noGrp="1"/>
          </p:cNvSpPr>
          <p:nvPr>
            <p:ph sz="quarter" idx="14" hasCustomPrompt="1"/>
          </p:nvPr>
        </p:nvSpPr>
        <p:spPr>
          <a:xfrm>
            <a:off x="6686550" y="1514475"/>
            <a:ext cx="2973388" cy="4362450"/>
          </a:xfrm>
          <a:prstGeom prst="rect">
            <a:avLst/>
          </a:prstGeo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spTree>
    <p:extLst>
      <p:ext uri="{BB962C8B-B14F-4D97-AF65-F5344CB8AC3E}">
        <p14:creationId xmlns:p14="http://schemas.microsoft.com/office/powerpoint/2010/main" val="4039785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lIns="0" tIns="0" rIns="0" bIns="0"/>
          <a:lstStyle>
            <a:lvl1pPr>
              <a:defRPr baseline="0"/>
            </a:lvl1pPr>
          </a:lstStyle>
          <a:p>
            <a:r>
              <a:rPr lang="en-US" dirty="0"/>
              <a:t>Click to edit slide title Arial Bold size 24</a:t>
            </a:r>
            <a:endParaRPr lang="en-GB" dirty="0"/>
          </a:p>
        </p:txBody>
      </p:sp>
      <p:sp>
        <p:nvSpPr>
          <p:cNvPr id="13" name="Content Placeholder 12"/>
          <p:cNvSpPr>
            <a:spLocks noGrp="1"/>
          </p:cNvSpPr>
          <p:nvPr>
            <p:ph sz="quarter" idx="10" hasCustomPrompt="1"/>
          </p:nvPr>
        </p:nvSpPr>
        <p:spPr>
          <a:xfrm>
            <a:off x="246063" y="1135063"/>
            <a:ext cx="9417050" cy="5076825"/>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Tree>
    <p:extLst>
      <p:ext uri="{BB962C8B-B14F-4D97-AF65-F5344CB8AC3E}">
        <p14:creationId xmlns:p14="http://schemas.microsoft.com/office/powerpoint/2010/main" val="2527112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Full Page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a:t>Click to edit Base</a:t>
            </a:r>
          </a:p>
        </p:txBody>
      </p:sp>
      <p:cxnSp>
        <p:nvCxnSpPr>
          <p:cNvPr id="11" name="Straight Connector 10"/>
          <p:cNvCxnSpPr/>
          <p:nvPr/>
        </p:nvCxnSpPr>
        <p:spPr bwMode="auto">
          <a:xfrm>
            <a:off x="246063" y="603250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46063" y="1135063"/>
            <a:ext cx="9417050" cy="4741862"/>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8" name="Straight Connector 7"/>
          <p:cNvCxnSpPr/>
          <p:nvPr userDrawn="1"/>
        </p:nvCxnSpPr>
        <p:spPr bwMode="auto">
          <a:xfrm>
            <a:off x="246063" y="603250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38665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Question and Full Page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57"/>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endParaRPr lang="en-GB" dirty="0"/>
          </a:p>
        </p:txBody>
      </p:sp>
      <p:sp>
        <p:nvSpPr>
          <p:cNvPr id="7" name="Content Placeholder 12"/>
          <p:cNvSpPr>
            <a:spLocks noGrp="1"/>
          </p:cNvSpPr>
          <p:nvPr>
            <p:ph sz="quarter" idx="10" hasCustomPrompt="1"/>
          </p:nvPr>
        </p:nvSpPr>
        <p:spPr>
          <a:xfrm>
            <a:off x="246063" y="1514475"/>
            <a:ext cx="9417050" cy="4697413"/>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Tree>
    <p:extLst>
      <p:ext uri="{BB962C8B-B14F-4D97-AF65-F5344CB8AC3E}">
        <p14:creationId xmlns:p14="http://schemas.microsoft.com/office/powerpoint/2010/main" val="200662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ayout with Base/Source">
    <p:bg>
      <p:bgPr>
        <a:solidFill>
          <a:srgbClr val="71B2C9"/>
        </a:solidFill>
        <a:effectLst/>
      </p:bgPr>
    </p:bg>
    <p:spTree>
      <p:nvGrpSpPr>
        <p:cNvPr id="1" name=""/>
        <p:cNvGrpSpPr/>
        <p:nvPr/>
      </p:nvGrpSpPr>
      <p:grpSpPr>
        <a:xfrm>
          <a:off x="0" y="0"/>
          <a:ext cx="0" cy="0"/>
          <a:chOff x="0" y="0"/>
          <a:chExt cx="0" cy="0"/>
        </a:xfrm>
      </p:grpSpPr>
      <p:sp>
        <p:nvSpPr>
          <p:cNvPr id="60" name="Rectangle 111"/>
          <p:cNvSpPr>
            <a:spLocks noChangeArrowheads="1"/>
          </p:cNvSpPr>
          <p:nvPr userDrawn="1"/>
        </p:nvSpPr>
        <p:spPr bwMode="auto">
          <a:xfrm flipV="1">
            <a:off x="-1" y="1700808"/>
            <a:ext cx="9906001" cy="515719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864096"/>
            <a:ext cx="8064523" cy="764704"/>
          </a:xfrm>
          <a:prstGeom prst="rect">
            <a:avLst/>
          </a:prstGeom>
        </p:spPr>
        <p:txBody>
          <a:bodyPr anchor="b"/>
          <a:lstStyle>
            <a:lvl1pPr>
              <a:defRPr/>
            </a:lvl1pPr>
          </a:lstStyle>
          <a:p>
            <a:r>
              <a:rPr lang="en-US" dirty="0"/>
              <a:t>Click to edit slide title Arial Bold size 24</a:t>
            </a:r>
          </a:p>
        </p:txBody>
      </p:sp>
      <p:cxnSp>
        <p:nvCxnSpPr>
          <p:cNvPr id="14" name="Straight Connector 13"/>
          <p:cNvCxnSpPr/>
          <p:nvPr userDrawn="1"/>
        </p:nvCxnSpPr>
        <p:spPr bwMode="auto">
          <a:xfrm>
            <a:off x="0" y="1627212"/>
            <a:ext cx="9906000" cy="158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246063" y="1844825"/>
            <a:ext cx="9459465" cy="4032100"/>
          </a:xfrm>
          <a:prstGeom prst="rect">
            <a:avLst/>
          </a:prstGeo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lumMod val="75000"/>
                  </a:schemeClr>
                </a:solidFill>
              </a:rPr>
              <a:t>© Ipsos MORI</a:t>
            </a: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sp>
        <p:nvSpPr>
          <p:cNvPr id="27" name="TextBox 26"/>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a:p>
        </p:txBody>
      </p:sp>
      <p:sp>
        <p:nvSpPr>
          <p:cNvPr id="28" name="TextBox 27"/>
          <p:cNvSpPr txBox="1"/>
          <p:nvPr userDrawn="1"/>
        </p:nvSpPr>
        <p:spPr bwMode="gray">
          <a:xfrm>
            <a:off x="1136576" y="6671346"/>
            <a:ext cx="4896000" cy="180975"/>
          </a:xfrm>
          <a:prstGeom prst="rect">
            <a:avLst/>
          </a:prstGeom>
          <a:noFill/>
        </p:spPr>
        <p:txBody>
          <a:bodyPr wrap="none" lIns="0" tIns="0" rIns="0" bIns="0" rtlCol="0" anchor="ctr">
            <a:noAutofit/>
          </a:bodyPr>
          <a:lstStyle/>
          <a:p>
            <a:pPr algn="l"/>
            <a:r>
              <a:rPr lang="en-GB" sz="700" kern="1200" dirty="0">
                <a:solidFill>
                  <a:schemeClr val="bg1">
                    <a:lumMod val="75000"/>
                  </a:schemeClr>
                </a:solidFill>
                <a:latin typeface="Arial" charset="0"/>
                <a:ea typeface="+mn-ea"/>
                <a:cs typeface="+mn-cs"/>
              </a:rPr>
              <a:t>CCG 360 stakeholder survey 2017 - Report |  April 2017 |  Template 1  | </a:t>
            </a:r>
            <a:r>
              <a:rPr lang="en-GB" sz="700" kern="1200" baseline="0" dirty="0">
                <a:solidFill>
                  <a:schemeClr val="bg1">
                    <a:lumMod val="75000"/>
                  </a:schemeClr>
                </a:solidFill>
                <a:latin typeface="Arial" charset="0"/>
                <a:ea typeface="+mn-ea"/>
                <a:cs typeface="+mn-cs"/>
              </a:rPr>
              <a:t> Internal use only</a:t>
            </a:r>
            <a:r>
              <a:rPr lang="en-GB" sz="700" kern="1200" dirty="0">
                <a:solidFill>
                  <a:schemeClr val="bg1">
                    <a:lumMod val="75000"/>
                  </a:schemeClr>
                </a:solidFill>
                <a:latin typeface="Arial" charset="0"/>
                <a:ea typeface="+mn-ea"/>
                <a:cs typeface="+mn-cs"/>
              </a:rPr>
              <a:t>         </a:t>
            </a:r>
          </a:p>
        </p:txBody>
      </p:sp>
    </p:spTree>
    <p:extLst>
      <p:ext uri="{BB962C8B-B14F-4D97-AF65-F5344CB8AC3E}">
        <p14:creationId xmlns:p14="http://schemas.microsoft.com/office/powerpoint/2010/main" val="2967978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Question and Content Full Page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13"/>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baseline="0"/>
            </a:lvl1pPr>
          </a:lstStyle>
          <a:p>
            <a:r>
              <a:rPr lang="en-US" dirty="0"/>
              <a:t>Click to edit slide title Arial Bold size 24</a:t>
            </a:r>
            <a:endParaRPr lang="en-GB" dirty="0"/>
          </a:p>
        </p:txBody>
      </p:sp>
      <p:sp>
        <p:nvSpPr>
          <p:cNvPr id="10"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a:t>Click to edit Base</a:t>
            </a:r>
          </a:p>
        </p:txBody>
      </p:sp>
      <p:sp>
        <p:nvSpPr>
          <p:cNvPr id="14" name="Content Placeholder 12"/>
          <p:cNvSpPr>
            <a:spLocks noGrp="1"/>
          </p:cNvSpPr>
          <p:nvPr>
            <p:ph sz="quarter" idx="10" hasCustomPrompt="1"/>
          </p:nvPr>
        </p:nvSpPr>
        <p:spPr>
          <a:xfrm>
            <a:off x="246063" y="1514475"/>
            <a:ext cx="9417050" cy="4362450"/>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9" name="Straight Connector 8"/>
          <p:cNvCxnSpPr/>
          <p:nvPr userDrawn="1"/>
        </p:nvCxnSpPr>
        <p:spPr bwMode="auto">
          <a:xfrm>
            <a:off x="251622"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628972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lIns="0" tIns="0" rIns="0" bIns="0"/>
          <a:lstStyle>
            <a:lvl1pPr>
              <a:defRPr baseline="0"/>
            </a:lvl1pPr>
          </a:lstStyle>
          <a:p>
            <a:r>
              <a:rPr lang="en-US" dirty="0"/>
              <a:t>Click to edit slide title Arial Bold size 24</a:t>
            </a:r>
            <a:endParaRPr lang="en-GB" dirty="0"/>
          </a:p>
        </p:txBody>
      </p:sp>
    </p:spTree>
    <p:extLst>
      <p:ext uri="{BB962C8B-B14F-4D97-AF65-F5344CB8AC3E}">
        <p14:creationId xmlns:p14="http://schemas.microsoft.com/office/powerpoint/2010/main" val="2816196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Half Slide">
    <p:spTree>
      <p:nvGrpSpPr>
        <p:cNvPr id="1" name=""/>
        <p:cNvGrpSpPr/>
        <p:nvPr/>
      </p:nvGrpSpPr>
      <p:grpSpPr>
        <a:xfrm>
          <a:off x="0" y="0"/>
          <a:ext cx="0" cy="0"/>
          <a:chOff x="0" y="0"/>
          <a:chExt cx="0" cy="0"/>
        </a:xfrm>
      </p:grpSpPr>
      <p:sp>
        <p:nvSpPr>
          <p:cNvPr id="14" name="Rectangle 13"/>
          <p:cNvSpPr/>
          <p:nvPr userDrawn="1"/>
        </p:nvSpPr>
        <p:spPr bwMode="auto">
          <a:xfrm>
            <a:off x="0" y="0"/>
            <a:ext cx="4953000"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 name="Rectangle 111"/>
          <p:cNvSpPr>
            <a:spLocks noChangeArrowheads="1"/>
          </p:cNvSpPr>
          <p:nvPr/>
        </p:nvSpPr>
        <p:spPr bwMode="auto">
          <a:xfrm flipH="1">
            <a:off x="4952999" y="0"/>
            <a:ext cx="4951413"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3" name="Title 1"/>
          <p:cNvSpPr>
            <a:spLocks noGrp="1"/>
          </p:cNvSpPr>
          <p:nvPr>
            <p:ph type="title" hasCustomPrompt="1"/>
          </p:nvPr>
        </p:nvSpPr>
        <p:spPr>
          <a:xfrm>
            <a:off x="0" y="811213"/>
            <a:ext cx="4952999" cy="2117721"/>
          </a:xfrm>
          <a:prstGeom prst="rect">
            <a:avLst/>
          </a:prstGeom>
        </p:spPr>
        <p:txBody>
          <a:bodyPr lIns="216000" tIns="216000" rIns="216000" anchor="b" anchorCtr="0"/>
          <a:lstStyle>
            <a:lvl1pPr>
              <a:defRPr sz="2400" i="0"/>
            </a:lvl1pPr>
          </a:lstStyle>
          <a:p>
            <a:r>
              <a:rPr lang="en-US" dirty="0"/>
              <a:t>Click to edit title Arial Bold size 24</a:t>
            </a:r>
            <a:endParaRPr lang="en-GB" dirty="0"/>
          </a:p>
        </p:txBody>
      </p:sp>
      <p:cxnSp>
        <p:nvCxnSpPr>
          <p:cNvPr id="31" name="Straight Connector 30"/>
          <p:cNvCxnSpPr/>
          <p:nvPr userDrawn="1"/>
        </p:nvCxnSpPr>
        <p:spPr bwMode="auto">
          <a:xfrm flipV="1">
            <a:off x="0" y="4857760"/>
            <a:ext cx="4953000" cy="986"/>
          </a:xfrm>
          <a:prstGeom prst="line">
            <a:avLst/>
          </a:prstGeom>
          <a:solidFill>
            <a:schemeClr val="accent2"/>
          </a:solidFill>
          <a:ln w="9525" cap="flat" cmpd="sng" algn="ctr">
            <a:solidFill>
              <a:srgbClr val="60C9CE"/>
            </a:solidFill>
            <a:prstDash val="solid"/>
            <a:round/>
            <a:headEnd type="none" w="med" len="med"/>
            <a:tailEnd type="none" w="med" len="med"/>
          </a:ln>
          <a:effectLst/>
        </p:spPr>
      </p:cxnSp>
      <p:cxnSp>
        <p:nvCxnSpPr>
          <p:cNvPr id="34" name="Straight Connector 33"/>
          <p:cNvCxnSpPr/>
          <p:nvPr/>
        </p:nvCxnSpPr>
        <p:spPr bwMode="auto">
          <a:xfrm flipV="1">
            <a:off x="0" y="810227"/>
            <a:ext cx="4953000" cy="986"/>
          </a:xfrm>
          <a:prstGeom prst="line">
            <a:avLst/>
          </a:prstGeom>
          <a:solidFill>
            <a:schemeClr val="accent2"/>
          </a:solidFill>
          <a:ln w="12700" cap="flat" cmpd="sng" algn="ctr">
            <a:solidFill>
              <a:srgbClr val="60C9CE"/>
            </a:solidFill>
            <a:prstDash val="solid"/>
            <a:round/>
            <a:headEnd type="none" w="med" len="med"/>
            <a:tailEnd type="none" w="med" len="med"/>
          </a:ln>
          <a:effectLst/>
        </p:spPr>
      </p:cxnSp>
      <p:sp>
        <p:nvSpPr>
          <p:cNvPr id="22" name="Text Placeholder 21"/>
          <p:cNvSpPr>
            <a:spLocks noGrp="1"/>
          </p:cNvSpPr>
          <p:nvPr>
            <p:ph type="body" sz="quarter" idx="10" hasCustomPrompt="1"/>
          </p:nvPr>
        </p:nvSpPr>
        <p:spPr bwMode="white">
          <a:xfrm>
            <a:off x="1" y="2932043"/>
            <a:ext cx="4953000" cy="1925707"/>
          </a:xfrm>
          <a:prstGeom prst="rect">
            <a:avLst/>
          </a:prstGeom>
        </p:spPr>
        <p:txBody>
          <a:bodyPr lIns="216000" tIns="72000" rIns="216000" bIns="216000"/>
          <a:lstStyle>
            <a:lvl1pPr>
              <a:buNone/>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Subtitle Arial size 20</a:t>
            </a:r>
          </a:p>
        </p:txBody>
      </p:sp>
      <p:sp>
        <p:nvSpPr>
          <p:cNvPr id="9" name="Rectangle 111"/>
          <p:cNvSpPr>
            <a:spLocks noChangeArrowheads="1"/>
          </p:cNvSpPr>
          <p:nvPr userDrawn="1"/>
        </p:nvSpPr>
        <p:spPr bwMode="auto">
          <a:xfrm flipH="1">
            <a:off x="4952999" y="0"/>
            <a:ext cx="4951413"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cxnSp>
        <p:nvCxnSpPr>
          <p:cNvPr id="10" name="Straight Connector 9"/>
          <p:cNvCxnSpPr/>
          <p:nvPr userDrawn="1"/>
        </p:nvCxnSpPr>
        <p:spPr bwMode="ltGray">
          <a:xfrm flipV="1">
            <a:off x="0" y="4857760"/>
            <a:ext cx="4953000" cy="986"/>
          </a:xfrm>
          <a:prstGeom prst="line">
            <a:avLst/>
          </a:prstGeom>
          <a:solidFill>
            <a:schemeClr val="accent2"/>
          </a:solidFill>
          <a:ln w="9525" cap="flat" cmpd="sng" algn="ctr">
            <a:solidFill>
              <a:srgbClr val="60C9CE"/>
            </a:solidFill>
            <a:prstDash val="sysDot"/>
            <a:round/>
            <a:headEnd type="none" w="med" len="med"/>
            <a:tailEnd type="none" w="med" len="med"/>
          </a:ln>
          <a:effectLst/>
        </p:spPr>
      </p:cxnSp>
      <p:grpSp>
        <p:nvGrpSpPr>
          <p:cNvPr id="38" name="Group 37"/>
          <p:cNvGrpSpPr>
            <a:grpSpLocks noChangeAspect="1"/>
          </p:cNvGrpSpPr>
          <p:nvPr userDrawn="1"/>
        </p:nvGrpSpPr>
        <p:grpSpPr bwMode="gray">
          <a:xfrm>
            <a:off x="4448944" y="6381812"/>
            <a:ext cx="341830" cy="313735"/>
            <a:chOff x="1020" y="346"/>
            <a:chExt cx="4114" cy="3756"/>
          </a:xfrm>
        </p:grpSpPr>
        <p:sp>
          <p:nvSpPr>
            <p:cNvPr id="39" name="Freeform 3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0" name="Freeform 39"/>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1" name="Freeform 40"/>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2" name="Freeform 41"/>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2" name="Freeform 61"/>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pic>
        <p:nvPicPr>
          <p:cNvPr id="28" name="Picture 27" descr="Ipsos SRI Logo - WHITE.png"/>
          <p:cNvPicPr>
            <a:picLocks noChangeAspect="1"/>
          </p:cNvPicPr>
          <p:nvPr userDrawn="1"/>
        </p:nvPicPr>
        <p:blipFill>
          <a:blip r:embed="rId3" cstate="print">
            <a:clrChange>
              <a:clrFrom>
                <a:srgbClr val="000000">
                  <a:alpha val="0"/>
                </a:srgbClr>
              </a:clrFrom>
              <a:clrTo>
                <a:srgbClr val="000000">
                  <a:alpha val="0"/>
                </a:srgbClr>
              </a:clrTo>
            </a:clrChange>
          </a:blip>
          <a:stretch>
            <a:fillRect/>
          </a:stretch>
        </p:blipFill>
        <p:spPr bwMode="white">
          <a:xfrm>
            <a:off x="272480" y="6450646"/>
            <a:ext cx="1352043" cy="264635"/>
          </a:xfrm>
          <a:prstGeom prst="rect">
            <a:avLst/>
          </a:prstGeom>
          <a:noFill/>
          <a:ln>
            <a:noFill/>
          </a:ln>
        </p:spPr>
      </p:pic>
    </p:spTree>
    <p:extLst>
      <p:ext uri="{BB962C8B-B14F-4D97-AF65-F5344CB8AC3E}">
        <p14:creationId xmlns:p14="http://schemas.microsoft.com/office/powerpoint/2010/main" val="1576169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with BG Colour">
    <p:spTree>
      <p:nvGrpSpPr>
        <p:cNvPr id="1" name=""/>
        <p:cNvGrpSpPr/>
        <p:nvPr/>
      </p:nvGrpSpPr>
      <p:grpSpPr>
        <a:xfrm>
          <a:off x="0" y="0"/>
          <a:ext cx="0" cy="0"/>
          <a:chOff x="0" y="0"/>
          <a:chExt cx="0" cy="0"/>
        </a:xfrm>
      </p:grpSpPr>
      <p:sp>
        <p:nvSpPr>
          <p:cNvPr id="42" name="Rectangle 41"/>
          <p:cNvSpPr/>
          <p:nvPr userDrawn="1"/>
        </p:nvSpPr>
        <p:spPr bwMode="auto">
          <a:xfrm>
            <a:off x="0" y="0"/>
            <a:ext cx="9904413"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0" name="Text Placeholder 29"/>
          <p:cNvSpPr>
            <a:spLocks noGrp="1"/>
          </p:cNvSpPr>
          <p:nvPr>
            <p:ph type="body" sz="quarter" idx="10" hasCustomPrompt="1"/>
          </p:nvPr>
        </p:nvSpPr>
        <p:spPr bwMode="white">
          <a:xfrm>
            <a:off x="21266" y="902255"/>
            <a:ext cx="9677399" cy="347662"/>
          </a:xfrm>
          <a:prstGeom prst="rect">
            <a:avLst/>
          </a:prstGeom>
        </p:spPr>
        <p:txBody>
          <a:bodyPr lIns="216000" rIns="720000"/>
          <a:lstStyle>
            <a:lvl1pPr>
              <a:buNone/>
              <a:defRPr sz="2000" b="1">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slide subtitle Arial Bold size 20</a:t>
            </a:r>
          </a:p>
        </p:txBody>
      </p:sp>
      <p:sp>
        <p:nvSpPr>
          <p:cNvPr id="38" name="Content Placeholder 12"/>
          <p:cNvSpPr>
            <a:spLocks noGrp="1"/>
          </p:cNvSpPr>
          <p:nvPr>
            <p:ph sz="quarter" idx="15" hasCustomPrompt="1"/>
          </p:nvPr>
        </p:nvSpPr>
        <p:spPr bwMode="white">
          <a:xfrm>
            <a:off x="246064" y="1514475"/>
            <a:ext cx="3001962" cy="4700588"/>
          </a:xfrm>
          <a:prstGeom prst="rect">
            <a:avLst/>
          </a:prstGeo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39" name="Content Placeholder 14"/>
          <p:cNvSpPr>
            <a:spLocks noGrp="1"/>
          </p:cNvSpPr>
          <p:nvPr>
            <p:ph sz="quarter" idx="12" hasCustomPrompt="1"/>
          </p:nvPr>
        </p:nvSpPr>
        <p:spPr bwMode="white">
          <a:xfrm>
            <a:off x="3487738" y="1514475"/>
            <a:ext cx="2973388" cy="4700588"/>
          </a:xfrm>
          <a:prstGeom prst="rect">
            <a:avLst/>
          </a:prstGeo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sp>
        <p:nvSpPr>
          <p:cNvPr id="40" name="Content Placeholder 14"/>
          <p:cNvSpPr>
            <a:spLocks noGrp="1"/>
          </p:cNvSpPr>
          <p:nvPr>
            <p:ph sz="quarter" idx="16" hasCustomPrompt="1"/>
          </p:nvPr>
        </p:nvSpPr>
        <p:spPr bwMode="white">
          <a:xfrm>
            <a:off x="6686550" y="1514475"/>
            <a:ext cx="2973388" cy="4700588"/>
          </a:xfrm>
          <a:prstGeom prst="rect">
            <a:avLst/>
          </a:prstGeo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sp>
        <p:nvSpPr>
          <p:cNvPr id="57" name="Text Placeholder 29"/>
          <p:cNvSpPr>
            <a:spLocks noGrp="1"/>
          </p:cNvSpPr>
          <p:nvPr>
            <p:ph type="body" sz="quarter" idx="17" hasCustomPrompt="1"/>
          </p:nvPr>
        </p:nvSpPr>
        <p:spPr bwMode="white">
          <a:xfrm>
            <a:off x="37272" y="221834"/>
            <a:ext cx="8732152" cy="616226"/>
          </a:xfrm>
          <a:prstGeom prst="rect">
            <a:avLst/>
          </a:prstGeom>
        </p:spPr>
        <p:txBody>
          <a:bodyPr lIns="216000" rIns="720000"/>
          <a:lstStyle>
            <a:lvl1pPr marL="0" indent="0">
              <a:buNone/>
              <a:defRPr sz="2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slice title Arial Bold size 24</a:t>
            </a:r>
          </a:p>
        </p:txBody>
      </p:sp>
      <p:grpSp>
        <p:nvGrpSpPr>
          <p:cNvPr id="26" name="Group 25"/>
          <p:cNvGrpSpPr>
            <a:grpSpLocks noChangeAspect="1"/>
          </p:cNvGrpSpPr>
          <p:nvPr userDrawn="1"/>
        </p:nvGrpSpPr>
        <p:grpSpPr bwMode="gray">
          <a:xfrm>
            <a:off x="9320170" y="6454998"/>
            <a:ext cx="341830" cy="313735"/>
            <a:chOff x="1020" y="346"/>
            <a:chExt cx="4114" cy="3756"/>
          </a:xfrm>
        </p:grpSpPr>
        <p:sp>
          <p:nvSpPr>
            <p:cNvPr id="27" name="Freeform 26"/>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1" name="Freeform 30"/>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4" name="Freeform 33"/>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5" name="Freeform 3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6" name="Freeform 3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pic>
        <p:nvPicPr>
          <p:cNvPr id="28" name="Picture 27" descr="Ipsos SRI Logo - WHITE.png"/>
          <p:cNvPicPr>
            <a:picLocks noChangeAspect="1"/>
          </p:cNvPicPr>
          <p:nvPr userDrawn="1"/>
        </p:nvPicPr>
        <p:blipFill>
          <a:blip r:embed="rId3" cstate="print">
            <a:clrChange>
              <a:clrFrom>
                <a:srgbClr val="000000">
                  <a:alpha val="0"/>
                </a:srgbClr>
              </a:clrFrom>
              <a:clrTo>
                <a:srgbClr val="000000">
                  <a:alpha val="0"/>
                </a:srgbClr>
              </a:clrTo>
            </a:clrChange>
          </a:blip>
          <a:stretch>
            <a:fillRect/>
          </a:stretch>
        </p:blipFill>
        <p:spPr bwMode="white">
          <a:xfrm>
            <a:off x="272480" y="6450646"/>
            <a:ext cx="1352043" cy="264635"/>
          </a:xfrm>
          <a:prstGeom prst="rect">
            <a:avLst/>
          </a:prstGeom>
          <a:noFill/>
          <a:ln>
            <a:noFill/>
          </a:ln>
        </p:spPr>
      </p:pic>
    </p:spTree>
    <p:extLst>
      <p:ext uri="{BB962C8B-B14F-4D97-AF65-F5344CB8AC3E}">
        <p14:creationId xmlns:p14="http://schemas.microsoft.com/office/powerpoint/2010/main" val="3742227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Cover">
    <p:spTree>
      <p:nvGrpSpPr>
        <p:cNvPr id="1" name=""/>
        <p:cNvGrpSpPr/>
        <p:nvPr/>
      </p:nvGrpSpPr>
      <p:grpSpPr>
        <a:xfrm>
          <a:off x="0" y="0"/>
          <a:ext cx="0" cy="0"/>
          <a:chOff x="0" y="0"/>
          <a:chExt cx="0" cy="0"/>
        </a:xfrm>
      </p:grpSpPr>
      <p:sp>
        <p:nvSpPr>
          <p:cNvPr id="41" name="Rectangle 40"/>
          <p:cNvSpPr/>
          <p:nvPr userDrawn="1"/>
        </p:nvSpPr>
        <p:spPr bwMode="gray">
          <a:xfrm>
            <a:off x="0" y="0"/>
            <a:ext cx="9904413"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 name="Title 1"/>
          <p:cNvSpPr>
            <a:spLocks noGrp="1"/>
          </p:cNvSpPr>
          <p:nvPr>
            <p:ph type="title" hasCustomPrompt="1"/>
          </p:nvPr>
        </p:nvSpPr>
        <p:spPr bwMode="gray">
          <a:xfrm>
            <a:off x="-1" y="4643446"/>
            <a:ext cx="7524769" cy="952283"/>
          </a:xfrm>
          <a:prstGeom prst="rect">
            <a:avLst/>
          </a:prstGeom>
          <a:noFill/>
        </p:spPr>
        <p:txBody>
          <a:bodyPr lIns="216000" rIns="360000" bIns="0" anchor="b" anchorCtr="0"/>
          <a:lstStyle>
            <a:lvl1pPr>
              <a:defRPr sz="2800" i="0" baseline="0">
                <a:solidFill>
                  <a:schemeClr val="bg1"/>
                </a:solidFill>
              </a:defRPr>
            </a:lvl1pPr>
          </a:lstStyle>
          <a:p>
            <a:r>
              <a:rPr lang="en-US" dirty="0"/>
              <a:t>Click to edit main title Arial Bold size 28</a:t>
            </a:r>
            <a:endParaRPr lang="en-GB" dirty="0"/>
          </a:p>
        </p:txBody>
      </p:sp>
      <p:cxnSp>
        <p:nvCxnSpPr>
          <p:cNvPr id="26" name="Straight Connector 25"/>
          <p:cNvCxnSpPr/>
          <p:nvPr/>
        </p:nvCxnSpPr>
        <p:spPr bwMode="gray">
          <a:xfrm>
            <a:off x="0" y="4637321"/>
            <a:ext cx="9906000" cy="1588"/>
          </a:xfrm>
          <a:prstGeom prst="line">
            <a:avLst/>
          </a:prstGeom>
          <a:solidFill>
            <a:schemeClr val="accent2"/>
          </a:solidFill>
          <a:ln w="9525" cap="flat" cmpd="sng" algn="ctr">
            <a:solidFill>
              <a:srgbClr val="60C9CE"/>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bwMode="gray">
          <a:xfrm>
            <a:off x="1" y="5765102"/>
            <a:ext cx="6446838" cy="616226"/>
          </a:xfrm>
          <a:prstGeom prst="rect">
            <a:avLst/>
          </a:prstGeom>
        </p:spPr>
        <p:txBody>
          <a:bodyPr lIns="216000" rIns="720000"/>
          <a:lstStyle>
            <a:lvl1pPr>
              <a:buNone/>
              <a:defRPr sz="2000" b="1">
                <a:solidFill>
                  <a:srgbClr val="60C9CE"/>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Subtitle Arial Bold size 20</a:t>
            </a:r>
          </a:p>
        </p:txBody>
      </p:sp>
      <p:sp>
        <p:nvSpPr>
          <p:cNvPr id="32" name="TextBox 31"/>
          <p:cNvSpPr txBox="1"/>
          <p:nvPr/>
        </p:nvSpPr>
        <p:spPr bwMode="gray">
          <a:xfrm>
            <a:off x="7239016" y="4691383"/>
            <a:ext cx="2666984" cy="642918"/>
          </a:xfrm>
          <a:prstGeom prst="rect">
            <a:avLst/>
          </a:prstGeom>
          <a:noFill/>
        </p:spPr>
        <p:txBody>
          <a:bodyPr wrap="square" lIns="0" tIns="36000" rIns="252000" bIns="0" rtlCol="0" anchor="t" anchorCtr="0">
            <a:noAutofit/>
          </a:bodyPr>
          <a:lstStyle/>
          <a:p>
            <a:pPr algn="r">
              <a:spcBef>
                <a:spcPct val="20000"/>
              </a:spcBef>
            </a:pPr>
            <a:r>
              <a:rPr lang="en-US" sz="700" dirty="0">
                <a:solidFill>
                  <a:schemeClr val="bg1"/>
                </a:solidFill>
              </a:rPr>
              <a:t>Version 1 | Internal Use Only</a:t>
            </a:r>
          </a:p>
        </p:txBody>
      </p:sp>
      <p:sp>
        <p:nvSpPr>
          <p:cNvPr id="10" name="Picture Placeholder 9"/>
          <p:cNvSpPr>
            <a:spLocks noGrp="1"/>
          </p:cNvSpPr>
          <p:nvPr>
            <p:ph type="pic" sz="quarter" idx="12" hasCustomPrompt="1"/>
          </p:nvPr>
        </p:nvSpPr>
        <p:spPr bwMode="gray">
          <a:xfrm>
            <a:off x="7937" y="0"/>
            <a:ext cx="9898063" cy="4622800"/>
          </a:xfrm>
          <a:prstGeom prst="rect">
            <a:avLst/>
          </a:prstGeom>
          <a:solidFill>
            <a:srgbClr val="0087E2"/>
          </a:solidFill>
        </p:spPr>
        <p:txBody>
          <a:bodyPr lIns="1224000" tIns="0" anchor="ctr" anchorCtr="0"/>
          <a:lstStyle>
            <a:lvl1pPr>
              <a:buNone/>
              <a:defRPr>
                <a:sym typeface="Wingdings" pitchFamily="2" charset="2"/>
              </a:defRPr>
            </a:lvl1pPr>
          </a:lstStyle>
          <a:p>
            <a:r>
              <a:rPr lang="en-GB" dirty="0"/>
              <a:t>Click here to insert cover image </a:t>
            </a:r>
            <a:endParaRPr lang="en-US" dirty="0"/>
          </a:p>
        </p:txBody>
      </p:sp>
      <p:pic>
        <p:nvPicPr>
          <p:cNvPr id="44" name="Picture 43" descr="Ipsos SRI Logo - WHITE.png"/>
          <p:cNvPicPr>
            <a:picLocks noChangeAspect="1"/>
          </p:cNvPicPr>
          <p:nvPr userDrawn="1"/>
        </p:nvPicPr>
        <p:blipFill>
          <a:blip r:embed="rId2" cstate="print"/>
          <a:stretch>
            <a:fillRect/>
          </a:stretch>
        </p:blipFill>
        <p:spPr bwMode="gray">
          <a:xfrm>
            <a:off x="247797" y="6453333"/>
            <a:ext cx="1166788" cy="226800"/>
          </a:xfrm>
          <a:prstGeom prst="rect">
            <a:avLst/>
          </a:prstGeom>
        </p:spPr>
      </p:pic>
      <p:grpSp>
        <p:nvGrpSpPr>
          <p:cNvPr id="28" name="Group 27"/>
          <p:cNvGrpSpPr>
            <a:grpSpLocks noChangeAspect="1"/>
          </p:cNvGrpSpPr>
          <p:nvPr userDrawn="1"/>
        </p:nvGrpSpPr>
        <p:grpSpPr bwMode="gray">
          <a:xfrm>
            <a:off x="9320170" y="6454998"/>
            <a:ext cx="341830" cy="313735"/>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2" name="Freeform 41"/>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8941" y="188640"/>
            <a:ext cx="1193058" cy="871247"/>
          </a:xfrm>
          <a:prstGeom prst="rect">
            <a:avLst/>
          </a:prstGeom>
        </p:spPr>
      </p:pic>
    </p:spTree>
    <p:extLst>
      <p:ext uri="{BB962C8B-B14F-4D97-AF65-F5344CB8AC3E}">
        <p14:creationId xmlns:p14="http://schemas.microsoft.com/office/powerpoint/2010/main" val="119939518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ullets - 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47797" y="0"/>
            <a:ext cx="8064523" cy="764704"/>
          </a:xfrm>
          <a:prstGeom prst="rect">
            <a:avLst/>
          </a:prstGeom>
        </p:spPr>
        <p:txBody>
          <a:bodyPr lIns="0" tIns="0" rIns="0" bIns="0"/>
          <a:lstStyle>
            <a:lvl1pPr>
              <a:defRPr baseline="0"/>
            </a:lvl1pPr>
          </a:lstStyle>
          <a:p>
            <a:r>
              <a:rPr lang="en-US" dirty="0"/>
              <a:t>Click to edit slide title Arial Bold size 24</a:t>
            </a:r>
            <a:endParaRPr lang="en-GB" dirty="0"/>
          </a:p>
        </p:txBody>
      </p:sp>
      <p:sp>
        <p:nvSpPr>
          <p:cNvPr id="13" name="Content Placeholder 12"/>
          <p:cNvSpPr>
            <a:spLocks noGrp="1"/>
          </p:cNvSpPr>
          <p:nvPr>
            <p:ph sz="quarter" idx="10" hasCustomPrompt="1"/>
          </p:nvPr>
        </p:nvSpPr>
        <p:spPr bwMode="gray">
          <a:xfrm>
            <a:off x="246063" y="1125539"/>
            <a:ext cx="9472612" cy="5086349"/>
          </a:xfrm>
          <a:prstGeom prst="rect">
            <a:avLst/>
          </a:prstGeom>
        </p:spPr>
        <p:txBody>
          <a:bodyPr/>
          <a:lstStyle>
            <a:lvl1pPr>
              <a:buClr>
                <a:schemeClr val="tx1"/>
              </a:buClr>
              <a:defRPr>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Tree>
    <p:extLst>
      <p:ext uri="{BB962C8B-B14F-4D97-AF65-F5344CB8AC3E}">
        <p14:creationId xmlns:p14="http://schemas.microsoft.com/office/powerpoint/2010/main" val="112731030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ement Divider - Primary Colour">
    <p:spTree>
      <p:nvGrpSpPr>
        <p:cNvPr id="1" name=""/>
        <p:cNvGrpSpPr/>
        <p:nvPr/>
      </p:nvGrpSpPr>
      <p:grpSpPr>
        <a:xfrm>
          <a:off x="0" y="0"/>
          <a:ext cx="0" cy="0"/>
          <a:chOff x="0" y="0"/>
          <a:chExt cx="0" cy="0"/>
        </a:xfrm>
      </p:grpSpPr>
      <p:sp>
        <p:nvSpPr>
          <p:cNvPr id="42" name="Rectangle 41"/>
          <p:cNvSpPr/>
          <p:nvPr userDrawn="1"/>
        </p:nvSpPr>
        <p:spPr bwMode="gray">
          <a:xfrm>
            <a:off x="0" y="0"/>
            <a:ext cx="9904413"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7" name="Text Placeholder 29"/>
          <p:cNvSpPr>
            <a:spLocks noGrp="1"/>
          </p:cNvSpPr>
          <p:nvPr>
            <p:ph type="body" sz="quarter" idx="17" hasCustomPrompt="1"/>
          </p:nvPr>
        </p:nvSpPr>
        <p:spPr bwMode="gray">
          <a:xfrm>
            <a:off x="247650" y="2527580"/>
            <a:ext cx="9429750" cy="1354217"/>
          </a:xfrm>
          <a:prstGeom prst="rect">
            <a:avLst/>
          </a:prstGeom>
        </p:spPr>
        <p:txBody>
          <a:bodyPr wrap="square" lIns="216000" rIns="216000" anchor="ctr">
            <a:spAutoFit/>
          </a:bodyPr>
          <a:lstStyle>
            <a:lvl1pPr marL="0" indent="0">
              <a:buNone/>
              <a:defRPr sz="4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slice title Arial Bold size 44</a:t>
            </a:r>
          </a:p>
        </p:txBody>
      </p:sp>
      <p:grpSp>
        <p:nvGrpSpPr>
          <p:cNvPr id="28" name="Group 27"/>
          <p:cNvGrpSpPr>
            <a:grpSpLocks noChangeAspect="1"/>
          </p:cNvGrpSpPr>
          <p:nvPr userDrawn="1"/>
        </p:nvGrpSpPr>
        <p:grpSpPr bwMode="gray">
          <a:xfrm>
            <a:off x="9417496" y="6454998"/>
            <a:ext cx="244503" cy="224407"/>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2" name="Freeform 31"/>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3" name="Freeform 32"/>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7" name="Freeform 36"/>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1" name="Freeform 40"/>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8" name="Freeform 5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9" name="Freeform 5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0" name="Freeform 5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1" name="Freeform 6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2" name="Freeform 6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4" name="Freeform 6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5" name="Freeform 6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6" name="Freeform 6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7" name="Freeform 6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39" name="Picture 38" descr="Ipsos SRI Logo - WHITE.png"/>
          <p:cNvPicPr>
            <a:picLocks noChangeAspect="1"/>
          </p:cNvPicPr>
          <p:nvPr userDrawn="1"/>
        </p:nvPicPr>
        <p:blipFill>
          <a:blip r:embed="rId2" cstate="print"/>
          <a:stretch>
            <a:fillRect/>
          </a:stretch>
        </p:blipFill>
        <p:spPr bwMode="gray">
          <a:xfrm>
            <a:off x="247797" y="6453333"/>
            <a:ext cx="1166788" cy="2268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8941" y="188640"/>
            <a:ext cx="1193058" cy="871247"/>
          </a:xfrm>
          <a:prstGeom prst="rect">
            <a:avLst/>
          </a:prstGeom>
        </p:spPr>
      </p:pic>
    </p:spTree>
    <p:extLst>
      <p:ext uri="{BB962C8B-B14F-4D97-AF65-F5344CB8AC3E}">
        <p14:creationId xmlns:p14="http://schemas.microsoft.com/office/powerpoint/2010/main" val="161312211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s - Title and Full Page Content (With Question, Base &amp; 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bwMode="gray">
          <a:xfrm>
            <a:off x="0" y="829813"/>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bwMode="gray">
          <a:xfrm>
            <a:off x="247797" y="0"/>
            <a:ext cx="8064523" cy="764704"/>
          </a:xfrm>
          <a:prstGeom prst="rect">
            <a:avLst/>
          </a:prstGeom>
        </p:spPr>
        <p:txBody>
          <a:bodyPr/>
          <a:lstStyle>
            <a:lvl1pPr>
              <a:defRPr baseline="0"/>
            </a:lvl1pPr>
          </a:lstStyle>
          <a:p>
            <a:r>
              <a:rPr lang="en-US" dirty="0"/>
              <a:t>Click to edit slide title Arial Bold size 24</a:t>
            </a:r>
            <a:endParaRPr lang="en-GB" dirty="0"/>
          </a:p>
        </p:txBody>
      </p:sp>
      <p:sp>
        <p:nvSpPr>
          <p:cNvPr id="18" name="Content Placeholder 12"/>
          <p:cNvSpPr>
            <a:spLocks noGrp="1"/>
          </p:cNvSpPr>
          <p:nvPr>
            <p:ph sz="quarter" idx="10" hasCustomPrompt="1"/>
          </p:nvPr>
        </p:nvSpPr>
        <p:spPr bwMode="gray">
          <a:xfrm>
            <a:off x="246063" y="1484313"/>
            <a:ext cx="9472612" cy="4537075"/>
          </a:xfrm>
          <a:prstGeom prst="rect">
            <a:avLst/>
          </a:prstGeom>
        </p:spPr>
        <p:txBody>
          <a:bodyPr/>
          <a:lstStyle>
            <a:lvl1pPr>
              <a:buClr>
                <a:schemeClr val="tx1"/>
              </a:buClr>
              <a:defRPr>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19" name="Text Placeholder 8"/>
          <p:cNvSpPr>
            <a:spLocks noGrp="1"/>
          </p:cNvSpPr>
          <p:nvPr>
            <p:ph type="body" sz="quarter" idx="12" hasCustomPrompt="1"/>
          </p:nvPr>
        </p:nvSpPr>
        <p:spPr bwMode="gray">
          <a:xfrm>
            <a:off x="246063" y="6032499"/>
            <a:ext cx="6238875" cy="349251"/>
          </a:xfrm>
          <a:prstGeom prst="rect">
            <a:avLst/>
          </a:prstGeom>
        </p:spPr>
        <p:txBody>
          <a:bodyPr anchor="ctr" anchorCtr="0"/>
          <a:lstStyle>
            <a:lvl1pPr marL="0" indent="0" algn="l">
              <a:buNone/>
              <a:defRPr sz="800">
                <a:solidFill>
                  <a:schemeClr val="tx1"/>
                </a:solidFill>
              </a:defRPr>
            </a:lvl1pPr>
          </a:lstStyle>
          <a:p>
            <a:pPr lvl="0"/>
            <a:r>
              <a:rPr lang="en-US" dirty="0"/>
              <a:t>Click to edit Base</a:t>
            </a:r>
          </a:p>
        </p:txBody>
      </p:sp>
      <p:cxnSp>
        <p:nvCxnSpPr>
          <p:cNvPr id="21" name="Straight Connector 20"/>
          <p:cNvCxnSpPr/>
          <p:nvPr userDrawn="1"/>
        </p:nvCxnSpPr>
        <p:spPr bwMode="gray">
          <a:xfrm>
            <a:off x="254000" y="5949280"/>
            <a:ext cx="9464675" cy="0"/>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204062919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lIns="0" tIns="0" rIns="0" bIns="0"/>
          <a:lstStyle>
            <a:lvl1pPr>
              <a:defRPr baseline="0"/>
            </a:lvl1pPr>
          </a:lstStyle>
          <a:p>
            <a:r>
              <a:rPr lang="en-US" dirty="0"/>
              <a:t>Click to edit slide title Arial Bold size 24</a:t>
            </a:r>
            <a:endParaRPr lang="en-GB" dirty="0"/>
          </a:p>
        </p:txBody>
      </p:sp>
      <p:sp>
        <p:nvSpPr>
          <p:cNvPr id="13" name="Content Placeholder 12"/>
          <p:cNvSpPr>
            <a:spLocks noGrp="1"/>
          </p:cNvSpPr>
          <p:nvPr>
            <p:ph sz="quarter" idx="10" hasCustomPrompt="1"/>
          </p:nvPr>
        </p:nvSpPr>
        <p:spPr>
          <a:xfrm>
            <a:off x="246063" y="1135063"/>
            <a:ext cx="6200775" cy="5076825"/>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15" name="Content Placeholder 14"/>
          <p:cNvSpPr>
            <a:spLocks noGrp="1"/>
          </p:cNvSpPr>
          <p:nvPr>
            <p:ph sz="quarter" idx="11" hasCustomPrompt="1"/>
          </p:nvPr>
        </p:nvSpPr>
        <p:spPr>
          <a:xfrm>
            <a:off x="6686550" y="1135063"/>
            <a:ext cx="2973388" cy="5076825"/>
          </a:xfrm>
          <a:prstGeom prst="rect">
            <a:avLst/>
          </a:prstGeo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91F21EDF-D682-4FEC-AEE1-9EFE9D241947}" type="slidenum">
              <a:rPr lang="en-GB" smtClean="0"/>
              <a:pPr/>
              <a:t>‹#›</a:t>
            </a:fld>
            <a:endParaRPr lang="en-GB"/>
          </a:p>
        </p:txBody>
      </p:sp>
    </p:spTree>
    <p:extLst>
      <p:ext uri="{BB962C8B-B14F-4D97-AF65-F5344CB8AC3E}">
        <p14:creationId xmlns:p14="http://schemas.microsoft.com/office/powerpoint/2010/main" val="79056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Layout with Base/Source">
    <p:bg>
      <p:bgPr>
        <a:solidFill>
          <a:srgbClr val="71B2C9"/>
        </a:solidFill>
        <a:effectLst/>
      </p:bgPr>
    </p:bg>
    <p:spTree>
      <p:nvGrpSpPr>
        <p:cNvPr id="1" name=""/>
        <p:cNvGrpSpPr/>
        <p:nvPr/>
      </p:nvGrpSpPr>
      <p:grpSpPr>
        <a:xfrm>
          <a:off x="0" y="0"/>
          <a:ext cx="0" cy="0"/>
          <a:chOff x="0" y="0"/>
          <a:chExt cx="0" cy="0"/>
        </a:xfrm>
      </p:grpSpPr>
      <p:sp>
        <p:nvSpPr>
          <p:cNvPr id="27" name="Rectangle 111"/>
          <p:cNvSpPr>
            <a:spLocks noChangeArrowheads="1"/>
          </p:cNvSpPr>
          <p:nvPr userDrawn="1"/>
        </p:nvSpPr>
        <p:spPr bwMode="auto">
          <a:xfrm flipV="1">
            <a:off x="0" y="6382558"/>
            <a:ext cx="6825208" cy="47544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60" name="Rectangle 111"/>
          <p:cNvSpPr>
            <a:spLocks noChangeArrowheads="1"/>
          </p:cNvSpPr>
          <p:nvPr userDrawn="1"/>
        </p:nvSpPr>
        <p:spPr bwMode="auto">
          <a:xfrm flipV="1">
            <a:off x="3080792" y="0"/>
            <a:ext cx="6825208"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983364"/>
            <a:ext cx="2546697" cy="764704"/>
          </a:xfrm>
          <a:prstGeom prst="rect">
            <a:avLst/>
          </a:prstGeom>
        </p:spPr>
        <p:txBody>
          <a:bodyPr anchor="b"/>
          <a:lstStyle>
            <a:lvl1pPr>
              <a:defRPr/>
            </a:lvl1pPr>
          </a:lstStyle>
          <a:p>
            <a:r>
              <a:rPr lang="en-US" dirty="0"/>
              <a:t>Click to edit slide title Arial Bold size 24</a:t>
            </a:r>
          </a:p>
        </p:txBody>
      </p:sp>
      <p:cxnSp>
        <p:nvCxnSpPr>
          <p:cNvPr id="14" name="Straight Connector 13"/>
          <p:cNvCxnSpPr/>
          <p:nvPr userDrawn="1"/>
        </p:nvCxnSpPr>
        <p:spPr bwMode="auto">
          <a:xfrm>
            <a:off x="2978052" y="0"/>
            <a:ext cx="0" cy="638255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3224809" y="116632"/>
            <a:ext cx="6480720" cy="5361860"/>
          </a:xfrm>
          <a:prstGeom prst="rect">
            <a:avLst/>
          </a:prstGeo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lumMod val="75000"/>
                  </a:schemeClr>
                </a:solidFill>
              </a:rPr>
              <a:t>© Ipsos MORI</a:t>
            </a: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117" y="233547"/>
            <a:ext cx="846814" cy="342840"/>
          </a:xfrm>
          <a:prstGeom prst="rect">
            <a:avLst/>
          </a:prstGeom>
        </p:spPr>
      </p:pic>
      <p:sp>
        <p:nvSpPr>
          <p:cNvPr id="28" name="TextBox 27"/>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a:p>
        </p:txBody>
      </p:sp>
      <p:sp>
        <p:nvSpPr>
          <p:cNvPr id="29" name="TextBox 28"/>
          <p:cNvSpPr txBox="1"/>
          <p:nvPr userDrawn="1"/>
        </p:nvSpPr>
        <p:spPr bwMode="gray">
          <a:xfrm>
            <a:off x="1136576" y="6671346"/>
            <a:ext cx="4896000" cy="180975"/>
          </a:xfrm>
          <a:prstGeom prst="rect">
            <a:avLst/>
          </a:prstGeom>
          <a:noFill/>
        </p:spPr>
        <p:txBody>
          <a:bodyPr wrap="none" lIns="0" tIns="0" rIns="0" bIns="0" rtlCol="0" anchor="ctr">
            <a:noAutofit/>
          </a:bodyPr>
          <a:lstStyle/>
          <a:p>
            <a:pPr algn="l"/>
            <a:r>
              <a:rPr lang="en-GB" sz="700" kern="1200" dirty="0">
                <a:solidFill>
                  <a:schemeClr val="bg1">
                    <a:lumMod val="75000"/>
                  </a:schemeClr>
                </a:solidFill>
                <a:latin typeface="Arial" charset="0"/>
                <a:ea typeface="+mn-ea"/>
                <a:cs typeface="+mn-cs"/>
              </a:rPr>
              <a:t>CCG 360 stakeholder survey 2017 - Report |  April 2017 |  Template 1  | </a:t>
            </a:r>
            <a:r>
              <a:rPr lang="en-GB" sz="700" kern="1200" baseline="0" dirty="0">
                <a:solidFill>
                  <a:schemeClr val="bg1">
                    <a:lumMod val="75000"/>
                  </a:schemeClr>
                </a:solidFill>
                <a:latin typeface="Arial" charset="0"/>
                <a:ea typeface="+mn-ea"/>
                <a:cs typeface="+mn-cs"/>
              </a:rPr>
              <a:t> Internal use only</a:t>
            </a:r>
            <a:r>
              <a:rPr lang="en-GB" sz="700" kern="1200" dirty="0">
                <a:solidFill>
                  <a:schemeClr val="bg1">
                    <a:lumMod val="75000"/>
                  </a:schemeClr>
                </a:solidFill>
                <a:latin typeface="Arial" charset="0"/>
                <a:ea typeface="+mn-ea"/>
                <a:cs typeface="+mn-cs"/>
              </a:rPr>
              <a:t>         </a:t>
            </a:r>
          </a:p>
        </p:txBody>
      </p:sp>
    </p:spTree>
    <p:extLst>
      <p:ext uri="{BB962C8B-B14F-4D97-AF65-F5344CB8AC3E}">
        <p14:creationId xmlns:p14="http://schemas.microsoft.com/office/powerpoint/2010/main" val="1435439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Layout with Base/Source">
    <p:bg>
      <p:bgPr>
        <a:solidFill>
          <a:srgbClr val="71B2C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a:t>Click to edit Base</a:t>
            </a:r>
          </a:p>
        </p:txBody>
      </p:sp>
      <p:sp>
        <p:nvSpPr>
          <p:cNvPr id="12" name="Content Placeholder 12"/>
          <p:cNvSpPr>
            <a:spLocks noGrp="1"/>
          </p:cNvSpPr>
          <p:nvPr>
            <p:ph sz="quarter" idx="10" hasCustomPrompt="1"/>
          </p:nvPr>
        </p:nvSpPr>
        <p:spPr>
          <a:xfrm>
            <a:off x="246063" y="1135063"/>
            <a:ext cx="6200775" cy="4741862"/>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15" name="Content Placeholder 14"/>
          <p:cNvSpPr>
            <a:spLocks noGrp="1"/>
          </p:cNvSpPr>
          <p:nvPr>
            <p:ph sz="quarter" idx="11" hasCustomPrompt="1"/>
          </p:nvPr>
        </p:nvSpPr>
        <p:spPr>
          <a:xfrm>
            <a:off x="6686550" y="1135063"/>
            <a:ext cx="2973388" cy="4741862"/>
          </a:xfrm>
          <a:prstGeom prst="rect">
            <a:avLst/>
          </a:prstGeo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cxnSp>
        <p:nvCxnSpPr>
          <p:cNvPr id="13" name="Straight Connector 12"/>
          <p:cNvCxnSpPr/>
          <p:nvPr userDrawn="1"/>
        </p:nvCxnSpPr>
        <p:spPr bwMode="auto">
          <a:xfrm>
            <a:off x="246063"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230374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Question and Content">
    <p:bg>
      <p:bgPr>
        <a:solidFill>
          <a:srgbClr val="71B2C9"/>
        </a:solid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57"/>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endParaRPr lang="en-GB" dirty="0"/>
          </a:p>
        </p:txBody>
      </p:sp>
      <p:cxnSp>
        <p:nvCxnSpPr>
          <p:cNvPr id="12" name="Straight Connector 11"/>
          <p:cNvCxnSpPr/>
          <p:nvPr/>
        </p:nvCxnSpPr>
        <p:spPr bwMode="auto">
          <a:xfrm>
            <a:off x="0" y="815281"/>
            <a:ext cx="9906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46063" y="1514475"/>
            <a:ext cx="6200775" cy="4697413"/>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8" name="Content Placeholder 14"/>
          <p:cNvSpPr>
            <a:spLocks noGrp="1"/>
          </p:cNvSpPr>
          <p:nvPr>
            <p:ph sz="quarter" idx="12" hasCustomPrompt="1"/>
          </p:nvPr>
        </p:nvSpPr>
        <p:spPr>
          <a:xfrm>
            <a:off x="6686550" y="1514475"/>
            <a:ext cx="2973388" cy="4697413"/>
          </a:xfrm>
          <a:prstGeom prst="rect">
            <a:avLst/>
          </a:prstGeo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cxnSp>
        <p:nvCxnSpPr>
          <p:cNvPr id="9" name="Straight Connector 8"/>
          <p:cNvCxnSpPr/>
          <p:nvPr userDrawn="1"/>
        </p:nvCxnSpPr>
        <p:spPr bwMode="auto">
          <a:xfrm>
            <a:off x="0" y="815281"/>
            <a:ext cx="9906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Question and Content with Base/Source">
    <p:bg>
      <p:bgPr>
        <a:solidFill>
          <a:srgbClr val="71B2C9"/>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13"/>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baseline="0"/>
            </a:lvl1pPr>
          </a:lstStyle>
          <a:p>
            <a:r>
              <a:rPr lang="en-US" dirty="0"/>
              <a:t>Click to edit slide title Arial Bold size 24</a:t>
            </a:r>
            <a:endParaRPr lang="en-GB" dirty="0"/>
          </a:p>
        </p:txBody>
      </p:sp>
      <p:sp>
        <p:nvSpPr>
          <p:cNvPr id="10"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a:t>Click to edit Base</a:t>
            </a:r>
          </a:p>
        </p:txBody>
      </p:sp>
      <p:sp>
        <p:nvSpPr>
          <p:cNvPr id="11" name="Text Placeholder 8"/>
          <p:cNvSpPr>
            <a:spLocks noGrp="1"/>
          </p:cNvSpPr>
          <p:nvPr>
            <p:ph type="body" sz="quarter" idx="13" hasCustomPrompt="1"/>
          </p:nvPr>
        </p:nvSpPr>
        <p:spPr>
          <a:xfrm>
            <a:off x="6689035" y="6039172"/>
            <a:ext cx="2970903"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a:t>Click to edit Source</a:t>
            </a:r>
          </a:p>
        </p:txBody>
      </p:sp>
      <p:cxnSp>
        <p:nvCxnSpPr>
          <p:cNvPr id="8" name="Straight Connector 7"/>
          <p:cNvCxnSpPr/>
          <p:nvPr/>
        </p:nvCxnSpPr>
        <p:spPr bwMode="auto">
          <a:xfrm>
            <a:off x="288105" y="5948417"/>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46063" y="1514475"/>
            <a:ext cx="6200775" cy="4362450"/>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15" name="Content Placeholder 14"/>
          <p:cNvSpPr>
            <a:spLocks noGrp="1"/>
          </p:cNvSpPr>
          <p:nvPr>
            <p:ph sz="quarter" idx="14" hasCustomPrompt="1"/>
          </p:nvPr>
        </p:nvSpPr>
        <p:spPr>
          <a:xfrm>
            <a:off x="6686550" y="1514475"/>
            <a:ext cx="2973388" cy="4362450"/>
          </a:xfrm>
          <a:prstGeom prst="rect">
            <a:avLst/>
          </a:prstGeo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Full Page Content">
    <p:bg bwMode="auto">
      <p:bgPr>
        <a:solidFill>
          <a:srgbClr val="71B2C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lIns="0" tIns="0" rIns="0" bIns="0"/>
          <a:lstStyle>
            <a:lvl1pPr>
              <a:defRPr baseline="0"/>
            </a:lvl1pPr>
          </a:lstStyle>
          <a:p>
            <a:r>
              <a:rPr lang="en-US" dirty="0"/>
              <a:t>Click to edit slide title Arial Bold size 24</a:t>
            </a:r>
            <a:endParaRPr lang="en-GB" dirty="0"/>
          </a:p>
        </p:txBody>
      </p:sp>
      <p:sp>
        <p:nvSpPr>
          <p:cNvPr id="13" name="Content Placeholder 12"/>
          <p:cNvSpPr>
            <a:spLocks noGrp="1"/>
          </p:cNvSpPr>
          <p:nvPr>
            <p:ph sz="quarter" idx="10" hasCustomPrompt="1"/>
          </p:nvPr>
        </p:nvSpPr>
        <p:spPr>
          <a:xfrm>
            <a:off x="246063" y="1135063"/>
            <a:ext cx="9417050" cy="5076825"/>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ull Page Layout with Base/Source">
    <p:bg>
      <p:bgPr>
        <a:solidFill>
          <a:srgbClr val="71B2C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a:t>Click to edit Base</a:t>
            </a:r>
          </a:p>
        </p:txBody>
      </p:sp>
      <p:cxnSp>
        <p:nvCxnSpPr>
          <p:cNvPr id="11" name="Straight Connector 10"/>
          <p:cNvCxnSpPr/>
          <p:nvPr/>
        </p:nvCxnSpPr>
        <p:spPr bwMode="auto">
          <a:xfrm>
            <a:off x="246063" y="603250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46063" y="1135063"/>
            <a:ext cx="9417050" cy="4741862"/>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8" name="Straight Connector 7"/>
          <p:cNvCxnSpPr/>
          <p:nvPr userDrawn="1"/>
        </p:nvCxnSpPr>
        <p:spPr bwMode="auto">
          <a:xfrm>
            <a:off x="246063" y="603250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3.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71B2C9"/>
        </a:solidFill>
        <a:effectLst/>
      </p:bgPr>
    </p:bg>
    <p:spTree>
      <p:nvGrpSpPr>
        <p:cNvPr id="1" name=""/>
        <p:cNvGrpSpPr/>
        <p:nvPr/>
      </p:nvGrpSpPr>
      <p:grpSpPr>
        <a:xfrm>
          <a:off x="0" y="0"/>
          <a:ext cx="0" cy="0"/>
          <a:chOff x="0" y="0"/>
          <a:chExt cx="0" cy="0"/>
        </a:xfrm>
      </p:grpSpPr>
      <p:sp>
        <p:nvSpPr>
          <p:cNvPr id="41" name="Rectangle 40"/>
          <p:cNvSpPr/>
          <p:nvPr userDrawn="1"/>
        </p:nvSpPr>
        <p:spPr bwMode="auto">
          <a:xfrm>
            <a:off x="200472" y="188640"/>
            <a:ext cx="9505056" cy="639042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 name="Rectangle 2"/>
          <p:cNvSpPr/>
          <p:nvPr userDrawn="1"/>
        </p:nvSpPr>
        <p:spPr>
          <a:xfrm>
            <a:off x="9302853" y="6579060"/>
            <a:ext cx="402674" cy="307777"/>
          </a:xfrm>
          <a:prstGeom prst="rect">
            <a:avLst/>
          </a:prstGeom>
        </p:spPr>
        <p:txBody>
          <a:bodyPr wrap="none">
            <a:spAutoFit/>
          </a:bodyPr>
          <a:lstStyle/>
          <a:p>
            <a:fld id="{2B5C0119-A79E-4519-AC81-846F0D8B06F9}" type="slidenum">
              <a:rPr kumimoji="0" lang="en-GB" sz="1400" b="0"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914400" rtl="0" eaLnBrk="0" fontAlgn="base" latinLnBrk="0" hangingPunct="0">
                <a:lnSpc>
                  <a:spcPct val="100000"/>
                </a:lnSpc>
                <a:spcBef>
                  <a:spcPct val="20000"/>
                </a:spcBef>
                <a:spcAft>
                  <a:spcPct val="0"/>
                </a:spcAft>
                <a:buClrTx/>
                <a:buSzTx/>
                <a:buFontTx/>
                <a:buNone/>
                <a:tabLst/>
                <a:defRPr/>
              </a:pPr>
              <a:t>‹#›</a:t>
            </a:fld>
            <a:endParaRPr lang="en-GB" dirty="0">
              <a:solidFill>
                <a:schemeClr val="bg1"/>
              </a:solidFill>
            </a:endParaRPr>
          </a:p>
        </p:txBody>
      </p:sp>
      <p:pic>
        <p:nvPicPr>
          <p:cNvPr id="40" name="Picture 39"/>
          <p:cNvPicPr>
            <a:picLocks noChangeAspect="1"/>
          </p:cNvPicPr>
          <p:nvPr userDrawn="1"/>
        </p:nvPicPr>
        <p:blipFill rotWithShape="1">
          <a:blip r:embed="rId21" cstate="print">
            <a:extLst>
              <a:ext uri="{28A0092B-C50C-407E-A947-70E740481C1C}">
                <a14:useLocalDpi xmlns:a14="http://schemas.microsoft.com/office/drawing/2010/main" val="0"/>
              </a:ext>
            </a:extLst>
          </a:blip>
          <a:srcRect b="3566"/>
          <a:stretch/>
        </p:blipFill>
        <p:spPr>
          <a:xfrm>
            <a:off x="488504" y="6253316"/>
            <a:ext cx="1780510" cy="324000"/>
          </a:xfrm>
          <a:prstGeom prst="rect">
            <a:avLst/>
          </a:prstGeom>
        </p:spPr>
      </p:pic>
      <p:sp>
        <p:nvSpPr>
          <p:cNvPr id="6" name="TextBox 5"/>
          <p:cNvSpPr txBox="1"/>
          <p:nvPr userDrawn="1"/>
        </p:nvSpPr>
        <p:spPr bwMode="gray">
          <a:xfrm>
            <a:off x="200472" y="6641514"/>
            <a:ext cx="4896000" cy="180975"/>
          </a:xfrm>
          <a:prstGeom prst="rect">
            <a:avLst/>
          </a:prstGeom>
          <a:noFill/>
        </p:spPr>
        <p:txBody>
          <a:bodyPr wrap="none" lIns="0" tIns="0" rIns="0" bIns="0" rtlCol="0" anchor="ctr">
            <a:noAutofit/>
          </a:bodyPr>
          <a:lstStyle/>
          <a:p>
            <a:pPr algn="l"/>
            <a:r>
              <a:rPr lang="en-GB" sz="700" dirty="0">
                <a:solidFill>
                  <a:schemeClr val="bg1"/>
                </a:solidFill>
                <a:latin typeface="Segoe UI Light" panose="020B0502040204020203" pitchFamily="34" charset="0"/>
              </a:rPr>
              <a:t>CCG</a:t>
            </a:r>
            <a:r>
              <a:rPr lang="en-GB" sz="700" baseline="0" dirty="0">
                <a:solidFill>
                  <a:schemeClr val="bg1"/>
                </a:solidFill>
                <a:latin typeface="Segoe UI Light" panose="020B0502040204020203" pitchFamily="34" charset="0"/>
              </a:rPr>
              <a:t> 360 stakeholder survey 2017</a:t>
            </a:r>
            <a:r>
              <a:rPr lang="en-GB" sz="700" dirty="0">
                <a:solidFill>
                  <a:schemeClr val="bg1"/>
                </a:solidFill>
                <a:latin typeface="Segoe UI Light" panose="020B0502040204020203" pitchFamily="34" charset="0"/>
              </a:rPr>
              <a:t> - Report |  April 2017</a:t>
            </a:r>
            <a:r>
              <a:rPr lang="en-GB" sz="700" baseline="0" dirty="0">
                <a:solidFill>
                  <a:schemeClr val="bg1"/>
                </a:solidFill>
                <a:latin typeface="Segoe UI Light" panose="020B0502040204020203" pitchFamily="34" charset="0"/>
              </a:rPr>
              <a:t> </a:t>
            </a:r>
            <a:r>
              <a:rPr lang="en-GB" sz="700" dirty="0">
                <a:solidFill>
                  <a:schemeClr val="bg1"/>
                </a:solidFill>
                <a:latin typeface="Segoe UI Light" panose="020B0502040204020203" pitchFamily="34" charset="0"/>
              </a:rPr>
              <a:t>| Public</a:t>
            </a:r>
          </a:p>
        </p:txBody>
      </p:sp>
    </p:spTree>
  </p:cSld>
  <p:clrMap bg1="lt1" tx1="dk1" bg2="lt2" tx2="dk2" accent1="accent1" accent2="accent2" accent3="accent3" accent4="accent4" accent5="accent5" accent6="accent6" hlink="hlink" folHlink="folHlink"/>
  <p:sldLayoutIdLst>
    <p:sldLayoutId id="2147484138" r:id="rId1"/>
    <p:sldLayoutId id="2147484140" r:id="rId2"/>
    <p:sldLayoutId id="2147484153" r:id="rId3"/>
    <p:sldLayoutId id="2147484154" r:id="rId4"/>
    <p:sldLayoutId id="2147484152"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50" r:id="rId14"/>
    <p:sldLayoutId id="2147484155" r:id="rId15"/>
    <p:sldLayoutId id="2147484156" r:id="rId16"/>
    <p:sldLayoutId id="2147484157" r:id="rId17"/>
    <p:sldLayoutId id="2147484158" r:id="rId18"/>
    <p:sldLayoutId id="2147484179" r:id="rId19"/>
  </p:sldLayoutIdLst>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74AAB4"/>
        </a:solidFill>
        <a:effectLst/>
      </p:bgPr>
    </p:bg>
    <p:spTree>
      <p:nvGrpSpPr>
        <p:cNvPr id="1" name=""/>
        <p:cNvGrpSpPr/>
        <p:nvPr/>
      </p:nvGrpSpPr>
      <p:grpSpPr>
        <a:xfrm>
          <a:off x="0" y="0"/>
          <a:ext cx="0" cy="0"/>
          <a:chOff x="0" y="0"/>
          <a:chExt cx="0" cy="0"/>
        </a:xfrm>
      </p:grpSpPr>
      <p:grpSp>
        <p:nvGrpSpPr>
          <p:cNvPr id="61" name="Group 60"/>
          <p:cNvGrpSpPr>
            <a:grpSpLocks noChangeAspect="1"/>
          </p:cNvGrpSpPr>
          <p:nvPr/>
        </p:nvGrpSpPr>
        <p:grpSpPr bwMode="gray">
          <a:xfrm>
            <a:off x="378546" y="6251039"/>
            <a:ext cx="341830" cy="313735"/>
            <a:chOff x="1020" y="346"/>
            <a:chExt cx="4114" cy="3756"/>
          </a:xfrm>
        </p:grpSpPr>
        <p:sp>
          <p:nvSpPr>
            <p:cNvPr id="62" name="Freeform 61"/>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4" name="Freeform 63"/>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5" name="Freeform 6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6" name="Freeform 6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7" name="Freeform 66"/>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8" name="Freeform 67"/>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9" name="Freeform 68"/>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0" name="Freeform 69"/>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1" name="Freeform 70"/>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2" name="Freeform 71"/>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3" name="Freeform 72"/>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4" name="Freeform 73"/>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5" name="Freeform 74"/>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6" name="Freeform 75"/>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29" name="Picture 28" descr="Ipsos SRI Logo - BLACK.png"/>
          <p:cNvPicPr>
            <a:picLocks noChangeAspect="1"/>
          </p:cNvPicPr>
          <p:nvPr/>
        </p:nvPicPr>
        <p:blipFill>
          <a:blip r:embed="rId21" cstate="print"/>
          <a:stretch>
            <a:fillRect/>
          </a:stretch>
        </p:blipFill>
        <p:spPr>
          <a:xfrm>
            <a:off x="848544" y="6317923"/>
            <a:ext cx="1166788" cy="226800"/>
          </a:xfrm>
          <a:prstGeom prst="rect">
            <a:avLst/>
          </a:prstGeom>
        </p:spPr>
      </p:pic>
      <p:cxnSp>
        <p:nvCxnSpPr>
          <p:cNvPr id="27" name="Straight Connector 26"/>
          <p:cNvCxnSpPr/>
          <p:nvPr/>
        </p:nvCxnSpPr>
        <p:spPr bwMode="auto">
          <a:xfrm>
            <a:off x="0" y="844216"/>
            <a:ext cx="9906000" cy="1588"/>
          </a:xfrm>
          <a:prstGeom prst="line">
            <a:avLst/>
          </a:prstGeom>
          <a:solidFill>
            <a:schemeClr val="accent2"/>
          </a:solidFill>
          <a:ln w="9525" cap="flat" cmpd="sng" algn="ctr">
            <a:solidFill>
              <a:srgbClr val="173861"/>
            </a:solidFill>
            <a:prstDash val="sysDot"/>
            <a:round/>
            <a:headEnd type="none" w="med" len="med"/>
            <a:tailEnd type="none" w="med" len="med"/>
          </a:ln>
          <a:effectLst/>
        </p:spPr>
      </p:cxnSp>
      <p:sp>
        <p:nvSpPr>
          <p:cNvPr id="2" name="TextBox 1"/>
          <p:cNvSpPr txBox="1"/>
          <p:nvPr/>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a:p>
        </p:txBody>
      </p:sp>
      <p:sp>
        <p:nvSpPr>
          <p:cNvPr id="22" name="TextBox 21"/>
          <p:cNvSpPr txBox="1"/>
          <p:nvPr userDrawn="1"/>
        </p:nvSpPr>
        <p:spPr bwMode="gray">
          <a:xfrm>
            <a:off x="378546" y="6647467"/>
            <a:ext cx="4896000" cy="180975"/>
          </a:xfrm>
          <a:prstGeom prst="rect">
            <a:avLst/>
          </a:prstGeom>
          <a:noFill/>
        </p:spPr>
        <p:txBody>
          <a:bodyPr wrap="none" lIns="0" tIns="0" rIns="0" bIns="0" rtlCol="0" anchor="ctr">
            <a:noAutofit/>
          </a:bodyPr>
          <a:lstStyle/>
          <a:p>
            <a:pPr algn="l"/>
            <a:r>
              <a:rPr lang="en-GB" sz="700" kern="1200" dirty="0">
                <a:solidFill>
                  <a:schemeClr val="bg1">
                    <a:lumMod val="75000"/>
                  </a:schemeClr>
                </a:solidFill>
                <a:latin typeface="Arial" charset="0"/>
                <a:ea typeface="+mn-ea"/>
                <a:cs typeface="+mn-cs"/>
              </a:rPr>
              <a:t>CCG 360 stakeholder survey 2017 - Report |  April 2017 |  Template 1  | </a:t>
            </a:r>
            <a:r>
              <a:rPr lang="en-GB" sz="700" kern="1200" baseline="0" dirty="0">
                <a:solidFill>
                  <a:schemeClr val="bg1">
                    <a:lumMod val="75000"/>
                  </a:schemeClr>
                </a:solidFill>
                <a:latin typeface="Arial" charset="0"/>
                <a:ea typeface="+mn-ea"/>
                <a:cs typeface="+mn-cs"/>
              </a:rPr>
              <a:t> Internal use only</a:t>
            </a:r>
            <a:r>
              <a:rPr lang="en-GB" sz="700" kern="1200" dirty="0">
                <a:solidFill>
                  <a:schemeClr val="bg1">
                    <a:lumMod val="75000"/>
                  </a:schemeClr>
                </a:solidFill>
                <a:latin typeface="Arial" charset="0"/>
                <a:ea typeface="+mn-ea"/>
                <a:cs typeface="+mn-cs"/>
              </a:rPr>
              <a:t>         </a:t>
            </a:r>
          </a:p>
        </p:txBody>
      </p:sp>
    </p:spTree>
    <p:extLst>
      <p:ext uri="{BB962C8B-B14F-4D97-AF65-F5344CB8AC3E}">
        <p14:creationId xmlns:p14="http://schemas.microsoft.com/office/powerpoint/2010/main" val="29016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Lst>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chart" Target="../charts/chart38.xml"/><Relationship Id="rId7" Type="http://schemas.openxmlformats.org/officeDocument/2006/relationships/chart" Target="../charts/chart42.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 Id="rId9" Type="http://schemas.openxmlformats.org/officeDocument/2006/relationships/chart" Target="../charts/chart44.xml"/></Relationships>
</file>

<file path=ppt/slides/_rels/slide15.xml.rels><?xml version="1.0" encoding="UTF-8" standalone="yes"?>
<Relationships xmlns="http://schemas.openxmlformats.org/package/2006/relationships"><Relationship Id="rId8" Type="http://schemas.openxmlformats.org/officeDocument/2006/relationships/chart" Target="../charts/chart50.xml"/><Relationship Id="rId3" Type="http://schemas.openxmlformats.org/officeDocument/2006/relationships/chart" Target="../charts/chart45.xml"/><Relationship Id="rId7" Type="http://schemas.openxmlformats.org/officeDocument/2006/relationships/chart" Target="../charts/chart49.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 Id="rId9" Type="http://schemas.openxmlformats.org/officeDocument/2006/relationships/chart" Target="../charts/chart51.xml"/></Relationships>
</file>

<file path=ppt/slides/_rels/slide16.xml.rels><?xml version="1.0" encoding="UTF-8" standalone="yes"?>
<Relationships xmlns="http://schemas.openxmlformats.org/package/2006/relationships"><Relationship Id="rId8" Type="http://schemas.openxmlformats.org/officeDocument/2006/relationships/chart" Target="../charts/chart57.xml"/><Relationship Id="rId3" Type="http://schemas.openxmlformats.org/officeDocument/2006/relationships/chart" Target="../charts/chart52.xml"/><Relationship Id="rId7" Type="http://schemas.openxmlformats.org/officeDocument/2006/relationships/chart" Target="../charts/chart56.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 Id="rId9" Type="http://schemas.openxmlformats.org/officeDocument/2006/relationships/chart" Target="../charts/chart58.xml"/></Relationships>
</file>

<file path=ppt/slides/_rels/slide17.xml.rels><?xml version="1.0" encoding="UTF-8" standalone="yes"?>
<Relationships xmlns="http://schemas.openxmlformats.org/package/2006/relationships"><Relationship Id="rId8" Type="http://schemas.openxmlformats.org/officeDocument/2006/relationships/chart" Target="../charts/chart64.xml"/><Relationship Id="rId3" Type="http://schemas.openxmlformats.org/officeDocument/2006/relationships/chart" Target="../charts/chart59.xml"/><Relationship Id="rId7" Type="http://schemas.openxmlformats.org/officeDocument/2006/relationships/chart" Target="../charts/chart63.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 Id="rId9" Type="http://schemas.openxmlformats.org/officeDocument/2006/relationships/chart" Target="../charts/chart65.xml"/></Relationships>
</file>

<file path=ppt/slides/_rels/slide18.xml.rels><?xml version="1.0" encoding="UTF-8" standalone="yes"?>
<Relationships xmlns="http://schemas.openxmlformats.org/package/2006/relationships"><Relationship Id="rId8" Type="http://schemas.openxmlformats.org/officeDocument/2006/relationships/chart" Target="../charts/chart71.xml"/><Relationship Id="rId3" Type="http://schemas.openxmlformats.org/officeDocument/2006/relationships/chart" Target="../charts/chart66.xml"/><Relationship Id="rId7" Type="http://schemas.openxmlformats.org/officeDocument/2006/relationships/chart" Target="../charts/chart70.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chart" Target="../charts/chart69.xml"/><Relationship Id="rId5" Type="http://schemas.openxmlformats.org/officeDocument/2006/relationships/chart" Target="../charts/chart68.xml"/><Relationship Id="rId4" Type="http://schemas.openxmlformats.org/officeDocument/2006/relationships/chart" Target="../charts/chart67.xml"/><Relationship Id="rId9" Type="http://schemas.openxmlformats.org/officeDocument/2006/relationships/chart" Target="../charts/chart72.xml"/></Relationships>
</file>

<file path=ppt/slides/_rels/slide19.xml.rels><?xml version="1.0" encoding="UTF-8" standalone="yes"?>
<Relationships xmlns="http://schemas.openxmlformats.org/package/2006/relationships"><Relationship Id="rId8" Type="http://schemas.openxmlformats.org/officeDocument/2006/relationships/chart" Target="../charts/chart78.xml"/><Relationship Id="rId3" Type="http://schemas.openxmlformats.org/officeDocument/2006/relationships/chart" Target="../charts/chart73.xml"/><Relationship Id="rId7" Type="http://schemas.openxmlformats.org/officeDocument/2006/relationships/chart" Target="../charts/chart77.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 Id="rId9" Type="http://schemas.openxmlformats.org/officeDocument/2006/relationships/chart" Target="../charts/chart79.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51.xml"/><Relationship Id="rId18" Type="http://schemas.openxmlformats.org/officeDocument/2006/relationships/chart" Target="../charts/chart2.xml"/><Relationship Id="rId3" Type="http://schemas.openxmlformats.org/officeDocument/2006/relationships/slide" Target="slide3.xml"/><Relationship Id="rId7" Type="http://schemas.openxmlformats.org/officeDocument/2006/relationships/slide" Target="slide10.xml"/><Relationship Id="rId12" Type="http://schemas.openxmlformats.org/officeDocument/2006/relationships/slide" Target="slide48.xml"/><Relationship Id="rId17" Type="http://schemas.openxmlformats.org/officeDocument/2006/relationships/chart" Target="../charts/chart1.xml"/><Relationship Id="rId2" Type="http://schemas.openxmlformats.org/officeDocument/2006/relationships/notesSlide" Target="../notesSlides/notesSlide2.xml"/><Relationship Id="rId16" Type="http://schemas.openxmlformats.org/officeDocument/2006/relationships/slide" Target="slide80.xml"/><Relationship Id="rId1" Type="http://schemas.openxmlformats.org/officeDocument/2006/relationships/slideLayout" Target="../slideLayouts/slideLayout18.xml"/><Relationship Id="rId6" Type="http://schemas.openxmlformats.org/officeDocument/2006/relationships/slide" Target="slide8.xml"/><Relationship Id="rId11" Type="http://schemas.openxmlformats.org/officeDocument/2006/relationships/slide" Target="slide45.xml"/><Relationship Id="rId5" Type="http://schemas.openxmlformats.org/officeDocument/2006/relationships/slide" Target="slide7.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13.xml"/><Relationship Id="rId14" Type="http://schemas.openxmlformats.org/officeDocument/2006/relationships/slide" Target="slide69.xml"/></Relationships>
</file>

<file path=ppt/slides/_rels/slide20.xml.rels><?xml version="1.0" encoding="UTF-8" standalone="yes"?>
<Relationships xmlns="http://schemas.openxmlformats.org/package/2006/relationships"><Relationship Id="rId8" Type="http://schemas.openxmlformats.org/officeDocument/2006/relationships/chart" Target="../charts/chart85.xml"/><Relationship Id="rId3" Type="http://schemas.openxmlformats.org/officeDocument/2006/relationships/chart" Target="../charts/chart80.xml"/><Relationship Id="rId7" Type="http://schemas.openxmlformats.org/officeDocument/2006/relationships/chart" Target="../charts/chart84.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 Id="rId9" Type="http://schemas.openxmlformats.org/officeDocument/2006/relationships/chart" Target="../charts/chart86.xml"/></Relationships>
</file>

<file path=ppt/slides/_rels/slide21.xml.rels><?xml version="1.0" encoding="UTF-8" standalone="yes"?>
<Relationships xmlns="http://schemas.openxmlformats.org/package/2006/relationships"><Relationship Id="rId8" Type="http://schemas.openxmlformats.org/officeDocument/2006/relationships/chart" Target="../charts/chart92.xml"/><Relationship Id="rId3" Type="http://schemas.openxmlformats.org/officeDocument/2006/relationships/chart" Target="../charts/chart87.xml"/><Relationship Id="rId7" Type="http://schemas.openxmlformats.org/officeDocument/2006/relationships/chart" Target="../charts/chart91.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 Id="rId9" Type="http://schemas.openxmlformats.org/officeDocument/2006/relationships/chart" Target="../charts/chart93.xml"/></Relationships>
</file>

<file path=ppt/slides/_rels/slide22.xml.rels><?xml version="1.0" encoding="UTF-8" standalone="yes"?>
<Relationships xmlns="http://schemas.openxmlformats.org/package/2006/relationships"><Relationship Id="rId8" Type="http://schemas.openxmlformats.org/officeDocument/2006/relationships/chart" Target="../charts/chart99.xml"/><Relationship Id="rId3" Type="http://schemas.openxmlformats.org/officeDocument/2006/relationships/chart" Target="../charts/chart94.xml"/><Relationship Id="rId7" Type="http://schemas.openxmlformats.org/officeDocument/2006/relationships/chart" Target="../charts/chart98.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chart" Target="../charts/chart97.xml"/><Relationship Id="rId5" Type="http://schemas.openxmlformats.org/officeDocument/2006/relationships/chart" Target="../charts/chart96.xml"/><Relationship Id="rId4" Type="http://schemas.openxmlformats.org/officeDocument/2006/relationships/chart" Target="../charts/chart95.xml"/><Relationship Id="rId9" Type="http://schemas.openxmlformats.org/officeDocument/2006/relationships/chart" Target="../charts/chart100.xml"/></Relationships>
</file>

<file path=ppt/slides/_rels/slide23.xml.rels><?xml version="1.0" encoding="UTF-8" standalone="yes"?>
<Relationships xmlns="http://schemas.openxmlformats.org/package/2006/relationships"><Relationship Id="rId8" Type="http://schemas.openxmlformats.org/officeDocument/2006/relationships/chart" Target="../charts/chart106.xml"/><Relationship Id="rId3" Type="http://schemas.openxmlformats.org/officeDocument/2006/relationships/chart" Target="../charts/chart101.xml"/><Relationship Id="rId7" Type="http://schemas.openxmlformats.org/officeDocument/2006/relationships/chart" Target="../charts/chart105.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chart" Target="../charts/chart104.xml"/><Relationship Id="rId5" Type="http://schemas.openxmlformats.org/officeDocument/2006/relationships/chart" Target="../charts/chart103.xml"/><Relationship Id="rId4" Type="http://schemas.openxmlformats.org/officeDocument/2006/relationships/chart" Target="../charts/chart102.xml"/><Relationship Id="rId9" Type="http://schemas.openxmlformats.org/officeDocument/2006/relationships/chart" Target="../charts/chart107.xml"/></Relationships>
</file>

<file path=ppt/slides/_rels/slide24.xml.rels><?xml version="1.0" encoding="UTF-8" standalone="yes"?>
<Relationships xmlns="http://schemas.openxmlformats.org/package/2006/relationships"><Relationship Id="rId8" Type="http://schemas.openxmlformats.org/officeDocument/2006/relationships/chart" Target="../charts/chart113.xml"/><Relationship Id="rId3" Type="http://schemas.openxmlformats.org/officeDocument/2006/relationships/chart" Target="../charts/chart108.xml"/><Relationship Id="rId7" Type="http://schemas.openxmlformats.org/officeDocument/2006/relationships/chart" Target="../charts/chart112.xm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chart" Target="../charts/chart111.xml"/><Relationship Id="rId5" Type="http://schemas.openxmlformats.org/officeDocument/2006/relationships/chart" Target="../charts/chart110.xml"/><Relationship Id="rId4" Type="http://schemas.openxmlformats.org/officeDocument/2006/relationships/chart" Target="../charts/chart109.xml"/><Relationship Id="rId9" Type="http://schemas.openxmlformats.org/officeDocument/2006/relationships/chart" Target="../charts/chart114.xml"/></Relationships>
</file>

<file path=ppt/slides/_rels/slide25.xml.rels><?xml version="1.0" encoding="UTF-8" standalone="yes"?>
<Relationships xmlns="http://schemas.openxmlformats.org/package/2006/relationships"><Relationship Id="rId8" Type="http://schemas.openxmlformats.org/officeDocument/2006/relationships/chart" Target="../charts/chart120.xml"/><Relationship Id="rId3" Type="http://schemas.openxmlformats.org/officeDocument/2006/relationships/chart" Target="../charts/chart115.xml"/><Relationship Id="rId7" Type="http://schemas.openxmlformats.org/officeDocument/2006/relationships/chart" Target="../charts/chart119.xm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chart" Target="../charts/chart118.xml"/><Relationship Id="rId5" Type="http://schemas.openxmlformats.org/officeDocument/2006/relationships/chart" Target="../charts/chart117.xml"/><Relationship Id="rId4" Type="http://schemas.openxmlformats.org/officeDocument/2006/relationships/chart" Target="../charts/chart116.xml"/><Relationship Id="rId9" Type="http://schemas.openxmlformats.org/officeDocument/2006/relationships/chart" Target="../charts/chart121.xml"/></Relationships>
</file>

<file path=ppt/slides/_rels/slide26.xml.rels><?xml version="1.0" encoding="UTF-8" standalone="yes"?>
<Relationships xmlns="http://schemas.openxmlformats.org/package/2006/relationships"><Relationship Id="rId8" Type="http://schemas.openxmlformats.org/officeDocument/2006/relationships/chart" Target="../charts/chart127.xml"/><Relationship Id="rId3" Type="http://schemas.openxmlformats.org/officeDocument/2006/relationships/chart" Target="../charts/chart122.xml"/><Relationship Id="rId7" Type="http://schemas.openxmlformats.org/officeDocument/2006/relationships/chart" Target="../charts/chart126.xml"/><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chart" Target="../charts/chart125.xml"/><Relationship Id="rId5" Type="http://schemas.openxmlformats.org/officeDocument/2006/relationships/chart" Target="../charts/chart124.xml"/><Relationship Id="rId4" Type="http://schemas.openxmlformats.org/officeDocument/2006/relationships/chart" Target="../charts/chart123.xml"/><Relationship Id="rId9" Type="http://schemas.openxmlformats.org/officeDocument/2006/relationships/chart" Target="../charts/chart128.xml"/></Relationships>
</file>

<file path=ppt/slides/_rels/slide27.xml.rels><?xml version="1.0" encoding="UTF-8" standalone="yes"?>
<Relationships xmlns="http://schemas.openxmlformats.org/package/2006/relationships"><Relationship Id="rId3" Type="http://schemas.openxmlformats.org/officeDocument/2006/relationships/chart" Target="../charts/chart129.xml"/><Relationship Id="rId7" Type="http://schemas.openxmlformats.org/officeDocument/2006/relationships/chart" Target="../charts/chart133.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chart" Target="../charts/chart132.xml"/><Relationship Id="rId5" Type="http://schemas.openxmlformats.org/officeDocument/2006/relationships/chart" Target="../charts/chart131.xml"/><Relationship Id="rId4" Type="http://schemas.openxmlformats.org/officeDocument/2006/relationships/chart" Target="../charts/chart130.xml"/></Relationships>
</file>

<file path=ppt/slides/_rels/slide28.xml.rels><?xml version="1.0" encoding="UTF-8" standalone="yes"?>
<Relationships xmlns="http://schemas.openxmlformats.org/package/2006/relationships"><Relationship Id="rId8" Type="http://schemas.openxmlformats.org/officeDocument/2006/relationships/chart" Target="../charts/chart139.xml"/><Relationship Id="rId3" Type="http://schemas.openxmlformats.org/officeDocument/2006/relationships/chart" Target="../charts/chart134.xml"/><Relationship Id="rId7" Type="http://schemas.openxmlformats.org/officeDocument/2006/relationships/chart" Target="../charts/chart138.xml"/><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chart" Target="../charts/chart137.xml"/><Relationship Id="rId5" Type="http://schemas.openxmlformats.org/officeDocument/2006/relationships/chart" Target="../charts/chart136.xml"/><Relationship Id="rId4" Type="http://schemas.openxmlformats.org/officeDocument/2006/relationships/chart" Target="../charts/chart135.xml"/><Relationship Id="rId9" Type="http://schemas.openxmlformats.org/officeDocument/2006/relationships/chart" Target="../charts/chart140.xml"/></Relationships>
</file>

<file path=ppt/slides/_rels/slide29.xml.rels><?xml version="1.0" encoding="UTF-8" standalone="yes"?>
<Relationships xmlns="http://schemas.openxmlformats.org/package/2006/relationships"><Relationship Id="rId8" Type="http://schemas.openxmlformats.org/officeDocument/2006/relationships/chart" Target="../charts/chart146.xml"/><Relationship Id="rId3" Type="http://schemas.openxmlformats.org/officeDocument/2006/relationships/chart" Target="../charts/chart141.xml"/><Relationship Id="rId7" Type="http://schemas.openxmlformats.org/officeDocument/2006/relationships/chart" Target="../charts/chart145.xml"/><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chart" Target="../charts/chart144.xml"/><Relationship Id="rId5" Type="http://schemas.openxmlformats.org/officeDocument/2006/relationships/chart" Target="../charts/chart143.xml"/><Relationship Id="rId4" Type="http://schemas.openxmlformats.org/officeDocument/2006/relationships/chart" Target="../charts/chart142.xml"/><Relationship Id="rId9" Type="http://schemas.openxmlformats.org/officeDocument/2006/relationships/chart" Target="../charts/chart1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chart" Target="../charts/chart153.xml"/><Relationship Id="rId3" Type="http://schemas.openxmlformats.org/officeDocument/2006/relationships/chart" Target="../charts/chart148.xml"/><Relationship Id="rId7" Type="http://schemas.openxmlformats.org/officeDocument/2006/relationships/chart" Target="../charts/chart152.xml"/><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 Id="rId9" Type="http://schemas.openxmlformats.org/officeDocument/2006/relationships/chart" Target="../charts/chart154.xml"/></Relationships>
</file>

<file path=ppt/slides/_rels/slide31.xml.rels><?xml version="1.0" encoding="UTF-8" standalone="yes"?>
<Relationships xmlns="http://schemas.openxmlformats.org/package/2006/relationships"><Relationship Id="rId8" Type="http://schemas.openxmlformats.org/officeDocument/2006/relationships/chart" Target="../charts/chart160.xml"/><Relationship Id="rId3" Type="http://schemas.openxmlformats.org/officeDocument/2006/relationships/chart" Target="../charts/chart155.xml"/><Relationship Id="rId7" Type="http://schemas.openxmlformats.org/officeDocument/2006/relationships/chart" Target="../charts/chart159.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chart" Target="../charts/chart158.xml"/><Relationship Id="rId5" Type="http://schemas.openxmlformats.org/officeDocument/2006/relationships/chart" Target="../charts/chart157.xml"/><Relationship Id="rId4" Type="http://schemas.openxmlformats.org/officeDocument/2006/relationships/chart" Target="../charts/chart156.xml"/><Relationship Id="rId9" Type="http://schemas.openxmlformats.org/officeDocument/2006/relationships/chart" Target="../charts/chart161.xml"/></Relationships>
</file>

<file path=ppt/slides/_rels/slide32.xml.rels><?xml version="1.0" encoding="UTF-8" standalone="yes"?>
<Relationships xmlns="http://schemas.openxmlformats.org/package/2006/relationships"><Relationship Id="rId8" Type="http://schemas.openxmlformats.org/officeDocument/2006/relationships/chart" Target="../charts/chart167.xml"/><Relationship Id="rId3" Type="http://schemas.openxmlformats.org/officeDocument/2006/relationships/chart" Target="../charts/chart162.xml"/><Relationship Id="rId7" Type="http://schemas.openxmlformats.org/officeDocument/2006/relationships/chart" Target="../charts/chart166.xml"/><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chart" Target="../charts/chart165.xml"/><Relationship Id="rId5" Type="http://schemas.openxmlformats.org/officeDocument/2006/relationships/chart" Target="../charts/chart164.xml"/><Relationship Id="rId4" Type="http://schemas.openxmlformats.org/officeDocument/2006/relationships/chart" Target="../charts/chart163.xml"/><Relationship Id="rId9" Type="http://schemas.openxmlformats.org/officeDocument/2006/relationships/chart" Target="../charts/chart168.xml"/></Relationships>
</file>

<file path=ppt/slides/_rels/slide33.xml.rels><?xml version="1.0" encoding="UTF-8" standalone="yes"?>
<Relationships xmlns="http://schemas.openxmlformats.org/package/2006/relationships"><Relationship Id="rId3" Type="http://schemas.openxmlformats.org/officeDocument/2006/relationships/chart" Target="../charts/chart169.xml"/><Relationship Id="rId7" Type="http://schemas.openxmlformats.org/officeDocument/2006/relationships/chart" Target="../charts/chart173.xml"/><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chart" Target="../charts/chart172.xml"/><Relationship Id="rId5" Type="http://schemas.openxmlformats.org/officeDocument/2006/relationships/chart" Target="../charts/chart171.xml"/><Relationship Id="rId4" Type="http://schemas.openxmlformats.org/officeDocument/2006/relationships/chart" Target="../charts/chart170.xml"/></Relationships>
</file>

<file path=ppt/slides/_rels/slide34.xml.rels><?xml version="1.0" encoding="UTF-8" standalone="yes"?>
<Relationships xmlns="http://schemas.openxmlformats.org/package/2006/relationships"><Relationship Id="rId8" Type="http://schemas.openxmlformats.org/officeDocument/2006/relationships/chart" Target="../charts/chart179.xml"/><Relationship Id="rId3" Type="http://schemas.openxmlformats.org/officeDocument/2006/relationships/chart" Target="../charts/chart174.xml"/><Relationship Id="rId7" Type="http://schemas.openxmlformats.org/officeDocument/2006/relationships/chart" Target="../charts/chart178.xml"/><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chart" Target="../charts/chart177.xml"/><Relationship Id="rId5" Type="http://schemas.openxmlformats.org/officeDocument/2006/relationships/chart" Target="../charts/chart176.xml"/><Relationship Id="rId4" Type="http://schemas.openxmlformats.org/officeDocument/2006/relationships/chart" Target="../charts/chart175.xml"/><Relationship Id="rId9" Type="http://schemas.openxmlformats.org/officeDocument/2006/relationships/chart" Target="../charts/chart180.xml"/></Relationships>
</file>

<file path=ppt/slides/_rels/slide35.xml.rels><?xml version="1.0" encoding="UTF-8" standalone="yes"?>
<Relationships xmlns="http://schemas.openxmlformats.org/package/2006/relationships"><Relationship Id="rId8" Type="http://schemas.openxmlformats.org/officeDocument/2006/relationships/chart" Target="../charts/chart186.xml"/><Relationship Id="rId3" Type="http://schemas.openxmlformats.org/officeDocument/2006/relationships/chart" Target="../charts/chart181.xml"/><Relationship Id="rId7" Type="http://schemas.openxmlformats.org/officeDocument/2006/relationships/chart" Target="../charts/chart185.xm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chart" Target="../charts/chart184.xml"/><Relationship Id="rId5" Type="http://schemas.openxmlformats.org/officeDocument/2006/relationships/chart" Target="../charts/chart183.xml"/><Relationship Id="rId4" Type="http://schemas.openxmlformats.org/officeDocument/2006/relationships/chart" Target="../charts/chart182.xml"/><Relationship Id="rId9" Type="http://schemas.openxmlformats.org/officeDocument/2006/relationships/chart" Target="../charts/chart187.xml"/></Relationships>
</file>

<file path=ppt/slides/_rels/slide36.xml.rels><?xml version="1.0" encoding="UTF-8" standalone="yes"?>
<Relationships xmlns="http://schemas.openxmlformats.org/package/2006/relationships"><Relationship Id="rId3" Type="http://schemas.openxmlformats.org/officeDocument/2006/relationships/chart" Target="../charts/chart188.xml"/><Relationship Id="rId7" Type="http://schemas.openxmlformats.org/officeDocument/2006/relationships/chart" Target="../charts/chart192.xml"/><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chart" Target="../charts/chart191.xml"/><Relationship Id="rId5" Type="http://schemas.openxmlformats.org/officeDocument/2006/relationships/chart" Target="../charts/chart190.xml"/><Relationship Id="rId4" Type="http://schemas.openxmlformats.org/officeDocument/2006/relationships/chart" Target="../charts/chart189.xml"/></Relationships>
</file>

<file path=ppt/slides/_rels/slide37.xml.rels><?xml version="1.0" encoding="UTF-8" standalone="yes"?>
<Relationships xmlns="http://schemas.openxmlformats.org/package/2006/relationships"><Relationship Id="rId8" Type="http://schemas.openxmlformats.org/officeDocument/2006/relationships/chart" Target="../charts/chart198.xml"/><Relationship Id="rId3" Type="http://schemas.openxmlformats.org/officeDocument/2006/relationships/chart" Target="../charts/chart193.xml"/><Relationship Id="rId7" Type="http://schemas.openxmlformats.org/officeDocument/2006/relationships/chart" Target="../charts/chart197.xm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chart" Target="../charts/chart196.xml"/><Relationship Id="rId5" Type="http://schemas.openxmlformats.org/officeDocument/2006/relationships/chart" Target="../charts/chart195.xml"/><Relationship Id="rId4" Type="http://schemas.openxmlformats.org/officeDocument/2006/relationships/chart" Target="../charts/chart194.xml"/><Relationship Id="rId9" Type="http://schemas.openxmlformats.org/officeDocument/2006/relationships/chart" Target="../charts/chart199.xml"/></Relationships>
</file>

<file path=ppt/slides/_rels/slide38.xml.rels><?xml version="1.0" encoding="UTF-8" standalone="yes"?>
<Relationships xmlns="http://schemas.openxmlformats.org/package/2006/relationships"><Relationship Id="rId3" Type="http://schemas.openxmlformats.org/officeDocument/2006/relationships/chart" Target="../charts/chart200.xml"/><Relationship Id="rId7" Type="http://schemas.openxmlformats.org/officeDocument/2006/relationships/chart" Target="../charts/chart204.xml"/><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chart" Target="../charts/chart203.xml"/><Relationship Id="rId5" Type="http://schemas.openxmlformats.org/officeDocument/2006/relationships/chart" Target="../charts/chart202.xml"/><Relationship Id="rId4" Type="http://schemas.openxmlformats.org/officeDocument/2006/relationships/chart" Target="../charts/chart201.xml"/></Relationships>
</file>

<file path=ppt/slides/_rels/slide39.xml.rels><?xml version="1.0" encoding="UTF-8" standalone="yes"?>
<Relationships xmlns="http://schemas.openxmlformats.org/package/2006/relationships"><Relationship Id="rId8" Type="http://schemas.openxmlformats.org/officeDocument/2006/relationships/chart" Target="../charts/chart210.xml"/><Relationship Id="rId3" Type="http://schemas.openxmlformats.org/officeDocument/2006/relationships/chart" Target="../charts/chart205.xml"/><Relationship Id="rId7" Type="http://schemas.openxmlformats.org/officeDocument/2006/relationships/chart" Target="../charts/chart209.xml"/><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chart" Target="../charts/chart208.xml"/><Relationship Id="rId5" Type="http://schemas.openxmlformats.org/officeDocument/2006/relationships/chart" Target="../charts/chart207.xml"/><Relationship Id="rId4" Type="http://schemas.openxmlformats.org/officeDocument/2006/relationships/chart" Target="../charts/chart206.xml"/><Relationship Id="rId9" Type="http://schemas.openxmlformats.org/officeDocument/2006/relationships/chart" Target="../charts/chart211.xml"/></Relationships>
</file>

<file path=ppt/slides/_rels/slide4.xml.rels><?xml version="1.0" encoding="UTF-8" standalone="yes"?>
<Relationships xmlns="http://schemas.openxmlformats.org/package/2006/relationships"><Relationship Id="rId8" Type="http://schemas.openxmlformats.org/officeDocument/2006/relationships/chart" Target="../charts/chart8.xml"/><Relationship Id="rId13" Type="http://schemas.openxmlformats.org/officeDocument/2006/relationships/chart" Target="../charts/chart13.xml"/><Relationship Id="rId3" Type="http://schemas.openxmlformats.org/officeDocument/2006/relationships/chart" Target="../charts/chart3.xml"/><Relationship Id="rId7" Type="http://schemas.openxmlformats.org/officeDocument/2006/relationships/chart" Target="../charts/chart7.xml"/><Relationship Id="rId12" Type="http://schemas.openxmlformats.org/officeDocument/2006/relationships/chart" Target="../charts/chart12.xml"/><Relationship Id="rId2" Type="http://schemas.openxmlformats.org/officeDocument/2006/relationships/notesSlide" Target="../notesSlides/notesSlide4.xml"/><Relationship Id="rId16" Type="http://schemas.openxmlformats.org/officeDocument/2006/relationships/chart" Target="../charts/chart16.xml"/><Relationship Id="rId1" Type="http://schemas.openxmlformats.org/officeDocument/2006/relationships/slideLayout" Target="../slideLayouts/slideLayout8.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chart" Target="../charts/chart5.xml"/><Relationship Id="rId15" Type="http://schemas.openxmlformats.org/officeDocument/2006/relationships/chart" Target="../charts/chart1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 Id="rId14" Type="http://schemas.openxmlformats.org/officeDocument/2006/relationships/chart" Target="../charts/chart14.xml"/></Relationships>
</file>

<file path=ppt/slides/_rels/slide40.xml.rels><?xml version="1.0" encoding="UTF-8" standalone="yes"?>
<Relationships xmlns="http://schemas.openxmlformats.org/package/2006/relationships"><Relationship Id="rId3" Type="http://schemas.openxmlformats.org/officeDocument/2006/relationships/chart" Target="../charts/chart212.xml"/><Relationship Id="rId7" Type="http://schemas.openxmlformats.org/officeDocument/2006/relationships/chart" Target="../charts/chart216.xml"/><Relationship Id="rId2" Type="http://schemas.openxmlformats.org/officeDocument/2006/relationships/notesSlide" Target="../notesSlides/notesSlide40.xml"/><Relationship Id="rId1" Type="http://schemas.openxmlformats.org/officeDocument/2006/relationships/slideLayout" Target="../slideLayouts/slideLayout17.xml"/><Relationship Id="rId6" Type="http://schemas.openxmlformats.org/officeDocument/2006/relationships/chart" Target="../charts/chart215.xml"/><Relationship Id="rId5" Type="http://schemas.openxmlformats.org/officeDocument/2006/relationships/chart" Target="../charts/chart214.xml"/><Relationship Id="rId4" Type="http://schemas.openxmlformats.org/officeDocument/2006/relationships/chart" Target="../charts/chart2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chart" Target="../charts/chart217.xm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chart" Target="../charts/chart220.xml"/><Relationship Id="rId5" Type="http://schemas.openxmlformats.org/officeDocument/2006/relationships/chart" Target="../charts/chart219.xml"/><Relationship Id="rId4" Type="http://schemas.openxmlformats.org/officeDocument/2006/relationships/chart" Target="../charts/chart218.xml"/></Relationships>
</file>

<file path=ppt/slides/_rels/slide43.xml.rels><?xml version="1.0" encoding="UTF-8" standalone="yes"?>
<Relationships xmlns="http://schemas.openxmlformats.org/package/2006/relationships"><Relationship Id="rId3" Type="http://schemas.openxmlformats.org/officeDocument/2006/relationships/chart" Target="../charts/chart221.xml"/><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chart" Target="../charts/chart224.xml"/><Relationship Id="rId5" Type="http://schemas.openxmlformats.org/officeDocument/2006/relationships/chart" Target="../charts/chart223.xml"/><Relationship Id="rId4" Type="http://schemas.openxmlformats.org/officeDocument/2006/relationships/chart" Target="../charts/chart222.xml"/></Relationships>
</file>

<file path=ppt/slides/_rels/slide44.xml.rels><?xml version="1.0" encoding="UTF-8" standalone="yes"?>
<Relationships xmlns="http://schemas.openxmlformats.org/package/2006/relationships"><Relationship Id="rId3" Type="http://schemas.openxmlformats.org/officeDocument/2006/relationships/chart" Target="../charts/chart225.xml"/><Relationship Id="rId2" Type="http://schemas.openxmlformats.org/officeDocument/2006/relationships/notesSlide" Target="../notesSlides/notesSlide44.xml"/><Relationship Id="rId1" Type="http://schemas.openxmlformats.org/officeDocument/2006/relationships/slideLayout" Target="../slideLayouts/slideLayout17.xml"/><Relationship Id="rId6" Type="http://schemas.openxmlformats.org/officeDocument/2006/relationships/chart" Target="../charts/chart228.xml"/><Relationship Id="rId5" Type="http://schemas.openxmlformats.org/officeDocument/2006/relationships/chart" Target="../charts/chart227.xml"/><Relationship Id="rId4" Type="http://schemas.openxmlformats.org/officeDocument/2006/relationships/chart" Target="../charts/chart2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chart" Target="../charts/chart229.xml"/><Relationship Id="rId2" Type="http://schemas.openxmlformats.org/officeDocument/2006/relationships/notesSlide" Target="../notesSlides/notesSlide46.xml"/><Relationship Id="rId1" Type="http://schemas.openxmlformats.org/officeDocument/2006/relationships/slideLayout" Target="../slideLayouts/slideLayout17.xml"/><Relationship Id="rId6" Type="http://schemas.openxmlformats.org/officeDocument/2006/relationships/chart" Target="../charts/chart232.xml"/><Relationship Id="rId5" Type="http://schemas.openxmlformats.org/officeDocument/2006/relationships/chart" Target="../charts/chart231.xml"/><Relationship Id="rId4" Type="http://schemas.openxmlformats.org/officeDocument/2006/relationships/chart" Target="../charts/chart230.xml"/></Relationships>
</file>

<file path=ppt/slides/_rels/slide47.xml.rels><?xml version="1.0" encoding="UTF-8" standalone="yes"?>
<Relationships xmlns="http://schemas.openxmlformats.org/package/2006/relationships"><Relationship Id="rId3" Type="http://schemas.openxmlformats.org/officeDocument/2006/relationships/chart" Target="../charts/chart233.xml"/><Relationship Id="rId2" Type="http://schemas.openxmlformats.org/officeDocument/2006/relationships/notesSlide" Target="../notesSlides/notesSlide47.xml"/><Relationship Id="rId1" Type="http://schemas.openxmlformats.org/officeDocument/2006/relationships/slideLayout" Target="../slideLayouts/slideLayout17.xml"/><Relationship Id="rId6" Type="http://schemas.openxmlformats.org/officeDocument/2006/relationships/chart" Target="../charts/chart236.xml"/><Relationship Id="rId5" Type="http://schemas.openxmlformats.org/officeDocument/2006/relationships/chart" Target="../charts/chart235.xml"/><Relationship Id="rId4" Type="http://schemas.openxmlformats.org/officeDocument/2006/relationships/chart" Target="../charts/chart2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chart" Target="../charts/chart237.xml"/><Relationship Id="rId2" Type="http://schemas.openxmlformats.org/officeDocument/2006/relationships/notesSlide" Target="../notesSlides/notesSlide49.xml"/><Relationship Id="rId1" Type="http://schemas.openxmlformats.org/officeDocument/2006/relationships/slideLayout" Target="../slideLayouts/slideLayout17.xml"/><Relationship Id="rId6" Type="http://schemas.openxmlformats.org/officeDocument/2006/relationships/chart" Target="../charts/chart240.xml"/><Relationship Id="rId5" Type="http://schemas.openxmlformats.org/officeDocument/2006/relationships/chart" Target="../charts/chart239.xml"/><Relationship Id="rId4" Type="http://schemas.openxmlformats.org/officeDocument/2006/relationships/chart" Target="../charts/chart238.xml"/></Relationships>
</file>

<file path=ppt/slides/_rels/slide5.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chart" Target="../charts/chart27.xml"/><Relationship Id="rId18" Type="http://schemas.openxmlformats.org/officeDocument/2006/relationships/chart" Target="../charts/chart32.xml"/><Relationship Id="rId3" Type="http://schemas.openxmlformats.org/officeDocument/2006/relationships/chart" Target="../charts/chart17.xml"/><Relationship Id="rId21" Type="http://schemas.openxmlformats.org/officeDocument/2006/relationships/chart" Target="../charts/chart35.xml"/><Relationship Id="rId7" Type="http://schemas.openxmlformats.org/officeDocument/2006/relationships/chart" Target="../charts/chart21.xml"/><Relationship Id="rId12" Type="http://schemas.openxmlformats.org/officeDocument/2006/relationships/chart" Target="../charts/chart26.xml"/><Relationship Id="rId17" Type="http://schemas.openxmlformats.org/officeDocument/2006/relationships/chart" Target="../charts/chart31.xml"/><Relationship Id="rId2" Type="http://schemas.openxmlformats.org/officeDocument/2006/relationships/notesSlide" Target="../notesSlides/notesSlide5.xml"/><Relationship Id="rId16" Type="http://schemas.openxmlformats.org/officeDocument/2006/relationships/chart" Target="../charts/chart30.xml"/><Relationship Id="rId20" Type="http://schemas.openxmlformats.org/officeDocument/2006/relationships/chart" Target="../charts/chart34.xml"/><Relationship Id="rId1" Type="http://schemas.openxmlformats.org/officeDocument/2006/relationships/slideLayout" Target="../slideLayouts/slideLayout8.xml"/><Relationship Id="rId6" Type="http://schemas.openxmlformats.org/officeDocument/2006/relationships/chart" Target="../charts/chart20.xml"/><Relationship Id="rId11" Type="http://schemas.openxmlformats.org/officeDocument/2006/relationships/chart" Target="../charts/chart25.xml"/><Relationship Id="rId5" Type="http://schemas.openxmlformats.org/officeDocument/2006/relationships/chart" Target="../charts/chart19.xml"/><Relationship Id="rId15" Type="http://schemas.openxmlformats.org/officeDocument/2006/relationships/chart" Target="../charts/chart29.xml"/><Relationship Id="rId10" Type="http://schemas.openxmlformats.org/officeDocument/2006/relationships/chart" Target="../charts/chart24.xml"/><Relationship Id="rId19" Type="http://schemas.openxmlformats.org/officeDocument/2006/relationships/chart" Target="../charts/chart33.xml"/><Relationship Id="rId4" Type="http://schemas.openxmlformats.org/officeDocument/2006/relationships/chart" Target="../charts/chart18.xml"/><Relationship Id="rId9" Type="http://schemas.openxmlformats.org/officeDocument/2006/relationships/chart" Target="../charts/chart23.xml"/><Relationship Id="rId14" Type="http://schemas.openxmlformats.org/officeDocument/2006/relationships/chart" Target="../charts/chart28.xml"/><Relationship Id="rId22" Type="http://schemas.openxmlformats.org/officeDocument/2006/relationships/chart" Target="../charts/chart36.xml"/></Relationships>
</file>

<file path=ppt/slides/_rels/slide50.xml.rels><?xml version="1.0" encoding="UTF-8" standalone="yes"?>
<Relationships xmlns="http://schemas.openxmlformats.org/package/2006/relationships"><Relationship Id="rId3" Type="http://schemas.openxmlformats.org/officeDocument/2006/relationships/chart" Target="../charts/chart241.xml"/><Relationship Id="rId2" Type="http://schemas.openxmlformats.org/officeDocument/2006/relationships/notesSlide" Target="../notesSlides/notesSlide50.xml"/><Relationship Id="rId1" Type="http://schemas.openxmlformats.org/officeDocument/2006/relationships/slideLayout" Target="../slideLayouts/slideLayout17.xml"/><Relationship Id="rId6" Type="http://schemas.openxmlformats.org/officeDocument/2006/relationships/chart" Target="../charts/chart244.xml"/><Relationship Id="rId5" Type="http://schemas.openxmlformats.org/officeDocument/2006/relationships/chart" Target="../charts/chart243.xml"/><Relationship Id="rId4" Type="http://schemas.openxmlformats.org/officeDocument/2006/relationships/chart" Target="../charts/chart24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chart" Target="../charts/chart245.xml"/><Relationship Id="rId7" Type="http://schemas.openxmlformats.org/officeDocument/2006/relationships/chart" Target="../charts/chart249.xml"/><Relationship Id="rId2" Type="http://schemas.openxmlformats.org/officeDocument/2006/relationships/notesSlide" Target="../notesSlides/notesSlide52.xml"/><Relationship Id="rId1" Type="http://schemas.openxmlformats.org/officeDocument/2006/relationships/slideLayout" Target="../slideLayouts/slideLayout17.xml"/><Relationship Id="rId6" Type="http://schemas.openxmlformats.org/officeDocument/2006/relationships/chart" Target="../charts/chart248.xml"/><Relationship Id="rId5" Type="http://schemas.openxmlformats.org/officeDocument/2006/relationships/chart" Target="../charts/chart247.xml"/><Relationship Id="rId4" Type="http://schemas.openxmlformats.org/officeDocument/2006/relationships/chart" Target="../charts/chart246.xml"/></Relationships>
</file>

<file path=ppt/slides/_rels/slide53.xml.rels><?xml version="1.0" encoding="UTF-8" standalone="yes"?>
<Relationships xmlns="http://schemas.openxmlformats.org/package/2006/relationships"><Relationship Id="rId8" Type="http://schemas.openxmlformats.org/officeDocument/2006/relationships/chart" Target="../charts/chart255.xml"/><Relationship Id="rId3" Type="http://schemas.openxmlformats.org/officeDocument/2006/relationships/chart" Target="../charts/chart250.xml"/><Relationship Id="rId7" Type="http://schemas.openxmlformats.org/officeDocument/2006/relationships/chart" Target="../charts/chart254.xml"/><Relationship Id="rId2" Type="http://schemas.openxmlformats.org/officeDocument/2006/relationships/notesSlide" Target="../notesSlides/notesSlide53.xml"/><Relationship Id="rId1" Type="http://schemas.openxmlformats.org/officeDocument/2006/relationships/slideLayout" Target="../slideLayouts/slideLayout17.xml"/><Relationship Id="rId6" Type="http://schemas.openxmlformats.org/officeDocument/2006/relationships/chart" Target="../charts/chart253.xml"/><Relationship Id="rId5" Type="http://schemas.openxmlformats.org/officeDocument/2006/relationships/chart" Target="../charts/chart252.xml"/><Relationship Id="rId4" Type="http://schemas.openxmlformats.org/officeDocument/2006/relationships/chart" Target="../charts/chart251.xml"/><Relationship Id="rId9" Type="http://schemas.openxmlformats.org/officeDocument/2006/relationships/chart" Target="../charts/chart256.xml"/></Relationships>
</file>

<file path=ppt/slides/_rels/slide54.xml.rels><?xml version="1.0" encoding="UTF-8" standalone="yes"?>
<Relationships xmlns="http://schemas.openxmlformats.org/package/2006/relationships"><Relationship Id="rId8" Type="http://schemas.openxmlformats.org/officeDocument/2006/relationships/chart" Target="../charts/chart262.xml"/><Relationship Id="rId3" Type="http://schemas.openxmlformats.org/officeDocument/2006/relationships/chart" Target="../charts/chart257.xml"/><Relationship Id="rId7" Type="http://schemas.openxmlformats.org/officeDocument/2006/relationships/chart" Target="../charts/chart261.xml"/><Relationship Id="rId2" Type="http://schemas.openxmlformats.org/officeDocument/2006/relationships/notesSlide" Target="../notesSlides/notesSlide54.xml"/><Relationship Id="rId1" Type="http://schemas.openxmlformats.org/officeDocument/2006/relationships/slideLayout" Target="../slideLayouts/slideLayout17.xml"/><Relationship Id="rId6" Type="http://schemas.openxmlformats.org/officeDocument/2006/relationships/chart" Target="../charts/chart260.xml"/><Relationship Id="rId5" Type="http://schemas.openxmlformats.org/officeDocument/2006/relationships/chart" Target="../charts/chart259.xml"/><Relationship Id="rId4" Type="http://schemas.openxmlformats.org/officeDocument/2006/relationships/chart" Target="../charts/chart258.xml"/><Relationship Id="rId9" Type="http://schemas.openxmlformats.org/officeDocument/2006/relationships/chart" Target="../charts/chart263.xml"/></Relationships>
</file>

<file path=ppt/slides/_rels/slide55.xml.rels><?xml version="1.0" encoding="UTF-8" standalone="yes"?>
<Relationships xmlns="http://schemas.openxmlformats.org/package/2006/relationships"><Relationship Id="rId8" Type="http://schemas.openxmlformats.org/officeDocument/2006/relationships/chart" Target="../charts/chart269.xml"/><Relationship Id="rId3" Type="http://schemas.openxmlformats.org/officeDocument/2006/relationships/chart" Target="../charts/chart264.xml"/><Relationship Id="rId7" Type="http://schemas.openxmlformats.org/officeDocument/2006/relationships/chart" Target="../charts/chart268.xml"/><Relationship Id="rId2" Type="http://schemas.openxmlformats.org/officeDocument/2006/relationships/notesSlide" Target="../notesSlides/notesSlide55.xml"/><Relationship Id="rId1" Type="http://schemas.openxmlformats.org/officeDocument/2006/relationships/slideLayout" Target="../slideLayouts/slideLayout17.xml"/><Relationship Id="rId6" Type="http://schemas.openxmlformats.org/officeDocument/2006/relationships/chart" Target="../charts/chart267.xml"/><Relationship Id="rId5" Type="http://schemas.openxmlformats.org/officeDocument/2006/relationships/chart" Target="../charts/chart266.xml"/><Relationship Id="rId4" Type="http://schemas.openxmlformats.org/officeDocument/2006/relationships/chart" Target="../charts/chart265.xml"/><Relationship Id="rId9" Type="http://schemas.openxmlformats.org/officeDocument/2006/relationships/chart" Target="../charts/chart270.xml"/></Relationships>
</file>

<file path=ppt/slides/_rels/slide56.xml.rels><?xml version="1.0" encoding="UTF-8" standalone="yes"?>
<Relationships xmlns="http://schemas.openxmlformats.org/package/2006/relationships"><Relationship Id="rId8" Type="http://schemas.openxmlformats.org/officeDocument/2006/relationships/chart" Target="../charts/chart276.xml"/><Relationship Id="rId3" Type="http://schemas.openxmlformats.org/officeDocument/2006/relationships/chart" Target="../charts/chart271.xml"/><Relationship Id="rId7" Type="http://schemas.openxmlformats.org/officeDocument/2006/relationships/chart" Target="../charts/chart275.xml"/><Relationship Id="rId2" Type="http://schemas.openxmlformats.org/officeDocument/2006/relationships/notesSlide" Target="../notesSlides/notesSlide56.xml"/><Relationship Id="rId1" Type="http://schemas.openxmlformats.org/officeDocument/2006/relationships/slideLayout" Target="../slideLayouts/slideLayout17.xml"/><Relationship Id="rId6" Type="http://schemas.openxmlformats.org/officeDocument/2006/relationships/chart" Target="../charts/chart274.xml"/><Relationship Id="rId5" Type="http://schemas.openxmlformats.org/officeDocument/2006/relationships/chart" Target="../charts/chart273.xml"/><Relationship Id="rId4" Type="http://schemas.openxmlformats.org/officeDocument/2006/relationships/chart" Target="../charts/chart272.xml"/><Relationship Id="rId9" Type="http://schemas.openxmlformats.org/officeDocument/2006/relationships/chart" Target="../charts/chart277.xml"/></Relationships>
</file>

<file path=ppt/slides/_rels/slide57.xml.rels><?xml version="1.0" encoding="UTF-8" standalone="yes"?>
<Relationships xmlns="http://schemas.openxmlformats.org/package/2006/relationships"><Relationship Id="rId3" Type="http://schemas.openxmlformats.org/officeDocument/2006/relationships/chart" Target="../charts/chart278.xml"/><Relationship Id="rId7" Type="http://schemas.openxmlformats.org/officeDocument/2006/relationships/chart" Target="../charts/chart282.xml"/><Relationship Id="rId2" Type="http://schemas.openxmlformats.org/officeDocument/2006/relationships/notesSlide" Target="../notesSlides/notesSlide57.xml"/><Relationship Id="rId1" Type="http://schemas.openxmlformats.org/officeDocument/2006/relationships/slideLayout" Target="../slideLayouts/slideLayout17.xml"/><Relationship Id="rId6" Type="http://schemas.openxmlformats.org/officeDocument/2006/relationships/chart" Target="../charts/chart281.xml"/><Relationship Id="rId5" Type="http://schemas.openxmlformats.org/officeDocument/2006/relationships/chart" Target="../charts/chart280.xml"/><Relationship Id="rId4" Type="http://schemas.openxmlformats.org/officeDocument/2006/relationships/chart" Target="../charts/chart279.xml"/></Relationships>
</file>

<file path=ppt/slides/_rels/slide58.xml.rels><?xml version="1.0" encoding="UTF-8" standalone="yes"?>
<Relationships xmlns="http://schemas.openxmlformats.org/package/2006/relationships"><Relationship Id="rId3" Type="http://schemas.openxmlformats.org/officeDocument/2006/relationships/chart" Target="../charts/chart283.xml"/><Relationship Id="rId7" Type="http://schemas.openxmlformats.org/officeDocument/2006/relationships/chart" Target="../charts/chart287.xml"/><Relationship Id="rId2" Type="http://schemas.openxmlformats.org/officeDocument/2006/relationships/notesSlide" Target="../notesSlides/notesSlide58.xml"/><Relationship Id="rId1" Type="http://schemas.openxmlformats.org/officeDocument/2006/relationships/slideLayout" Target="../slideLayouts/slideLayout17.xml"/><Relationship Id="rId6" Type="http://schemas.openxmlformats.org/officeDocument/2006/relationships/chart" Target="../charts/chart286.xml"/><Relationship Id="rId5" Type="http://schemas.openxmlformats.org/officeDocument/2006/relationships/chart" Target="../charts/chart285.xml"/><Relationship Id="rId4" Type="http://schemas.openxmlformats.org/officeDocument/2006/relationships/chart" Target="../charts/chart284.xml"/></Relationships>
</file>

<file path=ppt/slides/_rels/slide59.xml.rels><?xml version="1.0" encoding="UTF-8" standalone="yes"?>
<Relationships xmlns="http://schemas.openxmlformats.org/package/2006/relationships"><Relationship Id="rId3" Type="http://schemas.openxmlformats.org/officeDocument/2006/relationships/chart" Target="../charts/chart288.xml"/><Relationship Id="rId7" Type="http://schemas.openxmlformats.org/officeDocument/2006/relationships/chart" Target="../charts/chart292.xml"/><Relationship Id="rId2" Type="http://schemas.openxmlformats.org/officeDocument/2006/relationships/notesSlide" Target="../notesSlides/notesSlide59.xml"/><Relationship Id="rId1" Type="http://schemas.openxmlformats.org/officeDocument/2006/relationships/slideLayout" Target="../slideLayouts/slideLayout17.xml"/><Relationship Id="rId6" Type="http://schemas.openxmlformats.org/officeDocument/2006/relationships/chart" Target="../charts/chart291.xml"/><Relationship Id="rId5" Type="http://schemas.openxmlformats.org/officeDocument/2006/relationships/chart" Target="../charts/chart290.xml"/><Relationship Id="rId4" Type="http://schemas.openxmlformats.org/officeDocument/2006/relationships/chart" Target="../charts/chart2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293.xml"/><Relationship Id="rId7" Type="http://schemas.openxmlformats.org/officeDocument/2006/relationships/chart" Target="../charts/chart297.xml"/><Relationship Id="rId2" Type="http://schemas.openxmlformats.org/officeDocument/2006/relationships/notesSlide" Target="../notesSlides/notesSlide60.xml"/><Relationship Id="rId1" Type="http://schemas.openxmlformats.org/officeDocument/2006/relationships/slideLayout" Target="../slideLayouts/slideLayout17.xml"/><Relationship Id="rId6" Type="http://schemas.openxmlformats.org/officeDocument/2006/relationships/chart" Target="../charts/chart296.xml"/><Relationship Id="rId5" Type="http://schemas.openxmlformats.org/officeDocument/2006/relationships/chart" Target="../charts/chart295.xml"/><Relationship Id="rId4" Type="http://schemas.openxmlformats.org/officeDocument/2006/relationships/chart" Target="../charts/chart294.xml"/></Relationships>
</file>

<file path=ppt/slides/_rels/slide61.xml.rels><?xml version="1.0" encoding="UTF-8" standalone="yes"?>
<Relationships xmlns="http://schemas.openxmlformats.org/package/2006/relationships"><Relationship Id="rId3" Type="http://schemas.openxmlformats.org/officeDocument/2006/relationships/chart" Target="../charts/chart298.xml"/><Relationship Id="rId7" Type="http://schemas.openxmlformats.org/officeDocument/2006/relationships/chart" Target="../charts/chart302.xml"/><Relationship Id="rId2" Type="http://schemas.openxmlformats.org/officeDocument/2006/relationships/notesSlide" Target="../notesSlides/notesSlide61.xml"/><Relationship Id="rId1" Type="http://schemas.openxmlformats.org/officeDocument/2006/relationships/slideLayout" Target="../slideLayouts/slideLayout17.xml"/><Relationship Id="rId6" Type="http://schemas.openxmlformats.org/officeDocument/2006/relationships/chart" Target="../charts/chart301.xml"/><Relationship Id="rId5" Type="http://schemas.openxmlformats.org/officeDocument/2006/relationships/chart" Target="../charts/chart300.xml"/><Relationship Id="rId4" Type="http://schemas.openxmlformats.org/officeDocument/2006/relationships/chart" Target="../charts/chart299.xml"/></Relationships>
</file>

<file path=ppt/slides/_rels/slide62.xml.rels><?xml version="1.0" encoding="UTF-8" standalone="yes"?>
<Relationships xmlns="http://schemas.openxmlformats.org/package/2006/relationships"><Relationship Id="rId3" Type="http://schemas.openxmlformats.org/officeDocument/2006/relationships/chart" Target="../charts/chart303.xml"/><Relationship Id="rId7" Type="http://schemas.openxmlformats.org/officeDocument/2006/relationships/chart" Target="../charts/chart307.xml"/><Relationship Id="rId2" Type="http://schemas.openxmlformats.org/officeDocument/2006/relationships/notesSlide" Target="../notesSlides/notesSlide62.xml"/><Relationship Id="rId1" Type="http://schemas.openxmlformats.org/officeDocument/2006/relationships/slideLayout" Target="../slideLayouts/slideLayout17.xml"/><Relationship Id="rId6" Type="http://schemas.openxmlformats.org/officeDocument/2006/relationships/chart" Target="../charts/chart306.xml"/><Relationship Id="rId5" Type="http://schemas.openxmlformats.org/officeDocument/2006/relationships/chart" Target="../charts/chart305.xml"/><Relationship Id="rId4" Type="http://schemas.openxmlformats.org/officeDocument/2006/relationships/chart" Target="../charts/chart304.xml"/></Relationships>
</file>

<file path=ppt/slides/_rels/slide63.xml.rels><?xml version="1.0" encoding="UTF-8" standalone="yes"?>
<Relationships xmlns="http://schemas.openxmlformats.org/package/2006/relationships"><Relationship Id="rId3" Type="http://schemas.openxmlformats.org/officeDocument/2006/relationships/chart" Target="../charts/chart308.xml"/><Relationship Id="rId7" Type="http://schemas.openxmlformats.org/officeDocument/2006/relationships/chart" Target="../charts/chart312.xml"/><Relationship Id="rId2" Type="http://schemas.openxmlformats.org/officeDocument/2006/relationships/notesSlide" Target="../notesSlides/notesSlide63.xml"/><Relationship Id="rId1" Type="http://schemas.openxmlformats.org/officeDocument/2006/relationships/slideLayout" Target="../slideLayouts/slideLayout17.xml"/><Relationship Id="rId6" Type="http://schemas.openxmlformats.org/officeDocument/2006/relationships/chart" Target="../charts/chart311.xml"/><Relationship Id="rId5" Type="http://schemas.openxmlformats.org/officeDocument/2006/relationships/chart" Target="../charts/chart310.xml"/><Relationship Id="rId4" Type="http://schemas.openxmlformats.org/officeDocument/2006/relationships/chart" Target="../charts/chart309.xml"/></Relationships>
</file>

<file path=ppt/slides/_rels/slide64.xml.rels><?xml version="1.0" encoding="UTF-8" standalone="yes"?>
<Relationships xmlns="http://schemas.openxmlformats.org/package/2006/relationships"><Relationship Id="rId3" Type="http://schemas.openxmlformats.org/officeDocument/2006/relationships/chart" Target="../charts/chart313.xml"/><Relationship Id="rId7" Type="http://schemas.openxmlformats.org/officeDocument/2006/relationships/chart" Target="../charts/chart317.xml"/><Relationship Id="rId2" Type="http://schemas.openxmlformats.org/officeDocument/2006/relationships/notesSlide" Target="../notesSlides/notesSlide64.xml"/><Relationship Id="rId1" Type="http://schemas.openxmlformats.org/officeDocument/2006/relationships/slideLayout" Target="../slideLayouts/slideLayout17.xml"/><Relationship Id="rId6" Type="http://schemas.openxmlformats.org/officeDocument/2006/relationships/chart" Target="../charts/chart316.xml"/><Relationship Id="rId5" Type="http://schemas.openxmlformats.org/officeDocument/2006/relationships/chart" Target="../charts/chart315.xml"/><Relationship Id="rId4" Type="http://schemas.openxmlformats.org/officeDocument/2006/relationships/chart" Target="../charts/chart314.xml"/></Relationships>
</file>

<file path=ppt/slides/_rels/slide65.xml.rels><?xml version="1.0" encoding="UTF-8" standalone="yes"?>
<Relationships xmlns="http://schemas.openxmlformats.org/package/2006/relationships"><Relationship Id="rId3" Type="http://schemas.openxmlformats.org/officeDocument/2006/relationships/chart" Target="../charts/chart318.xml"/><Relationship Id="rId7" Type="http://schemas.openxmlformats.org/officeDocument/2006/relationships/chart" Target="../charts/chart322.xml"/><Relationship Id="rId2" Type="http://schemas.openxmlformats.org/officeDocument/2006/relationships/notesSlide" Target="../notesSlides/notesSlide65.xml"/><Relationship Id="rId1" Type="http://schemas.openxmlformats.org/officeDocument/2006/relationships/slideLayout" Target="../slideLayouts/slideLayout17.xml"/><Relationship Id="rId6" Type="http://schemas.openxmlformats.org/officeDocument/2006/relationships/chart" Target="../charts/chart321.xml"/><Relationship Id="rId5" Type="http://schemas.openxmlformats.org/officeDocument/2006/relationships/chart" Target="../charts/chart320.xml"/><Relationship Id="rId4" Type="http://schemas.openxmlformats.org/officeDocument/2006/relationships/chart" Target="../charts/chart319.xml"/></Relationships>
</file>

<file path=ppt/slides/_rels/slide66.xml.rels><?xml version="1.0" encoding="UTF-8" standalone="yes"?>
<Relationships xmlns="http://schemas.openxmlformats.org/package/2006/relationships"><Relationship Id="rId3" Type="http://schemas.openxmlformats.org/officeDocument/2006/relationships/chart" Target="../charts/chart323.xml"/><Relationship Id="rId2" Type="http://schemas.openxmlformats.org/officeDocument/2006/relationships/notesSlide" Target="../notesSlides/notesSlide66.xml"/><Relationship Id="rId1" Type="http://schemas.openxmlformats.org/officeDocument/2006/relationships/slideLayout" Target="../slideLayouts/slideLayout17.xml"/><Relationship Id="rId4" Type="http://schemas.openxmlformats.org/officeDocument/2006/relationships/chart" Target="../charts/chart324.xml"/></Relationships>
</file>

<file path=ppt/slides/_rels/slide67.xml.rels><?xml version="1.0" encoding="UTF-8" standalone="yes"?>
<Relationships xmlns="http://schemas.openxmlformats.org/package/2006/relationships"><Relationship Id="rId8" Type="http://schemas.openxmlformats.org/officeDocument/2006/relationships/chart" Target="../charts/chart330.xml"/><Relationship Id="rId3" Type="http://schemas.openxmlformats.org/officeDocument/2006/relationships/chart" Target="../charts/chart325.xml"/><Relationship Id="rId7" Type="http://schemas.openxmlformats.org/officeDocument/2006/relationships/chart" Target="../charts/chart329.xml"/><Relationship Id="rId2" Type="http://schemas.openxmlformats.org/officeDocument/2006/relationships/notesSlide" Target="../notesSlides/notesSlide67.xml"/><Relationship Id="rId1" Type="http://schemas.openxmlformats.org/officeDocument/2006/relationships/slideLayout" Target="../slideLayouts/slideLayout17.xml"/><Relationship Id="rId6" Type="http://schemas.openxmlformats.org/officeDocument/2006/relationships/chart" Target="../charts/chart328.xml"/><Relationship Id="rId5" Type="http://schemas.openxmlformats.org/officeDocument/2006/relationships/chart" Target="../charts/chart327.xml"/><Relationship Id="rId10" Type="http://schemas.openxmlformats.org/officeDocument/2006/relationships/chart" Target="../charts/chart332.xml"/><Relationship Id="rId4" Type="http://schemas.openxmlformats.org/officeDocument/2006/relationships/chart" Target="../charts/chart326.xml"/><Relationship Id="rId9" Type="http://schemas.openxmlformats.org/officeDocument/2006/relationships/chart" Target="../charts/chart331.xml"/></Relationships>
</file>

<file path=ppt/slides/_rels/slide68.xml.rels><?xml version="1.0" encoding="UTF-8" standalone="yes"?>
<Relationships xmlns="http://schemas.openxmlformats.org/package/2006/relationships"><Relationship Id="rId3" Type="http://schemas.openxmlformats.org/officeDocument/2006/relationships/chart" Target="../charts/chart333.xml"/><Relationship Id="rId7" Type="http://schemas.openxmlformats.org/officeDocument/2006/relationships/chart" Target="../charts/chart337.xml"/><Relationship Id="rId2" Type="http://schemas.openxmlformats.org/officeDocument/2006/relationships/notesSlide" Target="../notesSlides/notesSlide68.xml"/><Relationship Id="rId1" Type="http://schemas.openxmlformats.org/officeDocument/2006/relationships/slideLayout" Target="../slideLayouts/slideLayout17.xml"/><Relationship Id="rId6" Type="http://schemas.openxmlformats.org/officeDocument/2006/relationships/chart" Target="../charts/chart336.xml"/><Relationship Id="rId5" Type="http://schemas.openxmlformats.org/officeDocument/2006/relationships/chart" Target="../charts/chart335.xml"/><Relationship Id="rId4" Type="http://schemas.openxmlformats.org/officeDocument/2006/relationships/chart" Target="../charts/chart33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chart" Target="../charts/chart338.xml"/><Relationship Id="rId2" Type="http://schemas.openxmlformats.org/officeDocument/2006/relationships/notesSlide" Target="../notesSlides/notesSlide70.xml"/><Relationship Id="rId1" Type="http://schemas.openxmlformats.org/officeDocument/2006/relationships/slideLayout" Target="../slideLayouts/slideLayout17.xml"/><Relationship Id="rId6" Type="http://schemas.openxmlformats.org/officeDocument/2006/relationships/chart" Target="../charts/chart341.xml"/><Relationship Id="rId5" Type="http://schemas.openxmlformats.org/officeDocument/2006/relationships/chart" Target="../charts/chart340.xml"/><Relationship Id="rId4" Type="http://schemas.openxmlformats.org/officeDocument/2006/relationships/chart" Target="../charts/chart339.xml"/></Relationships>
</file>

<file path=ppt/slides/_rels/slide71.xml.rels><?xml version="1.0" encoding="UTF-8" standalone="yes"?>
<Relationships xmlns="http://schemas.openxmlformats.org/package/2006/relationships"><Relationship Id="rId3" Type="http://schemas.openxmlformats.org/officeDocument/2006/relationships/chart" Target="../charts/chart342.xml"/><Relationship Id="rId2" Type="http://schemas.openxmlformats.org/officeDocument/2006/relationships/notesSlide" Target="../notesSlides/notesSlide71.xml"/><Relationship Id="rId1" Type="http://schemas.openxmlformats.org/officeDocument/2006/relationships/slideLayout" Target="../slideLayouts/slideLayout17.xml"/><Relationship Id="rId6" Type="http://schemas.openxmlformats.org/officeDocument/2006/relationships/chart" Target="../charts/chart345.xml"/><Relationship Id="rId5" Type="http://schemas.openxmlformats.org/officeDocument/2006/relationships/chart" Target="../charts/chart344.xml"/><Relationship Id="rId4" Type="http://schemas.openxmlformats.org/officeDocument/2006/relationships/chart" Target="../charts/chart343.xml"/></Relationships>
</file>

<file path=ppt/slides/_rels/slide72.xml.rels><?xml version="1.0" encoding="UTF-8" standalone="yes"?>
<Relationships xmlns="http://schemas.openxmlformats.org/package/2006/relationships"><Relationship Id="rId3" Type="http://schemas.openxmlformats.org/officeDocument/2006/relationships/chart" Target="../charts/chart346.xml"/><Relationship Id="rId2" Type="http://schemas.openxmlformats.org/officeDocument/2006/relationships/notesSlide" Target="../notesSlides/notesSlide72.xml"/><Relationship Id="rId1" Type="http://schemas.openxmlformats.org/officeDocument/2006/relationships/slideLayout" Target="../slideLayouts/slideLayout17.xml"/><Relationship Id="rId6" Type="http://schemas.openxmlformats.org/officeDocument/2006/relationships/chart" Target="../charts/chart349.xml"/><Relationship Id="rId5" Type="http://schemas.openxmlformats.org/officeDocument/2006/relationships/chart" Target="../charts/chart348.xml"/><Relationship Id="rId4" Type="http://schemas.openxmlformats.org/officeDocument/2006/relationships/chart" Target="../charts/chart347.xml"/></Relationships>
</file>

<file path=ppt/slides/_rels/slide73.xml.rels><?xml version="1.0" encoding="UTF-8" standalone="yes"?>
<Relationships xmlns="http://schemas.openxmlformats.org/package/2006/relationships"><Relationship Id="rId3" Type="http://schemas.openxmlformats.org/officeDocument/2006/relationships/chart" Target="../charts/chart350.xml"/><Relationship Id="rId2" Type="http://schemas.openxmlformats.org/officeDocument/2006/relationships/notesSlide" Target="../notesSlides/notesSlide73.xml"/><Relationship Id="rId1" Type="http://schemas.openxmlformats.org/officeDocument/2006/relationships/slideLayout" Target="../slideLayouts/slideLayout17.xml"/><Relationship Id="rId6" Type="http://schemas.openxmlformats.org/officeDocument/2006/relationships/chart" Target="../charts/chart353.xml"/><Relationship Id="rId5" Type="http://schemas.openxmlformats.org/officeDocument/2006/relationships/chart" Target="../charts/chart352.xml"/><Relationship Id="rId4" Type="http://schemas.openxmlformats.org/officeDocument/2006/relationships/chart" Target="../charts/chart351.xml"/></Relationships>
</file>

<file path=ppt/slides/_rels/slide74.xml.rels><?xml version="1.0" encoding="UTF-8" standalone="yes"?>
<Relationships xmlns="http://schemas.openxmlformats.org/package/2006/relationships"><Relationship Id="rId3" Type="http://schemas.openxmlformats.org/officeDocument/2006/relationships/chart" Target="../charts/chart354.xml"/><Relationship Id="rId2" Type="http://schemas.openxmlformats.org/officeDocument/2006/relationships/notesSlide" Target="../notesSlides/notesSlide74.xml"/><Relationship Id="rId1" Type="http://schemas.openxmlformats.org/officeDocument/2006/relationships/slideLayout" Target="../slideLayouts/slideLayout17.xml"/><Relationship Id="rId6" Type="http://schemas.openxmlformats.org/officeDocument/2006/relationships/chart" Target="../charts/chart357.xml"/><Relationship Id="rId5" Type="http://schemas.openxmlformats.org/officeDocument/2006/relationships/chart" Target="../charts/chart356.xml"/><Relationship Id="rId4" Type="http://schemas.openxmlformats.org/officeDocument/2006/relationships/chart" Target="../charts/chart355.xml"/></Relationships>
</file>

<file path=ppt/slides/_rels/slide75.xml.rels><?xml version="1.0" encoding="UTF-8" standalone="yes"?>
<Relationships xmlns="http://schemas.openxmlformats.org/package/2006/relationships"><Relationship Id="rId3" Type="http://schemas.openxmlformats.org/officeDocument/2006/relationships/chart" Target="../charts/chart358.xml"/><Relationship Id="rId2" Type="http://schemas.openxmlformats.org/officeDocument/2006/relationships/notesSlide" Target="../notesSlides/notesSlide75.xml"/><Relationship Id="rId1" Type="http://schemas.openxmlformats.org/officeDocument/2006/relationships/slideLayout" Target="../slideLayouts/slideLayout17.xml"/><Relationship Id="rId6" Type="http://schemas.openxmlformats.org/officeDocument/2006/relationships/chart" Target="../charts/chart361.xml"/><Relationship Id="rId5" Type="http://schemas.openxmlformats.org/officeDocument/2006/relationships/chart" Target="../charts/chart360.xml"/><Relationship Id="rId4" Type="http://schemas.openxmlformats.org/officeDocument/2006/relationships/chart" Target="../charts/chart359.xml"/></Relationships>
</file>

<file path=ppt/slides/_rels/slide76.xml.rels><?xml version="1.0" encoding="UTF-8" standalone="yes"?>
<Relationships xmlns="http://schemas.openxmlformats.org/package/2006/relationships"><Relationship Id="rId3" Type="http://schemas.openxmlformats.org/officeDocument/2006/relationships/chart" Target="../charts/chart362.xml"/><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chart" Target="../charts/chart363.xml"/><Relationship Id="rId2" Type="http://schemas.openxmlformats.org/officeDocument/2006/relationships/notesSlide" Target="../notesSlides/notesSlide77.xml"/><Relationship Id="rId1" Type="http://schemas.openxmlformats.org/officeDocument/2006/relationships/slideLayout" Target="../slideLayouts/slideLayout17.xml"/><Relationship Id="rId5" Type="http://schemas.openxmlformats.org/officeDocument/2006/relationships/chart" Target="../charts/chart365.xml"/><Relationship Id="rId4" Type="http://schemas.openxmlformats.org/officeDocument/2006/relationships/chart" Target="../charts/chart364.xml"/></Relationships>
</file>

<file path=ppt/slides/_rels/slide78.xml.rels><?xml version="1.0" encoding="UTF-8" standalone="yes"?>
<Relationships xmlns="http://schemas.openxmlformats.org/package/2006/relationships"><Relationship Id="rId3" Type="http://schemas.openxmlformats.org/officeDocument/2006/relationships/chart" Target="../charts/chart366.xml"/><Relationship Id="rId2" Type="http://schemas.openxmlformats.org/officeDocument/2006/relationships/notesSlide" Target="../notesSlides/notesSlide78.xml"/><Relationship Id="rId1" Type="http://schemas.openxmlformats.org/officeDocument/2006/relationships/slideLayout" Target="../slideLayouts/slideLayout17.xml"/><Relationship Id="rId5" Type="http://schemas.openxmlformats.org/officeDocument/2006/relationships/chart" Target="../charts/chart368.xml"/><Relationship Id="rId4" Type="http://schemas.openxmlformats.org/officeDocument/2006/relationships/chart" Target="../charts/chart367.xml"/></Relationships>
</file>

<file path=ppt/slides/_rels/slide79.xml.rels><?xml version="1.0" encoding="UTF-8" standalone="yes"?>
<Relationships xmlns="http://schemas.openxmlformats.org/package/2006/relationships"><Relationship Id="rId3" Type="http://schemas.openxmlformats.org/officeDocument/2006/relationships/chart" Target="../charts/chart369.xml"/><Relationship Id="rId2" Type="http://schemas.openxmlformats.org/officeDocument/2006/relationships/notesSlide" Target="../notesSlides/notesSlide79.xml"/><Relationship Id="rId1" Type="http://schemas.openxmlformats.org/officeDocument/2006/relationships/slideLayout" Target="../slideLayouts/slideLayout17.xml"/><Relationship Id="rId5" Type="http://schemas.openxmlformats.org/officeDocument/2006/relationships/chart" Target="../charts/chart371.xml"/><Relationship Id="rId4" Type="http://schemas.openxmlformats.org/officeDocument/2006/relationships/chart" Target="../charts/chart3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chart" Target="../charts/chart372.xml"/><Relationship Id="rId2" Type="http://schemas.openxmlformats.org/officeDocument/2006/relationships/notesSlide" Target="../notesSlides/notesSlide81.xml"/><Relationship Id="rId1" Type="http://schemas.openxmlformats.org/officeDocument/2006/relationships/slideLayout" Target="../slideLayouts/slideLayout18.xml"/><Relationship Id="rId4" Type="http://schemas.openxmlformats.org/officeDocument/2006/relationships/chart" Target="../charts/chart373.xml"/></Relationships>
</file>

<file path=ppt/slides/_rels/slide82.xml.rels><?xml version="1.0" encoding="UTF-8" standalone="yes"?>
<Relationships xmlns="http://schemas.openxmlformats.org/package/2006/relationships"><Relationship Id="rId3" Type="http://schemas.openxmlformats.org/officeDocument/2006/relationships/hyperlink" Target="http://www.ipsos-mori.com/terms" TargetMode="External"/><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_5f3f2349e50b9f38"/>
          <p:cNvSpPr>
            <a:spLocks noGrp="1"/>
          </p:cNvSpPr>
          <p:nvPr>
            <p:ph type="title" idx="4294967295"/>
          </p:nvPr>
        </p:nvSpPr>
        <p:spPr>
          <a:xfrm>
            <a:off x="560512" y="1700808"/>
            <a:ext cx="8280920" cy="648071"/>
          </a:xfrm>
          <a:prstGeom prst="rect">
            <a:avLst/>
          </a:prstGeom>
          <a:solidFill>
            <a:srgbClr val="173861"/>
          </a:solidFill>
        </p:spPr>
        <p:txBody>
          <a:bodyPr/>
          <a:lstStyle/>
          <a:p>
            <a:r>
              <a:rPr lang="en-US" sz="3600" dirty="0">
                <a:latin typeface="Segoe UI" panose="020B0502040204020203" pitchFamily="34" charset="0"/>
                <a:ea typeface="Segoe UI" panose="020B0502040204020203" pitchFamily="34" charset="0"/>
                <a:cs typeface="Segoe UI" panose="020B0502040204020203" pitchFamily="34" charset="0"/>
              </a:rPr>
              <a:t>Sheffield CCG</a:t>
            </a:r>
          </a:p>
        </p:txBody>
      </p:sp>
      <p:sp>
        <p:nvSpPr>
          <p:cNvPr id="9" name="Text Placeholder 8"/>
          <p:cNvSpPr>
            <a:spLocks noGrp="1"/>
          </p:cNvSpPr>
          <p:nvPr>
            <p:ph type="body" sz="quarter" idx="4294967295"/>
          </p:nvPr>
        </p:nvSpPr>
        <p:spPr>
          <a:xfrm>
            <a:off x="560512" y="2564904"/>
            <a:ext cx="8280920" cy="616226"/>
          </a:xfrm>
          <a:prstGeom prst="rect">
            <a:avLst/>
          </a:prstGeom>
          <a:solidFill>
            <a:srgbClr val="173861"/>
          </a:solidFill>
        </p:spPr>
        <p:txBody>
          <a:bodyPr/>
          <a:lstStyle/>
          <a:p>
            <a:pPr marL="0" indent="0">
              <a:buNone/>
            </a:pPr>
            <a:r>
              <a:rPr lang="en-US"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CCG 360</a:t>
            </a:r>
            <a:r>
              <a:rPr lang="en-US" sz="3600" b="1" baseline="30000" dirty="0">
                <a:solidFill>
                  <a:schemeClr val="bg1"/>
                </a:solidFill>
                <a:latin typeface="Segoe UI" panose="020B0502040204020203" pitchFamily="34" charset="0"/>
                <a:ea typeface="Segoe UI" panose="020B0502040204020203" pitchFamily="34" charset="0"/>
                <a:cs typeface="Segoe UI" panose="020B0502040204020203" pitchFamily="34" charset="0"/>
              </a:rPr>
              <a:t>o</a:t>
            </a:r>
            <a:r>
              <a:rPr lang="en-US"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 stakeholder survey 2017</a:t>
            </a:r>
          </a:p>
        </p:txBody>
      </p:sp>
      <p:sp>
        <p:nvSpPr>
          <p:cNvPr id="4" name="Text Placeholder 8"/>
          <p:cNvSpPr txBox="1">
            <a:spLocks/>
          </p:cNvSpPr>
          <p:nvPr/>
        </p:nvSpPr>
        <p:spPr>
          <a:xfrm>
            <a:off x="565241" y="4149080"/>
            <a:ext cx="1944216" cy="432048"/>
          </a:xfrm>
          <a:prstGeom prst="rect">
            <a:avLst/>
          </a:prstGeom>
          <a:solidFill>
            <a:srgbClr val="9A83B3"/>
          </a:solid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Font typeface="Arial" pitchFamily="34" charset="0"/>
              <a:buNone/>
            </a:pPr>
            <a:r>
              <a:rPr lang="en-US" sz="2400" b="1" kern="0" dirty="0">
                <a:solidFill>
                  <a:schemeClr val="bg1"/>
                </a:solidFill>
                <a:latin typeface="Segoe UI" panose="020B0502040204020203" pitchFamily="34" charset="0"/>
                <a:ea typeface="Segoe UI" panose="020B0502040204020203" pitchFamily="34" charset="0"/>
                <a:cs typeface="Segoe UI" panose="020B0502040204020203" pitchFamily="34" charset="0"/>
              </a:rPr>
              <a:t>Main report</a:t>
            </a:r>
          </a:p>
        </p:txBody>
      </p:sp>
    </p:spTree>
    <p:extLst>
      <p:ext uri="{BB962C8B-B14F-4D97-AF65-F5344CB8AC3E}">
        <p14:creationId xmlns:p14="http://schemas.microsoft.com/office/powerpoint/2010/main" val="574636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397644"/>
            <a:ext cx="3990528" cy="504056"/>
          </a:xfrm>
          <a:solidFill>
            <a:srgbClr val="173861"/>
          </a:solidFill>
        </p:spPr>
        <p:txBody>
          <a:bodyPr/>
          <a:lstStyle/>
          <a:p>
            <a:r>
              <a:rPr lang="en-GB" sz="2800" dirty="0">
                <a:latin typeface="Segoe UI" panose="020B0502040204020203" pitchFamily="34" charset="0"/>
                <a:ea typeface="Segoe UI" panose="020B0502040204020203" pitchFamily="34" charset="0"/>
                <a:cs typeface="Segoe UI" panose="020B0502040204020203" pitchFamily="34" charset="0"/>
              </a:rPr>
              <a:t>Interpreting the results</a:t>
            </a:r>
          </a:p>
        </p:txBody>
      </p:sp>
      <p:sp>
        <p:nvSpPr>
          <p:cNvPr id="3" name="TextBox 2"/>
          <p:cNvSpPr txBox="1"/>
          <p:nvPr/>
        </p:nvSpPr>
        <p:spPr>
          <a:xfrm>
            <a:off x="458416" y="1268760"/>
            <a:ext cx="9001000" cy="4025717"/>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GB" sz="1600" dirty="0">
                <a:latin typeface="Segoe UI Light" panose="020B0502040204020203" pitchFamily="34" charset="0"/>
              </a:rPr>
              <a:t>For each question, the response to each answer is presented as both a percentage (%) and as a number (n).</a:t>
            </a:r>
          </a:p>
          <a:p>
            <a:pPr marL="285750" indent="-285750" algn="l">
              <a:buFont typeface="Arial" panose="020B0604020202020204" pitchFamily="34" charset="0"/>
              <a:buChar char="•"/>
            </a:pPr>
            <a:r>
              <a:rPr lang="en-GB" sz="1600" dirty="0">
                <a:latin typeface="Segoe UI Light" panose="020B0502040204020203" pitchFamily="34" charset="0"/>
              </a:rPr>
              <a:t>The total number of stakeholders who answered each question (the base size) is also stated at the bottom of each chart and in every table.</a:t>
            </a:r>
          </a:p>
          <a:p>
            <a:pPr marL="285750" indent="-285750" algn="l">
              <a:buFont typeface="Arial" panose="020B0604020202020204" pitchFamily="34" charset="0"/>
              <a:buChar char="•"/>
            </a:pPr>
            <a:r>
              <a:rPr lang="en-GB" sz="1600" dirty="0">
                <a:latin typeface="Segoe UI Light" panose="020B0502040204020203" pitchFamily="34" charset="0"/>
              </a:rPr>
              <a:t>For questions with fewer than 30 stakeholders answering, we strongly recommend that you look at the number of stakeholders giving each response rather than the percentage, as the percentage can be misleading when based on so few stakeholders.</a:t>
            </a:r>
          </a:p>
          <a:p>
            <a:pPr marL="285750" indent="-285750" algn="l">
              <a:buFont typeface="Arial" panose="020B0604020202020204" pitchFamily="34" charset="0"/>
              <a:buChar char="•"/>
            </a:pPr>
            <a:r>
              <a:rPr lang="en-GB" sz="1600" dirty="0">
                <a:latin typeface="Segoe UI Light" panose="020B0502040204020203" pitchFamily="34" charset="0"/>
              </a:rPr>
              <a:t>This report presents the results from Sheffield CCG's stakeholder survey. Throughout the report, ‘the CCG / your CCG’ refers to Sheffield CCG.</a:t>
            </a:r>
          </a:p>
          <a:p>
            <a:pPr marL="285750" indent="-285750" algn="l">
              <a:buFont typeface="Arial" panose="020B0604020202020204" pitchFamily="34" charset="0"/>
              <a:buChar char="•"/>
            </a:pPr>
            <a:r>
              <a:rPr lang="en-GB" sz="1600" dirty="0">
                <a:latin typeface="Segoe UI Light" panose="020B0502040204020203" pitchFamily="34" charset="0"/>
              </a:rPr>
              <a:t>Where a result for the ‘cluster’ is presented, this refers to the overall score across the 20 CCGs that are most similar to the CCG. For more information on the cluster and how this has been defined, please see the Appendix.</a:t>
            </a:r>
          </a:p>
          <a:p>
            <a:pPr marL="285750" lvl="0" indent="-285750" algn="l">
              <a:buFont typeface="Arial" panose="020B0604020202020204" pitchFamily="34" charset="0"/>
              <a:buChar char="•"/>
            </a:pPr>
            <a:r>
              <a:rPr lang="en-GB" sz="1600" dirty="0">
                <a:latin typeface="Segoe UI Light" panose="020B0502040204020203" pitchFamily="34" charset="0"/>
              </a:rPr>
              <a:t>Where results do not sum to 100%, or where individual responses (e.g. tend to agree; strongly agree) do not sum to combined responses (e.g. strongly/tend to agree) this is due to rounding.</a:t>
            </a:r>
          </a:p>
          <a:p>
            <a:pPr marL="285750" indent="-285750" algn="l">
              <a:buFont typeface="Arial" panose="020B0604020202020204" pitchFamily="34" charset="0"/>
              <a:buChar char="•"/>
            </a:pPr>
            <a:endParaRPr lang="en-GB" sz="1800" dirty="0">
              <a:latin typeface="Segoe UI Light" panose="020B0502040204020203" pitchFamily="34" charset="0"/>
            </a:endParaRPr>
          </a:p>
        </p:txBody>
      </p:sp>
      <p:sp>
        <p:nvSpPr>
          <p:cNvPr id="7" name="D_5f3f2349e50b9f38"/>
          <p:cNvSpPr txBox="1"/>
          <p:nvPr/>
        </p:nvSpPr>
        <p:spPr>
          <a:xfrm>
            <a:off x="6310618" y="6309374"/>
            <a:ext cx="2520280" cy="153888"/>
          </a:xfrm>
          <a:prstGeom prst="rect">
            <a:avLst/>
          </a:prstGeom>
          <a:noFill/>
        </p:spPr>
        <p:txBody>
          <a:bodyPr wrap="square" lIns="0" tIns="0" rIns="0" bIns="0"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Sheffield CCG</a:t>
            </a:r>
          </a:p>
        </p:txBody>
      </p:sp>
    </p:spTree>
    <p:extLst>
      <p:ext uri="{BB962C8B-B14F-4D97-AF65-F5344CB8AC3E}">
        <p14:creationId xmlns:p14="http://schemas.microsoft.com/office/powerpoint/2010/main" val="127523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404813"/>
            <a:ext cx="5209259" cy="503237"/>
          </a:xfrm>
          <a:solidFill>
            <a:srgbClr val="173861"/>
          </a:solidFill>
        </p:spPr>
        <p:txBody>
          <a:bodyPr/>
          <a:lstStyle/>
          <a:p>
            <a:r>
              <a:rPr lang="en-GB" sz="2800" dirty="0">
                <a:latin typeface="Segoe UI" panose="020B0502040204020203" pitchFamily="34" charset="0"/>
                <a:ea typeface="Segoe UI" panose="020B0502040204020203" pitchFamily="34" charset="0"/>
                <a:cs typeface="Segoe UI" panose="020B0502040204020203" pitchFamily="34" charset="0"/>
              </a:rPr>
              <a:t>Using the results – the reports</a:t>
            </a:r>
          </a:p>
        </p:txBody>
      </p:sp>
      <p:sp>
        <p:nvSpPr>
          <p:cNvPr id="6" name="D_5f3f2349e50b9f38"/>
          <p:cNvSpPr txBox="1"/>
          <p:nvPr/>
        </p:nvSpPr>
        <p:spPr>
          <a:xfrm>
            <a:off x="6310618" y="6309374"/>
            <a:ext cx="2520280" cy="153888"/>
          </a:xfrm>
          <a:prstGeom prst="rect">
            <a:avLst/>
          </a:prstGeom>
          <a:noFill/>
        </p:spPr>
        <p:txBody>
          <a:bodyPr wrap="square" lIns="0" tIns="0" rIns="0" bIns="0"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Sheffield CCG</a:t>
            </a:r>
          </a:p>
        </p:txBody>
      </p:sp>
      <p:sp>
        <p:nvSpPr>
          <p:cNvPr id="5" name="TextBox 4"/>
          <p:cNvSpPr txBox="1"/>
          <p:nvPr/>
        </p:nvSpPr>
        <p:spPr>
          <a:xfrm>
            <a:off x="428278" y="1268760"/>
            <a:ext cx="9001000" cy="4878259"/>
          </a:xfrm>
          <a:prstGeom prst="rect">
            <a:avLst/>
          </a:prstGeom>
          <a:noFill/>
        </p:spPr>
        <p:txBody>
          <a:bodyPr wrap="square" lIns="0" tIns="0" rIns="0" bIns="0" rtlCol="0">
            <a:spAutoFit/>
          </a:bodyPr>
          <a:lstStyle/>
          <a:p>
            <a:pPr marL="285750" indent="-285750" algn="l">
              <a:spcBef>
                <a:spcPts val="600"/>
              </a:spcBef>
              <a:buFont typeface="Arial" panose="020B0604020202020204" pitchFamily="34" charset="0"/>
              <a:buChar char="•"/>
            </a:pPr>
            <a:r>
              <a:rPr lang="en-GB" sz="1600" dirty="0">
                <a:latin typeface="Segoe UI Light" panose="020B0502040204020203" pitchFamily="34" charset="0"/>
              </a:rPr>
              <a:t>This report contains a </a:t>
            </a:r>
            <a:r>
              <a:rPr lang="en-GB" sz="1600" b="1" dirty="0">
                <a:latin typeface="Segoe UI Light" panose="020B0502040204020203" pitchFamily="34" charset="0"/>
              </a:rPr>
              <a:t>summary section</a:t>
            </a:r>
            <a:r>
              <a:rPr lang="en-GB" sz="1600" dirty="0">
                <a:latin typeface="Segoe UI Light" panose="020B0502040204020203" pitchFamily="34" charset="0"/>
              </a:rPr>
              <a:t>, a </a:t>
            </a:r>
            <a:r>
              <a:rPr lang="en-GB" sz="1600" b="1" dirty="0">
                <a:latin typeface="Segoe UI Light" panose="020B0502040204020203" pitchFamily="34" charset="0"/>
              </a:rPr>
              <a:t>section on overall views of relationships </a:t>
            </a:r>
            <a:r>
              <a:rPr lang="en-GB" sz="1600" dirty="0">
                <a:latin typeface="Segoe UI Light" panose="020B0502040204020203" pitchFamily="34" charset="0"/>
              </a:rPr>
              <a:t>and a </a:t>
            </a:r>
            <a:r>
              <a:rPr lang="en-GB" sz="1600" b="1" dirty="0">
                <a:latin typeface="Segoe UI Light" panose="020B0502040204020203" pitchFamily="34" charset="0"/>
              </a:rPr>
              <a:t>section for each of the main stakeholder groups </a:t>
            </a:r>
            <a:r>
              <a:rPr lang="en-GB" sz="1600" dirty="0">
                <a:latin typeface="Segoe UI Light" panose="020B0502040204020203" pitchFamily="34" charset="0"/>
              </a:rPr>
              <a:t>who were invited to complete the survey.</a:t>
            </a:r>
          </a:p>
          <a:p>
            <a:pPr marL="285750" indent="-285750" algn="l">
              <a:spcBef>
                <a:spcPts val="600"/>
              </a:spcBef>
              <a:buFont typeface="Arial" panose="020B0604020202020204" pitchFamily="34" charset="0"/>
              <a:buChar char="•"/>
            </a:pPr>
            <a:endParaRPr lang="en-GB" sz="1600" dirty="0">
              <a:latin typeface="Segoe UI Light" panose="020B0502040204020203" pitchFamily="34" charset="0"/>
            </a:endParaRPr>
          </a:p>
          <a:p>
            <a:pPr marL="285750" indent="-285750" algn="l">
              <a:spcBef>
                <a:spcPts val="600"/>
              </a:spcBef>
              <a:buFont typeface="Arial" panose="020B0604020202020204" pitchFamily="34" charset="0"/>
              <a:buChar char="•"/>
            </a:pPr>
            <a:r>
              <a:rPr lang="en-GB" sz="1600" dirty="0">
                <a:latin typeface="Segoe UI Light" panose="020B0502040204020203" pitchFamily="34" charset="0"/>
              </a:rPr>
              <a:t>The overall summary slides show the results at CCG level for the questions asked of all stakeholders (i.e. only those in section 1 of the questionnaire).</a:t>
            </a:r>
          </a:p>
          <a:p>
            <a:pPr marL="742950" lvl="1" indent="-285750" algn="l">
              <a:spcBef>
                <a:spcPts val="600"/>
              </a:spcBef>
              <a:buFont typeface="Arial" panose="020B0604020202020204" pitchFamily="34" charset="0"/>
              <a:buChar char="•"/>
            </a:pPr>
            <a:r>
              <a:rPr lang="en-GB" sz="1600" dirty="0">
                <a:latin typeface="Segoe UI Light" panose="020B0502040204020203" pitchFamily="34" charset="0"/>
              </a:rPr>
              <a:t>This provides CCGs with an ‘at a glance’ visual summary of the results for the key questions, including direction of travel comparisons where appropriate. </a:t>
            </a:r>
          </a:p>
          <a:p>
            <a:pPr marL="742950" lvl="1" indent="-285750" algn="l">
              <a:spcBef>
                <a:spcPts val="600"/>
              </a:spcBef>
              <a:buFont typeface="Arial" panose="020B0604020202020204" pitchFamily="34" charset="0"/>
              <a:buChar char="•"/>
            </a:pPr>
            <a:endParaRPr lang="en-GB" sz="1600" dirty="0">
              <a:latin typeface="Segoe UI Light" panose="020B0502040204020203" pitchFamily="34" charset="0"/>
            </a:endParaRPr>
          </a:p>
          <a:p>
            <a:pPr marL="360363" lvl="1" indent="-285750" algn="l">
              <a:spcBef>
                <a:spcPts val="600"/>
              </a:spcBef>
              <a:buFont typeface="Arial" panose="020B0604020202020204" pitchFamily="34" charset="0"/>
              <a:buChar char="•"/>
            </a:pPr>
            <a:r>
              <a:rPr lang="en-GB" sz="1600" dirty="0">
                <a:latin typeface="Segoe UI Light" panose="020B0502040204020203" pitchFamily="34" charset="0"/>
              </a:rPr>
              <a:t>The stakeholder specific sections of the report contain those questions which were targeted at individual groups of stakeholders only.</a:t>
            </a:r>
          </a:p>
          <a:p>
            <a:pPr marL="742950" lvl="1" indent="-285750" algn="l">
              <a:spcBef>
                <a:spcPts val="600"/>
              </a:spcBef>
              <a:buFont typeface="Arial" panose="020B0604020202020204" pitchFamily="34" charset="0"/>
              <a:buChar char="•"/>
            </a:pPr>
            <a:r>
              <a:rPr lang="en-GB" sz="1600" dirty="0">
                <a:latin typeface="Segoe UI Light" panose="020B0502040204020203" pitchFamily="34" charset="0"/>
              </a:rPr>
              <a:t>These questions were often around specific issues which were only relevant to the specific group of stakeholders.</a:t>
            </a:r>
          </a:p>
          <a:p>
            <a:pPr marL="742950" lvl="1" indent="-285750" algn="l">
              <a:spcBef>
                <a:spcPts val="600"/>
              </a:spcBef>
              <a:buFont typeface="Arial" panose="020B0604020202020204" pitchFamily="34" charset="0"/>
              <a:buChar char="•"/>
            </a:pPr>
            <a:endParaRPr lang="en-GB" sz="1600" dirty="0">
              <a:latin typeface="Segoe UI Light" panose="020B0502040204020203" pitchFamily="34" charset="0"/>
            </a:endParaRPr>
          </a:p>
          <a:p>
            <a:pPr marL="285750" indent="-285750" algn="l">
              <a:spcBef>
                <a:spcPts val="600"/>
              </a:spcBef>
              <a:buFont typeface="Arial" panose="020B0604020202020204" pitchFamily="34" charset="0"/>
              <a:buChar char="•"/>
            </a:pPr>
            <a:r>
              <a:rPr lang="en-GB" sz="1600" dirty="0">
                <a:latin typeface="Segoe UI Light" panose="020B0502040204020203" pitchFamily="34" charset="0"/>
              </a:rPr>
              <a:t>The remainder of the report shows the results for all questions in the survey including any local questions where CCGs included them. The results for each question are provided at CCG level with a breakdown also shown for each of the core stakeholder groups where relevant.</a:t>
            </a:r>
          </a:p>
          <a:p>
            <a:pPr marL="742950" lvl="2" indent="-285750" algn="l">
              <a:spcBef>
                <a:spcPts val="600"/>
              </a:spcBef>
              <a:buFont typeface="Arial" panose="020B0604020202020204" pitchFamily="34" charset="0"/>
              <a:buChar char="•"/>
            </a:pPr>
            <a:r>
              <a:rPr lang="en-GB" sz="1600" dirty="0">
                <a:latin typeface="Segoe UI Light" panose="020B0502040204020203" pitchFamily="34" charset="0"/>
              </a:rPr>
              <a:t>This allows CCGs to interrogate the data in more detail.</a:t>
            </a:r>
          </a:p>
        </p:txBody>
      </p:sp>
    </p:spTree>
    <p:extLst>
      <p:ext uri="{BB962C8B-B14F-4D97-AF65-F5344CB8AC3E}">
        <p14:creationId xmlns:p14="http://schemas.microsoft.com/office/powerpoint/2010/main" val="275364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820" y="391923"/>
            <a:ext cx="5425283" cy="503237"/>
          </a:xfrm>
          <a:solidFill>
            <a:srgbClr val="173861"/>
          </a:solidFill>
        </p:spPr>
        <p:txBody>
          <a:bodyPr/>
          <a:lstStyle/>
          <a:p>
            <a:r>
              <a:rPr lang="en-GB" sz="2800" dirty="0">
                <a:latin typeface="Segoe UI" panose="020B0502040204020203" pitchFamily="34" charset="0"/>
                <a:ea typeface="Segoe UI" panose="020B0502040204020203" pitchFamily="34" charset="0"/>
                <a:cs typeface="Segoe UI" panose="020B0502040204020203" pitchFamily="34" charset="0"/>
              </a:rPr>
              <a:t>Using the results – comparisons</a:t>
            </a:r>
          </a:p>
        </p:txBody>
      </p:sp>
      <p:sp>
        <p:nvSpPr>
          <p:cNvPr id="6" name="D_5f3f2349e50b9f38"/>
          <p:cNvSpPr txBox="1"/>
          <p:nvPr/>
        </p:nvSpPr>
        <p:spPr>
          <a:xfrm>
            <a:off x="6310618" y="6309374"/>
            <a:ext cx="2520280" cy="153888"/>
          </a:xfrm>
          <a:prstGeom prst="rect">
            <a:avLst/>
          </a:prstGeom>
          <a:noFill/>
        </p:spPr>
        <p:txBody>
          <a:bodyPr wrap="square" lIns="0" tIns="0" rIns="0" bIns="0"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Sheffield CCG</a:t>
            </a:r>
          </a:p>
        </p:txBody>
      </p:sp>
      <p:sp>
        <p:nvSpPr>
          <p:cNvPr id="7" name="TextBox 6"/>
          <p:cNvSpPr txBox="1"/>
          <p:nvPr/>
        </p:nvSpPr>
        <p:spPr>
          <a:xfrm>
            <a:off x="416496" y="836712"/>
            <a:ext cx="9001000" cy="5564600"/>
          </a:xfrm>
          <a:prstGeom prst="rect">
            <a:avLst/>
          </a:prstGeom>
          <a:noFill/>
        </p:spPr>
        <p:txBody>
          <a:bodyPr wrap="square" lIns="0" tIns="0" rIns="0" bIns="0" rtlCol="0">
            <a:spAutoFit/>
          </a:bodyPr>
          <a:lstStyle/>
          <a:p>
            <a:pPr algn="l"/>
            <a:endParaRPr lang="en-GB" sz="1600" dirty="0"/>
          </a:p>
          <a:p>
            <a:pPr marL="285750" indent="-285750" algn="l">
              <a:buFont typeface="Arial" panose="020B0604020202020204" pitchFamily="34" charset="0"/>
              <a:buChar char="•"/>
            </a:pPr>
            <a:r>
              <a:rPr lang="en-GB" sz="1600" dirty="0">
                <a:latin typeface="Segoe UI Light" panose="020B0502040204020203" pitchFamily="34" charset="0"/>
              </a:rPr>
              <a:t>For some questions, data has been included in the reports to compare the results for the CCG with:</a:t>
            </a:r>
          </a:p>
          <a:p>
            <a:pPr marL="742950" lvl="1" indent="-285750" algn="l">
              <a:buFont typeface="Arial" panose="020B0604020202020204" pitchFamily="34" charset="0"/>
              <a:buChar char="•"/>
            </a:pPr>
            <a:r>
              <a:rPr lang="en-GB" sz="1600" dirty="0">
                <a:latin typeface="Segoe UI Light" panose="020B0502040204020203" pitchFamily="34" charset="0"/>
              </a:rPr>
              <a:t>The CCG’s result in 2015      </a:t>
            </a:r>
          </a:p>
          <a:p>
            <a:pPr marL="742950" lvl="1" indent="-285750" algn="l">
              <a:buFont typeface="Arial" panose="020B0604020202020204" pitchFamily="34" charset="0"/>
              <a:buChar char="•"/>
            </a:pPr>
            <a:r>
              <a:rPr lang="en-GB" sz="1600" dirty="0">
                <a:latin typeface="Segoe UI Light" panose="020B0502040204020203" pitchFamily="34" charset="0"/>
              </a:rPr>
              <a:t>The CCG’s result in 2016                                              </a:t>
            </a:r>
          </a:p>
          <a:p>
            <a:pPr marL="742950" lvl="1" indent="-285750" algn="l">
              <a:buFont typeface="Arial" panose="020B0604020202020204" pitchFamily="34" charset="0"/>
              <a:buChar char="•"/>
            </a:pPr>
            <a:r>
              <a:rPr lang="en-GB" sz="1600" dirty="0">
                <a:latin typeface="Segoe UI Light" panose="020B0502040204020203" pitchFamily="34" charset="0"/>
              </a:rPr>
              <a:t>The 2017 average across all CCGs in the CCG’s cluster</a:t>
            </a:r>
          </a:p>
          <a:p>
            <a:pPr marL="742950" lvl="1" indent="-285750" algn="l">
              <a:buFont typeface="Arial" panose="020B0604020202020204" pitchFamily="34" charset="0"/>
              <a:buChar char="•"/>
            </a:pPr>
            <a:r>
              <a:rPr lang="en-GB" sz="1600" dirty="0">
                <a:latin typeface="Segoe UI Light" panose="020B0502040204020203" pitchFamily="34" charset="0"/>
              </a:rPr>
              <a:t>The 2017 average across all CCGs in the CCG’s regional (DCO) teams</a:t>
            </a:r>
          </a:p>
          <a:p>
            <a:pPr marL="742950" lvl="1" indent="-285750" algn="l">
              <a:buFont typeface="Arial" panose="020B0604020202020204" pitchFamily="34" charset="0"/>
              <a:buChar char="•"/>
            </a:pPr>
            <a:r>
              <a:rPr lang="en-GB" sz="1600" dirty="0">
                <a:latin typeface="Segoe UI Light" panose="020B0502040204020203" pitchFamily="34" charset="0"/>
              </a:rPr>
              <a:t>National CCG average in 2017                                              </a:t>
            </a:r>
          </a:p>
          <a:p>
            <a:pPr algn="l"/>
            <a:endParaRPr lang="en-GB" sz="1600" dirty="0">
              <a:latin typeface="Segoe UI Light" panose="020B0502040204020203" pitchFamily="34" charset="0"/>
            </a:endParaRPr>
          </a:p>
          <a:p>
            <a:pPr marL="285750" indent="-285750" algn="l">
              <a:buFont typeface="Arial" panose="020B0604020202020204" pitchFamily="34" charset="0"/>
              <a:buChar char="•"/>
            </a:pPr>
            <a:r>
              <a:rPr lang="en-GB" sz="1600" b="1" dirty="0">
                <a:latin typeface="Segoe UI Light" panose="020B0502040204020203" pitchFamily="34" charset="0"/>
              </a:rPr>
              <a:t>The comparisons are included to provide an indication of differences only and should be treated with caution due to the low numbers of respondents and differences in stakeholder lists. </a:t>
            </a:r>
          </a:p>
          <a:p>
            <a:pPr marL="285750" indent="-285750" algn="l">
              <a:buFont typeface="Arial" panose="020B0604020202020204" pitchFamily="34" charset="0"/>
              <a:buChar char="•"/>
            </a:pPr>
            <a:endParaRPr lang="en-GB" sz="1600" b="1" dirty="0">
              <a:latin typeface="Segoe UI Light" panose="020B0502040204020203" pitchFamily="34" charset="0"/>
            </a:endParaRPr>
          </a:p>
          <a:p>
            <a:pPr marL="742950" lvl="1" indent="-285750" algn="l">
              <a:buFont typeface="Arial" panose="020B0604020202020204" pitchFamily="34" charset="0"/>
              <a:buChar char="•"/>
            </a:pPr>
            <a:r>
              <a:rPr lang="en-GB" sz="1600" dirty="0">
                <a:latin typeface="Segoe UI Light" panose="020B0502040204020203" pitchFamily="34" charset="0"/>
              </a:rPr>
              <a:t>Any differences are not necessarily statistically significant differences; a higher score than the cluster average does not always equate to ‘better’ performance, and a higher score than in 2016 does not necessarily mean the CCG has improved.</a:t>
            </a:r>
          </a:p>
          <a:p>
            <a:pPr marL="285750" indent="-285750" algn="l">
              <a:buFont typeface="Arial" panose="020B0604020202020204" pitchFamily="34" charset="0"/>
              <a:buChar char="•"/>
            </a:pPr>
            <a:endParaRPr lang="en-GB" sz="1600" dirty="0">
              <a:latin typeface="Segoe UI Light" panose="020B0502040204020203" pitchFamily="34" charset="0"/>
            </a:endParaRPr>
          </a:p>
          <a:p>
            <a:pPr marL="742950" lvl="1" indent="-285750" algn="l">
              <a:buFont typeface="Arial" panose="020B0604020202020204" pitchFamily="34" charset="0"/>
              <a:buChar char="•"/>
            </a:pPr>
            <a:r>
              <a:rPr lang="en-GB" sz="1600" dirty="0">
                <a:latin typeface="Segoe UI Light" panose="020B0502040204020203" pitchFamily="34" charset="0"/>
              </a:rPr>
              <a:t>The comparisons offer a starting point to inform wider discussions about the CCG’s ongoing organisational development and its relationships with stakeholders. For example, they may indicate areas in which stakeholders think the CCG is performing relatively less well, for the CCG to discuss internally and externally to identify what improvements can be made in this area, if any.</a:t>
            </a:r>
          </a:p>
          <a:p>
            <a:pPr marL="285750" indent="-285750" algn="l">
              <a:buFont typeface="Arial" panose="020B0604020202020204" pitchFamily="34" charset="0"/>
              <a:buChar char="•"/>
            </a:pPr>
            <a:endParaRPr lang="en-GB" sz="1600" dirty="0">
              <a:latin typeface="Segoe UI Light" panose="020B0502040204020203" pitchFamily="34" charset="0"/>
            </a:endParaRPr>
          </a:p>
        </p:txBody>
      </p:sp>
      <p:sp>
        <p:nvSpPr>
          <p:cNvPr id="5" name="Oval 4"/>
          <p:cNvSpPr/>
          <p:nvPr/>
        </p:nvSpPr>
        <p:spPr>
          <a:xfrm>
            <a:off x="877360" y="2636912"/>
            <a:ext cx="115200" cy="115920"/>
          </a:xfrm>
          <a:prstGeom prst="ellipse">
            <a:avLst/>
          </a:prstGeom>
          <a:pattFill prst="ltHorz">
            <a:fgClr>
              <a:srgbClr val="173861"/>
            </a:fgClr>
            <a:bgClr>
              <a:schemeClr val="bg1"/>
            </a:bgClr>
          </a:pattFill>
          <a:ln w="3175">
            <a:solidFill>
              <a:srgbClr val="173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77360" y="2060848"/>
            <a:ext cx="115200" cy="115920"/>
          </a:xfrm>
          <a:prstGeom prst="ellipse">
            <a:avLst/>
          </a:prstGeom>
          <a:pattFill prst="trellis">
            <a:fgClr>
              <a:schemeClr val="bg1">
                <a:lumMod val="65000"/>
              </a:schemeClr>
            </a:fgClr>
            <a:bgClr>
              <a:schemeClr val="bg1"/>
            </a:bgClr>
          </a:patt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77360" y="1772816"/>
            <a:ext cx="115200" cy="115920"/>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77360" y="1484784"/>
            <a:ext cx="115200" cy="115920"/>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77360" y="2348880"/>
            <a:ext cx="115200" cy="115920"/>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3968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8504" y="3284984"/>
            <a:ext cx="6552728" cy="658525"/>
          </a:xfrm>
          <a:prstGeom prst="rect">
            <a:avLst/>
          </a:prstGeom>
          <a:solidFill>
            <a:srgbClr val="173861"/>
          </a:solidFill>
        </p:spPr>
        <p:txBody>
          <a:bodyPr/>
          <a:lstStyle/>
          <a:p>
            <a:pPr marL="0" indent="0">
              <a:buNone/>
            </a:pPr>
            <a:r>
              <a:rPr lang="en-GB"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Overall views of relationships</a:t>
            </a:r>
          </a:p>
        </p:txBody>
      </p:sp>
    </p:spTree>
    <p:extLst>
      <p:ext uri="{BB962C8B-B14F-4D97-AF65-F5344CB8AC3E}">
        <p14:creationId xmlns:p14="http://schemas.microsoft.com/office/powerpoint/2010/main" val="20276904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9057" cy="648072"/>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Overall, to what extent, if at all, do you feel you have been </a:t>
            </a:r>
            <a:r>
              <a:rPr lang="en-GB" sz="1800" u="sng" dirty="0">
                <a:latin typeface="Segoe UI"/>
                <a:ea typeface="Segoe UI" panose="020B0502040204020203" pitchFamily="34" charset="0"/>
                <a:cs typeface="Segoe UI" panose="020B0502040204020203" pitchFamily="34" charset="0"/>
              </a:rPr>
              <a:t>engaged</a:t>
            </a:r>
            <a:r>
              <a:rPr lang="en-GB" sz="1800" dirty="0">
                <a:latin typeface="Segoe UI"/>
                <a:ea typeface="Segoe UI" panose="020B0502040204020203" pitchFamily="34" charset="0"/>
                <a:cs typeface="Segoe UI" panose="020B0502040204020203" pitchFamily="34" charset="0"/>
              </a:rPr>
              <a:t> by the CCG over the past 12 months?</a:t>
            </a:r>
          </a:p>
        </p:txBody>
      </p:sp>
      <p:graphicFrame>
        <p:nvGraphicFramePr>
          <p:cNvPr id="12" name="D_e65feee24d7a0907_CalcTable"/>
          <p:cNvGraphicFramePr>
            <a:graphicFrameLocks noGrp="1"/>
          </p:cNvGraphicFramePr>
          <p:nvPr>
            <p:ph sz="quarter" idx="4294967295"/>
            <p:extLst/>
          </p:nvPr>
        </p:nvGraphicFramePr>
        <p:xfrm>
          <a:off x="4521200" y="1337443"/>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506881">
                <a:tc>
                  <a:txBody>
                    <a:bodyPr/>
                    <a:lstStyle/>
                    <a:p>
                      <a:pPr marL="0" algn="l" defTabSz="914400" rtl="0" eaLnBrk="1" latinLnBrk="0" hangingPunct="1"/>
                      <a:r>
                        <a:rPr lang="en-GB" sz="105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 group</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Great deal / Fair amount</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Not very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much / Not at all</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4836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63% (40)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37% (23)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4836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9247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58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4836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25%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9247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4836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sp>
        <p:nvSpPr>
          <p:cNvPr id="5" name="TextBox 4"/>
          <p:cNvSpPr txBox="1"/>
          <p:nvPr/>
        </p:nvSpPr>
        <p:spPr>
          <a:xfrm>
            <a:off x="414608" y="1124744"/>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17" name="TextBox 16"/>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7" name="D_12499d8086dd381e" hidden="1"/>
          <p:cNvGraphicFramePr/>
          <p:nvPr>
            <p:extLst>
              <p:ext uri="{D42A27DB-BD31-4B8C-83A1-F6EECF244321}">
                <p14:modId xmlns:p14="http://schemas.microsoft.com/office/powerpoint/2010/main" val="3534489023"/>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_ad34b40774d5f8f3" hidden="1"/>
          <p:cNvGraphicFramePr/>
          <p:nvPr>
            <p:extLst>
              <p:ext uri="{D42A27DB-BD31-4B8C-83A1-F6EECF244321}">
                <p14:modId xmlns:p14="http://schemas.microsoft.com/office/powerpoint/2010/main" val="2432624978"/>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e65feee24d7a0907" hidden="1"/>
          <p:cNvGraphicFramePr/>
          <p:nvPr>
            <p:extLst>
              <p:ext uri="{D42A27DB-BD31-4B8C-83A1-F6EECF244321}">
                <p14:modId xmlns:p14="http://schemas.microsoft.com/office/powerpoint/2010/main" val="3686447617"/>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Ipsos Ribbon Rules" hidden="1"/>
          <p:cNvGraphicFramePr/>
          <p:nvPr>
            <p:extLst>
              <p:ext uri="{D42A27DB-BD31-4B8C-83A1-F6EECF244321}">
                <p14:modId xmlns:p14="http://schemas.microsoft.com/office/powerpoint/2010/main" val="189191617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Box 23"/>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a great deal / a fair amount</a:t>
            </a:r>
          </a:p>
        </p:txBody>
      </p:sp>
      <p:graphicFrame>
        <p:nvGraphicFramePr>
          <p:cNvPr id="25" name="D_e02c7eeb7a34b624_CalcTable"/>
          <p:cNvGraphicFramePr>
            <a:graphicFrameLocks noGrp="1"/>
          </p:cNvGraphicFramePr>
          <p:nvPr>
            <p:extLst>
              <p:ext uri="{D42A27DB-BD31-4B8C-83A1-F6EECF244321}">
                <p14:modId xmlns:p14="http://schemas.microsoft.com/office/powerpoint/2010/main" val="718379134"/>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70%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70%</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79%</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75%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80%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0" name="TextBox 29"/>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8" name="Straight Connector 17"/>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0" name="D_961348d2de5920a9"/>
          <p:cNvGraphicFramePr/>
          <p:nvPr>
            <p:extLst>
              <p:ext uri="{D42A27DB-BD31-4B8C-83A1-F6EECF244321}">
                <p14:modId xmlns:p14="http://schemas.microsoft.com/office/powerpoint/2010/main" val="3079084030"/>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6" name="Oval 25"/>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3" name="D_7bfe28807d9330e8"/>
          <p:cNvSpPr txBox="1"/>
          <p:nvPr/>
        </p:nvSpPr>
        <p:spPr>
          <a:xfrm>
            <a:off x="7164243" y="6323172"/>
            <a:ext cx="2459184"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35" name="D_deff4ae3983fd55c"/>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Sheffield CCG</a:t>
            </a:r>
            <a:endParaRPr lang="en-GB" sz="1000" kern="0" dirty="0">
              <a:latin typeface="Segoe UI"/>
            </a:endParaRPr>
          </a:p>
        </p:txBody>
      </p:sp>
      <p:sp>
        <p:nvSpPr>
          <p:cNvPr id="3" name="D_46a45bd473fecd85"/>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
        <p:nvSpPr>
          <p:cNvPr id="32" name="Oval 31"/>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4" name="Oval 33"/>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6" name="Oval 35"/>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7" name="Oval 36"/>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8" name="Oval 37"/>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8" name="D_0ec2c166189d8a76"/>
          <p:cNvGraphicFramePr/>
          <p:nvPr>
            <p:extLst>
              <p:ext uri="{D42A27DB-BD31-4B8C-83A1-F6EECF244321}">
                <p14:modId xmlns:p14="http://schemas.microsoft.com/office/powerpoint/2010/main" val="3882541583"/>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D_e02c7eeb7a34b624" hidden="1"/>
          <p:cNvGraphicFramePr/>
          <p:nvPr>
            <p:extLst>
              <p:ext uri="{D42A27DB-BD31-4B8C-83A1-F6EECF244321}">
                <p14:modId xmlns:p14="http://schemas.microsoft.com/office/powerpoint/2010/main" val="864262500"/>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27" name="Oval 26"/>
          <p:cNvSpPr/>
          <p:nvPr/>
        </p:nvSpPr>
        <p:spPr>
          <a:xfrm>
            <a:off x="6533309" y="5068569"/>
            <a:ext cx="129715" cy="13585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410805688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880c9a0458491139"/>
          <p:cNvGraphicFramePr/>
          <p:nvPr>
            <p:extLst>
              <p:ext uri="{D42A27DB-BD31-4B8C-83A1-F6EECF244321}">
                <p14:modId xmlns:p14="http://schemas.microsoft.com/office/powerpoint/2010/main" val="2700818146"/>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9779" cy="648072"/>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satisfied or dissatisfied are you with the way in which the CCG has </a:t>
            </a:r>
            <a:r>
              <a:rPr lang="en-GB" sz="1800" u="sng" dirty="0">
                <a:latin typeface="Segoe UI"/>
                <a:ea typeface="Segoe UI" panose="020B0502040204020203" pitchFamily="34" charset="0"/>
                <a:cs typeface="Segoe UI" panose="020B0502040204020203" pitchFamily="34" charset="0"/>
              </a:rPr>
              <a:t>engaged</a:t>
            </a:r>
            <a:r>
              <a:rPr lang="en-GB" sz="1800" dirty="0">
                <a:latin typeface="Segoe UI"/>
                <a:ea typeface="Segoe UI" panose="020B0502040204020203" pitchFamily="34" charset="0"/>
                <a:cs typeface="Segoe UI" panose="020B0502040204020203" pitchFamily="34" charset="0"/>
              </a:rPr>
              <a:t> with you over the past 12 months?</a:t>
            </a:r>
          </a:p>
        </p:txBody>
      </p:sp>
      <p:sp>
        <p:nvSpPr>
          <p:cNvPr id="5" name="TextBox 4"/>
          <p:cNvSpPr txBox="1"/>
          <p:nvPr/>
        </p:nvSpPr>
        <p:spPr>
          <a:xfrm>
            <a:off x="409725" y="1121425"/>
            <a:ext cx="382319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 who have been engaged by the CCG</a:t>
            </a:r>
          </a:p>
        </p:txBody>
      </p:sp>
      <p:graphicFrame>
        <p:nvGraphicFramePr>
          <p:cNvPr id="16" name="D_5985b33b15284de4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satisfied</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 dissatisfied</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60% (36)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13% (8)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2" name="D_05908a298439384a" hidden="1"/>
          <p:cNvGraphicFramePr/>
          <p:nvPr>
            <p:extLst>
              <p:ext uri="{D42A27DB-BD31-4B8C-83A1-F6EECF244321}">
                <p14:modId xmlns:p14="http://schemas.microsoft.com/office/powerpoint/2010/main" val="2176687505"/>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D_323b30eeef6fbaca" hidden="1"/>
          <p:cNvGraphicFramePr/>
          <p:nvPr>
            <p:extLst>
              <p:ext uri="{D42A27DB-BD31-4B8C-83A1-F6EECF244321}">
                <p14:modId xmlns:p14="http://schemas.microsoft.com/office/powerpoint/2010/main" val="943617638"/>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D_5985b33b15284de4" hidden="1"/>
          <p:cNvGraphicFramePr/>
          <p:nvPr>
            <p:extLst>
              <p:ext uri="{D42A27DB-BD31-4B8C-83A1-F6EECF244321}">
                <p14:modId xmlns:p14="http://schemas.microsoft.com/office/powerpoint/2010/main" val="82043655"/>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Ipsos Ribbon Rules" hidden="1"/>
          <p:cNvGraphicFramePr/>
          <p:nvPr>
            <p:extLst>
              <p:ext uri="{D42A27DB-BD31-4B8C-83A1-F6EECF244321}">
                <p14:modId xmlns:p14="http://schemas.microsoft.com/office/powerpoint/2010/main" val="272696016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very / fairly satisfied</a:t>
            </a:r>
          </a:p>
        </p:txBody>
      </p:sp>
      <p:sp>
        <p:nvSpPr>
          <p:cNvPr id="29" name="TextBox 28"/>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8" name="Straight Connector 17"/>
          <p:cNvCxnSpPr/>
          <p:nvPr/>
        </p:nvCxnSpPr>
        <p:spPr>
          <a:xfrm flipV="1">
            <a:off x="409725"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39" name="D_0293681e2c98b50e"/>
          <p:cNvGraphicFramePr/>
          <p:nvPr>
            <p:extLst>
              <p:ext uri="{D42A27DB-BD31-4B8C-83A1-F6EECF244321}">
                <p14:modId xmlns:p14="http://schemas.microsoft.com/office/powerpoint/2010/main" val="2499970795"/>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26"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37" name="D_0a6fbeb57a60c04a"/>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Sheffield CCG</a:t>
            </a:r>
          </a:p>
        </p:txBody>
      </p:sp>
      <p:graphicFrame>
        <p:nvGraphicFramePr>
          <p:cNvPr id="25" name="D_4dd85cef1eb0627d_CalcTable"/>
          <p:cNvGraphicFramePr>
            <a:graphicFrameLocks noGrp="1"/>
          </p:cNvGraphicFramePr>
          <p:nvPr>
            <p:extLst>
              <p:ext uri="{D42A27DB-BD31-4B8C-83A1-F6EECF244321}">
                <p14:modId xmlns:p14="http://schemas.microsoft.com/office/powerpoint/2010/main" val="970030016"/>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67%</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70%</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71%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8" name="Oval 27"/>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8" name="Oval 37"/>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0" name="Oval 39"/>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1" name="Oval 40"/>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0" name="D_4dd85cef1eb0627d" hidden="1"/>
          <p:cNvGraphicFramePr/>
          <p:nvPr>
            <p:extLst>
              <p:ext uri="{D42A27DB-BD31-4B8C-83A1-F6EECF244321}">
                <p14:modId xmlns:p14="http://schemas.microsoft.com/office/powerpoint/2010/main" val="713074740"/>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D_a7e7912b011d01ef"/>
          <p:cNvSpPr txBox="1"/>
          <p:nvPr/>
        </p:nvSpPr>
        <p:spPr>
          <a:xfrm>
            <a:off x="394193" y="6012773"/>
            <a:ext cx="6054721" cy="215444"/>
          </a:xfrm>
          <a:prstGeom prst="rect">
            <a:avLst/>
          </a:prstGeom>
          <a:noFill/>
        </p:spPr>
        <p:txBody>
          <a:bodyPr wrap="square" lIns="0" tIns="0" rIns="0" bIns="0" rtlCol="0">
            <a:spAutoFit/>
          </a:bodyPr>
          <a:lstStyle/>
          <a:p>
            <a:pPr algn="l"/>
            <a:r>
              <a:rPr lang="en-GB" sz="700" dirty="0"/>
              <a:t>Base: All those who feel they have had some level of engagement (2017: 84; 2016: 72; 2015: 71; National average: 8297; CCG cluster: 939; CCG DCO: 876)</a:t>
            </a:r>
          </a:p>
        </p:txBody>
      </p:sp>
      <p:sp>
        <p:nvSpPr>
          <p:cNvPr id="32" name="Oval 31"/>
          <p:cNvSpPr/>
          <p:nvPr/>
        </p:nvSpPr>
        <p:spPr>
          <a:xfrm>
            <a:off x="6275071" y="5077195"/>
            <a:ext cx="129715" cy="13585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3" name="Oval 32"/>
          <p:cNvSpPr/>
          <p:nvPr/>
        </p:nvSpPr>
        <p:spPr>
          <a:xfrm>
            <a:off x="5838711" y="5070402"/>
            <a:ext cx="156956" cy="149438"/>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24205505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47c05f47eb1aa7b6"/>
          <p:cNvGraphicFramePr/>
          <p:nvPr>
            <p:extLst>
              <p:ext uri="{D42A27DB-BD31-4B8C-83A1-F6EECF244321}">
                <p14:modId xmlns:p14="http://schemas.microsoft.com/office/powerpoint/2010/main" val="692410327"/>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68692" cy="647402"/>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Overall, how would you rate your </a:t>
            </a:r>
            <a:r>
              <a:rPr lang="en-GB" sz="1800" u="sng" dirty="0">
                <a:latin typeface="Segoe UI"/>
                <a:ea typeface="Segoe UI" panose="020B0502040204020203" pitchFamily="34" charset="0"/>
                <a:cs typeface="Segoe UI" panose="020B0502040204020203" pitchFamily="34" charset="0"/>
              </a:rPr>
              <a:t>working relationship</a:t>
            </a:r>
            <a:r>
              <a:rPr lang="en-GB" sz="1800" dirty="0">
                <a:latin typeface="Segoe UI"/>
                <a:ea typeface="Segoe UI" panose="020B0502040204020203" pitchFamily="34" charset="0"/>
                <a:cs typeface="Segoe UI" panose="020B0502040204020203" pitchFamily="34" charset="0"/>
              </a:rPr>
              <a:t> with the CCG?</a:t>
            </a:r>
          </a:p>
        </p:txBody>
      </p:sp>
      <p:graphicFrame>
        <p:nvGraphicFramePr>
          <p:cNvPr id="13" name="D_8bb37efec248e461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good / Fairly good</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poor / Fairly poor</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60% (38)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11%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0" name="D_ee3afabd59b2cec7" hidden="1"/>
          <p:cNvGraphicFramePr/>
          <p:nvPr>
            <p:extLst>
              <p:ext uri="{D42A27DB-BD31-4B8C-83A1-F6EECF244321}">
                <p14:modId xmlns:p14="http://schemas.microsoft.com/office/powerpoint/2010/main" val="2805556496"/>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_614d117ee6803ac7" hidden="1"/>
          <p:cNvGraphicFramePr/>
          <p:nvPr>
            <p:extLst>
              <p:ext uri="{D42A27DB-BD31-4B8C-83A1-F6EECF244321}">
                <p14:modId xmlns:p14="http://schemas.microsoft.com/office/powerpoint/2010/main" val="3315643498"/>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D_8bb37efec248e461" hidden="1"/>
          <p:cNvGraphicFramePr/>
          <p:nvPr>
            <p:extLst>
              <p:ext uri="{D42A27DB-BD31-4B8C-83A1-F6EECF244321}">
                <p14:modId xmlns:p14="http://schemas.microsoft.com/office/powerpoint/2010/main" val="392774415"/>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Ipsos Ribbon Rules" hidden="1"/>
          <p:cNvGraphicFramePr/>
          <p:nvPr>
            <p:extLst>
              <p:ext uri="{D42A27DB-BD31-4B8C-83A1-F6EECF244321}">
                <p14:modId xmlns:p14="http://schemas.microsoft.com/office/powerpoint/2010/main" val="322461457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very good / fairly good</a:t>
            </a:r>
          </a:p>
        </p:txBody>
      </p:sp>
      <p:sp>
        <p:nvSpPr>
          <p:cNvPr id="27" name="TextBox 26"/>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4" name="Straight Connector 23"/>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9" name="TextBox 28"/>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36" name="D_6cf1306336270601"/>
          <p:cNvGraphicFramePr/>
          <p:nvPr>
            <p:extLst>
              <p:ext uri="{D42A27DB-BD31-4B8C-83A1-F6EECF244321}">
                <p14:modId xmlns:p14="http://schemas.microsoft.com/office/powerpoint/2010/main" val="1230722974"/>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7"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39" name="D_71be81d163d10447"/>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Sheffield CCG</a:t>
            </a:r>
            <a:endParaRPr lang="en-GB" sz="1000" kern="0" dirty="0">
              <a:latin typeface="Segoe UI"/>
            </a:endParaRPr>
          </a:p>
        </p:txBody>
      </p:sp>
      <p:graphicFrame>
        <p:nvGraphicFramePr>
          <p:cNvPr id="35" name="D_1d0192f15f0c0b69_CalcTable"/>
          <p:cNvGraphicFramePr>
            <a:graphicFrameLocks noGrp="1"/>
          </p:cNvGraphicFramePr>
          <p:nvPr>
            <p:extLst>
              <p:ext uri="{D42A27DB-BD31-4B8C-83A1-F6EECF244321}">
                <p14:modId xmlns:p14="http://schemas.microsoft.com/office/powerpoint/2010/main" val="2202765147"/>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75%</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74%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8" name="Oval 37"/>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0" name="Oval 39"/>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1" name="Oval 40"/>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6" name="D_1d0192f15f0c0b69" hidden="1"/>
          <p:cNvGraphicFramePr/>
          <p:nvPr>
            <p:extLst>
              <p:ext uri="{D42A27DB-BD31-4B8C-83A1-F6EECF244321}">
                <p14:modId xmlns:p14="http://schemas.microsoft.com/office/powerpoint/2010/main" val="3163396534"/>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0" name="D_d6b0528a38df8e93"/>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
        <p:nvSpPr>
          <p:cNvPr id="31" name="Oval 30"/>
          <p:cNvSpPr/>
          <p:nvPr/>
        </p:nvSpPr>
        <p:spPr>
          <a:xfrm>
            <a:off x="6358743" y="5070402"/>
            <a:ext cx="142687" cy="149438"/>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198912712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3008" cy="504527"/>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way in which</a:t>
            </a:r>
            <a:r>
              <a:rPr lang="en-GB" sz="1800" dirty="0">
                <a:latin typeface="Segoe UI"/>
                <a:ea typeface="Segoe UI" panose="020B0502040204020203" pitchFamily="34" charset="0"/>
                <a:cs typeface="Segoe UI" panose="020B0502040204020203" pitchFamily="34" charset="0"/>
              </a:rPr>
              <a:t> the CCG commissions services…?</a:t>
            </a:r>
          </a:p>
        </p:txBody>
      </p:sp>
      <p:sp>
        <p:nvSpPr>
          <p:cNvPr id="15" name="Text Placeholder 3"/>
          <p:cNvSpPr>
            <a:spLocks noGrp="1"/>
          </p:cNvSpPr>
          <p:nvPr>
            <p:ph type="body" sz="quarter" idx="4294967295"/>
          </p:nvPr>
        </p:nvSpPr>
        <p:spPr>
          <a:xfrm>
            <a:off x="410996" y="836613"/>
            <a:ext cx="9078508" cy="215900"/>
          </a:xfrm>
          <a:prstGeom prst="rect">
            <a:avLst/>
          </a:prstGeom>
          <a:solidFill>
            <a:srgbClr val="71B2C9"/>
          </a:solidFill>
        </p:spPr>
        <p:txBody>
          <a:bodyPr anchor="ctr"/>
          <a:lstStyle/>
          <a:p>
            <a:pPr marL="0" indent="0">
              <a:buNone/>
            </a:pPr>
            <a:r>
              <a:rPr lang="en-GB" sz="1200" b="1" i="0" dirty="0">
                <a:solidFill>
                  <a:schemeClr val="bg1"/>
                </a:solidFill>
                <a:latin typeface="Segoe UI"/>
                <a:ea typeface="Segoe UI" panose="020B0502040204020203" pitchFamily="34" charset="0"/>
                <a:cs typeface="Segoe UI" panose="020B0502040204020203" pitchFamily="34" charset="0"/>
              </a:rPr>
              <a:t>The CCG involves and engages with the right individuals and organisations when making commissioning decisions</a:t>
            </a:r>
          </a:p>
        </p:txBody>
      </p:sp>
      <p:sp>
        <p:nvSpPr>
          <p:cNvPr id="14" name="TextBox 13"/>
          <p:cNvSpPr txBox="1"/>
          <p:nvPr/>
        </p:nvSpPr>
        <p:spPr>
          <a:xfrm>
            <a:off x="4520951" y="1124744"/>
            <a:ext cx="1656011"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21" name="D_cc4fbb7fe708474c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48% (30)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13% (8)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25%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2" name="D_07d8f95a2bde8aa1"/>
          <p:cNvGraphicFramePr/>
          <p:nvPr>
            <p:extLst>
              <p:ext uri="{D42A27DB-BD31-4B8C-83A1-F6EECF244321}">
                <p14:modId xmlns:p14="http://schemas.microsoft.com/office/powerpoint/2010/main" val="1710867411"/>
              </p:ext>
            </p:extLst>
          </p:nvPr>
        </p:nvGraphicFramePr>
        <p:xfrm>
          <a:off x="200472" y="1124744"/>
          <a:ext cx="5976490"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_cc4fbb7fe708474c" hidden="1"/>
          <p:cNvGraphicFramePr/>
          <p:nvPr>
            <p:extLst>
              <p:ext uri="{D42A27DB-BD31-4B8C-83A1-F6EECF244321}">
                <p14:modId xmlns:p14="http://schemas.microsoft.com/office/powerpoint/2010/main" val="2630362433"/>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43026738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a858c873dc3870d4" hidden="1"/>
          <p:cNvGraphicFramePr/>
          <p:nvPr>
            <p:extLst>
              <p:ext uri="{D42A27DB-BD31-4B8C-83A1-F6EECF244321}">
                <p14:modId xmlns:p14="http://schemas.microsoft.com/office/powerpoint/2010/main" val="1079260252"/>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176e3a55dbdec9c3" hidden="1"/>
          <p:cNvGraphicFramePr/>
          <p:nvPr>
            <p:extLst>
              <p:ext uri="{D42A27DB-BD31-4B8C-83A1-F6EECF244321}">
                <p14:modId xmlns:p14="http://schemas.microsoft.com/office/powerpoint/2010/main" val="2072016969"/>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8" name="TextBox 27"/>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0" name="TextBox 29"/>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8" name="Straight Connector 17"/>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37" name="D_07dd3377766ea135"/>
          <p:cNvGraphicFramePr/>
          <p:nvPr>
            <p:extLst>
              <p:ext uri="{D42A27DB-BD31-4B8C-83A1-F6EECF244321}">
                <p14:modId xmlns:p14="http://schemas.microsoft.com/office/powerpoint/2010/main" val="3422426120"/>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8"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0" name="D_2f58677a0dd920c3"/>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Sheffield CCG</a:t>
            </a:r>
            <a:endParaRPr lang="en-GB" sz="1000" kern="0" dirty="0">
              <a:latin typeface="Segoe UI"/>
            </a:endParaRPr>
          </a:p>
        </p:txBody>
      </p:sp>
      <p:graphicFrame>
        <p:nvGraphicFramePr>
          <p:cNvPr id="36" name="D_b87c386e2e2b6ce6_CalcTable"/>
          <p:cNvGraphicFramePr>
            <a:graphicFrameLocks noGrp="1"/>
          </p:cNvGraphicFramePr>
          <p:nvPr>
            <p:extLst>
              <p:ext uri="{D42A27DB-BD31-4B8C-83A1-F6EECF244321}">
                <p14:modId xmlns:p14="http://schemas.microsoft.com/office/powerpoint/2010/main" val="1451279893"/>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52%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60%</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9" name="Oval 38"/>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1" name="Oval 40"/>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9" name="D_b87c386e2e2b6ce6" hidden="1"/>
          <p:cNvGraphicFramePr/>
          <p:nvPr>
            <p:extLst>
              <p:ext uri="{D42A27DB-BD31-4B8C-83A1-F6EECF244321}">
                <p14:modId xmlns:p14="http://schemas.microsoft.com/office/powerpoint/2010/main" val="3091017210"/>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D_c7be6b448234fa72"/>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Tree>
    <p:extLst>
      <p:ext uri="{BB962C8B-B14F-4D97-AF65-F5344CB8AC3E}">
        <p14:creationId xmlns:p14="http://schemas.microsoft.com/office/powerpoint/2010/main" val="390375324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3391" cy="504056"/>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way in which the CCG commissions services…?</a:t>
            </a:r>
          </a:p>
        </p:txBody>
      </p:sp>
      <p:graphicFrame>
        <p:nvGraphicFramePr>
          <p:cNvPr id="21" name="D_92368e9b1a1bce69"/>
          <p:cNvGraphicFramePr/>
          <p:nvPr>
            <p:extLst>
              <p:ext uri="{D42A27DB-BD31-4B8C-83A1-F6EECF244321}">
                <p14:modId xmlns:p14="http://schemas.microsoft.com/office/powerpoint/2010/main" val="3440705842"/>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D_525805895cda9914" hidden="1"/>
          <p:cNvGraphicFramePr/>
          <p:nvPr>
            <p:extLst>
              <p:ext uri="{D42A27DB-BD31-4B8C-83A1-F6EECF244321}">
                <p14:modId xmlns:p14="http://schemas.microsoft.com/office/powerpoint/2010/main" val="3099765090"/>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411389137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D_018248a4999b8a6f" hidden="1"/>
          <p:cNvGraphicFramePr/>
          <p:nvPr>
            <p:extLst>
              <p:ext uri="{D42A27DB-BD31-4B8C-83A1-F6EECF244321}">
                <p14:modId xmlns:p14="http://schemas.microsoft.com/office/powerpoint/2010/main" val="3505903358"/>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D_24dc0ae20cf083f7" hidden="1"/>
          <p:cNvGraphicFramePr/>
          <p:nvPr>
            <p:extLst>
              <p:ext uri="{D42A27DB-BD31-4B8C-83A1-F6EECF244321}">
                <p14:modId xmlns:p14="http://schemas.microsoft.com/office/powerpoint/2010/main" val="1017796127"/>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1" name="TextBox 30"/>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sp>
        <p:nvSpPr>
          <p:cNvPr id="32" name="TextBox 31"/>
          <p:cNvSpPr txBox="1"/>
          <p:nvPr/>
        </p:nvSpPr>
        <p:spPr>
          <a:xfrm>
            <a:off x="416113" y="836711"/>
            <a:ext cx="9073391"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I have confidence in the CCG to commission high quality services for the local population</a:t>
            </a:r>
          </a:p>
        </p:txBody>
      </p:sp>
      <p:cxnSp>
        <p:nvCxnSpPr>
          <p:cNvPr id="18" name="Straight Connector 17"/>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5" name="TextBox 24"/>
          <p:cNvSpPr txBox="1"/>
          <p:nvPr/>
        </p:nvSpPr>
        <p:spPr>
          <a:xfrm>
            <a:off x="409414" y="1124744"/>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0" name="D_927763294a045135"/>
          <p:cNvGraphicFramePr/>
          <p:nvPr>
            <p:extLst>
              <p:ext uri="{D42A27DB-BD31-4B8C-83A1-F6EECF244321}">
                <p14:modId xmlns:p14="http://schemas.microsoft.com/office/powerpoint/2010/main" val="2481564471"/>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9"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2" name="D_8491a307c3e052cf"/>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Sheffield CCG</a:t>
            </a:r>
            <a:endParaRPr lang="en-GB" sz="1000" kern="0" dirty="0">
              <a:latin typeface="Segoe UI"/>
            </a:endParaRPr>
          </a:p>
        </p:txBody>
      </p:sp>
      <p:graphicFrame>
        <p:nvGraphicFramePr>
          <p:cNvPr id="22" name="D_525805895cda9914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63% (40)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19% (12)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6" name="D_cc60c1b37efd0b7b_CalcTable"/>
          <p:cNvGraphicFramePr>
            <a:graphicFrameLocks noGrp="1"/>
          </p:cNvGraphicFramePr>
          <p:nvPr>
            <p:extLst>
              <p:ext uri="{D42A27DB-BD31-4B8C-83A1-F6EECF244321}">
                <p14:modId xmlns:p14="http://schemas.microsoft.com/office/powerpoint/2010/main" val="2889544440"/>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63%</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1" name="Oval 40"/>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0" name="D_cc60c1b37efd0b7b" hidden="1"/>
          <p:cNvGraphicFramePr/>
          <p:nvPr>
            <p:extLst>
              <p:ext uri="{D42A27DB-BD31-4B8C-83A1-F6EECF244321}">
                <p14:modId xmlns:p14="http://schemas.microsoft.com/office/powerpoint/2010/main" val="1464209666"/>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3" name="D_93b6a45a99cf3799"/>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
        <p:nvSpPr>
          <p:cNvPr id="34" name="Oval 33"/>
          <p:cNvSpPr/>
          <p:nvPr/>
        </p:nvSpPr>
        <p:spPr>
          <a:xfrm>
            <a:off x="5495832" y="5059394"/>
            <a:ext cx="142687" cy="149438"/>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19741407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_5c60723f68b728bb"/>
          <p:cNvGraphicFramePr/>
          <p:nvPr>
            <p:extLst>
              <p:ext uri="{D42A27DB-BD31-4B8C-83A1-F6EECF244321}">
                <p14:modId xmlns:p14="http://schemas.microsoft.com/office/powerpoint/2010/main" val="358192099"/>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4527"/>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way in which the CCG commissions services…?</a:t>
            </a:r>
          </a:p>
        </p:txBody>
      </p:sp>
      <p:graphicFrame>
        <p:nvGraphicFramePr>
          <p:cNvPr id="21" name="D_add37f5fa1581d66" hidden="1"/>
          <p:cNvGraphicFramePr/>
          <p:nvPr>
            <p:extLst>
              <p:ext uri="{D42A27DB-BD31-4B8C-83A1-F6EECF244321}">
                <p14:modId xmlns:p14="http://schemas.microsoft.com/office/powerpoint/2010/main" val="862263216"/>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81254731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_fad9b9fbe3b2afb2" hidden="1"/>
          <p:cNvGraphicFramePr/>
          <p:nvPr>
            <p:extLst>
              <p:ext uri="{D42A27DB-BD31-4B8C-83A1-F6EECF244321}">
                <p14:modId xmlns:p14="http://schemas.microsoft.com/office/powerpoint/2010/main" val="1904419386"/>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D_d232c88112c8afb2" hidden="1"/>
          <p:cNvGraphicFramePr/>
          <p:nvPr>
            <p:extLst>
              <p:ext uri="{D42A27DB-BD31-4B8C-83A1-F6EECF244321}">
                <p14:modId xmlns:p14="http://schemas.microsoft.com/office/powerpoint/2010/main" val="3975027957"/>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p:cNvSpPr txBox="1"/>
          <p:nvPr/>
        </p:nvSpPr>
        <p:spPr>
          <a:xfrm>
            <a:off x="415925" y="843153"/>
            <a:ext cx="9074150" cy="184666"/>
          </a:xfrm>
          <a:prstGeom prst="rect">
            <a:avLst/>
          </a:prstGeom>
          <a:solidFill>
            <a:srgbClr val="71B2C9"/>
          </a:solidFill>
        </p:spPr>
        <p:txBody>
          <a:bodyPr wrap="square" lIns="0" tIns="0" rIns="0" bIns="0" rtlCol="0">
            <a:spAutoFit/>
          </a:bodyPr>
          <a:lstStyle/>
          <a:p>
            <a:pPr algn="just"/>
            <a:r>
              <a:rPr lang="en-GB" b="1" dirty="0">
                <a:solidFill>
                  <a:schemeClr val="bg1"/>
                </a:solidFill>
                <a:latin typeface="Segoe UI"/>
                <a:ea typeface="Segoe UI" panose="020B0502040204020203" pitchFamily="34" charset="0"/>
                <a:cs typeface="Segoe UI" panose="020B0502040204020203" pitchFamily="34" charset="0"/>
              </a:rPr>
              <a:t>I understand the reasons for the decisions that the CCG makes when commissioning services</a:t>
            </a:r>
          </a:p>
        </p:txBody>
      </p:sp>
      <p:sp>
        <p:nvSpPr>
          <p:cNvPr id="31" name="TextBox 30"/>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3" name="TextBox 32"/>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0" name="Straight Connector 1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8" name="TextBox 27"/>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0" name="D_7f6ba32d32562eaf"/>
          <p:cNvGraphicFramePr/>
          <p:nvPr>
            <p:extLst>
              <p:ext uri="{D42A27DB-BD31-4B8C-83A1-F6EECF244321}">
                <p14:modId xmlns:p14="http://schemas.microsoft.com/office/powerpoint/2010/main" val="3453161559"/>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9"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2" name="D_3345156398facfcc"/>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Sheffield CCG</a:t>
            </a:r>
            <a:endParaRPr lang="en-GB" sz="1000" kern="0" dirty="0">
              <a:latin typeface="Segoe UI"/>
            </a:endParaRPr>
          </a:p>
        </p:txBody>
      </p:sp>
      <p:graphicFrame>
        <p:nvGraphicFramePr>
          <p:cNvPr id="22" name="D_add37f5fa1581d66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57% (36)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19% (12)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25%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30" name="D_5aed462c53e4ea70_CalcTable"/>
          <p:cNvGraphicFramePr>
            <a:graphicFrameLocks noGrp="1"/>
          </p:cNvGraphicFramePr>
          <p:nvPr>
            <p:extLst>
              <p:ext uri="{D42A27DB-BD31-4B8C-83A1-F6EECF244321}">
                <p14:modId xmlns:p14="http://schemas.microsoft.com/office/powerpoint/2010/main" val="3046922009"/>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51%</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53%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63%</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1" name="Oval 40"/>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9" name="D_5aed462c53e4ea70" hidden="1"/>
          <p:cNvGraphicFramePr/>
          <p:nvPr>
            <p:extLst>
              <p:ext uri="{D42A27DB-BD31-4B8C-83A1-F6EECF244321}">
                <p14:modId xmlns:p14="http://schemas.microsoft.com/office/powerpoint/2010/main" val="3544222721"/>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2" name="D_1361863032dceee8"/>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Tree>
    <p:extLst>
      <p:ext uri="{BB962C8B-B14F-4D97-AF65-F5344CB8AC3E}">
        <p14:creationId xmlns:p14="http://schemas.microsoft.com/office/powerpoint/2010/main" val="8985385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8504" y="404664"/>
            <a:ext cx="3168352" cy="504056"/>
          </a:xfrm>
          <a:prstGeom prst="rect">
            <a:avLst/>
          </a:prstGeom>
          <a:solidFill>
            <a:srgbClr val="173861"/>
          </a:solidFill>
        </p:spPr>
        <p:txBody>
          <a:bodyPr/>
          <a:lstStyle/>
          <a:p>
            <a:r>
              <a:rPr lang="en-GB" sz="2800" dirty="0">
                <a:latin typeface="Segoe UI" panose="020B0502040204020203" pitchFamily="34" charset="0"/>
                <a:ea typeface="Segoe UI" panose="020B0502040204020203" pitchFamily="34" charset="0"/>
                <a:cs typeface="Segoe UI" panose="020B0502040204020203" pitchFamily="34" charset="0"/>
              </a:rPr>
              <a:t>Table of contents</a:t>
            </a:r>
          </a:p>
        </p:txBody>
      </p:sp>
      <p:graphicFrame>
        <p:nvGraphicFramePr>
          <p:cNvPr id="9" name="D_0c0987dac3927ef5_CalcTable"/>
          <p:cNvGraphicFramePr>
            <a:graphicFrameLocks noGrp="1"/>
          </p:cNvGraphicFramePr>
          <p:nvPr>
            <p:extLst>
              <p:ext uri="{D42A27DB-BD31-4B8C-83A1-F6EECF244321}">
                <p14:modId xmlns:p14="http://schemas.microsoft.com/office/powerpoint/2010/main" val="3505635324"/>
              </p:ext>
            </p:extLst>
          </p:nvPr>
        </p:nvGraphicFramePr>
        <p:xfrm>
          <a:off x="524508" y="1124747"/>
          <a:ext cx="8712968" cy="5112562"/>
        </p:xfrm>
        <a:graphic>
          <a:graphicData uri="http://schemas.openxmlformats.org/drawingml/2006/table">
            <a:tbl>
              <a:tblPr>
                <a:tableStyleId>{073A0DAA-6AF3-43AB-8588-CEC1D06C72B9}</a:tableStyleId>
              </a:tblPr>
              <a:tblGrid>
                <a:gridCol w="1650183">
                  <a:extLst>
                    <a:ext uri="{9D8B030D-6E8A-4147-A177-3AD203B41FA5}">
                      <a16:colId xmlns="" xmlns:a16="http://schemas.microsoft.com/office/drawing/2014/main" val="20000"/>
                    </a:ext>
                  </a:extLst>
                </a:gridCol>
                <a:gridCol w="7062785">
                  <a:extLst>
                    <a:ext uri="{9D8B030D-6E8A-4147-A177-3AD203B41FA5}">
                      <a16:colId xmlns="" xmlns:a16="http://schemas.microsoft.com/office/drawing/2014/main" val="20001"/>
                    </a:ext>
                  </a:extLst>
                </a:gridCol>
              </a:tblGrid>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u="sng" baseline="0" dirty="0">
                          <a:solidFill>
                            <a:srgbClr val="173861"/>
                          </a:solidFill>
                          <a:latin typeface="Segoe UI" panose="020B0502040204020203" pitchFamily="34" charset="0"/>
                          <a:ea typeface="Segoe UI" panose="020B0502040204020203" pitchFamily="34" charset="0"/>
                          <a:cs typeface="Segoe UI" panose="020B0502040204020203" pitchFamily="34" charset="0"/>
                          <a:hlinkClick r:id="rId3" action="ppaction://hlinksldjump"/>
                        </a:rPr>
                        <a:t>Summary</a:t>
                      </a:r>
                      <a:endParaRPr lang="en-GB" sz="1400" b="1" u="sng" dirty="0">
                        <a:solidFill>
                          <a:srgbClr val="17386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4" action="ppaction://hlinksldjump"/>
                        </a:rPr>
                        <a:t>Overall report</a:t>
                      </a:r>
                      <a:endParaRPr lang="en-GB" sz="1400" b="1" u="sng"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5" action="ppaction://hlinksldjump"/>
                        </a:rPr>
                        <a:t>Background and objectives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6" action="ppaction://hlinksldjump"/>
                        </a:rPr>
                        <a:t>Methodology and technical details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7" action="ppaction://hlinksldjump"/>
                        </a:rPr>
                        <a:t>Interpreting the results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8" action="ppaction://hlinksldjump"/>
                        </a:rPr>
                        <a:t>Using the results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9" action="ppaction://hlinksldjump"/>
                        </a:rPr>
                        <a:t>Overall views of relationships</a:t>
                      </a:r>
                      <a:endParaRPr lang="en-GB" sz="1400" b="1" kern="1200"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a:t>
                      </a:r>
                      <a:r>
                        <a:rPr lang="en-GB" sz="1400" b="1" baseline="0" dirty="0">
                          <a:solidFill>
                            <a:srgbClr val="9A83B3"/>
                          </a:solidFill>
                          <a:latin typeface="Segoe UI" panose="020B0502040204020203" pitchFamily="34" charset="0"/>
                          <a:ea typeface="Segoe UI" panose="020B0502040204020203" pitchFamily="34" charset="0"/>
                          <a:cs typeface="Segoe UI" panose="020B0502040204020203" pitchFamily="34" charset="0"/>
                        </a:rPr>
                        <a:t> 41</a:t>
                      </a:r>
                      <a:endPar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0" action="ppaction://hlinksldjump"/>
                        </a:rPr>
                        <a:t>Upper tier and unitary local authorities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45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1" action="ppaction://hlinksldjump"/>
                        </a:rPr>
                        <a:t>Health and wellbeing board members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48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2" action="ppaction://hlinksldjump"/>
                        </a:rPr>
                        <a:t>Healthwatch and patient groups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a:t>
                      </a:r>
                      <a:r>
                        <a:rPr lang="en-GB" sz="1400" b="1" baseline="0" dirty="0">
                          <a:solidFill>
                            <a:srgbClr val="9A83B3"/>
                          </a:solidFill>
                          <a:latin typeface="Segoe UI" panose="020B0502040204020203" pitchFamily="34" charset="0"/>
                          <a:ea typeface="Segoe UI" panose="020B0502040204020203" pitchFamily="34" charset="0"/>
                          <a:cs typeface="Segoe UI" panose="020B0502040204020203" pitchFamily="34" charset="0"/>
                        </a:rPr>
                        <a:t> 51</a:t>
                      </a:r>
                      <a:endPar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3" action="ppaction://hlinksldjump"/>
                        </a:rPr>
                        <a:t>Member practices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69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4" action="ppaction://hlinksldjump"/>
                        </a:rPr>
                        <a:t>NHS</a:t>
                      </a:r>
                      <a:r>
                        <a:rPr lang="en-GB" sz="1400" b="1" baseline="0"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4" action="ppaction://hlinksldjump"/>
                        </a:rPr>
                        <a:t> providers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26813529"/>
                  </a:ext>
                </a:extLst>
              </a:tr>
              <a:tr h="365183">
                <a:tc>
                  <a:txBody>
                    <a:bodyPr/>
                    <a:lstStyle/>
                    <a:p>
                      <a:pPr algn="r"/>
                      <a:r>
                        <a:rPr lang="en-GB" sz="1400" b="1">
                          <a:solidFill>
                            <a:srgbClr val="9A83B3"/>
                          </a:solidFill>
                          <a:latin typeface="Segoe UI" panose="020B0502040204020203" pitchFamily="34" charset="0"/>
                          <a:ea typeface="Segoe UI" panose="020B0502040204020203" pitchFamily="34" charset="0"/>
                          <a:cs typeface="Segoe UI" panose="020B0502040204020203" pitchFamily="34" charset="0"/>
                        </a:rPr>
                        <a:t>Slide 76</a:t>
                      </a:r>
                      <a:endPar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5" action="ppaction://hlinksldjump"/>
                        </a:rPr>
                        <a:t>CCG’s local questions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80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GB" sz="1400" b="1" u="sng"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6" action="ppaction://hlinksldjump"/>
                        </a:rPr>
                        <a:t>Appendix – CCG cluster</a:t>
                      </a:r>
                      <a:endParaRPr lang="en-GB" sz="1400" b="1" u="sng"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bl>
          </a:graphicData>
        </a:graphic>
      </p:graphicFrame>
      <p:graphicFrame>
        <p:nvGraphicFramePr>
          <p:cNvPr id="3" name="Ipsos Ribbon Rules" hidden="1"/>
          <p:cNvGraphicFramePr/>
          <p:nvPr>
            <p:extLst>
              <p:ext uri="{D42A27DB-BD31-4B8C-83A1-F6EECF244321}">
                <p14:modId xmlns:p14="http://schemas.microsoft.com/office/powerpoint/2010/main" val="86807927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17"/>
          </a:graphicData>
        </a:graphic>
      </p:graphicFrame>
      <p:sp>
        <p:nvSpPr>
          <p:cNvPr id="5" name="D_96cc4f3ad2e1f19c" hidden="1"/>
          <p:cNvSpPr txBox="1"/>
          <p:nvPr/>
        </p:nvSpPr>
        <p:spPr>
          <a:xfrm>
            <a:off x="-303584" y="-675456"/>
            <a:ext cx="1656184" cy="276999"/>
          </a:xfrm>
          <a:prstGeom prst="rect">
            <a:avLst/>
          </a:prstGeom>
          <a:noFill/>
        </p:spPr>
        <p:txBody>
          <a:bodyPr wrap="square" lIns="0" tIns="0" rIns="0" bIns="0" rtlCol="0">
            <a:spAutoFit/>
          </a:bodyPr>
          <a:lstStyle/>
          <a:p>
            <a:pPr algn="l"/>
            <a:r>
              <a:rPr lang="en-GB" sz="1800" dirty="0"/>
              <a:t>KEEP</a:t>
            </a:r>
          </a:p>
        </p:txBody>
      </p:sp>
      <p:graphicFrame>
        <p:nvGraphicFramePr>
          <p:cNvPr id="4" name="D_0c0987dac3927ef5" hidden="1"/>
          <p:cNvGraphicFramePr/>
          <p:nvPr>
            <p:extLst>
              <p:ext uri="{D42A27DB-BD31-4B8C-83A1-F6EECF244321}">
                <p14:modId xmlns:p14="http://schemas.microsoft.com/office/powerpoint/2010/main" val="2089078041"/>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18"/>
          </a:graphicData>
        </a:graphic>
      </p:graphicFrame>
    </p:spTree>
    <p:extLst>
      <p:ext uri="{BB962C8B-B14F-4D97-AF65-F5344CB8AC3E}">
        <p14:creationId xmlns:p14="http://schemas.microsoft.com/office/powerpoint/2010/main" val="246919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9435" cy="504527"/>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way in which the CCG commissions services…?</a:t>
            </a:r>
          </a:p>
        </p:txBody>
      </p:sp>
      <p:graphicFrame>
        <p:nvGraphicFramePr>
          <p:cNvPr id="9" name="D_26490bd9f7fdd3fb"/>
          <p:cNvGraphicFramePr/>
          <p:nvPr>
            <p:extLst>
              <p:ext uri="{D42A27DB-BD31-4B8C-83A1-F6EECF244321}">
                <p14:modId xmlns:p14="http://schemas.microsoft.com/office/powerpoint/2010/main" val="2566060988"/>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D_86845fdc7aad10a6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35% (22)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3" name="D_86845fdc7aad10a6" hidden="1"/>
          <p:cNvGraphicFramePr/>
          <p:nvPr>
            <p:extLst>
              <p:ext uri="{D42A27DB-BD31-4B8C-83A1-F6EECF244321}">
                <p14:modId xmlns:p14="http://schemas.microsoft.com/office/powerpoint/2010/main" val="537514893"/>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266744994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f5e51b35d8fbb385" hidden="1"/>
          <p:cNvGraphicFramePr/>
          <p:nvPr>
            <p:extLst>
              <p:ext uri="{D42A27DB-BD31-4B8C-83A1-F6EECF244321}">
                <p14:modId xmlns:p14="http://schemas.microsoft.com/office/powerpoint/2010/main" val="2943689708"/>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3c3fc53fdbb31385" hidden="1"/>
          <p:cNvGraphicFramePr/>
          <p:nvPr>
            <p:extLst>
              <p:ext uri="{D42A27DB-BD31-4B8C-83A1-F6EECF244321}">
                <p14:modId xmlns:p14="http://schemas.microsoft.com/office/powerpoint/2010/main" val="3599389205"/>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19" name="TextBox 18"/>
          <p:cNvSpPr txBox="1"/>
          <p:nvPr/>
        </p:nvSpPr>
        <p:spPr>
          <a:xfrm>
            <a:off x="415925" y="832889"/>
            <a:ext cx="9066559"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The CCG’s plans will deliver continuous improvement in quality within the available resources</a:t>
            </a:r>
          </a:p>
        </p:txBody>
      </p:sp>
      <p:sp>
        <p:nvSpPr>
          <p:cNvPr id="31" name="TextBox 30"/>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3" name="TextBox 32"/>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8" name="Straight Connector 17"/>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5" name="TextBox 24"/>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39" name="D_b0a892250a253f93"/>
          <p:cNvGraphicFramePr/>
          <p:nvPr>
            <p:extLst>
              <p:ext uri="{D42A27DB-BD31-4B8C-83A1-F6EECF244321}">
                <p14:modId xmlns:p14="http://schemas.microsoft.com/office/powerpoint/2010/main" val="2146101565"/>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8"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1" name="D_1c5b54da08b0fb0c"/>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Sheffield CCG</a:t>
            </a:r>
            <a:endParaRPr lang="en-GB" sz="1000" kern="0" dirty="0">
              <a:latin typeface="Segoe UI"/>
            </a:endParaRPr>
          </a:p>
        </p:txBody>
      </p:sp>
      <p:graphicFrame>
        <p:nvGraphicFramePr>
          <p:cNvPr id="30" name="D_04b15b21815eb43c_CalcTable"/>
          <p:cNvGraphicFramePr>
            <a:graphicFrameLocks noGrp="1"/>
          </p:cNvGraphicFramePr>
          <p:nvPr>
            <p:extLst>
              <p:ext uri="{D42A27DB-BD31-4B8C-83A1-F6EECF244321}">
                <p14:modId xmlns:p14="http://schemas.microsoft.com/office/powerpoint/2010/main" val="393283985"/>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38%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47%</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44%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53%</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48%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53%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0" name="Oval 39"/>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8" name="D_04b15b21815eb43c" hidden="1"/>
          <p:cNvGraphicFramePr/>
          <p:nvPr>
            <p:extLst>
              <p:ext uri="{D42A27DB-BD31-4B8C-83A1-F6EECF244321}">
                <p14:modId xmlns:p14="http://schemas.microsoft.com/office/powerpoint/2010/main" val="3646302373"/>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29" name="D_7acfccf8a80f041d"/>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
        <p:nvSpPr>
          <p:cNvPr id="32" name="Oval 31"/>
          <p:cNvSpPr/>
          <p:nvPr/>
        </p:nvSpPr>
        <p:spPr>
          <a:xfrm>
            <a:off x="5053435" y="5064998"/>
            <a:ext cx="156956" cy="149438"/>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4591498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3580" cy="504056"/>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leadership</a:t>
            </a:r>
            <a:r>
              <a:rPr lang="en-GB" sz="1800" dirty="0">
                <a:latin typeface="Segoe UI"/>
                <a:ea typeface="Segoe UI" panose="020B0502040204020203" pitchFamily="34" charset="0"/>
                <a:cs typeface="Segoe UI" panose="020B0502040204020203" pitchFamily="34" charset="0"/>
              </a:rPr>
              <a:t> of the CCG…?</a:t>
            </a:r>
          </a:p>
        </p:txBody>
      </p:sp>
      <p:graphicFrame>
        <p:nvGraphicFramePr>
          <p:cNvPr id="21" name="D_dec40ea9d6ffd1b6"/>
          <p:cNvGraphicFramePr/>
          <p:nvPr>
            <p:extLst>
              <p:ext uri="{D42A27DB-BD31-4B8C-83A1-F6EECF244321}">
                <p14:modId xmlns:p14="http://schemas.microsoft.com/office/powerpoint/2010/main" val="2949909647"/>
              </p:ext>
            </p:extLst>
          </p:nvPr>
        </p:nvGraphicFramePr>
        <p:xfrm>
          <a:off x="296974" y="1121738"/>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D_0d063ae18c4f5cc7" hidden="1"/>
          <p:cNvGraphicFramePr/>
          <p:nvPr>
            <p:extLst>
              <p:ext uri="{D42A27DB-BD31-4B8C-83A1-F6EECF244321}">
                <p14:modId xmlns:p14="http://schemas.microsoft.com/office/powerpoint/2010/main" val="1193161236"/>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D_72b0e10ddc9ff8c7" hidden="1"/>
          <p:cNvGraphicFramePr/>
          <p:nvPr>
            <p:extLst>
              <p:ext uri="{D42A27DB-BD31-4B8C-83A1-F6EECF244321}">
                <p14:modId xmlns:p14="http://schemas.microsoft.com/office/powerpoint/2010/main" val="3288614289"/>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_4ecded73de068e61" hidden="1"/>
          <p:cNvGraphicFramePr/>
          <p:nvPr>
            <p:extLst>
              <p:ext uri="{D42A27DB-BD31-4B8C-83A1-F6EECF244321}">
                <p14:modId xmlns:p14="http://schemas.microsoft.com/office/powerpoint/2010/main" val="490494595"/>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Ipsos Ribbon Rules" hidden="1"/>
          <p:cNvGraphicFramePr/>
          <p:nvPr>
            <p:extLst>
              <p:ext uri="{D42A27DB-BD31-4B8C-83A1-F6EECF244321}">
                <p14:modId xmlns:p14="http://schemas.microsoft.com/office/powerpoint/2010/main" val="30686502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p:cNvSpPr txBox="1"/>
          <p:nvPr/>
        </p:nvSpPr>
        <p:spPr>
          <a:xfrm>
            <a:off x="415925" y="836711"/>
            <a:ext cx="9074150"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The leadership of the CCG has the necessary blend of skills and experience</a:t>
            </a:r>
          </a:p>
        </p:txBody>
      </p:sp>
      <p:sp>
        <p:nvSpPr>
          <p:cNvPr id="19" name="TextBox 18"/>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23" name="TextBox 22"/>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9" name="Straight Connector 28"/>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2" name="TextBox 3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0" name="D_a3ca01307f796e2a"/>
          <p:cNvGraphicFramePr/>
          <p:nvPr>
            <p:extLst>
              <p:ext uri="{D42A27DB-BD31-4B8C-83A1-F6EECF244321}">
                <p14:modId xmlns:p14="http://schemas.microsoft.com/office/powerpoint/2010/main" val="3583084425"/>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3"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5" name="D_79544085814cd7d8"/>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Sheffield CCG</a:t>
            </a:r>
            <a:endParaRPr lang="en-GB" sz="1000" kern="0" dirty="0">
              <a:latin typeface="Segoe UI"/>
            </a:endParaRPr>
          </a:p>
        </p:txBody>
      </p:sp>
      <p:graphicFrame>
        <p:nvGraphicFramePr>
          <p:cNvPr id="24" name="D_4ecded73de068e61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52% (33)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10% (6)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39" name="D_882ad4b1fe138e40_CalcTable"/>
          <p:cNvGraphicFramePr>
            <a:graphicFrameLocks noGrp="1"/>
          </p:cNvGraphicFramePr>
          <p:nvPr>
            <p:extLst>
              <p:ext uri="{D42A27DB-BD31-4B8C-83A1-F6EECF244321}">
                <p14:modId xmlns:p14="http://schemas.microsoft.com/office/powerpoint/2010/main" val="1188880491"/>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57%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59%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65%</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1" name="Oval 40"/>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3" name="D_882ad4b1fe138e40" hidden="1"/>
          <p:cNvGraphicFramePr/>
          <p:nvPr>
            <p:extLst>
              <p:ext uri="{D42A27DB-BD31-4B8C-83A1-F6EECF244321}">
                <p14:modId xmlns:p14="http://schemas.microsoft.com/office/powerpoint/2010/main" val="1069909829"/>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4" name="D_1a2a35341423296f"/>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(8516), Base CCG cluster: All stakeholders (968), Base CCG DCO: All stakeholders (898)</a:t>
            </a:r>
          </a:p>
        </p:txBody>
      </p:sp>
      <p:sp>
        <p:nvSpPr>
          <p:cNvPr id="35" name="Oval 34"/>
          <p:cNvSpPr/>
          <p:nvPr/>
        </p:nvSpPr>
        <p:spPr>
          <a:xfrm>
            <a:off x="6098642" y="5070131"/>
            <a:ext cx="142687" cy="149438"/>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21717044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_9552423c6237e042"/>
          <p:cNvGraphicFramePr/>
          <p:nvPr>
            <p:extLst>
              <p:ext uri="{D42A27DB-BD31-4B8C-83A1-F6EECF244321}">
                <p14:modId xmlns:p14="http://schemas.microsoft.com/office/powerpoint/2010/main" val="788430382"/>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64825" cy="504527"/>
          </a:xfrm>
          <a:prstGeom prst="rect">
            <a:avLst/>
          </a:prstGeom>
          <a:solidFill>
            <a:srgbClr val="1B365D"/>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overall </a:t>
            </a:r>
            <a:r>
              <a:rPr lang="en-GB" sz="1800" u="sng" dirty="0">
                <a:latin typeface="Segoe UI"/>
                <a:ea typeface="Segoe UI" panose="020B0502040204020203" pitchFamily="34" charset="0"/>
                <a:cs typeface="Segoe UI" panose="020B0502040204020203" pitchFamily="34" charset="0"/>
              </a:rPr>
              <a:t>leadership</a:t>
            </a:r>
            <a:r>
              <a:rPr lang="en-GB" sz="1800" dirty="0">
                <a:latin typeface="Segoe UI"/>
                <a:ea typeface="Segoe UI" panose="020B0502040204020203" pitchFamily="34" charset="0"/>
                <a:cs typeface="Segoe UI" panose="020B0502040204020203" pitchFamily="34" charset="0"/>
              </a:rPr>
              <a:t> of the CCG…?</a:t>
            </a:r>
          </a:p>
        </p:txBody>
      </p:sp>
      <p:graphicFrame>
        <p:nvGraphicFramePr>
          <p:cNvPr id="25" name="D_fd45e96ad946f5dc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62% (39)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13% (8)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6" name="D_1a5c8a1521a53753" hidden="1"/>
          <p:cNvGraphicFramePr/>
          <p:nvPr>
            <p:extLst>
              <p:ext uri="{D42A27DB-BD31-4B8C-83A1-F6EECF244321}">
                <p14:modId xmlns:p14="http://schemas.microsoft.com/office/powerpoint/2010/main" val="613945191"/>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D_866989910b3f0753" hidden="1"/>
          <p:cNvGraphicFramePr/>
          <p:nvPr>
            <p:extLst>
              <p:ext uri="{D42A27DB-BD31-4B8C-83A1-F6EECF244321}">
                <p14:modId xmlns:p14="http://schemas.microsoft.com/office/powerpoint/2010/main" val="969311638"/>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_fd45e96ad946f5dc" hidden="1"/>
          <p:cNvGraphicFramePr/>
          <p:nvPr>
            <p:extLst>
              <p:ext uri="{D42A27DB-BD31-4B8C-83A1-F6EECF244321}">
                <p14:modId xmlns:p14="http://schemas.microsoft.com/office/powerpoint/2010/main" val="1278054580"/>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Ipsos Ribbon Rules" hidden="1"/>
          <p:cNvGraphicFramePr/>
          <p:nvPr>
            <p:extLst>
              <p:ext uri="{D42A27DB-BD31-4B8C-83A1-F6EECF244321}">
                <p14:modId xmlns:p14="http://schemas.microsoft.com/office/powerpoint/2010/main" val="128016546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cxnSp>
        <p:nvCxnSpPr>
          <p:cNvPr id="31" name="Straight Connector 30"/>
          <p:cNvCxnSpPr/>
          <p:nvPr/>
        </p:nvCxnSpPr>
        <p:spPr>
          <a:xfrm>
            <a:off x="288075" y="4781180"/>
            <a:ext cx="9285763"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5925" y="835821"/>
            <a:ext cx="9064825"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There is clear and visible leadership of the CCG</a:t>
            </a:r>
          </a:p>
        </p:txBody>
      </p:sp>
      <p:sp>
        <p:nvSpPr>
          <p:cNvPr id="19" name="TextBox 18"/>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23" name="TextBox 22"/>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9" name="Straight Connector 28"/>
          <p:cNvCxnSpPr/>
          <p:nvPr/>
        </p:nvCxnSpPr>
        <p:spPr>
          <a:xfrm flipV="1">
            <a:off x="416496" y="4780499"/>
            <a:ext cx="9073008" cy="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3" name="TextBox 32"/>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1" name="D_1ecaa56cd30bbc4c"/>
          <p:cNvGraphicFramePr/>
          <p:nvPr>
            <p:extLst>
              <p:ext uri="{D42A27DB-BD31-4B8C-83A1-F6EECF244321}">
                <p14:modId xmlns:p14="http://schemas.microsoft.com/office/powerpoint/2010/main" val="3388908909"/>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2"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4" name="D_aca4363e24120753"/>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Sheffield CCG</a:t>
            </a:r>
            <a:endParaRPr lang="en-GB" sz="1000" kern="0" dirty="0">
              <a:latin typeface="Segoe UI"/>
            </a:endParaRPr>
          </a:p>
        </p:txBody>
      </p:sp>
      <p:sp>
        <p:nvSpPr>
          <p:cNvPr id="43" name="Oval 42"/>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9" name="Oval 48"/>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5" name="D_741da54607d273c2"/>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(8516), Base CCG cluster: All stakeholders (968), Base CCG DCO: All stakeholders (898)</a:t>
            </a:r>
          </a:p>
        </p:txBody>
      </p:sp>
      <p:graphicFrame>
        <p:nvGraphicFramePr>
          <p:cNvPr id="36" name="D_b014d5b2d7b22ff0_CalcTable"/>
          <p:cNvGraphicFramePr>
            <a:graphicFrameLocks noGrp="1"/>
          </p:cNvGraphicFramePr>
          <p:nvPr>
            <p:extLst>
              <p:ext uri="{D42A27DB-BD31-4B8C-83A1-F6EECF244321}">
                <p14:modId xmlns:p14="http://schemas.microsoft.com/office/powerpoint/2010/main" val="1662963329"/>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64%</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71%</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75%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37" name="D_b014d5b2d7b22ff0" hidden="1"/>
          <p:cNvGraphicFramePr/>
          <p:nvPr>
            <p:extLst>
              <p:ext uri="{D42A27DB-BD31-4B8C-83A1-F6EECF244321}">
                <p14:modId xmlns:p14="http://schemas.microsoft.com/office/powerpoint/2010/main" val="2508871087"/>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9549525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04825"/>
          </a:xfrm>
          <a:prstGeom prst="rect">
            <a:avLst/>
          </a:prstGeom>
          <a:solidFill>
            <a:srgbClr val="1B365D"/>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clinical leadership of the CCG…?</a:t>
            </a:r>
          </a:p>
        </p:txBody>
      </p:sp>
      <p:graphicFrame>
        <p:nvGraphicFramePr>
          <p:cNvPr id="9" name="D_67d3f2d678ded0f7"/>
          <p:cNvGraphicFramePr/>
          <p:nvPr>
            <p:extLst>
              <p:ext uri="{D42A27DB-BD31-4B8C-83A1-F6EECF244321}">
                <p14:modId xmlns:p14="http://schemas.microsoft.com/office/powerpoint/2010/main" val="2142487193"/>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_169203f840ba3b70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65% (41)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16% (10)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2" name="D_169203f840ba3b70" hidden="1"/>
          <p:cNvGraphicFramePr/>
          <p:nvPr>
            <p:extLst>
              <p:ext uri="{D42A27DB-BD31-4B8C-83A1-F6EECF244321}">
                <p14:modId xmlns:p14="http://schemas.microsoft.com/office/powerpoint/2010/main" val="845166"/>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171914509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adc4dc260361e83c" hidden="1"/>
          <p:cNvGraphicFramePr/>
          <p:nvPr>
            <p:extLst>
              <p:ext uri="{D42A27DB-BD31-4B8C-83A1-F6EECF244321}">
                <p14:modId xmlns:p14="http://schemas.microsoft.com/office/powerpoint/2010/main" val="2402853445"/>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54aed456a426103c" hidden="1"/>
          <p:cNvGraphicFramePr/>
          <p:nvPr>
            <p:extLst>
              <p:ext uri="{D42A27DB-BD31-4B8C-83A1-F6EECF244321}">
                <p14:modId xmlns:p14="http://schemas.microsoft.com/office/powerpoint/2010/main" val="3966973214"/>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p:cNvSpPr txBox="1"/>
          <p:nvPr/>
        </p:nvSpPr>
        <p:spPr>
          <a:xfrm>
            <a:off x="407230" y="836613"/>
            <a:ext cx="9082274"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There is clear and visible </a:t>
            </a:r>
            <a:r>
              <a:rPr lang="en-GB" b="1" u="sng" dirty="0">
                <a:solidFill>
                  <a:schemeClr val="bg1"/>
                </a:solidFill>
                <a:latin typeface="Segoe UI"/>
                <a:ea typeface="Segoe UI" panose="020B0502040204020203" pitchFamily="34" charset="0"/>
                <a:cs typeface="Segoe UI" panose="020B0502040204020203" pitchFamily="34" charset="0"/>
              </a:rPr>
              <a:t>clinical</a:t>
            </a:r>
            <a:r>
              <a:rPr lang="en-GB" b="1" dirty="0">
                <a:solidFill>
                  <a:schemeClr val="bg1"/>
                </a:solidFill>
                <a:latin typeface="Segoe UI"/>
                <a:ea typeface="Segoe UI" panose="020B0502040204020203" pitchFamily="34" charset="0"/>
                <a:cs typeface="Segoe UI" panose="020B0502040204020203" pitchFamily="34" charset="0"/>
              </a:rPr>
              <a:t> leadership of the CCG</a:t>
            </a:r>
          </a:p>
        </p:txBody>
      </p:sp>
      <p:sp>
        <p:nvSpPr>
          <p:cNvPr id="24" name="TextBox 23"/>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29" name="TextBox 28"/>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30" name="Straight Connector 2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20952" y="1125538"/>
            <a:ext cx="1656011"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8" name="TextBox 27"/>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39" name="D_573452de294de526"/>
          <p:cNvGraphicFramePr/>
          <p:nvPr>
            <p:extLst>
              <p:ext uri="{D42A27DB-BD31-4B8C-83A1-F6EECF244321}">
                <p14:modId xmlns:p14="http://schemas.microsoft.com/office/powerpoint/2010/main" val="797640170"/>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0"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2" name="D_d06bbf48f9f9983c"/>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Sheffield CCG</a:t>
            </a:r>
          </a:p>
        </p:txBody>
      </p:sp>
      <p:graphicFrame>
        <p:nvGraphicFramePr>
          <p:cNvPr id="38" name="D_1b94c1615b765db7_CalcTable"/>
          <p:cNvGraphicFramePr>
            <a:graphicFrameLocks noGrp="1"/>
          </p:cNvGraphicFramePr>
          <p:nvPr>
            <p:extLst>
              <p:ext uri="{D42A27DB-BD31-4B8C-83A1-F6EECF244321}">
                <p14:modId xmlns:p14="http://schemas.microsoft.com/office/powerpoint/2010/main" val="3989589243"/>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72%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70%</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72%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1" name="Oval 40"/>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2" name="D_1b94c1615b765db7" hidden="1"/>
          <p:cNvGraphicFramePr/>
          <p:nvPr>
            <p:extLst>
              <p:ext uri="{D42A27DB-BD31-4B8C-83A1-F6EECF244321}">
                <p14:modId xmlns:p14="http://schemas.microsoft.com/office/powerpoint/2010/main" val="1281466886"/>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3" name="D_c7eaa0e2a963ecf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(8516), Base CCG cluster: All stakeholders (968), Base CCG DCO: All stakeholders (898)</a:t>
            </a:r>
          </a:p>
        </p:txBody>
      </p:sp>
      <p:sp>
        <p:nvSpPr>
          <p:cNvPr id="34" name="Oval 33"/>
          <p:cNvSpPr/>
          <p:nvPr/>
        </p:nvSpPr>
        <p:spPr>
          <a:xfrm>
            <a:off x="6710507" y="5083370"/>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24761593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1" cy="51189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leadership</a:t>
            </a:r>
            <a:r>
              <a:rPr lang="en-GB" sz="1800" dirty="0">
                <a:latin typeface="Segoe UI"/>
                <a:ea typeface="Segoe UI" panose="020B0502040204020203" pitchFamily="34" charset="0"/>
                <a:cs typeface="Segoe UI" panose="020B0502040204020203" pitchFamily="34" charset="0"/>
              </a:rPr>
              <a:t> of the CCG…?</a:t>
            </a:r>
          </a:p>
        </p:txBody>
      </p:sp>
      <p:graphicFrame>
        <p:nvGraphicFramePr>
          <p:cNvPr id="9" name="D_dfb98b929952c022"/>
          <p:cNvGraphicFramePr/>
          <p:nvPr>
            <p:extLst>
              <p:ext uri="{D42A27DB-BD31-4B8C-83A1-F6EECF244321}">
                <p14:modId xmlns:p14="http://schemas.microsoft.com/office/powerpoint/2010/main" val="2190343559"/>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_f32be0d39abd64cd_CalcTable"/>
          <p:cNvGraphicFramePr>
            <a:graphicFrameLocks noGrp="1"/>
          </p:cNvGraphicFramePr>
          <p:nvPr>
            <p:ph sz="quarter" idx="4294967295"/>
            <p:extLst>
              <p:ext uri="{D42A27DB-BD31-4B8C-83A1-F6EECF244321}">
                <p14:modId xmlns:p14="http://schemas.microsoft.com/office/powerpoint/2010/main" val="2029136219"/>
              </p:ext>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51% (32)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22% (14)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4" name="D_f32be0d39abd64cd" hidden="1"/>
          <p:cNvGraphicFramePr/>
          <p:nvPr>
            <p:extLst>
              <p:ext uri="{D42A27DB-BD31-4B8C-83A1-F6EECF244321}">
                <p14:modId xmlns:p14="http://schemas.microsoft.com/office/powerpoint/2010/main" val="3333787559"/>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17691983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68372949df303f33" hidden="1"/>
          <p:cNvGraphicFramePr/>
          <p:nvPr>
            <p:extLst>
              <p:ext uri="{D42A27DB-BD31-4B8C-83A1-F6EECF244321}">
                <p14:modId xmlns:p14="http://schemas.microsoft.com/office/powerpoint/2010/main" val="4152147818"/>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0d806234b6572933" hidden="1"/>
          <p:cNvGraphicFramePr/>
          <p:nvPr>
            <p:extLst>
              <p:ext uri="{D42A27DB-BD31-4B8C-83A1-F6EECF244321}">
                <p14:modId xmlns:p14="http://schemas.microsoft.com/office/powerpoint/2010/main" val="1222698156"/>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cxnSp>
        <p:nvCxnSpPr>
          <p:cNvPr id="28" name="Straight Connector 27"/>
          <p:cNvCxnSpPr/>
          <p:nvPr/>
        </p:nvCxnSpPr>
        <p:spPr>
          <a:xfrm>
            <a:off x="269650" y="4781180"/>
            <a:ext cx="9285763"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3807" y="836711"/>
            <a:ext cx="9076268" cy="184666"/>
          </a:xfrm>
          <a:prstGeom prst="rect">
            <a:avLst/>
          </a:prstGeom>
          <a:solidFill>
            <a:srgbClr val="71B2C9"/>
          </a:solidFill>
        </p:spPr>
        <p:txBody>
          <a:bodyPr wrap="square" lIns="0" tIns="0" rIns="0" bIns="0" rtlCol="0">
            <a:spAutoFit/>
          </a:bodyPr>
          <a:lstStyle/>
          <a:p>
            <a:pPr lvl="0"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I have confidence in the leadership of my CCG</a:t>
            </a: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CCG to deliver its plans and priorities</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29" name="TextBox 28"/>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2" name="Straight Connector 21"/>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2" name="TextBox 3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0" name="D_f5c73b0846eec065"/>
          <p:cNvGraphicFramePr/>
          <p:nvPr>
            <p:extLst>
              <p:ext uri="{D42A27DB-BD31-4B8C-83A1-F6EECF244321}">
                <p14:modId xmlns:p14="http://schemas.microsoft.com/office/powerpoint/2010/main" val="2557945416"/>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1"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3" name="D_e4a6821f7860e644"/>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Sheffield CCG</a:t>
            </a:r>
          </a:p>
        </p:txBody>
      </p:sp>
      <p:graphicFrame>
        <p:nvGraphicFramePr>
          <p:cNvPr id="39" name="D_0266f10d119ea4f2_CalcTable"/>
          <p:cNvGraphicFramePr>
            <a:graphicFrameLocks noGrp="1"/>
          </p:cNvGraphicFramePr>
          <p:nvPr>
            <p:extLst>
              <p:ext uri="{D42A27DB-BD31-4B8C-83A1-F6EECF244321}">
                <p14:modId xmlns:p14="http://schemas.microsoft.com/office/powerpoint/2010/main" val="241594529"/>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55%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53%</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National: 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CCG DCO: 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2" name="Oval 41"/>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3" name="D_0266f10d119ea4f2" hidden="1"/>
          <p:cNvGraphicFramePr/>
          <p:nvPr>
            <p:extLst>
              <p:ext uri="{D42A27DB-BD31-4B8C-83A1-F6EECF244321}">
                <p14:modId xmlns:p14="http://schemas.microsoft.com/office/powerpoint/2010/main" val="360401464"/>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4" name="D_294719178dcf0464"/>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(8516), Base CCG cluster: All stakeholders (968), Base CCG DCO: All stakeholders (898)</a:t>
            </a:r>
          </a:p>
        </p:txBody>
      </p:sp>
      <p:sp>
        <p:nvSpPr>
          <p:cNvPr id="35" name="Oval 34"/>
          <p:cNvSpPr/>
          <p:nvPr/>
        </p:nvSpPr>
        <p:spPr>
          <a:xfrm>
            <a:off x="5237165" y="5073789"/>
            <a:ext cx="129715" cy="13585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6" name="Oval 35"/>
          <p:cNvSpPr/>
          <p:nvPr/>
        </p:nvSpPr>
        <p:spPr>
          <a:xfrm>
            <a:off x="5662727" y="5073789"/>
            <a:ext cx="142687" cy="13585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296332275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1" cy="51189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leadership</a:t>
            </a:r>
            <a:r>
              <a:rPr lang="en-GB" sz="1800" dirty="0">
                <a:latin typeface="Segoe UI"/>
                <a:ea typeface="Segoe UI" panose="020B0502040204020203" pitchFamily="34" charset="0"/>
                <a:cs typeface="Segoe UI" panose="020B0502040204020203" pitchFamily="34" charset="0"/>
              </a:rPr>
              <a:t> of the CCG…?</a:t>
            </a:r>
          </a:p>
        </p:txBody>
      </p:sp>
      <p:graphicFrame>
        <p:nvGraphicFramePr>
          <p:cNvPr id="9" name="D_78801be663b8aa7f"/>
          <p:cNvGraphicFramePr/>
          <p:nvPr>
            <p:extLst>
              <p:ext uri="{D42A27DB-BD31-4B8C-83A1-F6EECF244321}">
                <p14:modId xmlns:p14="http://schemas.microsoft.com/office/powerpoint/2010/main" val="2884845702"/>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_b3121b8bc02a272a_CalcTable"/>
          <p:cNvGraphicFramePr>
            <a:graphicFrameLocks noGrp="1"/>
          </p:cNvGraphicFramePr>
          <p:nvPr>
            <p:ph sz="quarter" idx="4294967295"/>
            <p:extLst>
              <p:ext uri="{D42A27DB-BD31-4B8C-83A1-F6EECF244321}">
                <p14:modId xmlns:p14="http://schemas.microsoft.com/office/powerpoint/2010/main" val="344336403"/>
              </p:ext>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46% (29)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21% (13)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25%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4" name="D_b3121b8bc02a272a" hidden="1"/>
          <p:cNvGraphicFramePr/>
          <p:nvPr>
            <p:extLst>
              <p:ext uri="{D42A27DB-BD31-4B8C-83A1-F6EECF244321}">
                <p14:modId xmlns:p14="http://schemas.microsoft.com/office/powerpoint/2010/main" val="3598726480"/>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38107494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6037a1ee2918a1d1" hidden="1"/>
          <p:cNvGraphicFramePr/>
          <p:nvPr>
            <p:extLst>
              <p:ext uri="{D42A27DB-BD31-4B8C-83A1-F6EECF244321}">
                <p14:modId xmlns:p14="http://schemas.microsoft.com/office/powerpoint/2010/main" val="3423166756"/>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18069f2d654c25d1" hidden="1"/>
          <p:cNvGraphicFramePr/>
          <p:nvPr>
            <p:extLst>
              <p:ext uri="{D42A27DB-BD31-4B8C-83A1-F6EECF244321}">
                <p14:modId xmlns:p14="http://schemas.microsoft.com/office/powerpoint/2010/main" val="778508679"/>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cxnSp>
        <p:nvCxnSpPr>
          <p:cNvPr id="28" name="Straight Connector 27"/>
          <p:cNvCxnSpPr/>
          <p:nvPr/>
        </p:nvCxnSpPr>
        <p:spPr>
          <a:xfrm>
            <a:off x="269650" y="4781180"/>
            <a:ext cx="9285763"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3807" y="836711"/>
            <a:ext cx="9076268"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The leadership of my CCG</a:t>
            </a: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 CCG is delivering continued quality improvements</a:t>
            </a:r>
          </a:p>
        </p:txBody>
      </p:sp>
      <p:sp>
        <p:nvSpPr>
          <p:cNvPr id="23" name="TextBox 22"/>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29" name="TextBox 28"/>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2" name="Straight Connector 21"/>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2" name="TextBox 3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0" name="D_6edef94ae4d7bfc8"/>
          <p:cNvGraphicFramePr/>
          <p:nvPr>
            <p:extLst>
              <p:ext uri="{D42A27DB-BD31-4B8C-83A1-F6EECF244321}">
                <p14:modId xmlns:p14="http://schemas.microsoft.com/office/powerpoint/2010/main" val="1869577942"/>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1"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3" name="D_24f942922c4b42c3"/>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Sheffield CCG</a:t>
            </a:r>
          </a:p>
        </p:txBody>
      </p:sp>
      <p:graphicFrame>
        <p:nvGraphicFramePr>
          <p:cNvPr id="39" name="D_a55b65d3fd97d61e_CalcTable"/>
          <p:cNvGraphicFramePr>
            <a:graphicFrameLocks noGrp="1"/>
          </p:cNvGraphicFramePr>
          <p:nvPr>
            <p:extLst>
              <p:ext uri="{D42A27DB-BD31-4B8C-83A1-F6EECF244321}">
                <p14:modId xmlns:p14="http://schemas.microsoft.com/office/powerpoint/2010/main" val="2366085461"/>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47%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45%</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45%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55%</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49%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57%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2" name="Oval 41"/>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3" name="D_a55b65d3fd97d61e" hidden="1"/>
          <p:cNvGraphicFramePr/>
          <p:nvPr>
            <p:extLst>
              <p:ext uri="{D42A27DB-BD31-4B8C-83A1-F6EECF244321}">
                <p14:modId xmlns:p14="http://schemas.microsoft.com/office/powerpoint/2010/main" val="101181999"/>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4" name="D_3e27bb759c12dc4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
        <p:nvSpPr>
          <p:cNvPr id="35" name="Oval 34"/>
          <p:cNvSpPr/>
          <p:nvPr/>
        </p:nvSpPr>
        <p:spPr>
          <a:xfrm>
            <a:off x="4373069" y="5103073"/>
            <a:ext cx="129715" cy="13585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69166142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1" cy="51189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leadership</a:t>
            </a:r>
            <a:r>
              <a:rPr lang="en-GB" sz="1800" dirty="0">
                <a:latin typeface="Segoe UI"/>
                <a:ea typeface="Segoe UI" panose="020B0502040204020203" pitchFamily="34" charset="0"/>
                <a:cs typeface="Segoe UI" panose="020B0502040204020203" pitchFamily="34" charset="0"/>
              </a:rPr>
              <a:t> of the CCG…?</a:t>
            </a:r>
          </a:p>
        </p:txBody>
      </p:sp>
      <p:graphicFrame>
        <p:nvGraphicFramePr>
          <p:cNvPr id="9" name="D_03f226479ead3ec0"/>
          <p:cNvGraphicFramePr/>
          <p:nvPr>
            <p:extLst>
              <p:ext uri="{D42A27DB-BD31-4B8C-83A1-F6EECF244321}">
                <p14:modId xmlns:p14="http://schemas.microsoft.com/office/powerpoint/2010/main" val="3142132927"/>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_397d24cb3b50bb6b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46% (29)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22% (14)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4" name="D_397d24cb3b50bb6b" hidden="1"/>
          <p:cNvGraphicFramePr/>
          <p:nvPr>
            <p:extLst>
              <p:ext uri="{D42A27DB-BD31-4B8C-83A1-F6EECF244321}">
                <p14:modId xmlns:p14="http://schemas.microsoft.com/office/powerpoint/2010/main" val="3310057448"/>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53380671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6037a1ee2918a1d1" hidden="1"/>
          <p:cNvGraphicFramePr/>
          <p:nvPr>
            <p:extLst>
              <p:ext uri="{D42A27DB-BD31-4B8C-83A1-F6EECF244321}">
                <p14:modId xmlns:p14="http://schemas.microsoft.com/office/powerpoint/2010/main" val="2420827009"/>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18069f2d654c25d1" hidden="1"/>
          <p:cNvGraphicFramePr/>
          <p:nvPr>
            <p:extLst>
              <p:ext uri="{D42A27DB-BD31-4B8C-83A1-F6EECF244321}">
                <p14:modId xmlns:p14="http://schemas.microsoft.com/office/powerpoint/2010/main" val="3664227906"/>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cxnSp>
        <p:nvCxnSpPr>
          <p:cNvPr id="28" name="Straight Connector 27"/>
          <p:cNvCxnSpPr/>
          <p:nvPr/>
        </p:nvCxnSpPr>
        <p:spPr>
          <a:xfrm>
            <a:off x="269650" y="4781180"/>
            <a:ext cx="9285763"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3807" y="836711"/>
            <a:ext cx="9076268"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I have confidence in the leadership of the CCG to deliver improved outcomes for patients</a:t>
            </a:r>
          </a:p>
        </p:txBody>
      </p:sp>
      <p:sp>
        <p:nvSpPr>
          <p:cNvPr id="23" name="TextBox 22"/>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29" name="TextBox 28"/>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2" name="Straight Connector 21"/>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2" name="TextBox 3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0" name="D_1d4e71914e7b0ba0"/>
          <p:cNvGraphicFramePr/>
          <p:nvPr>
            <p:extLst>
              <p:ext uri="{D42A27DB-BD31-4B8C-83A1-F6EECF244321}">
                <p14:modId xmlns:p14="http://schemas.microsoft.com/office/powerpoint/2010/main" val="3587911540"/>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1"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3" name="D_3ab605a8e3cc25d1"/>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Sheffield CCG</a:t>
            </a:r>
            <a:endParaRPr lang="en-GB" sz="1000" kern="0" dirty="0">
              <a:latin typeface="Segoe UI"/>
            </a:endParaRPr>
          </a:p>
        </p:txBody>
      </p:sp>
      <p:graphicFrame>
        <p:nvGraphicFramePr>
          <p:cNvPr id="39" name="D_f1eb830be90464d8_CalcTable"/>
          <p:cNvGraphicFramePr>
            <a:graphicFrameLocks noGrp="1"/>
          </p:cNvGraphicFramePr>
          <p:nvPr>
            <p:extLst>
              <p:ext uri="{D42A27DB-BD31-4B8C-83A1-F6EECF244321}">
                <p14:modId xmlns:p14="http://schemas.microsoft.com/office/powerpoint/2010/main" val="1232337203"/>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51%</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55%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56%</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2" name="Oval 41"/>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3" name="D_f1eb830be90464d8" hidden="1"/>
          <p:cNvGraphicFramePr/>
          <p:nvPr>
            <p:extLst>
              <p:ext uri="{D42A27DB-BD31-4B8C-83A1-F6EECF244321}">
                <p14:modId xmlns:p14="http://schemas.microsoft.com/office/powerpoint/2010/main" val="2250091053"/>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4" name="D_77c878665e157985"/>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(8516), Base CCG cluster: All stakeholders (968), Base CCG DCO: All stakeholders (898)</a:t>
            </a:r>
          </a:p>
        </p:txBody>
      </p:sp>
      <p:sp>
        <p:nvSpPr>
          <p:cNvPr id="35" name="Oval 34"/>
          <p:cNvSpPr/>
          <p:nvPr/>
        </p:nvSpPr>
        <p:spPr>
          <a:xfrm>
            <a:off x="4894869" y="5088590"/>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6" name="Oval 35"/>
          <p:cNvSpPr/>
          <p:nvPr/>
        </p:nvSpPr>
        <p:spPr>
          <a:xfrm>
            <a:off x="4894561" y="4933179"/>
            <a:ext cx="129715" cy="13585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306880780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250585" cy="57596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way in which</a:t>
            </a:r>
            <a:r>
              <a:rPr lang="en-GB" sz="1800" dirty="0">
                <a:latin typeface="Segoe UI"/>
                <a:ea typeface="Segoe UI" panose="020B0502040204020203" pitchFamily="34" charset="0"/>
                <a:cs typeface="Segoe UI" panose="020B0502040204020203" pitchFamily="34" charset="0"/>
              </a:rPr>
              <a:t> the CCG monitors and reviews the quality of commissioned services…?</a:t>
            </a:r>
          </a:p>
        </p:txBody>
      </p:sp>
      <p:graphicFrame>
        <p:nvGraphicFramePr>
          <p:cNvPr id="23" name="D_acc23a3e0bad9578"/>
          <p:cNvGraphicFramePr/>
          <p:nvPr>
            <p:extLst>
              <p:ext uri="{D42A27DB-BD31-4B8C-83A1-F6EECF244321}">
                <p14:modId xmlns:p14="http://schemas.microsoft.com/office/powerpoint/2010/main" val="2373701989"/>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D_252efc73aa58b934_CalcTable"/>
          <p:cNvGraphicFramePr>
            <a:graphicFrameLocks noGrp="1"/>
          </p:cNvGraphicFramePr>
          <p:nvPr>
            <p:ph sz="quarter" idx="4294967295"/>
            <p:extLst>
              <p:ext uri="{D42A27DB-BD31-4B8C-83A1-F6EECF244321}">
                <p14:modId xmlns:p14="http://schemas.microsoft.com/office/powerpoint/2010/main" val="140380111"/>
              </p:ext>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48% (30)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19% (12)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25%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5" name="D_252efc73aa58b934" hidden="1"/>
          <p:cNvGraphicFramePr/>
          <p:nvPr>
            <p:extLst>
              <p:ext uri="{D42A27DB-BD31-4B8C-83A1-F6EECF244321}">
                <p14:modId xmlns:p14="http://schemas.microsoft.com/office/powerpoint/2010/main" val="685487267"/>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40892392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419186" y="861720"/>
            <a:ext cx="9233765" cy="184666"/>
          </a:xfrm>
          <a:prstGeom prst="rect">
            <a:avLst/>
          </a:prstGeom>
          <a:solidFill>
            <a:srgbClr val="71B2C9"/>
          </a:solidFill>
        </p:spPr>
        <p:txBody>
          <a:bodyPr wrap="square" lIns="0" tIns="0" rIns="0" bIns="0" rtlCol="0">
            <a:spAutoFit/>
          </a:bodyPr>
          <a:lstStyle/>
          <a:p>
            <a:pPr lvl="0"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 I have confidence that my CCG</a:t>
            </a: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CCG effectively monitors the quality of the services it commissions</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TextBox 34"/>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7" name="TextBox 36"/>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0" name="Straight Connector 1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2" name="TextBox 3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2" name="D_f4008e62193cac35"/>
          <p:cNvGraphicFramePr/>
          <p:nvPr>
            <p:extLst>
              <p:ext uri="{D42A27DB-BD31-4B8C-83A1-F6EECF244321}">
                <p14:modId xmlns:p14="http://schemas.microsoft.com/office/powerpoint/2010/main" val="2917020327"/>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6"/>
          </a:graphicData>
        </a:graphic>
      </p:graphicFrame>
      <p:sp>
        <p:nvSpPr>
          <p:cNvPr id="41"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4" name="D_e582abf563ebc39a"/>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Sheffield CCG</a:t>
            </a:r>
            <a:endParaRPr lang="en-GB" sz="1000" kern="0" dirty="0">
              <a:latin typeface="Segoe UI"/>
            </a:endParaRPr>
          </a:p>
        </p:txBody>
      </p:sp>
      <p:graphicFrame>
        <p:nvGraphicFramePr>
          <p:cNvPr id="34" name="D_3629dbbd9e0abd1e_CalcTable"/>
          <p:cNvGraphicFramePr>
            <a:graphicFrameLocks noGrp="1"/>
          </p:cNvGraphicFramePr>
          <p:nvPr>
            <p:extLst>
              <p:ext uri="{D42A27DB-BD31-4B8C-83A1-F6EECF244321}">
                <p14:modId xmlns:p14="http://schemas.microsoft.com/office/powerpoint/2010/main" val="1282439043"/>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55%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51%</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49%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61%</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3" name="Oval 42"/>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9" name="Oval 48"/>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0" name="D_3629dbbd9e0abd1e" hidden="1"/>
          <p:cNvGraphicFramePr/>
          <p:nvPr>
            <p:extLst>
              <p:ext uri="{D42A27DB-BD31-4B8C-83A1-F6EECF244321}">
                <p14:modId xmlns:p14="http://schemas.microsoft.com/office/powerpoint/2010/main" val="3854026496"/>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31" name="D_d27745db5ff7a2cf"/>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Tree>
    <p:extLst>
      <p:ext uri="{BB962C8B-B14F-4D97-AF65-F5344CB8AC3E}">
        <p14:creationId xmlns:p14="http://schemas.microsoft.com/office/powerpoint/2010/main" val="39003060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250585" cy="57596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way in which</a:t>
            </a:r>
            <a:r>
              <a:rPr lang="en-GB" sz="1800" dirty="0">
                <a:latin typeface="Segoe UI"/>
                <a:ea typeface="Segoe UI" panose="020B0502040204020203" pitchFamily="34" charset="0"/>
                <a:cs typeface="Segoe UI" panose="020B0502040204020203" pitchFamily="34" charset="0"/>
              </a:rPr>
              <a:t> the CCG monitors and reviews the quality of commissioned services…?</a:t>
            </a:r>
          </a:p>
        </p:txBody>
      </p:sp>
      <p:graphicFrame>
        <p:nvGraphicFramePr>
          <p:cNvPr id="23" name="D_51283d16dfc144c7"/>
          <p:cNvGraphicFramePr/>
          <p:nvPr>
            <p:extLst>
              <p:ext uri="{D42A27DB-BD31-4B8C-83A1-F6EECF244321}">
                <p14:modId xmlns:p14="http://schemas.microsoft.com/office/powerpoint/2010/main" val="2986756990"/>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D_1bb7c7f60f07c572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76% (48)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13% (8)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5" name="D_1bb7c7f60f07c572" hidden="1"/>
          <p:cNvGraphicFramePr/>
          <p:nvPr>
            <p:extLst>
              <p:ext uri="{D42A27DB-BD31-4B8C-83A1-F6EECF244321}">
                <p14:modId xmlns:p14="http://schemas.microsoft.com/office/powerpoint/2010/main" val="2836815425"/>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297064290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_3ac76ff0d57361e6" hidden="1"/>
          <p:cNvGraphicFramePr/>
          <p:nvPr>
            <p:extLst>
              <p:ext uri="{D42A27DB-BD31-4B8C-83A1-F6EECF244321}">
                <p14:modId xmlns:p14="http://schemas.microsoft.com/office/powerpoint/2010/main" val="4118001580"/>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D_0d5c5c1c3af001e6" hidden="1"/>
          <p:cNvGraphicFramePr/>
          <p:nvPr>
            <p:extLst>
              <p:ext uri="{D42A27DB-BD31-4B8C-83A1-F6EECF244321}">
                <p14:modId xmlns:p14="http://schemas.microsoft.com/office/powerpoint/2010/main" val="2337348063"/>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p:cNvSpPr txBox="1"/>
          <p:nvPr/>
        </p:nvSpPr>
        <p:spPr>
          <a:xfrm>
            <a:off x="419186" y="861720"/>
            <a:ext cx="9233765"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If I had concerns about the quality of local services I would feel able to raise my concerns with the CCG</a:t>
            </a:r>
          </a:p>
        </p:txBody>
      </p:sp>
      <p:sp>
        <p:nvSpPr>
          <p:cNvPr id="35" name="TextBox 34"/>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7" name="TextBox 36"/>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0" name="Straight Connector 1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2" name="TextBox 3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2" name="D_ad11635b43deac35"/>
          <p:cNvGraphicFramePr/>
          <p:nvPr>
            <p:extLst>
              <p:ext uri="{D42A27DB-BD31-4B8C-83A1-F6EECF244321}">
                <p14:modId xmlns:p14="http://schemas.microsoft.com/office/powerpoint/2010/main" val="592228173"/>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1"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4" name="D_db71cb02d16eafd8"/>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Sheffield CCG</a:t>
            </a:r>
          </a:p>
        </p:txBody>
      </p:sp>
      <p:graphicFrame>
        <p:nvGraphicFramePr>
          <p:cNvPr id="34" name="D_79e1dac242f23c04_CalcTable"/>
          <p:cNvGraphicFramePr>
            <a:graphicFrameLocks noGrp="1"/>
          </p:cNvGraphicFramePr>
          <p:nvPr>
            <p:extLst>
              <p:ext uri="{D42A27DB-BD31-4B8C-83A1-F6EECF244321}">
                <p14:modId xmlns:p14="http://schemas.microsoft.com/office/powerpoint/2010/main" val="22950103"/>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79%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73%</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84%</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83%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85%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3" name="Oval 42"/>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9" name="Oval 48"/>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0" name="D_79e1dac242f23c04" hidden="1"/>
          <p:cNvGraphicFramePr/>
          <p:nvPr>
            <p:extLst>
              <p:ext uri="{D42A27DB-BD31-4B8C-83A1-F6EECF244321}">
                <p14:modId xmlns:p14="http://schemas.microsoft.com/office/powerpoint/2010/main" val="1747922624"/>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D_7866a7cc9cb0da0a"/>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
        <p:nvSpPr>
          <p:cNvPr id="33" name="Oval 32"/>
          <p:cNvSpPr/>
          <p:nvPr/>
        </p:nvSpPr>
        <p:spPr>
          <a:xfrm>
            <a:off x="7313181" y="5087490"/>
            <a:ext cx="129715" cy="13585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126511508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217023" cy="57596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way in which</a:t>
            </a:r>
            <a:r>
              <a:rPr lang="en-GB" sz="1800" dirty="0">
                <a:latin typeface="Segoe UI"/>
                <a:ea typeface="Segoe UI" panose="020B0502040204020203" pitchFamily="34" charset="0"/>
                <a:cs typeface="Segoe UI" panose="020B0502040204020203" pitchFamily="34" charset="0"/>
              </a:rPr>
              <a:t> the CCG monitors and reviews the quality of commissioned services…?</a:t>
            </a:r>
          </a:p>
        </p:txBody>
      </p:sp>
      <p:graphicFrame>
        <p:nvGraphicFramePr>
          <p:cNvPr id="23" name="D_94c69260a25eb91b"/>
          <p:cNvGraphicFramePr/>
          <p:nvPr>
            <p:extLst>
              <p:ext uri="{D42A27DB-BD31-4B8C-83A1-F6EECF244321}">
                <p14:modId xmlns:p14="http://schemas.microsoft.com/office/powerpoint/2010/main" val="4123740829"/>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D_6b023befb37c55c6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51% (32)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19% (12)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5" name="D_6b023befb37c55c6" hidden="1"/>
          <p:cNvGraphicFramePr/>
          <p:nvPr>
            <p:extLst>
              <p:ext uri="{D42A27DB-BD31-4B8C-83A1-F6EECF244321}">
                <p14:modId xmlns:p14="http://schemas.microsoft.com/office/powerpoint/2010/main" val="3698606597"/>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04295219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_abe6d70d1564dfc3" hidden="1"/>
          <p:cNvGraphicFramePr/>
          <p:nvPr>
            <p:extLst>
              <p:ext uri="{D42A27DB-BD31-4B8C-83A1-F6EECF244321}">
                <p14:modId xmlns:p14="http://schemas.microsoft.com/office/powerpoint/2010/main" val="4210651674"/>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D_822c7bb9e7056e03" hidden="1"/>
          <p:cNvGraphicFramePr/>
          <p:nvPr>
            <p:extLst>
              <p:ext uri="{D42A27DB-BD31-4B8C-83A1-F6EECF244321}">
                <p14:modId xmlns:p14="http://schemas.microsoft.com/office/powerpoint/2010/main" val="543753973"/>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p:cNvSpPr txBox="1"/>
          <p:nvPr/>
        </p:nvSpPr>
        <p:spPr>
          <a:xfrm>
            <a:off x="420688" y="858083"/>
            <a:ext cx="9217024" cy="184666"/>
          </a:xfrm>
          <a:prstGeom prst="rect">
            <a:avLst/>
          </a:prstGeom>
          <a:solidFill>
            <a:srgbClr val="71B2C9"/>
          </a:solidFill>
        </p:spPr>
        <p:txBody>
          <a:bodyPr wrap="square" lIns="0" tIns="0" rIns="0" bIns="0" rtlCol="0">
            <a:spAutoFit/>
          </a:bodyPr>
          <a:lstStyle/>
          <a:p>
            <a:pPr algn="just"/>
            <a:r>
              <a:rPr lang="en-GB" b="1" dirty="0">
                <a:solidFill>
                  <a:schemeClr val="bg1"/>
                </a:solidFill>
                <a:latin typeface="Segoe UI"/>
                <a:ea typeface="Segoe UI" panose="020B0502040204020203" pitchFamily="34" charset="0"/>
                <a:cs typeface="Segoe UI" panose="020B0502040204020203" pitchFamily="34" charset="0"/>
              </a:rPr>
              <a:t>I have confidence in the CCG to act on feedback it receives about the quality of services</a:t>
            </a:r>
          </a:p>
        </p:txBody>
      </p:sp>
      <p:sp>
        <p:nvSpPr>
          <p:cNvPr id="35" name="TextBox 34"/>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7" name="TextBox 36"/>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0" name="Straight Connector 1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2" name="TextBox 3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2" name="D_85c6fd8d0855dfe6"/>
          <p:cNvGraphicFramePr/>
          <p:nvPr>
            <p:extLst>
              <p:ext uri="{D42A27DB-BD31-4B8C-83A1-F6EECF244321}">
                <p14:modId xmlns:p14="http://schemas.microsoft.com/office/powerpoint/2010/main" val="2103774065"/>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1"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4" name="D_cba52f6a457d073d"/>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Sheffield CCG</a:t>
            </a:r>
            <a:endParaRPr lang="en-GB" sz="1000" kern="0" dirty="0">
              <a:latin typeface="Segoe UI"/>
            </a:endParaRPr>
          </a:p>
        </p:txBody>
      </p:sp>
      <p:graphicFrame>
        <p:nvGraphicFramePr>
          <p:cNvPr id="34" name="D_ae2ccef6c90abcc6_CalcTable"/>
          <p:cNvGraphicFramePr>
            <a:graphicFrameLocks noGrp="1"/>
          </p:cNvGraphicFramePr>
          <p:nvPr>
            <p:extLst>
              <p:ext uri="{D42A27DB-BD31-4B8C-83A1-F6EECF244321}">
                <p14:modId xmlns:p14="http://schemas.microsoft.com/office/powerpoint/2010/main" val="28936497"/>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65%</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3" name="Oval 42"/>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9" name="Oval 48"/>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0" name="D_ae2ccef6c90abcc6" hidden="1"/>
          <p:cNvGraphicFramePr/>
          <p:nvPr>
            <p:extLst>
              <p:ext uri="{D42A27DB-BD31-4B8C-83A1-F6EECF244321}">
                <p14:modId xmlns:p14="http://schemas.microsoft.com/office/powerpoint/2010/main" val="4229115859"/>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D_745c6d01478f06dc"/>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
        <p:nvSpPr>
          <p:cNvPr id="33" name="Oval 32"/>
          <p:cNvSpPr/>
          <p:nvPr/>
        </p:nvSpPr>
        <p:spPr>
          <a:xfrm>
            <a:off x="5677489" y="5073152"/>
            <a:ext cx="129715" cy="13585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6" name="Oval 35"/>
          <p:cNvSpPr/>
          <p:nvPr/>
        </p:nvSpPr>
        <p:spPr>
          <a:xfrm>
            <a:off x="5667781" y="4899871"/>
            <a:ext cx="142687" cy="149438"/>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5120724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00472" y="188640"/>
            <a:ext cx="9505056" cy="6480720"/>
          </a:xfrm>
          <a:prstGeom prst="rect">
            <a:avLst/>
          </a:prstGeom>
          <a:solidFill>
            <a:srgbClr val="71B2C9"/>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9" name="Text Placeholder 8"/>
          <p:cNvSpPr>
            <a:spLocks noGrp="1"/>
          </p:cNvSpPr>
          <p:nvPr>
            <p:ph type="body" sz="quarter" idx="4294967295"/>
          </p:nvPr>
        </p:nvSpPr>
        <p:spPr>
          <a:xfrm>
            <a:off x="560512" y="2564904"/>
            <a:ext cx="2304256" cy="616226"/>
          </a:xfrm>
          <a:prstGeom prst="rect">
            <a:avLst/>
          </a:prstGeom>
          <a:solidFill>
            <a:srgbClr val="173861"/>
          </a:solidFill>
        </p:spPr>
        <p:txBody>
          <a:bodyPr/>
          <a:lstStyle/>
          <a:p>
            <a:pPr marL="0" indent="0">
              <a:buNone/>
            </a:pPr>
            <a:r>
              <a:rPr lang="en-US"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Summary</a:t>
            </a:r>
          </a:p>
        </p:txBody>
      </p:sp>
    </p:spTree>
    <p:extLst>
      <p:ext uri="{BB962C8B-B14F-4D97-AF65-F5344CB8AC3E}">
        <p14:creationId xmlns:p14="http://schemas.microsoft.com/office/powerpoint/2010/main" val="1657838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3f16cd41f96018e7"/>
          <p:cNvGraphicFramePr/>
          <p:nvPr>
            <p:extLst>
              <p:ext uri="{D42A27DB-BD31-4B8C-83A1-F6EECF244321}">
                <p14:modId xmlns:p14="http://schemas.microsoft.com/office/powerpoint/2010/main" val="598933458"/>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85352" cy="575966"/>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much would you say you know about the CCG’s plans and priorities?</a:t>
            </a:r>
          </a:p>
        </p:txBody>
      </p:sp>
      <p:sp>
        <p:nvSpPr>
          <p:cNvPr id="10" name="D_117822914a3f1ff8"/>
          <p:cNvSpPr>
            <a:spLocks noGrp="1"/>
          </p:cNvSpPr>
          <p:nvPr>
            <p:ph type="body" sz="quarter" idx="4294967295"/>
          </p:nvPr>
        </p:nvSpPr>
        <p:spPr>
          <a:xfrm>
            <a:off x="3440832" y="5949280"/>
            <a:ext cx="6238875" cy="349251"/>
          </a:xfrm>
          <a:prstGeom prst="rect">
            <a:avLst/>
          </a:prstGeom>
        </p:spPr>
        <p:txBody>
          <a:bodyPr/>
          <a:lstStyle/>
          <a:p>
            <a:pPr marL="0" indent="0" algn="r">
              <a:buNone/>
            </a:pPr>
            <a:r>
              <a:rPr lang="en-GB" sz="1000" dirty="0">
                <a:latin typeface="Segoe UI"/>
              </a:rPr>
              <a:t>Sheffield CCG</a:t>
            </a:r>
          </a:p>
        </p:txBody>
      </p:sp>
      <p:sp>
        <p:nvSpPr>
          <p:cNvPr id="5" name="TextBox 4"/>
          <p:cNvSpPr txBox="1"/>
          <p:nvPr/>
        </p:nvSpPr>
        <p:spPr>
          <a:xfrm>
            <a:off x="416495" y="1124595"/>
            <a:ext cx="135573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13" name="D_9a122469e3c43592_CalcTable"/>
          <p:cNvGraphicFramePr>
            <a:graphicFrameLocks/>
          </p:cNvGraphicFramePr>
          <p:nvPr>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Great deal / Fair amount</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Not very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much / Nothing at all</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63% (40)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37% (23)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14" name="D_9a122469e3c43592" hidden="1"/>
          <p:cNvGraphicFramePr/>
          <p:nvPr>
            <p:extLst>
              <p:ext uri="{D42A27DB-BD31-4B8C-83A1-F6EECF244321}">
                <p14:modId xmlns:p14="http://schemas.microsoft.com/office/powerpoint/2010/main" val="1986360529"/>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Ipsos Ribbon Rules" hidden="1"/>
          <p:cNvGraphicFramePr/>
          <p:nvPr>
            <p:extLst>
              <p:ext uri="{D42A27DB-BD31-4B8C-83A1-F6EECF244321}">
                <p14:modId xmlns:p14="http://schemas.microsoft.com/office/powerpoint/2010/main" val="324369029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_cad1dd8126085ff8" hidden="1"/>
          <p:cNvGraphicFramePr/>
          <p:nvPr>
            <p:extLst>
              <p:ext uri="{D42A27DB-BD31-4B8C-83A1-F6EECF244321}">
                <p14:modId xmlns:p14="http://schemas.microsoft.com/office/powerpoint/2010/main" val="418019346"/>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D_8025871fb2601ff8" hidden="1"/>
          <p:cNvGraphicFramePr/>
          <p:nvPr>
            <p:extLst>
              <p:ext uri="{D42A27DB-BD31-4B8C-83A1-F6EECF244321}">
                <p14:modId xmlns:p14="http://schemas.microsoft.com/office/powerpoint/2010/main" val="378316151"/>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Box 23"/>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a great deal / a fair amount</a:t>
            </a:r>
          </a:p>
        </p:txBody>
      </p:sp>
      <p:sp>
        <p:nvSpPr>
          <p:cNvPr id="26" name="TextBox 25"/>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7" name="Straight Connector 26"/>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35" name="D_dc7c740e65834a10"/>
          <p:cNvGraphicFramePr/>
          <p:nvPr>
            <p:extLst>
              <p:ext uri="{D42A27DB-BD31-4B8C-83A1-F6EECF244321}">
                <p14:modId xmlns:p14="http://schemas.microsoft.com/office/powerpoint/2010/main" val="2873511582"/>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4" name="D_7bfe28807d9330e8"/>
          <p:cNvSpPr txBox="1"/>
          <p:nvPr/>
        </p:nvSpPr>
        <p:spPr>
          <a:xfrm>
            <a:off x="6969224" y="6401421"/>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36" name="D_21a2658737c7d277_CalcTable"/>
          <p:cNvGraphicFramePr>
            <a:graphicFrameLocks noGrp="1"/>
          </p:cNvGraphicFramePr>
          <p:nvPr>
            <p:extLst>
              <p:ext uri="{D42A27DB-BD31-4B8C-83A1-F6EECF244321}">
                <p14:modId xmlns:p14="http://schemas.microsoft.com/office/powerpoint/2010/main" val="2275272463"/>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57%</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77%</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76%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80%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7" name="Oval 36"/>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8" name="Oval 37"/>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9" name="Oval 38"/>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0" name="Oval 39"/>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1" name="Oval 40"/>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5" name="D_21a2658737c7d277" hidden="1"/>
          <p:cNvGraphicFramePr/>
          <p:nvPr>
            <p:extLst>
              <p:ext uri="{D42A27DB-BD31-4B8C-83A1-F6EECF244321}">
                <p14:modId xmlns:p14="http://schemas.microsoft.com/office/powerpoint/2010/main" val="2438900060"/>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29" name="D_13900400ee0d354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
        <p:nvSpPr>
          <p:cNvPr id="30" name="Oval 29"/>
          <p:cNvSpPr/>
          <p:nvPr/>
        </p:nvSpPr>
        <p:spPr>
          <a:xfrm>
            <a:off x="6365413" y="5085184"/>
            <a:ext cx="129715"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44989870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3007" cy="504528"/>
          </a:xfrm>
          <a:prstGeom prst="rect">
            <a:avLst/>
          </a:prstGeom>
          <a:solidFill>
            <a:srgbClr val="173861"/>
          </a:solidFill>
        </p:spPr>
        <p:txBody>
          <a:bodyPr anchor="ctr"/>
          <a:lstStyle/>
          <a:p>
            <a:r>
              <a:rPr lang="en-GB" sz="1600" dirty="0">
                <a:latin typeface="Segoe UI"/>
                <a:ea typeface="Segoe UI" panose="020B0502040204020203" pitchFamily="34" charset="0"/>
                <a:cs typeface="Segoe UI" panose="020B0502040204020203" pitchFamily="34" charset="0"/>
              </a:rPr>
              <a:t>To what extent do you agree or disagree with each of the following statements about the CCG’s plans and priorities, including operational and sustainability plans? </a:t>
            </a:r>
          </a:p>
        </p:txBody>
      </p:sp>
      <p:sp>
        <p:nvSpPr>
          <p:cNvPr id="10" name="D_316accf09db54ca5"/>
          <p:cNvSpPr>
            <a:spLocks noGrp="1"/>
          </p:cNvSpPr>
          <p:nvPr>
            <p:ph type="body" sz="quarter" idx="4294967295"/>
          </p:nvPr>
        </p:nvSpPr>
        <p:spPr>
          <a:xfrm>
            <a:off x="3440832" y="5949280"/>
            <a:ext cx="6238875" cy="349251"/>
          </a:xfrm>
          <a:prstGeom prst="rect">
            <a:avLst/>
          </a:prstGeom>
        </p:spPr>
        <p:txBody>
          <a:bodyPr/>
          <a:lstStyle/>
          <a:p>
            <a:pPr marL="0" indent="0" algn="r">
              <a:buNone/>
            </a:pPr>
            <a:r>
              <a:rPr lang="en-GB" sz="1000" dirty="0">
                <a:latin typeface="Segoe UI"/>
              </a:rPr>
              <a:t>Sheffield CCG</a:t>
            </a:r>
          </a:p>
        </p:txBody>
      </p:sp>
      <p:graphicFrame>
        <p:nvGraphicFramePr>
          <p:cNvPr id="9" name="D_ff63609ca34eb061"/>
          <p:cNvGraphicFramePr/>
          <p:nvPr>
            <p:extLst>
              <p:ext uri="{D42A27DB-BD31-4B8C-83A1-F6EECF244321}">
                <p14:modId xmlns:p14="http://schemas.microsoft.com/office/powerpoint/2010/main" val="1591022637"/>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_64f92904c7316d0c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48% (30)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27% (17)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19" name="D_64f92904c7316d0c" hidden="1"/>
          <p:cNvGraphicFramePr/>
          <p:nvPr>
            <p:extLst>
              <p:ext uri="{D42A27DB-BD31-4B8C-83A1-F6EECF244321}">
                <p14:modId xmlns:p14="http://schemas.microsoft.com/office/powerpoint/2010/main" val="2546559555"/>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413692006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843a8ee14a45a480" hidden="1"/>
          <p:cNvGraphicFramePr/>
          <p:nvPr>
            <p:extLst>
              <p:ext uri="{D42A27DB-BD31-4B8C-83A1-F6EECF244321}">
                <p14:modId xmlns:p14="http://schemas.microsoft.com/office/powerpoint/2010/main" val="2959140218"/>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f5b99f148f3ba480" hidden="1"/>
          <p:cNvGraphicFramePr/>
          <p:nvPr>
            <p:extLst>
              <p:ext uri="{D42A27DB-BD31-4B8C-83A1-F6EECF244321}">
                <p14:modId xmlns:p14="http://schemas.microsoft.com/office/powerpoint/2010/main" val="2288343837"/>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22"/>
          <p:cNvSpPr txBox="1"/>
          <p:nvPr/>
        </p:nvSpPr>
        <p:spPr>
          <a:xfrm>
            <a:off x="416497" y="836613"/>
            <a:ext cx="9073007"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I have been given the opportunity to influence the CCG’s plans and priorities</a:t>
            </a:r>
          </a:p>
        </p:txBody>
      </p:sp>
      <p:sp>
        <p:nvSpPr>
          <p:cNvPr id="28" name="TextBox 27"/>
          <p:cNvSpPr txBox="1"/>
          <p:nvPr/>
        </p:nvSpPr>
        <p:spPr>
          <a:xfrm>
            <a:off x="415924" y="1124744"/>
            <a:ext cx="136842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33" name="TextBox 32"/>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5" name="TextBox 34"/>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0" name="Straight Connector 1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40" name="D_66660322cbfe5830"/>
          <p:cNvGraphicFramePr/>
          <p:nvPr>
            <p:extLst>
              <p:ext uri="{D42A27DB-BD31-4B8C-83A1-F6EECF244321}">
                <p14:modId xmlns:p14="http://schemas.microsoft.com/office/powerpoint/2010/main" val="2586265707"/>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2" name="D_7bfe28807d9330e8"/>
          <p:cNvSpPr txBox="1"/>
          <p:nvPr/>
        </p:nvSpPr>
        <p:spPr>
          <a:xfrm>
            <a:off x="6969224" y="6401421"/>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39" name="D_90118cc3e8203b47_CalcTable"/>
          <p:cNvGraphicFramePr>
            <a:graphicFrameLocks noGrp="1"/>
          </p:cNvGraphicFramePr>
          <p:nvPr>
            <p:extLst>
              <p:ext uri="{D42A27DB-BD31-4B8C-83A1-F6EECF244321}">
                <p14:modId xmlns:p14="http://schemas.microsoft.com/office/powerpoint/2010/main" val="3183080141"/>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51%</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55%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54%</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1" name="Oval 40"/>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9" name="D_90118cc3e8203b47" hidden="1"/>
          <p:cNvGraphicFramePr/>
          <p:nvPr>
            <p:extLst>
              <p:ext uri="{D42A27DB-BD31-4B8C-83A1-F6EECF244321}">
                <p14:modId xmlns:p14="http://schemas.microsoft.com/office/powerpoint/2010/main" val="2139895798"/>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D_6a43eb435ce986d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
        <p:nvSpPr>
          <p:cNvPr id="34" name="Oval 33"/>
          <p:cNvSpPr/>
          <p:nvPr/>
        </p:nvSpPr>
        <p:spPr>
          <a:xfrm>
            <a:off x="4882137" y="5071338"/>
            <a:ext cx="142687" cy="13585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394548700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_37c5589845a86cb6"/>
          <p:cNvGraphicFramePr/>
          <p:nvPr>
            <p:extLst>
              <p:ext uri="{D42A27DB-BD31-4B8C-83A1-F6EECF244321}">
                <p14:modId xmlns:p14="http://schemas.microsoft.com/office/powerpoint/2010/main" val="2777425642"/>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3579"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each of the following statements about the CCG’s plans and priorities…?</a:t>
            </a:r>
          </a:p>
        </p:txBody>
      </p:sp>
      <p:sp>
        <p:nvSpPr>
          <p:cNvPr id="19" name="D_9438e1ee02df42c7"/>
          <p:cNvSpPr>
            <a:spLocks noGrp="1"/>
          </p:cNvSpPr>
          <p:nvPr>
            <p:ph type="body" sz="quarter" idx="4294967295"/>
          </p:nvPr>
        </p:nvSpPr>
        <p:spPr>
          <a:xfrm>
            <a:off x="3445176" y="5949280"/>
            <a:ext cx="6238875" cy="349251"/>
          </a:xfrm>
          <a:prstGeom prst="rect">
            <a:avLst/>
          </a:prstGeom>
        </p:spPr>
        <p:txBody>
          <a:bodyPr/>
          <a:lstStyle/>
          <a:p>
            <a:pPr marL="0" indent="0" algn="r">
              <a:buNone/>
            </a:pPr>
            <a:r>
              <a:rPr lang="en-GB" sz="1000" dirty="0">
                <a:latin typeface="Segoe UI"/>
              </a:rPr>
              <a:t>Sheffield CCG</a:t>
            </a:r>
          </a:p>
        </p:txBody>
      </p:sp>
      <p:graphicFrame>
        <p:nvGraphicFramePr>
          <p:cNvPr id="23" name="D_bbd6315b11b09861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35% (22)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19% (12)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4" name="D_bbd6315b11b09861" hidden="1"/>
          <p:cNvGraphicFramePr/>
          <p:nvPr>
            <p:extLst>
              <p:ext uri="{D42A27DB-BD31-4B8C-83A1-F6EECF244321}">
                <p14:modId xmlns:p14="http://schemas.microsoft.com/office/powerpoint/2010/main" val="1723517828"/>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215490174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D_e12904691c761490" hidden="1"/>
          <p:cNvGraphicFramePr/>
          <p:nvPr>
            <p:extLst>
              <p:ext uri="{D42A27DB-BD31-4B8C-83A1-F6EECF244321}">
                <p14:modId xmlns:p14="http://schemas.microsoft.com/office/powerpoint/2010/main" val="1167783768"/>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D_5fcd1d32da421e60" hidden="1"/>
          <p:cNvGraphicFramePr/>
          <p:nvPr>
            <p:extLst>
              <p:ext uri="{D42A27DB-BD31-4B8C-83A1-F6EECF244321}">
                <p14:modId xmlns:p14="http://schemas.microsoft.com/office/powerpoint/2010/main" val="1962785306"/>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p:cNvSpPr txBox="1"/>
          <p:nvPr/>
        </p:nvSpPr>
        <p:spPr>
          <a:xfrm>
            <a:off x="416496" y="836613"/>
            <a:ext cx="9073008"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When I have commented on the CCG’s plans and priorities I feel that my comments have been taken on board</a:t>
            </a:r>
          </a:p>
        </p:txBody>
      </p:sp>
      <p:sp>
        <p:nvSpPr>
          <p:cNvPr id="29" name="TextBox 28"/>
          <p:cNvSpPr txBox="1"/>
          <p:nvPr/>
        </p:nvSpPr>
        <p:spPr>
          <a:xfrm>
            <a:off x="426052" y="1124744"/>
            <a:ext cx="1358297"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34" name="TextBox 33"/>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6" name="TextBox 35"/>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0" name="Straight Connector 1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42" name="D_4f004a94664abffc"/>
          <p:cNvGraphicFramePr/>
          <p:nvPr>
            <p:extLst>
              <p:ext uri="{D42A27DB-BD31-4B8C-83A1-F6EECF244321}">
                <p14:modId xmlns:p14="http://schemas.microsoft.com/office/powerpoint/2010/main" val="3784373028"/>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3" name="D_7bfe28807d9330e8"/>
          <p:cNvSpPr txBox="1"/>
          <p:nvPr/>
        </p:nvSpPr>
        <p:spPr>
          <a:xfrm>
            <a:off x="6969224" y="6401421"/>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41" name="D_1caf4007e0d38a37_CalcTable"/>
          <p:cNvGraphicFramePr>
            <a:graphicFrameLocks noGrp="1"/>
          </p:cNvGraphicFramePr>
          <p:nvPr>
            <p:extLst>
              <p:ext uri="{D42A27DB-BD31-4B8C-83A1-F6EECF244321}">
                <p14:modId xmlns:p14="http://schemas.microsoft.com/office/powerpoint/2010/main" val="189780008"/>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40%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40%</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42%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48%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43%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3" name="Oval 42"/>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0" name="D_1caf4007e0d38a37" hidden="1"/>
          <p:cNvGraphicFramePr/>
          <p:nvPr>
            <p:extLst>
              <p:ext uri="{D42A27DB-BD31-4B8C-83A1-F6EECF244321}">
                <p14:modId xmlns:p14="http://schemas.microsoft.com/office/powerpoint/2010/main" val="2834949367"/>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D_7b3331f099066c1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
        <p:nvSpPr>
          <p:cNvPr id="35" name="Oval 34"/>
          <p:cNvSpPr/>
          <p:nvPr/>
        </p:nvSpPr>
        <p:spPr>
          <a:xfrm>
            <a:off x="3951374" y="5077011"/>
            <a:ext cx="129715" cy="13585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127997389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_83fee56d8d633a52"/>
          <p:cNvGraphicFramePr/>
          <p:nvPr>
            <p:extLst>
              <p:ext uri="{D42A27DB-BD31-4B8C-83A1-F6EECF244321}">
                <p14:modId xmlns:p14="http://schemas.microsoft.com/office/powerpoint/2010/main" val="1705463789"/>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65289" cy="50435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each of the following statements about the CCG’s plans and priorities…?</a:t>
            </a:r>
          </a:p>
        </p:txBody>
      </p:sp>
      <p:sp>
        <p:nvSpPr>
          <p:cNvPr id="23" name="D_8ae02940060d1074"/>
          <p:cNvSpPr>
            <a:spLocks noGrp="1"/>
          </p:cNvSpPr>
          <p:nvPr>
            <p:ph type="body" sz="quarter" idx="4294967295"/>
          </p:nvPr>
        </p:nvSpPr>
        <p:spPr>
          <a:xfrm>
            <a:off x="3448495" y="5949280"/>
            <a:ext cx="6238875" cy="349251"/>
          </a:xfrm>
          <a:prstGeom prst="rect">
            <a:avLst/>
          </a:prstGeom>
        </p:spPr>
        <p:txBody>
          <a:bodyPr/>
          <a:lstStyle/>
          <a:p>
            <a:pPr marL="0" indent="0" algn="r">
              <a:buNone/>
            </a:pPr>
            <a:r>
              <a:rPr lang="en-GB" sz="1000" dirty="0">
                <a:latin typeface="Segoe UI"/>
              </a:rPr>
              <a:t>Sheffield CCG</a:t>
            </a:r>
          </a:p>
        </p:txBody>
      </p:sp>
      <p:graphicFrame>
        <p:nvGraphicFramePr>
          <p:cNvPr id="25" name="D_103ef311cab6be0e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52% (33)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11%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6" name="D_103ef311cab6be0e" hidden="1"/>
          <p:cNvGraphicFramePr/>
          <p:nvPr>
            <p:extLst>
              <p:ext uri="{D42A27DB-BD31-4B8C-83A1-F6EECF244321}">
                <p14:modId xmlns:p14="http://schemas.microsoft.com/office/powerpoint/2010/main" val="929729949"/>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47779607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415925" y="835074"/>
            <a:ext cx="9065860"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The CCG has effectively communicated its plans and priorities to me</a:t>
            </a:r>
          </a:p>
        </p:txBody>
      </p:sp>
      <p:sp>
        <p:nvSpPr>
          <p:cNvPr id="21" name="TextBox 20"/>
          <p:cNvSpPr txBox="1"/>
          <p:nvPr/>
        </p:nvSpPr>
        <p:spPr>
          <a:xfrm>
            <a:off x="415925" y="1125538"/>
            <a:ext cx="1357918"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31" name="TextBox 30"/>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rPr>
              <a:t>Percentage of stakeholders saying strongly agree / tend to agree</a:t>
            </a:r>
          </a:p>
        </p:txBody>
      </p:sp>
      <p:sp>
        <p:nvSpPr>
          <p:cNvPr id="33" name="TextBox 32"/>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8" name="Straight Connector 17"/>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28" name="D_89f2ef020b2d4ffc"/>
          <p:cNvGraphicFramePr/>
          <p:nvPr>
            <p:extLst>
              <p:ext uri="{D42A27DB-BD31-4B8C-83A1-F6EECF244321}">
                <p14:modId xmlns:p14="http://schemas.microsoft.com/office/powerpoint/2010/main" val="886167794"/>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6"/>
          </a:graphicData>
        </a:graphic>
      </p:graphicFrame>
      <p:sp>
        <p:nvSpPr>
          <p:cNvPr id="30" name="D_7bfe28807d9330e8"/>
          <p:cNvSpPr txBox="1"/>
          <p:nvPr/>
        </p:nvSpPr>
        <p:spPr>
          <a:xfrm>
            <a:off x="6969224" y="6401421"/>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27" name="D_19d84f643c04b2d7_CalcTable"/>
          <p:cNvGraphicFramePr>
            <a:graphicFrameLocks noGrp="1"/>
          </p:cNvGraphicFramePr>
          <p:nvPr>
            <p:extLst>
              <p:ext uri="{D42A27DB-BD31-4B8C-83A1-F6EECF244321}">
                <p14:modId xmlns:p14="http://schemas.microsoft.com/office/powerpoint/2010/main" val="685494805"/>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53%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57%</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63%</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8" name="Oval 37"/>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9" name="Oval 38"/>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0" name="Oval 39"/>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1" name="Oval 40"/>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2" name="D_19d84f643c04b2d7" hidden="1"/>
          <p:cNvGraphicFramePr/>
          <p:nvPr>
            <p:extLst>
              <p:ext uri="{D42A27DB-BD31-4B8C-83A1-F6EECF244321}">
                <p14:modId xmlns:p14="http://schemas.microsoft.com/office/powerpoint/2010/main" val="3590617406"/>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34" name="D_ccf60b39063e807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
        <p:nvSpPr>
          <p:cNvPr id="35" name="Oval 34"/>
          <p:cNvSpPr/>
          <p:nvPr/>
        </p:nvSpPr>
        <p:spPr>
          <a:xfrm>
            <a:off x="5662727" y="5064729"/>
            <a:ext cx="142687" cy="149438"/>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91135599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_7517fa3c8840c3a4"/>
          <p:cNvGraphicFramePr/>
          <p:nvPr>
            <p:extLst>
              <p:ext uri="{D42A27DB-BD31-4B8C-83A1-F6EECF244321}">
                <p14:modId xmlns:p14="http://schemas.microsoft.com/office/powerpoint/2010/main" val="423123658"/>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66809" cy="504527"/>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each of the following statements about the CCG’s plans and priorities…?</a:t>
            </a:r>
          </a:p>
        </p:txBody>
      </p:sp>
      <p:sp>
        <p:nvSpPr>
          <p:cNvPr id="19" name="D_61fc2ababfa29ab5"/>
          <p:cNvSpPr>
            <a:spLocks noGrp="1"/>
          </p:cNvSpPr>
          <p:nvPr>
            <p:ph type="body" sz="quarter" idx="4294967295"/>
          </p:nvPr>
        </p:nvSpPr>
        <p:spPr>
          <a:xfrm>
            <a:off x="3446805" y="5949280"/>
            <a:ext cx="6238875" cy="349251"/>
          </a:xfrm>
          <a:prstGeom prst="rect">
            <a:avLst/>
          </a:prstGeom>
        </p:spPr>
        <p:txBody>
          <a:bodyPr/>
          <a:lstStyle/>
          <a:p>
            <a:pPr marL="0" indent="0" algn="r">
              <a:buNone/>
            </a:pPr>
            <a:r>
              <a:rPr lang="en-GB" sz="1000" dirty="0">
                <a:latin typeface="Segoe UI"/>
              </a:rPr>
              <a:t>Sheffield CCG</a:t>
            </a:r>
          </a:p>
        </p:txBody>
      </p:sp>
      <p:graphicFrame>
        <p:nvGraphicFramePr>
          <p:cNvPr id="23" name="D_d8fa318f7d39b04f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40% (25)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4" name="D_d8fa318f7d39b04f" hidden="1"/>
          <p:cNvGraphicFramePr/>
          <p:nvPr>
            <p:extLst>
              <p:ext uri="{D42A27DB-BD31-4B8C-83A1-F6EECF244321}">
                <p14:modId xmlns:p14="http://schemas.microsoft.com/office/powerpoint/2010/main" val="3972418497"/>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08061593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_c18149b8383b3397" hidden="1"/>
          <p:cNvGraphicFramePr/>
          <p:nvPr>
            <p:extLst>
              <p:ext uri="{D42A27DB-BD31-4B8C-83A1-F6EECF244321}">
                <p14:modId xmlns:p14="http://schemas.microsoft.com/office/powerpoint/2010/main" val="540128075"/>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D_c6cf6566e3c73397" hidden="1"/>
          <p:cNvGraphicFramePr/>
          <p:nvPr>
            <p:extLst>
              <p:ext uri="{D42A27DB-BD31-4B8C-83A1-F6EECF244321}">
                <p14:modId xmlns:p14="http://schemas.microsoft.com/office/powerpoint/2010/main" val="3843227895"/>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p:cNvSpPr txBox="1"/>
          <p:nvPr/>
        </p:nvSpPr>
        <p:spPr>
          <a:xfrm>
            <a:off x="415925" y="836711"/>
            <a:ext cx="9066810"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The CCG’s plans and priorities are the right ones</a:t>
            </a:r>
          </a:p>
        </p:txBody>
      </p:sp>
      <p:sp>
        <p:nvSpPr>
          <p:cNvPr id="30" name="TextBox 29"/>
          <p:cNvSpPr txBox="1"/>
          <p:nvPr/>
        </p:nvSpPr>
        <p:spPr>
          <a:xfrm>
            <a:off x="415925" y="1124744"/>
            <a:ext cx="1346316"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35" name="TextBox 34"/>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7" name="TextBox 36"/>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0" name="Straight Connector 1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42" name="D_2e74388f212a6e13"/>
          <p:cNvGraphicFramePr/>
          <p:nvPr>
            <p:extLst>
              <p:ext uri="{D42A27DB-BD31-4B8C-83A1-F6EECF244321}">
                <p14:modId xmlns:p14="http://schemas.microsoft.com/office/powerpoint/2010/main" val="976497039"/>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4" name="D_7bfe28807d9330e8"/>
          <p:cNvSpPr txBox="1"/>
          <p:nvPr/>
        </p:nvSpPr>
        <p:spPr>
          <a:xfrm>
            <a:off x="6969224" y="6401421"/>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41" name="D_e2193e656c05c8b7_CalcTable"/>
          <p:cNvGraphicFramePr>
            <a:graphicFrameLocks noGrp="1"/>
          </p:cNvGraphicFramePr>
          <p:nvPr>
            <p:extLst>
              <p:ext uri="{D42A27DB-BD31-4B8C-83A1-F6EECF244321}">
                <p14:modId xmlns:p14="http://schemas.microsoft.com/office/powerpoint/2010/main" val="439345900"/>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46%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44%</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53%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50%</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46%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53%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3" name="Oval 42"/>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6" name="D_e2193e656c05c8b7" hidden="1"/>
          <p:cNvGraphicFramePr/>
          <p:nvPr>
            <p:extLst>
              <p:ext uri="{D42A27DB-BD31-4B8C-83A1-F6EECF244321}">
                <p14:modId xmlns:p14="http://schemas.microsoft.com/office/powerpoint/2010/main" val="2866474073"/>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D_7a13cf5abbed4b4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sp>
        <p:nvSpPr>
          <p:cNvPr id="33" name="Oval 32"/>
          <p:cNvSpPr/>
          <p:nvPr/>
        </p:nvSpPr>
        <p:spPr>
          <a:xfrm>
            <a:off x="4460515" y="5090896"/>
            <a:ext cx="129715" cy="13585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6" name="Oval 35"/>
          <p:cNvSpPr/>
          <p:nvPr/>
        </p:nvSpPr>
        <p:spPr>
          <a:xfrm>
            <a:off x="5077895" y="5079009"/>
            <a:ext cx="129715" cy="13585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45741167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_56b71cb674daabba"/>
          <p:cNvGraphicFramePr/>
          <p:nvPr>
            <p:extLst>
              <p:ext uri="{D42A27DB-BD31-4B8C-83A1-F6EECF244321}">
                <p14:modId xmlns:p14="http://schemas.microsoft.com/office/powerpoint/2010/main" val="1425973039"/>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D_3cd27ec41efd596a"/>
          <p:cNvGraphicFramePr/>
          <p:nvPr>
            <p:extLst>
              <p:ext uri="{D42A27DB-BD31-4B8C-83A1-F6EECF244321}">
                <p14:modId xmlns:p14="http://schemas.microsoft.com/office/powerpoint/2010/main" val="958888149"/>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idx="4294967295"/>
          </p:nvPr>
        </p:nvSpPr>
        <p:spPr>
          <a:xfrm>
            <a:off x="410447" y="260350"/>
            <a:ext cx="9072143" cy="329799"/>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effective, if at all, do you feel the CCG is as a local system leader?</a:t>
            </a:r>
          </a:p>
        </p:txBody>
      </p:sp>
      <p:graphicFrame>
        <p:nvGraphicFramePr>
          <p:cNvPr id="23" name="D_34334daf47b052ca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 effective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Not very / Not at all effective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22% (14)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4" name="D_34334daf47b052ca" hidden="1"/>
          <p:cNvGraphicFramePr/>
          <p:nvPr>
            <p:extLst>
              <p:ext uri="{D42A27DB-BD31-4B8C-83A1-F6EECF244321}">
                <p14:modId xmlns:p14="http://schemas.microsoft.com/office/powerpoint/2010/main" val="2269382148"/>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163841978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D_c18149b8383b3397" hidden="1"/>
          <p:cNvGraphicFramePr/>
          <p:nvPr>
            <p:extLst>
              <p:ext uri="{D42A27DB-BD31-4B8C-83A1-F6EECF244321}">
                <p14:modId xmlns:p14="http://schemas.microsoft.com/office/powerpoint/2010/main" val="378820212"/>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D_c6cf6566e3c73397" hidden="1"/>
          <p:cNvGraphicFramePr/>
          <p:nvPr>
            <p:extLst>
              <p:ext uri="{D42A27DB-BD31-4B8C-83A1-F6EECF244321}">
                <p14:modId xmlns:p14="http://schemas.microsoft.com/office/powerpoint/2010/main" val="160047880"/>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8"/>
          </a:graphicData>
        </a:graphic>
      </p:graphicFrame>
      <p:sp>
        <p:nvSpPr>
          <p:cNvPr id="27" name="TextBox 26"/>
          <p:cNvSpPr txBox="1"/>
          <p:nvPr/>
        </p:nvSpPr>
        <p:spPr>
          <a:xfrm>
            <a:off x="417361" y="662760"/>
            <a:ext cx="9072143" cy="533992"/>
          </a:xfrm>
          <a:prstGeom prst="rect">
            <a:avLst/>
          </a:prstGeom>
          <a:solidFill>
            <a:srgbClr val="71B2C9"/>
          </a:solidFill>
        </p:spPr>
        <p:txBody>
          <a:bodyPr wrap="square" lIns="0" tIns="0" rIns="0" bIns="0" rtlCol="0">
            <a:spAutoFit/>
          </a:bodyPr>
          <a:lstStyle/>
          <a:p>
            <a:pPr algn="l"/>
            <a:r>
              <a:rPr lang="en-GB" sz="1120" b="1" dirty="0">
                <a:solidFill>
                  <a:schemeClr val="bg1"/>
                </a:solidFill>
                <a:latin typeface="Segoe UI" panose="020B0502040204020203" pitchFamily="34" charset="0"/>
                <a:ea typeface="Segoe UI" panose="020B0502040204020203" pitchFamily="34" charset="0"/>
                <a:cs typeface="Segoe UI" panose="020B0502040204020203" pitchFamily="34" charset="0"/>
              </a:rPr>
              <a:t>By ‘local system leader‘ we mean that the CCG works proactively and constructively with the other partners in its local economy, prioritising tasks-in-common over formal organisational boundaries, </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for example sustainability and transformation plans,</a:t>
            </a:r>
            <a:r>
              <a:rPr lang="en-GB" sz="1120" b="1" dirty="0">
                <a:solidFill>
                  <a:schemeClr val="bg1"/>
                </a:solidFill>
                <a:latin typeface="Segoe UI" panose="020B0502040204020203" pitchFamily="34" charset="0"/>
                <a:ea typeface="Segoe UI" panose="020B0502040204020203" pitchFamily="34" charset="0"/>
                <a:cs typeface="Segoe UI" panose="020B0502040204020203" pitchFamily="34" charset="0"/>
              </a:rPr>
              <a:t> to seek the best health and wellbeing outcomes for its population</a:t>
            </a:r>
            <a:r>
              <a:rPr lang="en-GB" sz="1150" b="1"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sp>
        <p:nvSpPr>
          <p:cNvPr id="30" name="TextBox 29"/>
          <p:cNvSpPr txBox="1"/>
          <p:nvPr/>
        </p:nvSpPr>
        <p:spPr>
          <a:xfrm>
            <a:off x="417360" y="1228110"/>
            <a:ext cx="136698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35" name="TextBox 34"/>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very effective/ fairly effective</a:t>
            </a:r>
          </a:p>
        </p:txBody>
      </p:sp>
      <p:sp>
        <p:nvSpPr>
          <p:cNvPr id="37" name="TextBox 36"/>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6" name="Straight Connector 25"/>
          <p:cNvCxnSpPr/>
          <p:nvPr/>
        </p:nvCxnSpPr>
        <p:spPr>
          <a:xfrm flipV="1">
            <a:off x="416496" y="4797152"/>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21200" y="1228110"/>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5"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2" name="D_34f09a7ac072238a"/>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Sheffield CCG</a:t>
            </a:r>
            <a:endParaRPr lang="en-GB" sz="1000" kern="0" dirty="0">
              <a:latin typeface="Segoe UI"/>
            </a:endParaRPr>
          </a:p>
        </p:txBody>
      </p:sp>
      <p:graphicFrame>
        <p:nvGraphicFramePr>
          <p:cNvPr id="43" name="D_28d2316fe92a7397_CalcTable"/>
          <p:cNvGraphicFramePr>
            <a:graphicFrameLocks noGrp="1"/>
          </p:cNvGraphicFramePr>
          <p:nvPr>
            <p:extLst>
              <p:ext uri="{D42A27DB-BD31-4B8C-83A1-F6EECF244321}">
                <p14:modId xmlns:p14="http://schemas.microsoft.com/office/powerpoint/2010/main" val="4114752798"/>
              </p:ext>
            </p:extLst>
          </p:nvPr>
        </p:nvGraphicFramePr>
        <p:xfrm>
          <a:off x="990996" y="5700965"/>
          <a:ext cx="7314165"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69%</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73%</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70%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76%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4" name="Oval 43"/>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3787144"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5250747"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9" name="Oval 48"/>
          <p:cNvSpPr/>
          <p:nvPr/>
        </p:nvSpPr>
        <p:spPr>
          <a:xfrm>
            <a:off x="6711176"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6" name="D_01e951c6ef731e2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national average: All stakeholders (8512), Base CCG cluster: All stakeholders (968), Base CCG DCO: All stakeholders (898)</a:t>
            </a:r>
          </a:p>
        </p:txBody>
      </p:sp>
      <p:graphicFrame>
        <p:nvGraphicFramePr>
          <p:cNvPr id="38" name="D_28d2316fe92a7397" hidden="1"/>
          <p:cNvGraphicFramePr/>
          <p:nvPr>
            <p:extLst>
              <p:ext uri="{D42A27DB-BD31-4B8C-83A1-F6EECF244321}">
                <p14:modId xmlns:p14="http://schemas.microsoft.com/office/powerpoint/2010/main" val="4233851618"/>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Oval 30"/>
          <p:cNvSpPr/>
          <p:nvPr/>
        </p:nvSpPr>
        <p:spPr>
          <a:xfrm>
            <a:off x="6453136" y="509199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337717167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_e52c0f6db8239bdc"/>
          <p:cNvGraphicFramePr/>
          <p:nvPr>
            <p:extLst>
              <p:ext uri="{D42A27DB-BD31-4B8C-83A1-F6EECF244321}">
                <p14:modId xmlns:p14="http://schemas.microsoft.com/office/powerpoint/2010/main" val="2582702278"/>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_282c1232e5b45fb6"/>
          <p:cNvGraphicFramePr/>
          <p:nvPr>
            <p:extLst>
              <p:ext uri="{D42A27DB-BD31-4B8C-83A1-F6EECF244321}">
                <p14:modId xmlns:p14="http://schemas.microsoft.com/office/powerpoint/2010/main" val="1839009675"/>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_ea52d73d852c3c61_CalcTable"/>
          <p:cNvGraphicFramePr>
            <a:graphicFrameLocks/>
          </p:cNvGraphicFramePr>
          <p:nvPr>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Great deal /  Fair amount</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Not very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much /  Not at all</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54% (34)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11%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16" name="D_ea52d73d852c3c61" hidden="1"/>
          <p:cNvGraphicFramePr/>
          <p:nvPr>
            <p:extLst>
              <p:ext uri="{D42A27DB-BD31-4B8C-83A1-F6EECF244321}">
                <p14:modId xmlns:p14="http://schemas.microsoft.com/office/powerpoint/2010/main" val="3435223121"/>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Ipsos Ribbon Rules" hidden="1"/>
          <p:cNvGraphicFramePr/>
          <p:nvPr>
            <p:extLst>
              <p:ext uri="{D42A27DB-BD31-4B8C-83A1-F6EECF244321}">
                <p14:modId xmlns:p14="http://schemas.microsoft.com/office/powerpoint/2010/main" val="81039463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a great deal / fair amount</a:t>
            </a:r>
          </a:p>
        </p:txBody>
      </p:sp>
      <p:sp>
        <p:nvSpPr>
          <p:cNvPr id="28" name="TextBox 27"/>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7" name="Straight Connector 16"/>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3" name="TextBox 22"/>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33"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35" name="D_b47d1b3b3c233f4f"/>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Sheffield CCG</a:t>
            </a:r>
            <a:endParaRPr lang="en-GB" sz="1000" kern="0" dirty="0">
              <a:latin typeface="Segoe UI"/>
            </a:endParaRPr>
          </a:p>
        </p:txBody>
      </p:sp>
      <p:sp>
        <p:nvSpPr>
          <p:cNvPr id="32" name="Title 1"/>
          <p:cNvSpPr txBox="1">
            <a:spLocks/>
          </p:cNvSpPr>
          <p:nvPr/>
        </p:nvSpPr>
        <p:spPr>
          <a:xfrm>
            <a:off x="410447" y="260350"/>
            <a:ext cx="9073008" cy="749966"/>
          </a:xfrm>
          <a:prstGeom prst="rect">
            <a:avLst/>
          </a:prstGeom>
          <a:solidFill>
            <a:srgbClr val="1B365D"/>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pPr algn="just"/>
            <a:r>
              <a:rPr lang="en-GB" sz="1200" kern="0">
                <a:latin typeface="Segoe UI"/>
                <a:ea typeface="Segoe UI" panose="020B0502040204020203" pitchFamily="34" charset="0"/>
                <a:cs typeface="Segoe UI" panose="020B0502040204020203" pitchFamily="34" charset="0"/>
              </a:rPr>
              <a:t>Please now think about discussions that take place about the wider health economy in your area, through local groups. This may include groups such as the Quality Surveillance Group, Urgent Care Working Group, Council for Voluntary Services, Strategic Clinical Networks, Clinical Senate Assemblies, clinical or non-clinical networks, forums and any other relevant local groups. To what extent, if at all, would you say the CCG has contributed to wider discussions through these groups?</a:t>
            </a:r>
            <a:endParaRPr lang="en-GB" sz="1200" kern="0" dirty="0">
              <a:latin typeface="Segoe UI"/>
              <a:ea typeface="Segoe UI" panose="020B0502040204020203" pitchFamily="34" charset="0"/>
              <a:cs typeface="Segoe UI" panose="020B0502040204020203" pitchFamily="34" charset="0"/>
            </a:endParaRPr>
          </a:p>
        </p:txBody>
      </p:sp>
      <p:graphicFrame>
        <p:nvGraphicFramePr>
          <p:cNvPr id="22" name="D_fd17e48cd3405fe7_CalcTable"/>
          <p:cNvGraphicFramePr>
            <a:graphicFrameLocks noGrp="1"/>
          </p:cNvGraphicFramePr>
          <p:nvPr>
            <p:extLst>
              <p:ext uri="{D42A27DB-BD31-4B8C-83A1-F6EECF244321}">
                <p14:modId xmlns:p14="http://schemas.microsoft.com/office/powerpoint/2010/main" val="2086472830"/>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57%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61%</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4" name="Oval 33"/>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6" name="Oval 35"/>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7" name="Oval 36"/>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8" name="Oval 37"/>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9" name="Oval 38"/>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0" name="Oval 39"/>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4" name="D_fc987a893bb48d0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graphicFrame>
        <p:nvGraphicFramePr>
          <p:cNvPr id="27" name="D_fd17e48cd3405fe7" hidden="1"/>
          <p:cNvGraphicFramePr/>
          <p:nvPr>
            <p:extLst>
              <p:ext uri="{D42A27DB-BD31-4B8C-83A1-F6EECF244321}">
                <p14:modId xmlns:p14="http://schemas.microsoft.com/office/powerpoint/2010/main" val="1442473594"/>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29" name="Oval 28"/>
          <p:cNvSpPr/>
          <p:nvPr/>
        </p:nvSpPr>
        <p:spPr>
          <a:xfrm>
            <a:off x="5423173" y="5109248"/>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422092622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8550" cy="575965"/>
          </a:xfrm>
          <a:prstGeom prst="rect">
            <a:avLst/>
          </a:prstGeom>
          <a:solidFill>
            <a:srgbClr val="173861"/>
          </a:solidFill>
        </p:spPr>
        <p:txBody>
          <a:bodyPr anchor="ctr"/>
          <a:lstStyle/>
          <a:p>
            <a:r>
              <a:rPr lang="en-GB" sz="1800" dirty="0">
                <a:latin typeface="Segoe UI" panose="020B0502040204020203" pitchFamily="34" charset="0"/>
                <a:ea typeface="Segoe UI" panose="020B0502040204020203" pitchFamily="34" charset="0"/>
                <a:cs typeface="Segoe UI" panose="020B0502040204020203" pitchFamily="34" charset="0"/>
              </a:rPr>
              <a:t>How satisfied or dissatisfied are you with the steps taken by CCG to </a:t>
            </a:r>
            <a:r>
              <a:rPr lang="en-GB" sz="1800" u="sng" dirty="0">
                <a:latin typeface="Segoe UI" panose="020B0502040204020203" pitchFamily="34" charset="0"/>
                <a:ea typeface="Segoe UI" panose="020B0502040204020203" pitchFamily="34" charset="0"/>
                <a:cs typeface="Segoe UI" panose="020B0502040204020203" pitchFamily="34" charset="0"/>
              </a:rPr>
              <a:t>engage</a:t>
            </a:r>
            <a:r>
              <a:rPr lang="en-GB" sz="1800" dirty="0">
                <a:latin typeface="Segoe UI" panose="020B0502040204020203" pitchFamily="34" charset="0"/>
                <a:ea typeface="Segoe UI" panose="020B0502040204020203" pitchFamily="34" charset="0"/>
                <a:cs typeface="Segoe UI" panose="020B0502040204020203" pitchFamily="34" charset="0"/>
              </a:rPr>
              <a:t> with patients and the public? </a:t>
            </a:r>
          </a:p>
        </p:txBody>
      </p:sp>
      <p:graphicFrame>
        <p:nvGraphicFramePr>
          <p:cNvPr id="9" name="D_16b233a0d7624192"/>
          <p:cNvGraphicFramePr/>
          <p:nvPr>
            <p:extLst>
              <p:ext uri="{D42A27DB-BD31-4B8C-83A1-F6EECF244321}">
                <p14:modId xmlns:p14="http://schemas.microsoft.com/office/powerpoint/2010/main" val="2733953334"/>
              </p:ext>
            </p:extLst>
          </p:nvPr>
        </p:nvGraphicFramePr>
        <p:xfrm>
          <a:off x="-1" y="1124744"/>
          <a:ext cx="5889105"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1634787850"/>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_b8046b7380d474ce" hidden="1"/>
          <p:cNvGraphicFramePr/>
          <p:nvPr>
            <p:extLst>
              <p:ext uri="{D42A27DB-BD31-4B8C-83A1-F6EECF244321}">
                <p14:modId xmlns:p14="http://schemas.microsoft.com/office/powerpoint/2010/main" val="62850952"/>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956d6741f1bc5a99" hidden="1"/>
          <p:cNvGraphicFramePr/>
          <p:nvPr>
            <p:extLst>
              <p:ext uri="{D42A27DB-BD31-4B8C-83A1-F6EECF244321}">
                <p14:modId xmlns:p14="http://schemas.microsoft.com/office/powerpoint/2010/main" val="3518662142"/>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3" name="D_3f0bba7800f780db"/>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Sheffield CCG</a:t>
            </a:r>
          </a:p>
        </p:txBody>
      </p:sp>
      <p:sp>
        <p:nvSpPr>
          <p:cNvPr id="20" name="D_7bfe28807d9330e8"/>
          <p:cNvSpPr txBox="1"/>
          <p:nvPr/>
        </p:nvSpPr>
        <p:spPr>
          <a:xfrm>
            <a:off x="6969224" y="64049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0" name="D_1d7f55cb2770f717_CalcTable"/>
          <p:cNvGraphicFramePr>
            <a:graphicFrameLocks/>
          </p:cNvGraphicFramePr>
          <p:nvPr>
            <p:extLst>
              <p:ext uri="{D42A27DB-BD31-4B8C-83A1-F6EECF244321}">
                <p14:modId xmlns:p14="http://schemas.microsoft.com/office/powerpoint/2010/main" val="1228082436"/>
              </p:ext>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 Satisfied</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 dissatisfied</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37% (23)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 (6)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cxnSp>
        <p:nvCxnSpPr>
          <p:cNvPr id="12" name="Straight Connector 11"/>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16" name="TextBox 15"/>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17" name="D_6361bf30a955a107"/>
          <p:cNvGraphicFramePr/>
          <p:nvPr>
            <p:extLst>
              <p:ext uri="{D42A27DB-BD31-4B8C-83A1-F6EECF244321}">
                <p14:modId xmlns:p14="http://schemas.microsoft.com/office/powerpoint/2010/main" val="901226118"/>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sp>
        <p:nvSpPr>
          <p:cNvPr id="19" name="TextBox 18"/>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a great deal / fair amount</a:t>
            </a:r>
          </a:p>
        </p:txBody>
      </p:sp>
      <p:graphicFrame>
        <p:nvGraphicFramePr>
          <p:cNvPr id="22" name="D_239dc9fa1eeb7a17_CalcTable"/>
          <p:cNvGraphicFramePr>
            <a:graphicFrameLocks noGrp="1"/>
          </p:cNvGraphicFramePr>
          <p:nvPr>
            <p:extLst>
              <p:ext uri="{D42A27DB-BD31-4B8C-83A1-F6EECF244321}">
                <p14:modId xmlns:p14="http://schemas.microsoft.com/office/powerpoint/2010/main" val="4290417764"/>
              </p:ext>
            </p:extLst>
          </p:nvPr>
        </p:nvGraphicFramePr>
        <p:xfrm>
          <a:off x="990996" y="5700965"/>
          <a:ext cx="7922444" cy="193920"/>
        </p:xfrm>
        <a:graphic>
          <a:graphicData uri="http://schemas.openxmlformats.org/drawingml/2006/table">
            <a:tbl>
              <a:tblPr firstRow="1" bandRow="1">
                <a:tableStyleId>{5C22544A-7EE6-4342-B048-85BDC9FD1C3A}</a:tableStyleId>
              </a:tblPr>
              <a:tblGrid>
                <a:gridCol w="1980611">
                  <a:extLst>
                    <a:ext uri="{9D8B030D-6E8A-4147-A177-3AD203B41FA5}">
                      <a16:colId xmlns="" xmlns:a16="http://schemas.microsoft.com/office/drawing/2014/main" val="20000"/>
                    </a:ext>
                  </a:extLst>
                </a:gridCol>
                <a:gridCol w="1980611">
                  <a:extLst>
                    <a:ext uri="{9D8B030D-6E8A-4147-A177-3AD203B41FA5}">
                      <a16:colId xmlns="" xmlns:a16="http://schemas.microsoft.com/office/drawing/2014/main" val="20005"/>
                    </a:ext>
                  </a:extLst>
                </a:gridCol>
                <a:gridCol w="1980611">
                  <a:extLst>
                    <a:ext uri="{9D8B030D-6E8A-4147-A177-3AD203B41FA5}">
                      <a16:colId xmlns="" xmlns:a16="http://schemas.microsoft.com/office/drawing/2014/main" val="20006"/>
                    </a:ext>
                  </a:extLst>
                </a:gridCol>
                <a:gridCol w="1980611">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39%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6" name="Oval 25"/>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7" name="Oval 26"/>
          <p:cNvSpPr/>
          <p:nvPr/>
        </p:nvSpPr>
        <p:spPr>
          <a:xfrm>
            <a:off x="2826628" y="5738370"/>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9" name="Oval 28"/>
          <p:cNvSpPr/>
          <p:nvPr/>
        </p:nvSpPr>
        <p:spPr>
          <a:xfrm>
            <a:off x="4825998" y="5732279"/>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1" name="Oval 30"/>
          <p:cNvSpPr/>
          <p:nvPr/>
        </p:nvSpPr>
        <p:spPr>
          <a:xfrm>
            <a:off x="6775739" y="5732278"/>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4" name="D_99b0989a2e6ee98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national average: All stakeholders (8512), Base CCG cluster: All stakeholders (968), Base CCG DCO: All stakeholders (898)</a:t>
            </a:r>
          </a:p>
        </p:txBody>
      </p:sp>
      <p:graphicFrame>
        <p:nvGraphicFramePr>
          <p:cNvPr id="25" name="D_239dc9fa1eeb7a17" hidden="1"/>
          <p:cNvGraphicFramePr/>
          <p:nvPr>
            <p:extLst>
              <p:ext uri="{D42A27DB-BD31-4B8C-83A1-F6EECF244321}">
                <p14:modId xmlns:p14="http://schemas.microsoft.com/office/powerpoint/2010/main" val="3344447214"/>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D_1d7f55cb2770f717" hidden="1"/>
          <p:cNvGraphicFramePr/>
          <p:nvPr>
            <p:extLst>
              <p:ext uri="{D42A27DB-BD31-4B8C-83A1-F6EECF244321}">
                <p14:modId xmlns:p14="http://schemas.microsoft.com/office/powerpoint/2010/main" val="2933081909"/>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8268321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1189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that each of the following statements apply to your CCG?</a:t>
            </a:r>
          </a:p>
        </p:txBody>
      </p:sp>
      <p:graphicFrame>
        <p:nvGraphicFramePr>
          <p:cNvPr id="3" name="Ipsos Ribbon Rules" hidden="1"/>
          <p:cNvGraphicFramePr/>
          <p:nvPr>
            <p:extLst>
              <p:ext uri="{D42A27DB-BD31-4B8C-83A1-F6EECF244321}">
                <p14:modId xmlns:p14="http://schemas.microsoft.com/office/powerpoint/2010/main" val="296111342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15925" y="830933"/>
            <a:ext cx="9074150"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The CCG acts on the views of patients and the public when making commissioning decisions</a:t>
            </a:r>
          </a:p>
        </p:txBody>
      </p:sp>
      <p:sp>
        <p:nvSpPr>
          <p:cNvPr id="20" name="D_8475432a0c234df7"/>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Sheffield CCG</a:t>
            </a:r>
          </a:p>
        </p:txBody>
      </p:sp>
      <p:sp>
        <p:nvSpPr>
          <p:cNvPr id="16" name="D_7bfe28807d9330e8"/>
          <p:cNvSpPr txBox="1"/>
          <p:nvPr/>
        </p:nvSpPr>
        <p:spPr>
          <a:xfrm>
            <a:off x="6969224" y="64049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2" name="D_ba89abcffab571b7_CalcTable"/>
          <p:cNvGraphicFramePr>
            <a:graphicFrameLocks/>
          </p:cNvGraphicFramePr>
          <p:nvPr>
            <p:extLst>
              <p:ext uri="{D42A27DB-BD31-4B8C-83A1-F6EECF244321}">
                <p14:modId xmlns:p14="http://schemas.microsoft.com/office/powerpoint/2010/main" val="2172444427"/>
              </p:ext>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49% (31)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14% (9)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sp>
        <p:nvSpPr>
          <p:cNvPr id="14" name="TextBox 13"/>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a great deal / fair amount</a:t>
            </a:r>
          </a:p>
        </p:txBody>
      </p:sp>
      <p:sp>
        <p:nvSpPr>
          <p:cNvPr id="17" name="TextBox 16"/>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8" name="Straight Connector 17"/>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1" name="TextBox 20"/>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23" name="D_b2e7df1ea86331b7_CalcTable"/>
          <p:cNvGraphicFramePr>
            <a:graphicFrameLocks noGrp="1"/>
          </p:cNvGraphicFramePr>
          <p:nvPr>
            <p:extLst>
              <p:ext uri="{D42A27DB-BD31-4B8C-83A1-F6EECF244321}">
                <p14:modId xmlns:p14="http://schemas.microsoft.com/office/powerpoint/2010/main" val="3088004618"/>
              </p:ext>
            </p:extLst>
          </p:nvPr>
        </p:nvGraphicFramePr>
        <p:xfrm>
          <a:off x="990996" y="5700965"/>
          <a:ext cx="7706420" cy="193920"/>
        </p:xfrm>
        <a:graphic>
          <a:graphicData uri="http://schemas.openxmlformats.org/drawingml/2006/table">
            <a:tbl>
              <a:tblPr firstRow="1" bandRow="1">
                <a:tableStyleId>{5C22544A-7EE6-4342-B048-85BDC9FD1C3A}</a:tableStyleId>
              </a:tblPr>
              <a:tblGrid>
                <a:gridCol w="1926605">
                  <a:extLst>
                    <a:ext uri="{9D8B030D-6E8A-4147-A177-3AD203B41FA5}">
                      <a16:colId xmlns="" xmlns:a16="http://schemas.microsoft.com/office/drawing/2014/main" val="20000"/>
                    </a:ext>
                  </a:extLst>
                </a:gridCol>
                <a:gridCol w="1926605">
                  <a:extLst>
                    <a:ext uri="{9D8B030D-6E8A-4147-A177-3AD203B41FA5}">
                      <a16:colId xmlns="" xmlns:a16="http://schemas.microsoft.com/office/drawing/2014/main" val="20005"/>
                    </a:ext>
                  </a:extLst>
                </a:gridCol>
                <a:gridCol w="1926605">
                  <a:extLst>
                    <a:ext uri="{9D8B030D-6E8A-4147-A177-3AD203B41FA5}">
                      <a16:colId xmlns="" xmlns:a16="http://schemas.microsoft.com/office/drawing/2014/main" val="20006"/>
                    </a:ext>
                  </a:extLst>
                </a:gridCol>
                <a:gridCol w="1926605">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47%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50%</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43%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53%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7" name="Oval 26"/>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8" name="Oval 27"/>
          <p:cNvSpPr/>
          <p:nvPr/>
        </p:nvSpPr>
        <p:spPr>
          <a:xfrm>
            <a:off x="2792760" y="5731435"/>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0" name="Oval 29"/>
          <p:cNvSpPr/>
          <p:nvPr/>
        </p:nvSpPr>
        <p:spPr>
          <a:xfrm>
            <a:off x="4701619"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2" name="Oval 31"/>
          <p:cNvSpPr/>
          <p:nvPr/>
        </p:nvSpPr>
        <p:spPr>
          <a:xfrm>
            <a:off x="6621306" y="5731435"/>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4" name="D_8c6f2c421e9dc69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national average: All stakeholders (8512), Base CCG cluster: All stakeholders (968), Base CCG DCO: All stakeholders (898)</a:t>
            </a:r>
          </a:p>
        </p:txBody>
      </p:sp>
      <p:graphicFrame>
        <p:nvGraphicFramePr>
          <p:cNvPr id="25" name="D_b2e7df1ea86331b7" hidden="1"/>
          <p:cNvGraphicFramePr/>
          <p:nvPr>
            <p:extLst>
              <p:ext uri="{D42A27DB-BD31-4B8C-83A1-F6EECF244321}">
                <p14:modId xmlns:p14="http://schemas.microsoft.com/office/powerpoint/2010/main" val="2595227311"/>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D_ba89abcffab571b7" hidden="1"/>
          <p:cNvGraphicFramePr/>
          <p:nvPr>
            <p:extLst>
              <p:ext uri="{D42A27DB-BD31-4B8C-83A1-F6EECF244321}">
                <p14:modId xmlns:p14="http://schemas.microsoft.com/office/powerpoint/2010/main" val="2653700854"/>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D_6b00cde68954bc77"/>
          <p:cNvGraphicFramePr/>
          <p:nvPr>
            <p:extLst>
              <p:ext uri="{D42A27DB-BD31-4B8C-83A1-F6EECF244321}">
                <p14:modId xmlns:p14="http://schemas.microsoft.com/office/powerpoint/2010/main" val="2170003546"/>
              </p:ext>
            </p:extLst>
          </p:nvPr>
        </p:nvGraphicFramePr>
        <p:xfrm>
          <a:off x="200471" y="1117073"/>
          <a:ext cx="5688369"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D_4b8a1a442a4631b7"/>
          <p:cNvGraphicFramePr/>
          <p:nvPr>
            <p:extLst>
              <p:ext uri="{D42A27DB-BD31-4B8C-83A1-F6EECF244321}">
                <p14:modId xmlns:p14="http://schemas.microsoft.com/office/powerpoint/2010/main" val="371611477"/>
              </p:ext>
            </p:extLst>
          </p:nvPr>
        </p:nvGraphicFramePr>
        <p:xfrm>
          <a:off x="209551" y="4834229"/>
          <a:ext cx="9486897" cy="77918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1480233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04056"/>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each of the following statements…?</a:t>
            </a:r>
          </a:p>
        </p:txBody>
      </p:sp>
      <p:graphicFrame>
        <p:nvGraphicFramePr>
          <p:cNvPr id="3" name="Ipsos Ribbon Rules" hidden="1"/>
          <p:cNvGraphicFramePr/>
          <p:nvPr>
            <p:extLst>
              <p:ext uri="{D42A27DB-BD31-4B8C-83A1-F6EECF244321}">
                <p14:modId xmlns:p14="http://schemas.microsoft.com/office/powerpoint/2010/main" val="22833785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10447" y="846431"/>
            <a:ext cx="9074150" cy="184666"/>
          </a:xfrm>
          <a:prstGeom prst="rect">
            <a:avLst/>
          </a:prstGeom>
          <a:solidFill>
            <a:srgbClr val="71B2C9"/>
          </a:solidFill>
        </p:spPr>
        <p:txBody>
          <a:bodyPr wrap="square" lIns="0" tIns="0" rIns="0" bIns="0" rtlCol="0">
            <a:spAutoFit/>
          </a:bodyPr>
          <a:lstStyle/>
          <a:p>
            <a:pPr lvl="0"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The CCG effectively communicates about how it has acted on what it is told by patients and the public</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D_53be1ff209daea8d" hidden="1"/>
          <p:cNvGraphicFramePr/>
          <p:nvPr>
            <p:extLst>
              <p:ext uri="{D42A27DB-BD31-4B8C-83A1-F6EECF244321}">
                <p14:modId xmlns:p14="http://schemas.microsoft.com/office/powerpoint/2010/main" val="4192629578"/>
              </p:ext>
            </p:extLst>
          </p:nvPr>
        </p:nvGraphicFramePr>
        <p:xfrm>
          <a:off x="8409384" y="191683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fdeaf179972fc3bd" hidden="1"/>
          <p:cNvGraphicFramePr/>
          <p:nvPr>
            <p:extLst>
              <p:ext uri="{D42A27DB-BD31-4B8C-83A1-F6EECF244321}">
                <p14:modId xmlns:p14="http://schemas.microsoft.com/office/powerpoint/2010/main" val="3253002653"/>
              </p:ext>
            </p:extLst>
          </p:nvPr>
        </p:nvGraphicFramePr>
        <p:xfrm>
          <a:off x="8337376" y="2636912"/>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0" name="D_49d677e0bb807587"/>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Sheffield CCG</a:t>
            </a:r>
          </a:p>
        </p:txBody>
      </p:sp>
      <p:sp>
        <p:nvSpPr>
          <p:cNvPr id="16" name="D_7bfe28807d9330e8"/>
          <p:cNvSpPr txBox="1"/>
          <p:nvPr/>
        </p:nvSpPr>
        <p:spPr>
          <a:xfrm>
            <a:off x="6969224" y="64049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4" name="D_285faae03b38d947_CalcTable"/>
          <p:cNvGraphicFramePr>
            <a:graphicFrameLocks/>
          </p:cNvGraphicFramePr>
          <p:nvPr>
            <p:extLst>
              <p:ext uri="{D42A27DB-BD31-4B8C-83A1-F6EECF244321}">
                <p14:modId xmlns:p14="http://schemas.microsoft.com/office/powerpoint/2010/main" val="2267728151"/>
              </p:ext>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43% (27)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11%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25%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25%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sp>
        <p:nvSpPr>
          <p:cNvPr id="15" name="TextBox 14"/>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a great deal / fair amount</a:t>
            </a:r>
          </a:p>
        </p:txBody>
      </p:sp>
      <p:sp>
        <p:nvSpPr>
          <p:cNvPr id="18" name="TextBox 17"/>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9" name="Straight Connector 18"/>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2" name="TextBox 2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24" name="D_890f129c18e09947_CalcTable"/>
          <p:cNvGraphicFramePr>
            <a:graphicFrameLocks noGrp="1"/>
          </p:cNvGraphicFramePr>
          <p:nvPr>
            <p:extLst>
              <p:ext uri="{D42A27DB-BD31-4B8C-83A1-F6EECF244321}">
                <p14:modId xmlns:p14="http://schemas.microsoft.com/office/powerpoint/2010/main" val="1055270424"/>
              </p:ext>
            </p:extLst>
          </p:nvPr>
        </p:nvGraphicFramePr>
        <p:xfrm>
          <a:off x="990996" y="5700965"/>
          <a:ext cx="7706420" cy="193920"/>
        </p:xfrm>
        <a:graphic>
          <a:graphicData uri="http://schemas.openxmlformats.org/drawingml/2006/table">
            <a:tbl>
              <a:tblPr firstRow="1" bandRow="1">
                <a:tableStyleId>{5C22544A-7EE6-4342-B048-85BDC9FD1C3A}</a:tableStyleId>
              </a:tblPr>
              <a:tblGrid>
                <a:gridCol w="1926605">
                  <a:extLst>
                    <a:ext uri="{9D8B030D-6E8A-4147-A177-3AD203B41FA5}">
                      <a16:colId xmlns="" xmlns:a16="http://schemas.microsoft.com/office/drawing/2014/main" val="20000"/>
                    </a:ext>
                  </a:extLst>
                </a:gridCol>
                <a:gridCol w="1926605">
                  <a:extLst>
                    <a:ext uri="{9D8B030D-6E8A-4147-A177-3AD203B41FA5}">
                      <a16:colId xmlns="" xmlns:a16="http://schemas.microsoft.com/office/drawing/2014/main" val="20005"/>
                    </a:ext>
                  </a:extLst>
                </a:gridCol>
                <a:gridCol w="1926605">
                  <a:extLst>
                    <a:ext uri="{9D8B030D-6E8A-4147-A177-3AD203B41FA5}">
                      <a16:colId xmlns="" xmlns:a16="http://schemas.microsoft.com/office/drawing/2014/main" val="20006"/>
                    </a:ext>
                  </a:extLst>
                </a:gridCol>
                <a:gridCol w="1926605">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41%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49%</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42%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53%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8" name="Oval 27"/>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9" name="Oval 28"/>
          <p:cNvSpPr/>
          <p:nvPr/>
        </p:nvSpPr>
        <p:spPr>
          <a:xfrm>
            <a:off x="2792760" y="5731435"/>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1" name="Oval 30"/>
          <p:cNvSpPr/>
          <p:nvPr/>
        </p:nvSpPr>
        <p:spPr>
          <a:xfrm>
            <a:off x="4711244" y="5731434"/>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3" name="Oval 32"/>
          <p:cNvSpPr/>
          <p:nvPr/>
        </p:nvSpPr>
        <p:spPr>
          <a:xfrm>
            <a:off x="6629728" y="5721076"/>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5" name="D_33ba27588a4c994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national average: All stakeholders (8512), Base CCG cluster: All stakeholders (968), Base CCG DCO: All stakeholders (898)</a:t>
            </a:r>
          </a:p>
        </p:txBody>
      </p:sp>
      <p:graphicFrame>
        <p:nvGraphicFramePr>
          <p:cNvPr id="26" name="D_890f129c18e09947" hidden="1"/>
          <p:cNvGraphicFramePr/>
          <p:nvPr>
            <p:extLst>
              <p:ext uri="{D42A27DB-BD31-4B8C-83A1-F6EECF244321}">
                <p14:modId xmlns:p14="http://schemas.microsoft.com/office/powerpoint/2010/main" val="3797806377"/>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285faae03b38d947" hidden="1"/>
          <p:cNvGraphicFramePr/>
          <p:nvPr>
            <p:extLst>
              <p:ext uri="{D42A27DB-BD31-4B8C-83A1-F6EECF244321}">
                <p14:modId xmlns:p14="http://schemas.microsoft.com/office/powerpoint/2010/main" val="2019583247"/>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D_e32c099de723a329"/>
          <p:cNvGraphicFramePr/>
          <p:nvPr>
            <p:extLst>
              <p:ext uri="{D42A27DB-BD31-4B8C-83A1-F6EECF244321}">
                <p14:modId xmlns:p14="http://schemas.microsoft.com/office/powerpoint/2010/main" val="3294737998"/>
              </p:ext>
            </p:extLst>
          </p:nvPr>
        </p:nvGraphicFramePr>
        <p:xfrm>
          <a:off x="200471" y="1117073"/>
          <a:ext cx="5688369" cy="36207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D_c1fb0cd9e3a6b297"/>
          <p:cNvGraphicFramePr/>
          <p:nvPr>
            <p:extLst>
              <p:ext uri="{D42A27DB-BD31-4B8C-83A1-F6EECF244321}">
                <p14:modId xmlns:p14="http://schemas.microsoft.com/office/powerpoint/2010/main" val="91384424"/>
              </p:ext>
            </p:extLst>
          </p:nvPr>
        </p:nvGraphicFramePr>
        <p:xfrm>
          <a:off x="209551" y="4834229"/>
          <a:ext cx="9486897" cy="77918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5740662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_55b4111be8263ada_CalcTable"/>
          <p:cNvGraphicFramePr>
            <a:graphicFrameLocks/>
          </p:cNvGraphicFramePr>
          <p:nvPr>
            <p:extLst>
              <p:ext uri="{D42A27DB-BD31-4B8C-83A1-F6EECF244321}">
                <p14:modId xmlns:p14="http://schemas.microsoft.com/office/powerpoint/2010/main" val="2475495450"/>
              </p:ext>
            </p:extLst>
          </p:nvPr>
        </p:nvGraphicFramePr>
        <p:xfrm>
          <a:off x="269195" y="1650226"/>
          <a:ext cx="9348083" cy="2287224"/>
        </p:xfrm>
        <a:graphic>
          <a:graphicData uri="http://schemas.openxmlformats.org/drawingml/2006/table">
            <a:tbl>
              <a:tblPr firstRow="1" bandRow="1">
                <a:tableStyleId>{ED083AE6-46FA-4A59-8FB0-9F97EB10719F}</a:tableStyleId>
              </a:tblPr>
              <a:tblGrid>
                <a:gridCol w="4568834">
                  <a:extLst>
                    <a:ext uri="{9D8B030D-6E8A-4147-A177-3AD203B41FA5}">
                      <a16:colId xmlns="" xmlns:a16="http://schemas.microsoft.com/office/drawing/2014/main" val="20000"/>
                    </a:ext>
                  </a:extLst>
                </a:gridCol>
                <a:gridCol w="3303303">
                  <a:extLst>
                    <a:ext uri="{9D8B030D-6E8A-4147-A177-3AD203B41FA5}">
                      <a16:colId xmlns="" xmlns:a16="http://schemas.microsoft.com/office/drawing/2014/main" val="20001"/>
                    </a:ext>
                  </a:extLst>
                </a:gridCol>
                <a:gridCol w="491982">
                  <a:extLst>
                    <a:ext uri="{9D8B030D-6E8A-4147-A177-3AD203B41FA5}">
                      <a16:colId xmlns="" xmlns:a16="http://schemas.microsoft.com/office/drawing/2014/main" val="20002"/>
                    </a:ext>
                  </a:extLst>
                </a:gridCol>
                <a:gridCol w="491982">
                  <a:extLst>
                    <a:ext uri="{9D8B030D-6E8A-4147-A177-3AD203B41FA5}">
                      <a16:colId xmlns="" xmlns:a16="http://schemas.microsoft.com/office/drawing/2014/main" val="20003"/>
                    </a:ext>
                  </a:extLst>
                </a:gridCol>
                <a:gridCol w="491982">
                  <a:extLst>
                    <a:ext uri="{9D8B030D-6E8A-4147-A177-3AD203B41FA5}">
                      <a16:colId xmlns="" xmlns:a16="http://schemas.microsoft.com/office/drawing/2014/main" val="20004"/>
                    </a:ext>
                  </a:extLst>
                </a:gridCol>
              </a:tblGrid>
              <a:tr h="38120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000" b="1" dirty="0">
                        <a:solidFill>
                          <a:srgbClr val="00768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81204">
                <a:tc>
                  <a:txBody>
                    <a:bodyPr/>
                    <a:lstStyle/>
                    <a:p>
                      <a:pPr algn="r">
                        <a:lnSpc>
                          <a:spcPct val="100000"/>
                        </a:lnSpc>
                      </a:pPr>
                      <a:r>
                        <a:rPr lang="en-GB" sz="800" dirty="0">
                          <a:latin typeface="Segoe UI" panose="020B0502040204020203" pitchFamily="34" charset="0"/>
                          <a:ea typeface="Segoe UI" panose="020B0502040204020203" pitchFamily="34" charset="0"/>
                          <a:cs typeface="Segoe UI" panose="020B0502040204020203" pitchFamily="34" charset="0"/>
                        </a:rPr>
                        <a:t>Overall, to what extent, if at all,</a:t>
                      </a:r>
                      <a:r>
                        <a:rPr lang="en-GB" sz="800" baseline="0" dirty="0">
                          <a:latin typeface="Segoe UI" panose="020B0502040204020203" pitchFamily="34" charset="0"/>
                          <a:ea typeface="Segoe UI" panose="020B0502040204020203" pitchFamily="34" charset="0"/>
                          <a:cs typeface="Segoe UI" panose="020B0502040204020203" pitchFamily="34" charset="0"/>
                        </a:rPr>
                        <a:t> </a:t>
                      </a:r>
                      <a:r>
                        <a:rPr lang="en-GB" sz="800" dirty="0">
                          <a:latin typeface="Segoe UI" panose="020B0502040204020203" pitchFamily="34" charset="0"/>
                          <a:ea typeface="Segoe UI" panose="020B0502040204020203" pitchFamily="34" charset="0"/>
                          <a:cs typeface="Segoe UI" panose="020B0502040204020203" pitchFamily="34" charset="0"/>
                        </a:rPr>
                        <a:t>do you feel you have been engaged by the CCG over the past 12 months?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81204">
                <a:tc>
                  <a:txBody>
                    <a:bodyPr/>
                    <a:lstStyle/>
                    <a:p>
                      <a:pPr algn="r">
                        <a:lnSpc>
                          <a:spcPct val="100000"/>
                        </a:lnSpc>
                      </a:pP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And how </a:t>
                      </a:r>
                      <a:r>
                        <a:rPr lang="en-GB" sz="800" u="none" dirty="0">
                          <a:solidFill>
                            <a:schemeClr val="tx1"/>
                          </a:solidFill>
                          <a:latin typeface="Segoe UI" panose="020B0502040204020203" pitchFamily="34" charset="0"/>
                          <a:ea typeface="Segoe UI" panose="020B0502040204020203" pitchFamily="34" charset="0"/>
                          <a:cs typeface="Segoe UI" panose="020B0502040204020203" pitchFamily="34" charset="0"/>
                        </a:rPr>
                        <a:t>satisfied or</a:t>
                      </a:r>
                      <a:r>
                        <a:rPr lang="en-GB" sz="800" u="none"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dissatisfied </a:t>
                      </a: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are you with the way in which the CCG has engaged with you over the past 12 months?*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8120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latin typeface="Segoe UI" panose="020B0502040204020203" pitchFamily="34" charset="0"/>
                          <a:ea typeface="Segoe UI" panose="020B0502040204020203" pitchFamily="34" charset="0"/>
                          <a:cs typeface="Segoe UI" panose="020B0502040204020203" pitchFamily="34" charset="0"/>
                        </a:rPr>
                        <a:t>Overall, how would you rate your working relationship with the CCG?</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8120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To what extent, if at all, would you say your CCG/CCG has contributed to wider discussions through local groups? </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8120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How satisfied or dissatisfied are you with the steps taken by your CCG to engage with patients and the public? </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39%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1259980"/>
                  </a:ext>
                </a:extLst>
              </a:tr>
            </a:tbl>
          </a:graphicData>
        </a:graphic>
      </p:graphicFrame>
      <p:graphicFrame>
        <p:nvGraphicFramePr>
          <p:cNvPr id="38" name="D_f552a01fbd177b4b_CalcTable"/>
          <p:cNvGraphicFramePr>
            <a:graphicFrameLocks/>
          </p:cNvGraphicFramePr>
          <p:nvPr>
            <p:extLst>
              <p:ext uri="{D42A27DB-BD31-4B8C-83A1-F6EECF244321}">
                <p14:modId xmlns:p14="http://schemas.microsoft.com/office/powerpoint/2010/main" val="820113323"/>
              </p:ext>
            </p:extLst>
          </p:nvPr>
        </p:nvGraphicFramePr>
        <p:xfrm>
          <a:off x="285939" y="3683449"/>
          <a:ext cx="9368601" cy="2820000"/>
        </p:xfrm>
        <a:graphic>
          <a:graphicData uri="http://schemas.openxmlformats.org/drawingml/2006/table">
            <a:tbl>
              <a:tblPr firstRow="1" bandRow="1">
                <a:tableStyleId>{ED083AE6-46FA-4A59-8FB0-9F97EB10719F}</a:tableStyleId>
              </a:tblPr>
              <a:tblGrid>
                <a:gridCol w="4578862">
                  <a:extLst>
                    <a:ext uri="{9D8B030D-6E8A-4147-A177-3AD203B41FA5}">
                      <a16:colId xmlns="" xmlns:a16="http://schemas.microsoft.com/office/drawing/2014/main" val="20000"/>
                    </a:ext>
                  </a:extLst>
                </a:gridCol>
                <a:gridCol w="3310553">
                  <a:extLst>
                    <a:ext uri="{9D8B030D-6E8A-4147-A177-3AD203B41FA5}">
                      <a16:colId xmlns="" xmlns:a16="http://schemas.microsoft.com/office/drawing/2014/main" val="20001"/>
                    </a:ext>
                  </a:extLst>
                </a:gridCol>
                <a:gridCol w="493062">
                  <a:extLst>
                    <a:ext uri="{9D8B030D-6E8A-4147-A177-3AD203B41FA5}">
                      <a16:colId xmlns="" xmlns:a16="http://schemas.microsoft.com/office/drawing/2014/main" val="20002"/>
                    </a:ext>
                  </a:extLst>
                </a:gridCol>
                <a:gridCol w="493062">
                  <a:extLst>
                    <a:ext uri="{9D8B030D-6E8A-4147-A177-3AD203B41FA5}">
                      <a16:colId xmlns="" xmlns:a16="http://schemas.microsoft.com/office/drawing/2014/main" val="20003"/>
                    </a:ext>
                  </a:extLst>
                </a:gridCol>
                <a:gridCol w="493062">
                  <a:extLst>
                    <a:ext uri="{9D8B030D-6E8A-4147-A177-3AD203B41FA5}">
                      <a16:colId xmlns="" xmlns:a16="http://schemas.microsoft.com/office/drawing/2014/main" val="20004"/>
                    </a:ext>
                  </a:extLst>
                </a:gridCol>
              </a:tblGrid>
              <a:tr h="329579">
                <a:tc>
                  <a:txBody>
                    <a:bodyPr/>
                    <a:lstStyle/>
                    <a:p>
                      <a:pPr algn="r">
                        <a:lnSpc>
                          <a:spcPct val="200000"/>
                        </a:lnSpc>
                      </a:pPr>
                      <a:endParaRPr lang="en-GB" sz="1000" b="1" dirty="0">
                        <a:solidFill>
                          <a:srgbClr val="CB333B"/>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2957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latin typeface="Segoe UI" panose="020B0502040204020203" pitchFamily="34" charset="0"/>
                          <a:ea typeface="Segoe UI" panose="020B0502040204020203" pitchFamily="34" charset="0"/>
                          <a:cs typeface="Segoe UI" panose="020B0502040204020203" pitchFamily="34" charset="0"/>
                        </a:rPr>
                        <a:t>The CCG involves and engages with the right individuals and organisations when making commissioning decisions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2957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latin typeface="Segoe UI" panose="020B0502040204020203" pitchFamily="34" charset="0"/>
                          <a:ea typeface="Segoe UI" panose="020B0502040204020203" pitchFamily="34" charset="0"/>
                          <a:cs typeface="Segoe UI" panose="020B0502040204020203" pitchFamily="34" charset="0"/>
                        </a:rPr>
                        <a:t>I have confidence in the CCG  to commission high quality services for the local population</a:t>
                      </a:r>
                    </a:p>
                    <a:p>
                      <a:pPr algn="r">
                        <a:lnSpc>
                          <a:spcPct val="100000"/>
                        </a:lnSpc>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957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latin typeface="Segoe UI" panose="020B0502040204020203" pitchFamily="34" charset="0"/>
                          <a:ea typeface="Segoe UI" panose="020B0502040204020203" pitchFamily="34" charset="0"/>
                          <a:cs typeface="Segoe UI" panose="020B0502040204020203" pitchFamily="34" charset="0"/>
                        </a:rPr>
                        <a:t>I understand the reasons for the decisions that the CCG makes when commissioning services</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latin typeface="Segoe UI" panose="020B0502040204020203" pitchFamily="34" charset="0"/>
                        <a:ea typeface="Segoe UI" panose="020B0502040204020203" pitchFamily="34" charset="0"/>
                        <a:cs typeface="Segoe UI" panose="020B0502040204020203"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957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latin typeface="Segoe UI" panose="020B0502040204020203" pitchFamily="34" charset="0"/>
                          <a:ea typeface="Segoe UI" panose="020B0502040204020203" pitchFamily="34" charset="0"/>
                          <a:cs typeface="Segoe UI" panose="020B0502040204020203" pitchFamily="34" charset="0"/>
                        </a:rPr>
                        <a:t>The CCG’s plans will deliver continuous improvement in quality within the available resources</a:t>
                      </a:r>
                    </a:p>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latin typeface="Segoe UI" panose="020B0502040204020203" pitchFamily="34" charset="0"/>
                          <a:ea typeface="Segoe UI" panose="020B0502040204020203" pitchFamily="34" charset="0"/>
                          <a:cs typeface="Segoe UI" panose="020B0502040204020203" pitchFamily="34" charset="0"/>
                        </a:rPr>
                        <a:t> </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38%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2957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My</a:t>
                      </a:r>
                      <a:r>
                        <a:rPr lang="en-GB" sz="8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CCG</a:t>
                      </a: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 acts on the views of patients and the public when making commissioning decisions</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48574872"/>
                  </a:ext>
                </a:extLst>
              </a:tr>
              <a:tr h="54536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My CCG effectively communicates about how it has acted on what it is told by patients and the public</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32600532"/>
                  </a:ext>
                </a:extLst>
              </a:tr>
            </a:tbl>
          </a:graphicData>
        </a:graphic>
      </p:graphicFrame>
      <p:sp>
        <p:nvSpPr>
          <p:cNvPr id="21" name="D_eab801a76bc64583"/>
          <p:cNvSpPr/>
          <p:nvPr/>
        </p:nvSpPr>
        <p:spPr bwMode="auto">
          <a:xfrm>
            <a:off x="296068" y="1740356"/>
            <a:ext cx="9361040" cy="196673"/>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algn="l"/>
            <a:r>
              <a:rPr lang="en-GB" sz="800" b="1" dirty="0">
                <a:latin typeface="Segoe UI" panose="020B0502040204020203" pitchFamily="34" charset="0"/>
                <a:ea typeface="Segoe UI" panose="020B0502040204020203" pitchFamily="34" charset="0"/>
                <a:cs typeface="Segoe UI" panose="020B0502040204020203" pitchFamily="34" charset="0"/>
              </a:rPr>
              <a:t>Base = all stakeholders except CQC (2017; 87, 2016; 77, 2015; 73) unless otherwise stated</a:t>
            </a:r>
          </a:p>
        </p:txBody>
      </p:sp>
      <p:sp>
        <p:nvSpPr>
          <p:cNvPr id="12" name="D_7bfe28807d9330e8"/>
          <p:cNvSpPr txBox="1"/>
          <p:nvPr/>
        </p:nvSpPr>
        <p:spPr>
          <a:xfrm>
            <a:off x="6177136" y="6613401"/>
            <a:ext cx="2646138" cy="153888"/>
          </a:xfrm>
          <a:prstGeom prst="rect">
            <a:avLst/>
          </a:prstGeom>
          <a:noFill/>
        </p:spPr>
        <p:txBody>
          <a:bodyPr wrap="square" lIns="0" tIns="0" rIns="0" bIns="0" rtlCol="0">
            <a:spAutoFit/>
          </a:bodyPr>
          <a:lstStyle/>
          <a:p>
            <a:r>
              <a:rPr lang="en-GB" sz="1000" dirty="0">
                <a:solidFill>
                  <a:schemeClr val="bg1"/>
                </a:solidFill>
                <a:latin typeface="Segoe UI" panose="020B0502040204020203" pitchFamily="34" charset="0"/>
                <a:ea typeface="Segoe UI" panose="020B0502040204020203" pitchFamily="34" charset="0"/>
                <a:cs typeface="Segoe UI" panose="020B0502040204020203" pitchFamily="34" charset="0"/>
              </a:rPr>
              <a:t>Fieldwork: 16 January - 28 February 2017</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Ipsos Ribbon Rules" hidden="1"/>
          <p:cNvGraphicFramePr/>
          <p:nvPr>
            <p:extLst>
              <p:ext uri="{D42A27DB-BD31-4B8C-83A1-F6EECF244321}">
                <p14:modId xmlns:p14="http://schemas.microsoft.com/office/powerpoint/2010/main" val="771582398"/>
              </p:ext>
            </p:extLst>
          </p:nvPr>
        </p:nvGraphicFramePr>
        <p:xfrm>
          <a:off x="7874000" y="-571500"/>
          <a:ext cx="3153032" cy="508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505090" y="292725"/>
            <a:ext cx="1567590" cy="405304"/>
          </a:xfrm>
          <a:prstGeom prst="rect">
            <a:avLst/>
          </a:prstGeom>
          <a:solidFill>
            <a:srgbClr val="173861"/>
          </a:solidFill>
        </p:spPr>
        <p:txBody>
          <a:bodyPr lIns="0" tIns="0" rIns="0" bIns="0"/>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pPr indent="85725"/>
            <a:r>
              <a:rPr lang="en-GB" kern="0" dirty="0">
                <a:latin typeface="Segoe UI" panose="020B0502040204020203" pitchFamily="34" charset="0"/>
                <a:ea typeface="Segoe UI" panose="020B0502040204020203" pitchFamily="34" charset="0"/>
                <a:cs typeface="Segoe UI" panose="020B0502040204020203" pitchFamily="34" charset="0"/>
              </a:rPr>
              <a:t>Summary</a:t>
            </a:r>
          </a:p>
        </p:txBody>
      </p:sp>
      <p:sp>
        <p:nvSpPr>
          <p:cNvPr id="10" name="Rectangle 9"/>
          <p:cNvSpPr>
            <a:spLocks noChangeArrowheads="1"/>
          </p:cNvSpPr>
          <p:nvPr/>
        </p:nvSpPr>
        <p:spPr bwMode="auto">
          <a:xfrm>
            <a:off x="130730" y="659972"/>
            <a:ext cx="9483332" cy="126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4336" tIns="41985" rIns="37891" bIns="209857" numCol="1" anchor="ctr" anchorCtr="0" compatLnSpc="1">
            <a:prstTxWarp prst="textNoShape">
              <a:avLst/>
            </a:prstTxWarp>
            <a:spAutoFit/>
          </a:bodyPr>
          <a:lstStyle/>
          <a:p>
            <a:pPr algn="l" defTabSz="839694">
              <a:spcBef>
                <a:spcPct val="0"/>
              </a:spcBef>
            </a:pPr>
            <a:r>
              <a:rPr lang="en-GB" sz="1100" dirty="0">
                <a:latin typeface="Segoe UI" panose="020B0502040204020203" pitchFamily="34" charset="0"/>
                <a:ea typeface="Calibri" panose="020F0502020204030204" pitchFamily="34" charset="0"/>
              </a:rPr>
              <a:t>This report presents the results from Sheffield CCG 360 Stakeholder Survey 2017. The annual CCG 360 Stakeholder Survey, which has been conducted online and by telephone since 2014, allows a range of key stakeholders to provide feedback on working relationships with their CCG. The results are used to support CCGs’ ongoing development and feed into improvement and assessment conversations with NHS England.  </a:t>
            </a:r>
            <a:endParaRPr lang="en-GB" sz="1100" dirty="0">
              <a:latin typeface="Calibri" panose="020F0502020204030204" pitchFamily="34" charset="0"/>
              <a:ea typeface="Calibri" panose="020F0502020204030204" pitchFamily="34" charset="0"/>
            </a:endParaRPr>
          </a:p>
          <a:p>
            <a:pPr algn="l" defTabSz="839694">
              <a:spcBef>
                <a:spcPct val="0"/>
              </a:spcBef>
            </a:pPr>
            <a:endParaRPr lang="en-GB" altLang="en-US" sz="1100" dirty="0">
              <a:latin typeface="Segoe UI" panose="020B0502040204020203" pitchFamily="34" charset="0"/>
              <a:ea typeface="Segoe UI" panose="020B0502040204020203" pitchFamily="34" charset="0"/>
              <a:cs typeface="Segoe UI" panose="020B0502040204020203" pitchFamily="34" charset="0"/>
            </a:endParaRPr>
          </a:p>
          <a:p>
            <a:pPr algn="l" defTabSz="839694">
              <a:spcBef>
                <a:spcPct val="0"/>
              </a:spcBef>
            </a:pPr>
            <a:r>
              <a:rPr lang="en-GB" altLang="en-US" sz="1100" dirty="0">
                <a:latin typeface="Segoe UI" panose="020B0502040204020203" pitchFamily="34" charset="0"/>
                <a:ea typeface="Segoe UI" panose="020B0502040204020203" pitchFamily="34" charset="0"/>
                <a:cs typeface="Segoe UI" panose="020B0502040204020203" pitchFamily="34" charset="0"/>
              </a:rPr>
              <a:t>The following chart presents the summary findings across the CCG for the questions asked of all stakeholders. This provides the percentage of stakeholders responding positively to the key questions, including year-on-year comparisons where the question was also asked in 2016 and 2015. </a:t>
            </a:r>
            <a:endParaRPr lang="en-GB" alt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45" name="D_1404a4c5cb4660f3"/>
          <p:cNvSpPr/>
          <p:nvPr/>
        </p:nvSpPr>
        <p:spPr bwMode="auto">
          <a:xfrm>
            <a:off x="386179" y="6226264"/>
            <a:ext cx="9319796" cy="368160"/>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r>
              <a:rPr lang="en-GB" sz="800" b="1" dirty="0">
                <a:latin typeface="Segoe UI" panose="020B0502040204020203" pitchFamily="34" charset="0"/>
                <a:ea typeface="Segoe UI" panose="020B0502040204020203" pitchFamily="34" charset="0"/>
                <a:cs typeface="Segoe UI" panose="020B0502040204020203" pitchFamily="34" charset="0"/>
              </a:rPr>
              <a:t>*Base = all who feel they have some level of engagement with CCG (2017; 84, 2016; 72, 2015; 71)</a:t>
            </a:r>
          </a:p>
        </p:txBody>
      </p:sp>
      <p:sp>
        <p:nvSpPr>
          <p:cNvPr id="3" name="Rectangle 2"/>
          <p:cNvSpPr/>
          <p:nvPr/>
        </p:nvSpPr>
        <p:spPr bwMode="auto">
          <a:xfrm>
            <a:off x="298831" y="1940984"/>
            <a:ext cx="9355709" cy="200741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0" name="Rectangle 39"/>
          <p:cNvSpPr/>
          <p:nvPr/>
        </p:nvSpPr>
        <p:spPr bwMode="auto">
          <a:xfrm>
            <a:off x="296068" y="3952652"/>
            <a:ext cx="9361039" cy="2302648"/>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 name="TextBox 5"/>
          <p:cNvSpPr txBox="1"/>
          <p:nvPr/>
        </p:nvSpPr>
        <p:spPr>
          <a:xfrm>
            <a:off x="3353056" y="1940025"/>
            <a:ext cx="1368152"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Overall Engagement </a:t>
            </a:r>
          </a:p>
        </p:txBody>
      </p:sp>
      <p:sp>
        <p:nvSpPr>
          <p:cNvPr id="43" name="TextBox 42"/>
          <p:cNvSpPr txBox="1"/>
          <p:nvPr/>
        </p:nvSpPr>
        <p:spPr>
          <a:xfrm>
            <a:off x="3144067" y="3950636"/>
            <a:ext cx="1573367"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Commissioning services</a:t>
            </a:r>
          </a:p>
        </p:txBody>
      </p:sp>
      <p:sp>
        <p:nvSpPr>
          <p:cNvPr id="42" name="TextBox 41"/>
          <p:cNvSpPr txBox="1"/>
          <p:nvPr/>
        </p:nvSpPr>
        <p:spPr>
          <a:xfrm>
            <a:off x="8208505" y="1937530"/>
            <a:ext cx="1448601"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2017       2016      2015   </a:t>
            </a:r>
          </a:p>
        </p:txBody>
      </p:sp>
      <p:sp>
        <p:nvSpPr>
          <p:cNvPr id="63" name="TextBox 62"/>
          <p:cNvSpPr txBox="1"/>
          <p:nvPr/>
        </p:nvSpPr>
        <p:spPr>
          <a:xfrm>
            <a:off x="8208505" y="3948586"/>
            <a:ext cx="1448602"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2017       2016      2015   </a:t>
            </a:r>
          </a:p>
        </p:txBody>
      </p:sp>
      <p:graphicFrame>
        <p:nvGraphicFramePr>
          <p:cNvPr id="5" name="D_55b4111be8263ada" hidden="1"/>
          <p:cNvGraphicFramePr/>
          <p:nvPr>
            <p:extLst>
              <p:ext uri="{D42A27DB-BD31-4B8C-83A1-F6EECF244321}">
                <p14:modId xmlns:p14="http://schemas.microsoft.com/office/powerpoint/2010/main" val="2590683640"/>
              </p:ext>
            </p:extLst>
          </p:nvPr>
        </p:nvGraphicFramePr>
        <p:xfrm>
          <a:off x="7761312" y="980728"/>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_f552a01fbd177b4b" hidden="1"/>
          <p:cNvGraphicFramePr/>
          <p:nvPr>
            <p:extLst>
              <p:ext uri="{D42A27DB-BD31-4B8C-83A1-F6EECF244321}">
                <p14:modId xmlns:p14="http://schemas.microsoft.com/office/powerpoint/2010/main" val="1138678952"/>
              </p:ext>
            </p:extLst>
          </p:nvPr>
        </p:nvGraphicFramePr>
        <p:xfrm>
          <a:off x="7761312" y="378904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61" name="D_5f3f2349e50b9f38"/>
          <p:cNvSpPr txBox="1"/>
          <p:nvPr/>
        </p:nvSpPr>
        <p:spPr>
          <a:xfrm>
            <a:off x="2573791" y="6237312"/>
            <a:ext cx="3312368" cy="216024"/>
          </a:xfrm>
          <a:prstGeom prst="rect">
            <a:avLst/>
          </a:prstGeom>
          <a:no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1100" kern="0" dirty="0">
                <a:solidFill>
                  <a:schemeClr val="tx1"/>
                </a:solidFill>
                <a:latin typeface="Segoe UI" panose="020B0502040204020203" pitchFamily="34" charset="0"/>
                <a:ea typeface="Segoe UI" panose="020B0502040204020203" pitchFamily="34" charset="0"/>
                <a:cs typeface="Segoe UI" panose="020B0502040204020203" pitchFamily="34" charset="0"/>
              </a:rPr>
              <a:t>Sheffield CCG</a:t>
            </a:r>
          </a:p>
        </p:txBody>
      </p:sp>
      <p:grpSp>
        <p:nvGrpSpPr>
          <p:cNvPr id="2" name="Group 1"/>
          <p:cNvGrpSpPr/>
          <p:nvPr/>
        </p:nvGrpSpPr>
        <p:grpSpPr>
          <a:xfrm>
            <a:off x="8353022" y="1744248"/>
            <a:ext cx="1159565" cy="175142"/>
            <a:chOff x="8330804" y="1807910"/>
            <a:chExt cx="1159565" cy="175142"/>
          </a:xfrm>
        </p:grpSpPr>
        <p:sp>
          <p:nvSpPr>
            <p:cNvPr id="22" name="Oval 21"/>
            <p:cNvSpPr>
              <a:spLocks noChangeAspect="1"/>
            </p:cNvSpPr>
            <p:nvPr/>
          </p:nvSpPr>
          <p:spPr bwMode="auto">
            <a:xfrm>
              <a:off x="8330804" y="1809618"/>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1" name="Oval 40"/>
            <p:cNvSpPr/>
            <p:nvPr/>
          </p:nvSpPr>
          <p:spPr>
            <a:xfrm>
              <a:off x="8809861" y="1807910"/>
              <a:ext cx="172800" cy="172800"/>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9317569" y="1810252"/>
              <a:ext cx="172800" cy="172800"/>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pSp>
      <p:graphicFrame>
        <p:nvGraphicFramePr>
          <p:cNvPr id="59" name="D_f262122ef98469ab"/>
          <p:cNvGraphicFramePr>
            <a:graphicFrameLocks noChangeAspect="1"/>
          </p:cNvGraphicFramePr>
          <p:nvPr>
            <p:extLst>
              <p:ext uri="{D42A27DB-BD31-4B8C-83A1-F6EECF244321}">
                <p14:modId xmlns:p14="http://schemas.microsoft.com/office/powerpoint/2010/main" val="1850208591"/>
              </p:ext>
            </p:extLst>
          </p:nvPr>
        </p:nvGraphicFramePr>
        <p:xfrm>
          <a:off x="4728899" y="2809290"/>
          <a:ext cx="3153032" cy="26920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D_00fbb8434e21fc1b"/>
          <p:cNvGraphicFramePr>
            <a:graphicFrameLocks noChangeAspect="1"/>
          </p:cNvGraphicFramePr>
          <p:nvPr>
            <p:extLst>
              <p:ext uri="{D42A27DB-BD31-4B8C-83A1-F6EECF244321}">
                <p14:modId xmlns:p14="http://schemas.microsoft.com/office/powerpoint/2010/main" val="4150623715"/>
              </p:ext>
            </p:extLst>
          </p:nvPr>
        </p:nvGraphicFramePr>
        <p:xfrm>
          <a:off x="4808568" y="2416674"/>
          <a:ext cx="3153032" cy="26920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D_95323598049eee5b"/>
          <p:cNvGraphicFramePr>
            <a:graphicFrameLocks noChangeAspect="1"/>
          </p:cNvGraphicFramePr>
          <p:nvPr>
            <p:extLst>
              <p:ext uri="{D42A27DB-BD31-4B8C-83A1-F6EECF244321}">
                <p14:modId xmlns:p14="http://schemas.microsoft.com/office/powerpoint/2010/main" val="173721192"/>
              </p:ext>
            </p:extLst>
          </p:nvPr>
        </p:nvGraphicFramePr>
        <p:xfrm>
          <a:off x="4793585" y="1965050"/>
          <a:ext cx="3153032" cy="360000"/>
        </p:xfrm>
        <a:graphic>
          <a:graphicData uri="http://schemas.openxmlformats.org/drawingml/2006/chart">
            <c:chart xmlns:c="http://schemas.openxmlformats.org/drawingml/2006/chart" xmlns:r="http://schemas.openxmlformats.org/officeDocument/2006/relationships" r:id="rId8"/>
          </a:graphicData>
        </a:graphic>
      </p:graphicFrame>
      <p:sp>
        <p:nvSpPr>
          <p:cNvPr id="46" name="TextBox 45"/>
          <p:cNvSpPr txBox="1"/>
          <p:nvPr/>
        </p:nvSpPr>
        <p:spPr>
          <a:xfrm>
            <a:off x="4849703" y="2262327"/>
            <a:ext cx="1455712" cy="123111"/>
          </a:xfrm>
          <a:prstGeom prst="rect">
            <a:avLst/>
          </a:prstGeom>
          <a:noFill/>
        </p:spPr>
        <p:txBody>
          <a:bodyPr wrap="square" lIns="0" tIns="0" rIns="0" bIns="0" rtlCol="0">
            <a:spAutoFit/>
          </a:bodyPr>
          <a:lstStyle/>
          <a:p>
            <a:pPr algn="l"/>
            <a:r>
              <a:rPr lang="en-GB" sz="800" dirty="0">
                <a:latin typeface="Segoe UI Light" panose="020B0502040204020203" pitchFamily="34" charset="0"/>
              </a:rPr>
              <a:t>% a great deal/ a fair amount</a:t>
            </a:r>
          </a:p>
        </p:txBody>
      </p:sp>
      <p:sp>
        <p:nvSpPr>
          <p:cNvPr id="47" name="TextBox 46"/>
          <p:cNvSpPr txBox="1"/>
          <p:nvPr/>
        </p:nvSpPr>
        <p:spPr>
          <a:xfrm>
            <a:off x="4849703" y="2697231"/>
            <a:ext cx="1455712" cy="123111"/>
          </a:xfrm>
          <a:prstGeom prst="rect">
            <a:avLst/>
          </a:prstGeom>
          <a:noFill/>
        </p:spPr>
        <p:txBody>
          <a:bodyPr wrap="square" lIns="0" tIns="0" rIns="0" bIns="0" rtlCol="0">
            <a:spAutoFit/>
          </a:bodyPr>
          <a:lstStyle/>
          <a:p>
            <a:pPr algn="l"/>
            <a:r>
              <a:rPr lang="en-GB" sz="800" dirty="0">
                <a:latin typeface="Segoe UI Light" panose="020B0502040204020203" pitchFamily="34" charset="0"/>
              </a:rPr>
              <a:t>% very/ fairly satisfied</a:t>
            </a:r>
          </a:p>
        </p:txBody>
      </p:sp>
      <p:sp>
        <p:nvSpPr>
          <p:cNvPr id="50" name="TextBox 49"/>
          <p:cNvSpPr txBox="1"/>
          <p:nvPr/>
        </p:nvSpPr>
        <p:spPr>
          <a:xfrm>
            <a:off x="4849703" y="3079977"/>
            <a:ext cx="1455712" cy="123111"/>
          </a:xfrm>
          <a:prstGeom prst="rect">
            <a:avLst/>
          </a:prstGeom>
          <a:noFill/>
        </p:spPr>
        <p:txBody>
          <a:bodyPr wrap="square" lIns="0" tIns="0" rIns="0" bIns="0" rtlCol="0">
            <a:spAutoFit/>
          </a:bodyPr>
          <a:lstStyle/>
          <a:p>
            <a:pPr algn="l"/>
            <a:r>
              <a:rPr lang="en-GB" sz="800" dirty="0">
                <a:latin typeface="Segoe UI Light" panose="020B0502040204020203" pitchFamily="34" charset="0"/>
              </a:rPr>
              <a:t>% very/ fairly good</a:t>
            </a:r>
          </a:p>
        </p:txBody>
      </p:sp>
      <p:sp>
        <p:nvSpPr>
          <p:cNvPr id="52" name="TextBox 51"/>
          <p:cNvSpPr txBox="1"/>
          <p:nvPr/>
        </p:nvSpPr>
        <p:spPr>
          <a:xfrm>
            <a:off x="4852481" y="3443445"/>
            <a:ext cx="1455712" cy="123111"/>
          </a:xfrm>
          <a:prstGeom prst="rect">
            <a:avLst/>
          </a:prstGeom>
          <a:noFill/>
        </p:spPr>
        <p:txBody>
          <a:bodyPr wrap="square" lIns="0" tIns="0" rIns="0" bIns="0" rtlCol="0">
            <a:spAutoFit/>
          </a:bodyPr>
          <a:lstStyle/>
          <a:p>
            <a:pPr algn="l"/>
            <a:r>
              <a:rPr lang="en-GB" sz="800" dirty="0">
                <a:latin typeface="Segoe UI Light" panose="020B0502040204020203" pitchFamily="34" charset="0"/>
              </a:rPr>
              <a:t>% a great deal/ a fair amount</a:t>
            </a:r>
          </a:p>
        </p:txBody>
      </p:sp>
      <p:sp>
        <p:nvSpPr>
          <p:cNvPr id="58" name="TextBox 57"/>
          <p:cNvSpPr txBox="1"/>
          <p:nvPr/>
        </p:nvSpPr>
        <p:spPr>
          <a:xfrm>
            <a:off x="4849412" y="3803687"/>
            <a:ext cx="1455712" cy="123111"/>
          </a:xfrm>
          <a:prstGeom prst="rect">
            <a:avLst/>
          </a:prstGeom>
          <a:noFill/>
        </p:spPr>
        <p:txBody>
          <a:bodyPr wrap="square" lIns="0" tIns="0" rIns="0" bIns="0" rtlCol="0">
            <a:spAutoFit/>
          </a:bodyPr>
          <a:lstStyle/>
          <a:p>
            <a:pPr algn="l"/>
            <a:r>
              <a:rPr lang="en-GB" sz="800" dirty="0">
                <a:latin typeface="Segoe UI Light" panose="020B0502040204020203" pitchFamily="34" charset="0"/>
              </a:rPr>
              <a:t>% very/ fairly satisfied</a:t>
            </a:r>
          </a:p>
        </p:txBody>
      </p:sp>
      <p:graphicFrame>
        <p:nvGraphicFramePr>
          <p:cNvPr id="66" name="D_23a38549af777b4b"/>
          <p:cNvGraphicFramePr>
            <a:graphicFrameLocks noChangeAspect="1"/>
          </p:cNvGraphicFramePr>
          <p:nvPr>
            <p:extLst>
              <p:ext uri="{D42A27DB-BD31-4B8C-83A1-F6EECF244321}">
                <p14:modId xmlns:p14="http://schemas.microsoft.com/office/powerpoint/2010/main" val="1802301970"/>
              </p:ext>
            </p:extLst>
          </p:nvPr>
        </p:nvGraphicFramePr>
        <p:xfrm>
          <a:off x="4797778" y="4747472"/>
          <a:ext cx="3153032" cy="26920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5" name="D_ffc864b0da177b4b"/>
          <p:cNvGraphicFramePr>
            <a:graphicFrameLocks noChangeAspect="1"/>
          </p:cNvGraphicFramePr>
          <p:nvPr>
            <p:extLst>
              <p:ext uri="{D42A27DB-BD31-4B8C-83A1-F6EECF244321}">
                <p14:modId xmlns:p14="http://schemas.microsoft.com/office/powerpoint/2010/main" val="2039486057"/>
              </p:ext>
            </p:extLst>
          </p:nvPr>
        </p:nvGraphicFramePr>
        <p:xfrm>
          <a:off x="4797778" y="4368935"/>
          <a:ext cx="3153032" cy="269203"/>
        </p:xfrm>
        <a:graphic>
          <a:graphicData uri="http://schemas.openxmlformats.org/drawingml/2006/chart">
            <c:chart xmlns:c="http://schemas.openxmlformats.org/drawingml/2006/chart" xmlns:r="http://schemas.openxmlformats.org/officeDocument/2006/relationships" r:id="rId10"/>
          </a:graphicData>
        </a:graphic>
      </p:graphicFrame>
      <p:sp>
        <p:nvSpPr>
          <p:cNvPr id="53" name="TextBox 52"/>
          <p:cNvSpPr txBox="1"/>
          <p:nvPr/>
        </p:nvSpPr>
        <p:spPr>
          <a:xfrm>
            <a:off x="4836611" y="4656623"/>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54" name="TextBox 53"/>
          <p:cNvSpPr txBox="1"/>
          <p:nvPr/>
        </p:nvSpPr>
        <p:spPr>
          <a:xfrm>
            <a:off x="4836611" y="5037621"/>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55" name="TextBox 54"/>
          <p:cNvSpPr txBox="1"/>
          <p:nvPr/>
        </p:nvSpPr>
        <p:spPr>
          <a:xfrm>
            <a:off x="4811067" y="5399162"/>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56" name="TextBox 55"/>
          <p:cNvSpPr txBox="1"/>
          <p:nvPr/>
        </p:nvSpPr>
        <p:spPr>
          <a:xfrm>
            <a:off x="4818687" y="6102005"/>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57" name="TextBox 56"/>
          <p:cNvSpPr txBox="1"/>
          <p:nvPr/>
        </p:nvSpPr>
        <p:spPr>
          <a:xfrm>
            <a:off x="4818687" y="5755774"/>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67" name="D_857081e3b9d37b4b"/>
          <p:cNvGraphicFramePr>
            <a:graphicFrameLocks noChangeAspect="1"/>
          </p:cNvGraphicFramePr>
          <p:nvPr>
            <p:extLst>
              <p:ext uri="{D42A27DB-BD31-4B8C-83A1-F6EECF244321}">
                <p14:modId xmlns:p14="http://schemas.microsoft.com/office/powerpoint/2010/main" val="1342004543"/>
              </p:ext>
            </p:extLst>
          </p:nvPr>
        </p:nvGraphicFramePr>
        <p:xfrm>
          <a:off x="4797778" y="5103682"/>
          <a:ext cx="3153032" cy="26920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2" name="D_2ad190f265037b4b"/>
          <p:cNvGraphicFramePr>
            <a:graphicFrameLocks noChangeAspect="1"/>
          </p:cNvGraphicFramePr>
          <p:nvPr>
            <p:extLst>
              <p:ext uri="{D42A27DB-BD31-4B8C-83A1-F6EECF244321}">
                <p14:modId xmlns:p14="http://schemas.microsoft.com/office/powerpoint/2010/main" val="2018723973"/>
              </p:ext>
            </p:extLst>
          </p:nvPr>
        </p:nvGraphicFramePr>
        <p:xfrm>
          <a:off x="4789389" y="3960320"/>
          <a:ext cx="3153032" cy="269203"/>
        </p:xfrm>
        <a:graphic>
          <a:graphicData uri="http://schemas.openxmlformats.org/drawingml/2006/chart">
            <c:chart xmlns:c="http://schemas.openxmlformats.org/drawingml/2006/chart" xmlns:r="http://schemas.openxmlformats.org/officeDocument/2006/relationships" r:id="rId12"/>
          </a:graphicData>
        </a:graphic>
      </p:graphicFrame>
      <p:sp>
        <p:nvSpPr>
          <p:cNvPr id="64" name="TextBox 63"/>
          <p:cNvSpPr txBox="1"/>
          <p:nvPr/>
        </p:nvSpPr>
        <p:spPr>
          <a:xfrm>
            <a:off x="4828222" y="4248008"/>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49" name="D_c61f9e62da12a5ab"/>
          <p:cNvGraphicFramePr>
            <a:graphicFrameLocks noChangeAspect="1"/>
          </p:cNvGraphicFramePr>
          <p:nvPr>
            <p:extLst>
              <p:ext uri="{D42A27DB-BD31-4B8C-83A1-F6EECF244321}">
                <p14:modId xmlns:p14="http://schemas.microsoft.com/office/powerpoint/2010/main" val="2584734291"/>
              </p:ext>
            </p:extLst>
          </p:nvPr>
        </p:nvGraphicFramePr>
        <p:xfrm>
          <a:off x="4747681" y="3173464"/>
          <a:ext cx="3153032" cy="26920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1" name="D_faeec501d88bacab"/>
          <p:cNvGraphicFramePr>
            <a:graphicFrameLocks noChangeAspect="1"/>
          </p:cNvGraphicFramePr>
          <p:nvPr>
            <p:extLst>
              <p:ext uri="{D42A27DB-BD31-4B8C-83A1-F6EECF244321}">
                <p14:modId xmlns:p14="http://schemas.microsoft.com/office/powerpoint/2010/main" val="2628921879"/>
              </p:ext>
            </p:extLst>
          </p:nvPr>
        </p:nvGraphicFramePr>
        <p:xfrm>
          <a:off x="4747681" y="3558699"/>
          <a:ext cx="3153032" cy="26920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9" name="D_28d644623337a25b"/>
          <p:cNvGraphicFramePr>
            <a:graphicFrameLocks noChangeAspect="1"/>
          </p:cNvGraphicFramePr>
          <p:nvPr>
            <p:extLst>
              <p:ext uri="{D42A27DB-BD31-4B8C-83A1-F6EECF244321}">
                <p14:modId xmlns:p14="http://schemas.microsoft.com/office/powerpoint/2010/main" val="2743423395"/>
              </p:ext>
            </p:extLst>
          </p:nvPr>
        </p:nvGraphicFramePr>
        <p:xfrm>
          <a:off x="4789389" y="5535683"/>
          <a:ext cx="3153032" cy="269203"/>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0" name="D_77916cdbde16a4ee"/>
          <p:cNvGraphicFramePr>
            <a:graphicFrameLocks noChangeAspect="1"/>
          </p:cNvGraphicFramePr>
          <p:nvPr>
            <p:extLst>
              <p:ext uri="{D42A27DB-BD31-4B8C-83A1-F6EECF244321}">
                <p14:modId xmlns:p14="http://schemas.microsoft.com/office/powerpoint/2010/main" val="3195354005"/>
              </p:ext>
            </p:extLst>
          </p:nvPr>
        </p:nvGraphicFramePr>
        <p:xfrm>
          <a:off x="4797778" y="5881383"/>
          <a:ext cx="3153032" cy="269203"/>
        </p:xfrm>
        <a:graphic>
          <a:graphicData uri="http://schemas.openxmlformats.org/drawingml/2006/chart">
            <c:chart xmlns:c="http://schemas.openxmlformats.org/drawingml/2006/chart" xmlns:r="http://schemas.openxmlformats.org/officeDocument/2006/relationships" r:id="rId16"/>
          </a:graphicData>
        </a:graphic>
      </p:graphicFrame>
      <p:sp>
        <p:nvSpPr>
          <p:cNvPr id="60" name="Oval 59"/>
          <p:cNvSpPr>
            <a:spLocks noChangeAspect="1"/>
          </p:cNvSpPr>
          <p:nvPr/>
        </p:nvSpPr>
        <p:spPr bwMode="auto">
          <a:xfrm>
            <a:off x="6835841" y="1944811"/>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8" name="Oval 67"/>
          <p:cNvSpPr>
            <a:spLocks noChangeAspect="1"/>
          </p:cNvSpPr>
          <p:nvPr/>
        </p:nvSpPr>
        <p:spPr bwMode="auto">
          <a:xfrm>
            <a:off x="6796419" y="2307126"/>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1" name="Oval 70"/>
          <p:cNvSpPr>
            <a:spLocks noChangeAspect="1"/>
          </p:cNvSpPr>
          <p:nvPr/>
        </p:nvSpPr>
        <p:spPr bwMode="auto">
          <a:xfrm>
            <a:off x="6753359" y="2709333"/>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033823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_50520eb671535ce8"/>
          <p:cNvGraphicFramePr/>
          <p:nvPr>
            <p:extLst>
              <p:ext uri="{D42A27DB-BD31-4B8C-83A1-F6EECF244321}">
                <p14:modId xmlns:p14="http://schemas.microsoft.com/office/powerpoint/2010/main" val="3856051999"/>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3008"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a:t>
            </a:r>
          </a:p>
        </p:txBody>
      </p:sp>
      <p:sp>
        <p:nvSpPr>
          <p:cNvPr id="23" name="D_83fb8a361bfd3fe7"/>
          <p:cNvSpPr>
            <a:spLocks noGrp="1"/>
          </p:cNvSpPr>
          <p:nvPr>
            <p:ph type="body" sz="quarter" idx="4294967295"/>
          </p:nvPr>
        </p:nvSpPr>
        <p:spPr>
          <a:xfrm>
            <a:off x="3463384" y="5949280"/>
            <a:ext cx="6238875" cy="349251"/>
          </a:xfrm>
          <a:prstGeom prst="rect">
            <a:avLst/>
          </a:prstGeom>
        </p:spPr>
        <p:txBody>
          <a:bodyPr/>
          <a:lstStyle/>
          <a:p>
            <a:pPr marL="0" indent="0" algn="r">
              <a:buNone/>
            </a:pPr>
            <a:r>
              <a:rPr lang="en-GB" sz="1000" dirty="0">
                <a:latin typeface="Segoe UI"/>
              </a:rPr>
              <a:t>Sheffield CCG</a:t>
            </a:r>
          </a:p>
        </p:txBody>
      </p:sp>
      <p:graphicFrame>
        <p:nvGraphicFramePr>
          <p:cNvPr id="25" name="D_f2a9ce0ec8d0d6a4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78% (49)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83%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50%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6" name="D_f2a9ce0ec8d0d6a4" hidden="1"/>
          <p:cNvGraphicFramePr/>
          <p:nvPr>
            <p:extLst>
              <p:ext uri="{D42A27DB-BD31-4B8C-83A1-F6EECF244321}">
                <p14:modId xmlns:p14="http://schemas.microsoft.com/office/powerpoint/2010/main" val="3989280545"/>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140973728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417658" y="836613"/>
            <a:ext cx="9071846"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Improving patient outcomes is a core focus of the CCG</a:t>
            </a:r>
          </a:p>
        </p:txBody>
      </p:sp>
      <p:sp>
        <p:nvSpPr>
          <p:cNvPr id="22" name="TextBox 21"/>
          <p:cNvSpPr txBox="1"/>
          <p:nvPr/>
        </p:nvSpPr>
        <p:spPr>
          <a:xfrm>
            <a:off x="417658" y="1125538"/>
            <a:ext cx="1366692"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31" name="TextBox 30"/>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9" name="Straight Connector 18"/>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28" name="D_ef2f442c0fe96a7e"/>
          <p:cNvGraphicFramePr/>
          <p:nvPr>
            <p:extLst>
              <p:ext uri="{D42A27DB-BD31-4B8C-83A1-F6EECF244321}">
                <p14:modId xmlns:p14="http://schemas.microsoft.com/office/powerpoint/2010/main" val="4145258482"/>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6"/>
          </a:graphicData>
        </a:graphic>
      </p:graphicFrame>
      <p:sp>
        <p:nvSpPr>
          <p:cNvPr id="27"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29" name="TextBox 28"/>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graphicFrame>
        <p:nvGraphicFramePr>
          <p:cNvPr id="36" name="D_1582af2f9eea10d7_CalcTable"/>
          <p:cNvGraphicFramePr>
            <a:graphicFrameLocks noGrp="1"/>
          </p:cNvGraphicFramePr>
          <p:nvPr>
            <p:extLst>
              <p:ext uri="{D42A27DB-BD31-4B8C-83A1-F6EECF244321}">
                <p14:modId xmlns:p14="http://schemas.microsoft.com/office/powerpoint/2010/main" val="3051846348"/>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80%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79%</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79%</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76%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81%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7" name="Oval 36"/>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8" name="Oval 37"/>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9" name="Oval 38"/>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0" name="Oval 39"/>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1" name="Oval 40"/>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0" name="D_78e68c875656808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(87), Base 2016: All stakeholders (77), Base 2015: All stakeholders (73), Base national average: All stakeholders (8512), Base CCG cluster: All stakeholders (968), Base CCG DCO: All stakeholders (898)</a:t>
            </a:r>
          </a:p>
        </p:txBody>
      </p:sp>
      <p:graphicFrame>
        <p:nvGraphicFramePr>
          <p:cNvPr id="32" name="D_1582af2f9eea10d7" hidden="1"/>
          <p:cNvGraphicFramePr/>
          <p:nvPr>
            <p:extLst>
              <p:ext uri="{D42A27DB-BD31-4B8C-83A1-F6EECF244321}">
                <p14:modId xmlns:p14="http://schemas.microsoft.com/office/powerpoint/2010/main" val="2094809063"/>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33" name="Oval 32"/>
          <p:cNvSpPr/>
          <p:nvPr/>
        </p:nvSpPr>
        <p:spPr>
          <a:xfrm>
            <a:off x="7317562" y="5100275"/>
            <a:ext cx="129715" cy="13585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273000946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8504" y="3284984"/>
            <a:ext cx="8640960" cy="658525"/>
          </a:xfrm>
          <a:prstGeom prst="rect">
            <a:avLst/>
          </a:prstGeom>
          <a:solidFill>
            <a:srgbClr val="173861"/>
          </a:solidFill>
        </p:spPr>
        <p:txBody>
          <a:bodyPr/>
          <a:lstStyle/>
          <a:p>
            <a:pPr marL="0" indent="0">
              <a:buNone/>
            </a:pPr>
            <a:r>
              <a:rPr lang="en-GB"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Upper tier and unitary local authorities</a:t>
            </a:r>
          </a:p>
        </p:txBody>
      </p:sp>
    </p:spTree>
    <p:extLst>
      <p:ext uri="{BB962C8B-B14F-4D97-AF65-F5344CB8AC3E}">
        <p14:creationId xmlns:p14="http://schemas.microsoft.com/office/powerpoint/2010/main" val="74538949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the CCG and your local authority are working together to </a:t>
            </a:r>
            <a:r>
              <a:rPr lang="en-GB" sz="1800" u="sng" dirty="0">
                <a:latin typeface="Segoe UI"/>
                <a:ea typeface="Segoe UI" panose="020B0502040204020203" pitchFamily="34" charset="0"/>
                <a:cs typeface="Segoe UI" panose="020B0502040204020203" pitchFamily="34" charset="0"/>
              </a:rPr>
              <a:t>deliver</a:t>
            </a:r>
            <a:r>
              <a:rPr lang="en-GB" sz="1800" dirty="0">
                <a:latin typeface="Segoe UI"/>
                <a:ea typeface="Segoe UI" panose="020B0502040204020203" pitchFamily="34" charset="0"/>
                <a:cs typeface="Segoe UI" panose="020B0502040204020203" pitchFamily="34" charset="0"/>
              </a:rPr>
              <a:t> shared plans for integrated commissioning?</a:t>
            </a:r>
          </a:p>
        </p:txBody>
      </p:sp>
      <p:graphicFrame>
        <p:nvGraphicFramePr>
          <p:cNvPr id="9" name="D_6ca33faac90c921e"/>
          <p:cNvGraphicFramePr/>
          <p:nvPr>
            <p:extLst>
              <p:ext uri="{D42A27DB-BD31-4B8C-83A1-F6EECF244321}">
                <p14:modId xmlns:p14="http://schemas.microsoft.com/office/powerpoint/2010/main" val="4061995275"/>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257050591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08912" y="836613"/>
            <a:ext cx="3824008"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upper tier / unitary local authority stakeholders</a:t>
            </a:r>
          </a:p>
        </p:txBody>
      </p:sp>
      <p:graphicFrame>
        <p:nvGraphicFramePr>
          <p:cNvPr id="4" name="D_36abcf1d544f6d61" hidden="1"/>
          <p:cNvGraphicFramePr/>
          <p:nvPr>
            <p:extLst>
              <p:ext uri="{D42A27DB-BD31-4B8C-83A1-F6EECF244321}">
                <p14:modId xmlns:p14="http://schemas.microsoft.com/office/powerpoint/2010/main" val="1534521941"/>
              </p:ext>
            </p:extLst>
          </p:nvPr>
        </p:nvGraphicFramePr>
        <p:xfrm>
          <a:off x="8553400" y="263691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3e2a329ccb28ece1" hidden="1"/>
          <p:cNvGraphicFramePr/>
          <p:nvPr>
            <p:extLst>
              <p:ext uri="{D42A27DB-BD31-4B8C-83A1-F6EECF244321}">
                <p14:modId xmlns:p14="http://schemas.microsoft.com/office/powerpoint/2010/main" val="1006911962"/>
              </p:ext>
            </p:extLst>
          </p:nvPr>
        </p:nvGraphicFramePr>
        <p:xfrm>
          <a:off x="8409384" y="191683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D_d2a72bbe09a4921e"/>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upper tier / unitary local authority stakeholders (4)
Sheffield CCG</a:t>
            </a:r>
            <a:endParaRPr lang="en-GB" sz="1000" kern="0" dirty="0">
              <a:latin typeface="Segoe UI"/>
            </a:endParaRPr>
          </a:p>
        </p:txBody>
      </p:sp>
      <p:sp>
        <p:nvSpPr>
          <p:cNvPr id="13"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183781961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3579" cy="575966"/>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effective, if at all, has the CCG been as part of the Local Safeguarding Children Board?</a:t>
            </a:r>
          </a:p>
        </p:txBody>
      </p:sp>
      <p:graphicFrame>
        <p:nvGraphicFramePr>
          <p:cNvPr id="9" name="D_d0ac49ebcaff4fde"/>
          <p:cNvGraphicFramePr/>
          <p:nvPr>
            <p:extLst>
              <p:ext uri="{D42A27DB-BD31-4B8C-83A1-F6EECF244321}">
                <p14:modId xmlns:p14="http://schemas.microsoft.com/office/powerpoint/2010/main" val="673779333"/>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133310154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15925" y="940872"/>
            <a:ext cx="381699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upper tier / unitary local authority stakeholders</a:t>
            </a:r>
          </a:p>
        </p:txBody>
      </p:sp>
      <p:graphicFrame>
        <p:nvGraphicFramePr>
          <p:cNvPr id="4" name="D_67dd8b5fb5b6f69d" hidden="1"/>
          <p:cNvGraphicFramePr/>
          <p:nvPr>
            <p:extLst>
              <p:ext uri="{D42A27DB-BD31-4B8C-83A1-F6EECF244321}">
                <p14:modId xmlns:p14="http://schemas.microsoft.com/office/powerpoint/2010/main" val="2832032227"/>
              </p:ext>
            </p:extLst>
          </p:nvPr>
        </p:nvGraphicFramePr>
        <p:xfrm>
          <a:off x="8769424" y="1700808"/>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0c254be68b80148e" hidden="1"/>
          <p:cNvGraphicFramePr/>
          <p:nvPr>
            <p:extLst>
              <p:ext uri="{D42A27DB-BD31-4B8C-83A1-F6EECF244321}">
                <p14:modId xmlns:p14="http://schemas.microsoft.com/office/powerpoint/2010/main" val="4255102637"/>
              </p:ext>
            </p:extLst>
          </p:nvPr>
        </p:nvGraphicFramePr>
        <p:xfrm>
          <a:off x="8985448" y="270892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3" name="D_f95acac3d28b2fde"/>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upper tier / unitary local authority stakeholders (4)
Sheffield CCG</a:t>
            </a:r>
          </a:p>
        </p:txBody>
      </p:sp>
      <p:sp>
        <p:nvSpPr>
          <p:cNvPr id="20"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92566736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66079"/>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effective, if at all, has the CCG been as part of the Safeguarding Adults Board?</a:t>
            </a:r>
          </a:p>
        </p:txBody>
      </p:sp>
      <p:graphicFrame>
        <p:nvGraphicFramePr>
          <p:cNvPr id="9" name="D_bad353662532a9b7"/>
          <p:cNvGraphicFramePr/>
          <p:nvPr>
            <p:extLst>
              <p:ext uri="{D42A27DB-BD31-4B8C-83A1-F6EECF244321}">
                <p14:modId xmlns:p14="http://schemas.microsoft.com/office/powerpoint/2010/main" val="695581652"/>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4197258673"/>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15925" y="940872"/>
            <a:ext cx="381699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upper tier / unitary local authority stakeholders</a:t>
            </a:r>
          </a:p>
        </p:txBody>
      </p:sp>
      <p:graphicFrame>
        <p:nvGraphicFramePr>
          <p:cNvPr id="4" name="D_5d2837e6f8178ee0" hidden="1"/>
          <p:cNvGraphicFramePr/>
          <p:nvPr>
            <p:extLst>
              <p:ext uri="{D42A27DB-BD31-4B8C-83A1-F6EECF244321}">
                <p14:modId xmlns:p14="http://schemas.microsoft.com/office/powerpoint/2010/main" val="1600296298"/>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d9a9ba41dfbda322" hidden="1"/>
          <p:cNvGraphicFramePr/>
          <p:nvPr>
            <p:extLst>
              <p:ext uri="{D42A27DB-BD31-4B8C-83A1-F6EECF244321}">
                <p14:modId xmlns:p14="http://schemas.microsoft.com/office/powerpoint/2010/main" val="2600102841"/>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3" name="D_683080b9089e29b7"/>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upper tier / unitary local authority stakeholders (4)
Sheffield CCG</a:t>
            </a:r>
            <a:endParaRPr lang="en-GB" sz="1000" kern="0" dirty="0">
              <a:latin typeface="Segoe UI"/>
            </a:endParaRPr>
          </a:p>
        </p:txBody>
      </p:sp>
      <p:sp>
        <p:nvSpPr>
          <p:cNvPr id="20"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177744122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8504" y="3284984"/>
            <a:ext cx="8352928" cy="658525"/>
          </a:xfrm>
          <a:prstGeom prst="rect">
            <a:avLst/>
          </a:prstGeom>
          <a:solidFill>
            <a:srgbClr val="173861"/>
          </a:solidFill>
        </p:spPr>
        <p:txBody>
          <a:bodyPr/>
          <a:lstStyle/>
          <a:p>
            <a:pPr marL="0" indent="0">
              <a:buNone/>
            </a:pPr>
            <a:r>
              <a:rPr lang="en-GB"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Health and wellbeing board members</a:t>
            </a:r>
          </a:p>
        </p:txBody>
      </p:sp>
    </p:spTree>
    <p:extLst>
      <p:ext uri="{BB962C8B-B14F-4D97-AF65-F5344CB8AC3E}">
        <p14:creationId xmlns:p14="http://schemas.microsoft.com/office/powerpoint/2010/main" val="11561805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8550" cy="57596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active, if at all, would you say the CCG is as a member of the health and wellbeing board?</a:t>
            </a:r>
          </a:p>
        </p:txBody>
      </p:sp>
      <p:graphicFrame>
        <p:nvGraphicFramePr>
          <p:cNvPr id="9" name="D_b47eff0688983ecd"/>
          <p:cNvGraphicFramePr/>
          <p:nvPr>
            <p:extLst>
              <p:ext uri="{D42A27DB-BD31-4B8C-83A1-F6EECF244321}">
                <p14:modId xmlns:p14="http://schemas.microsoft.com/office/powerpoint/2010/main" val="303973281"/>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3413948971"/>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15925" y="940872"/>
            <a:ext cx="331293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Health and wellbeing board stakeholders</a:t>
            </a:r>
          </a:p>
        </p:txBody>
      </p:sp>
      <p:graphicFrame>
        <p:nvGraphicFramePr>
          <p:cNvPr id="4" name="D_b8046b7380d474ce" hidden="1"/>
          <p:cNvGraphicFramePr/>
          <p:nvPr>
            <p:extLst>
              <p:ext uri="{D42A27DB-BD31-4B8C-83A1-F6EECF244321}">
                <p14:modId xmlns:p14="http://schemas.microsoft.com/office/powerpoint/2010/main" val="2510783209"/>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956d6741f1bc5a99" hidden="1"/>
          <p:cNvGraphicFramePr/>
          <p:nvPr>
            <p:extLst>
              <p:ext uri="{D42A27DB-BD31-4B8C-83A1-F6EECF244321}">
                <p14:modId xmlns:p14="http://schemas.microsoft.com/office/powerpoint/2010/main" val="632962997"/>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3" name="D_39ec95f9ba37830d"/>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health and wellbeing board stakeholders (1)
Sheffield CCG</a:t>
            </a:r>
            <a:endParaRPr lang="en-GB" sz="1000" kern="0" dirty="0">
              <a:latin typeface="Segoe UI"/>
            </a:endParaRPr>
          </a:p>
        </p:txBody>
      </p:sp>
      <p:sp>
        <p:nvSpPr>
          <p:cNvPr id="20"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423572537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And how well, if at all, would you say the CCG and the local authority are working together to </a:t>
            </a:r>
            <a:r>
              <a:rPr lang="en-GB" sz="1800" u="sng" dirty="0">
                <a:latin typeface="Segoe UI"/>
                <a:ea typeface="Segoe UI" panose="020B0502040204020203" pitchFamily="34" charset="0"/>
                <a:cs typeface="Segoe UI" panose="020B0502040204020203" pitchFamily="34" charset="0"/>
              </a:rPr>
              <a:t>deliver shared plans</a:t>
            </a:r>
            <a:r>
              <a:rPr lang="en-GB" sz="1800" dirty="0">
                <a:latin typeface="Segoe UI"/>
                <a:ea typeface="Segoe UI" panose="020B0502040204020203" pitchFamily="34" charset="0"/>
                <a:cs typeface="Segoe UI" panose="020B0502040204020203" pitchFamily="34" charset="0"/>
              </a:rPr>
              <a:t> for integrated commissioning?</a:t>
            </a:r>
          </a:p>
        </p:txBody>
      </p:sp>
      <p:graphicFrame>
        <p:nvGraphicFramePr>
          <p:cNvPr id="9" name="D_e581607c2b3676fd"/>
          <p:cNvGraphicFramePr/>
          <p:nvPr>
            <p:extLst>
              <p:ext uri="{D42A27DB-BD31-4B8C-83A1-F6EECF244321}">
                <p14:modId xmlns:p14="http://schemas.microsoft.com/office/powerpoint/2010/main" val="704651117"/>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412593506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15925" y="926397"/>
            <a:ext cx="3312368"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Health and wellbeing board stakeholders</a:t>
            </a:r>
          </a:p>
        </p:txBody>
      </p:sp>
      <p:graphicFrame>
        <p:nvGraphicFramePr>
          <p:cNvPr id="4" name="D_dc310e079e0f8fec" hidden="1"/>
          <p:cNvGraphicFramePr/>
          <p:nvPr>
            <p:extLst>
              <p:ext uri="{D42A27DB-BD31-4B8C-83A1-F6EECF244321}">
                <p14:modId xmlns:p14="http://schemas.microsoft.com/office/powerpoint/2010/main" val="3118245536"/>
              </p:ext>
            </p:extLst>
          </p:nvPr>
        </p:nvGraphicFramePr>
        <p:xfrm>
          <a:off x="8697416" y="191683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5c49718425f2bf39" hidden="1"/>
          <p:cNvGraphicFramePr/>
          <p:nvPr>
            <p:extLst>
              <p:ext uri="{D42A27DB-BD31-4B8C-83A1-F6EECF244321}">
                <p14:modId xmlns:p14="http://schemas.microsoft.com/office/powerpoint/2010/main" val="941073730"/>
              </p:ext>
            </p:extLst>
          </p:nvPr>
        </p:nvGraphicFramePr>
        <p:xfrm>
          <a:off x="8553400" y="263691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2b2054e6915d8fec"/>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health and wellbeing board stakeholders (1)
Sheffield CCG</a:t>
            </a:r>
            <a:endParaRPr lang="en-GB" sz="1000" kern="0" dirty="0">
              <a:latin typeface="Segoe UI"/>
            </a:endParaRPr>
          </a:p>
        </p:txBody>
      </p:sp>
      <p:sp>
        <p:nvSpPr>
          <p:cNvPr id="16"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422051651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8504" y="3284984"/>
            <a:ext cx="8424936" cy="658525"/>
          </a:xfrm>
          <a:prstGeom prst="rect">
            <a:avLst/>
          </a:prstGeom>
          <a:solidFill>
            <a:srgbClr val="173861"/>
          </a:solidFill>
        </p:spPr>
        <p:txBody>
          <a:bodyPr/>
          <a:lstStyle/>
          <a:p>
            <a:pPr marL="0" indent="0">
              <a:buNone/>
            </a:pPr>
            <a:r>
              <a:rPr lang="en-GB"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Healthwatch and patient groups</a:t>
            </a:r>
          </a:p>
        </p:txBody>
      </p:sp>
    </p:spTree>
    <p:extLst>
      <p:ext uri="{BB962C8B-B14F-4D97-AF65-F5344CB8AC3E}">
        <p14:creationId xmlns:p14="http://schemas.microsoft.com/office/powerpoint/2010/main" val="255045396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51ca4c9d02ccaa1e"/>
          <p:cNvGraphicFramePr/>
          <p:nvPr>
            <p:extLst>
              <p:ext uri="{D42A27DB-BD31-4B8C-83A1-F6EECF244321}">
                <p14:modId xmlns:p14="http://schemas.microsoft.com/office/powerpoint/2010/main" val="3521487298"/>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3579" cy="57596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if at all, do you feel that the CCG has engaged with seldom heard groups?</a:t>
            </a:r>
          </a:p>
        </p:txBody>
      </p:sp>
      <p:graphicFrame>
        <p:nvGraphicFramePr>
          <p:cNvPr id="3" name="Ipsos Ribbon Rules" hidden="1"/>
          <p:cNvGraphicFramePr/>
          <p:nvPr>
            <p:extLst>
              <p:ext uri="{D42A27DB-BD31-4B8C-83A1-F6EECF244321}">
                <p14:modId xmlns:p14="http://schemas.microsoft.com/office/powerpoint/2010/main" val="3135801533"/>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09808" y="940962"/>
            <a:ext cx="3521342"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Healthwatch and patient group stakeholders</a:t>
            </a:r>
            <a:endParaRPr lang="en-GB" sz="1100" b="1" dirty="0">
              <a:solidFill>
                <a:schemeClr val="bg1"/>
              </a:solidFill>
              <a:latin typeface="Segoe UI"/>
              <a:ea typeface="Segoe UI" panose="020B0502040204020203" pitchFamily="34" charset="0"/>
              <a:cs typeface="Segoe UI" panose="020B0502040204020203" pitchFamily="34" charset="0"/>
            </a:endParaRPr>
          </a:p>
        </p:txBody>
      </p:sp>
      <p:graphicFrame>
        <p:nvGraphicFramePr>
          <p:cNvPr id="4" name="D_4eac974515e153e8" hidden="1"/>
          <p:cNvGraphicFramePr/>
          <p:nvPr>
            <p:extLst>
              <p:ext uri="{D42A27DB-BD31-4B8C-83A1-F6EECF244321}">
                <p14:modId xmlns:p14="http://schemas.microsoft.com/office/powerpoint/2010/main" val="2991682127"/>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81b97f4500233926" hidden="1"/>
          <p:cNvGraphicFramePr/>
          <p:nvPr>
            <p:extLst>
              <p:ext uri="{D42A27DB-BD31-4B8C-83A1-F6EECF244321}">
                <p14:modId xmlns:p14="http://schemas.microsoft.com/office/powerpoint/2010/main" val="1654310931"/>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6" name="D_61e3ffd158c6f52f"/>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Healthwatch and patient group stakeholders (3)
Sheffield CCG</a:t>
            </a:r>
            <a:endParaRPr lang="en-GB" sz="1000" kern="0" dirty="0">
              <a:latin typeface="Segoe UI"/>
            </a:endParaRPr>
          </a:p>
        </p:txBody>
      </p:sp>
      <p:sp>
        <p:nvSpPr>
          <p:cNvPr id="21"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24325603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D_4d3329fb9cb8623a_CalcTable"/>
          <p:cNvGraphicFramePr>
            <a:graphicFrameLocks/>
          </p:cNvGraphicFramePr>
          <p:nvPr>
            <p:extLst>
              <p:ext uri="{D42A27DB-BD31-4B8C-83A1-F6EECF244321}">
                <p14:modId xmlns:p14="http://schemas.microsoft.com/office/powerpoint/2010/main" val="194134612"/>
              </p:ext>
            </p:extLst>
          </p:nvPr>
        </p:nvGraphicFramePr>
        <p:xfrm>
          <a:off x="267744" y="2942910"/>
          <a:ext cx="9432842" cy="1105200"/>
        </p:xfrm>
        <a:graphic>
          <a:graphicData uri="http://schemas.openxmlformats.org/drawingml/2006/table">
            <a:tbl>
              <a:tblPr firstRow="1" bandRow="1">
                <a:tableStyleId>{ED083AE6-46FA-4A59-8FB0-9F97EB10719F}</a:tableStyleId>
              </a:tblPr>
              <a:tblGrid>
                <a:gridCol w="4783459">
                  <a:extLst>
                    <a:ext uri="{9D8B030D-6E8A-4147-A177-3AD203B41FA5}">
                      <a16:colId xmlns="" xmlns:a16="http://schemas.microsoft.com/office/drawing/2014/main" val="20000"/>
                    </a:ext>
                  </a:extLst>
                </a:gridCol>
                <a:gridCol w="3149693">
                  <a:extLst>
                    <a:ext uri="{9D8B030D-6E8A-4147-A177-3AD203B41FA5}">
                      <a16:colId xmlns="" xmlns:a16="http://schemas.microsoft.com/office/drawing/2014/main" val="20001"/>
                    </a:ext>
                  </a:extLst>
                </a:gridCol>
                <a:gridCol w="495795">
                  <a:extLst>
                    <a:ext uri="{9D8B030D-6E8A-4147-A177-3AD203B41FA5}">
                      <a16:colId xmlns="" xmlns:a16="http://schemas.microsoft.com/office/drawing/2014/main" val="20002"/>
                    </a:ext>
                  </a:extLst>
                </a:gridCol>
                <a:gridCol w="495795">
                  <a:extLst>
                    <a:ext uri="{9D8B030D-6E8A-4147-A177-3AD203B41FA5}">
                      <a16:colId xmlns="" xmlns:a16="http://schemas.microsoft.com/office/drawing/2014/main" val="20003"/>
                    </a:ext>
                  </a:extLst>
                </a:gridCol>
                <a:gridCol w="508100">
                  <a:extLst>
                    <a:ext uri="{9D8B030D-6E8A-4147-A177-3AD203B41FA5}">
                      <a16:colId xmlns="" xmlns:a16="http://schemas.microsoft.com/office/drawing/2014/main" val="20004"/>
                    </a:ext>
                  </a:extLst>
                </a:gridCol>
              </a:tblGrid>
              <a:tr h="311415">
                <a:tc>
                  <a:txBody>
                    <a:bodyPr/>
                    <a:lstStyle/>
                    <a:p>
                      <a:pPr algn="r">
                        <a:lnSpc>
                          <a:spcPct val="100000"/>
                        </a:lnSpc>
                      </a:pPr>
                      <a:r>
                        <a:rPr lang="en-GB" sz="800" b="0" dirty="0">
                          <a:latin typeface="Segoe UI" panose="020B0502040204020203" pitchFamily="34" charset="0"/>
                          <a:ea typeface="Segoe UI" panose="020B0502040204020203" pitchFamily="34" charset="0"/>
                          <a:cs typeface="Segoe UI" panose="020B0502040204020203" pitchFamily="34" charset="0"/>
                        </a:rPr>
                        <a:t>I have confidence that the</a:t>
                      </a:r>
                      <a:r>
                        <a:rPr lang="en-GB" sz="800" b="0" baseline="0" dirty="0">
                          <a:latin typeface="Segoe UI" panose="020B0502040204020203" pitchFamily="34" charset="0"/>
                          <a:ea typeface="Segoe UI" panose="020B0502040204020203" pitchFamily="34" charset="0"/>
                          <a:cs typeface="Segoe UI" panose="020B0502040204020203" pitchFamily="34" charset="0"/>
                        </a:rPr>
                        <a:t> CCG effectively monitors the quality of the services it commissions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11415">
                <a:tc>
                  <a:txBody>
                    <a:bodyPr/>
                    <a:lstStyle/>
                    <a:p>
                      <a:pPr algn="r"/>
                      <a:r>
                        <a:rPr lang="en-GB" sz="8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If</a:t>
                      </a:r>
                      <a:r>
                        <a:rPr lang="en-GB" sz="8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I had concerns about the quality of local services I would feel able to raise my concerns with the CCG</a:t>
                      </a:r>
                      <a:endParaRPr lang="en-GB" sz="8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11415">
                <a:tc>
                  <a:txBody>
                    <a:bodyPr/>
                    <a:lstStyle/>
                    <a:p>
                      <a:pPr algn="r"/>
                      <a:r>
                        <a:rPr lang="en-GB" sz="8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I have confidence in the CCG to act on feedback it receives about the quality of services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27" name="D_26127b33de28f8ff_CalcTable"/>
          <p:cNvGraphicFramePr>
            <a:graphicFrameLocks noChangeAspect="1"/>
          </p:cNvGraphicFramePr>
          <p:nvPr>
            <p:extLst>
              <p:ext uri="{D42A27DB-BD31-4B8C-83A1-F6EECF244321}">
                <p14:modId xmlns:p14="http://schemas.microsoft.com/office/powerpoint/2010/main" val="3340342652"/>
              </p:ext>
            </p:extLst>
          </p:nvPr>
        </p:nvGraphicFramePr>
        <p:xfrm>
          <a:off x="180957" y="324263"/>
          <a:ext cx="9420537" cy="2578800"/>
        </p:xfrm>
        <a:graphic>
          <a:graphicData uri="http://schemas.openxmlformats.org/drawingml/2006/table">
            <a:tbl>
              <a:tblPr firstRow="1" bandRow="1">
                <a:tableStyleId>{ED083AE6-46FA-4A59-8FB0-9F97EB10719F}</a:tableStyleId>
              </a:tblPr>
              <a:tblGrid>
                <a:gridCol w="4772024">
                  <a:extLst>
                    <a:ext uri="{9D8B030D-6E8A-4147-A177-3AD203B41FA5}">
                      <a16:colId xmlns="" xmlns:a16="http://schemas.microsoft.com/office/drawing/2014/main" val="20000"/>
                    </a:ext>
                  </a:extLst>
                </a:gridCol>
                <a:gridCol w="3096344">
                  <a:extLst>
                    <a:ext uri="{9D8B030D-6E8A-4147-A177-3AD203B41FA5}">
                      <a16:colId xmlns="" xmlns:a16="http://schemas.microsoft.com/office/drawing/2014/main" val="20001"/>
                    </a:ext>
                  </a:extLst>
                </a:gridCol>
                <a:gridCol w="560579">
                  <a:extLst>
                    <a:ext uri="{9D8B030D-6E8A-4147-A177-3AD203B41FA5}">
                      <a16:colId xmlns="" xmlns:a16="http://schemas.microsoft.com/office/drawing/2014/main" val="20002"/>
                    </a:ext>
                  </a:extLst>
                </a:gridCol>
                <a:gridCol w="495795">
                  <a:extLst>
                    <a:ext uri="{9D8B030D-6E8A-4147-A177-3AD203B41FA5}">
                      <a16:colId xmlns="" xmlns:a16="http://schemas.microsoft.com/office/drawing/2014/main" val="20003"/>
                    </a:ext>
                  </a:extLst>
                </a:gridCol>
                <a:gridCol w="495795">
                  <a:extLst>
                    <a:ext uri="{9D8B030D-6E8A-4147-A177-3AD203B41FA5}">
                      <a16:colId xmlns="" xmlns:a16="http://schemas.microsoft.com/office/drawing/2014/main" val="20004"/>
                    </a:ext>
                  </a:extLst>
                </a:gridCol>
              </a:tblGrid>
              <a:tr h="335144">
                <a:tc>
                  <a:txBody>
                    <a:bodyPr/>
                    <a:lstStyle/>
                    <a:p>
                      <a:pPr algn="r">
                        <a:lnSpc>
                          <a:spcPct val="100000"/>
                        </a:lnSpc>
                      </a:pPr>
                      <a:r>
                        <a:rPr lang="en-GB" sz="800" b="0" dirty="0">
                          <a:latin typeface="Segoe UI" panose="020B0502040204020203" pitchFamily="34" charset="0"/>
                          <a:ea typeface="Segoe UI" panose="020B0502040204020203" pitchFamily="34" charset="0"/>
                          <a:cs typeface="Segoe UI" panose="020B0502040204020203" pitchFamily="34" charset="0"/>
                        </a:rPr>
                        <a:t>How effective, if at all, do you feel your</a:t>
                      </a:r>
                      <a:r>
                        <a:rPr lang="en-GB" sz="800" b="0" baseline="0" dirty="0">
                          <a:latin typeface="Segoe UI" panose="020B0502040204020203" pitchFamily="34" charset="0"/>
                          <a:ea typeface="Segoe UI" panose="020B0502040204020203" pitchFamily="34" charset="0"/>
                          <a:cs typeface="Segoe UI" panose="020B0502040204020203" pitchFamily="34" charset="0"/>
                        </a:rPr>
                        <a:t> </a:t>
                      </a:r>
                      <a:r>
                        <a:rPr lang="en-GB" sz="800" b="0" dirty="0">
                          <a:latin typeface="Segoe UI" panose="020B0502040204020203" pitchFamily="34" charset="0"/>
                          <a:ea typeface="Segoe UI" panose="020B0502040204020203" pitchFamily="34" charset="0"/>
                          <a:cs typeface="Segoe UI" panose="020B0502040204020203" pitchFamily="34" charset="0"/>
                        </a:rPr>
                        <a:t>CCG is as a local system leader?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0" marR="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04498918"/>
                  </a:ext>
                </a:extLst>
              </a:tr>
              <a:tr h="335144">
                <a:tc>
                  <a:txBody>
                    <a:bodyPr/>
                    <a:lstStyle/>
                    <a:p>
                      <a:pPr algn="r">
                        <a:lnSpc>
                          <a:spcPct val="100000"/>
                        </a:lnSpc>
                      </a:pPr>
                      <a:r>
                        <a:rPr lang="en-GB" sz="800" b="0" dirty="0">
                          <a:latin typeface="Segoe UI" panose="020B0502040204020203" pitchFamily="34" charset="0"/>
                          <a:ea typeface="Segoe UI" panose="020B0502040204020203" pitchFamily="34" charset="0"/>
                          <a:cs typeface="Segoe UI" panose="020B0502040204020203" pitchFamily="34" charset="0"/>
                        </a:rPr>
                        <a:t>The</a:t>
                      </a:r>
                      <a:r>
                        <a:rPr lang="en-GB" sz="800" dirty="0">
                          <a:latin typeface="Segoe UI" panose="020B0502040204020203" pitchFamily="34" charset="0"/>
                          <a:ea typeface="Segoe UI" panose="020B0502040204020203" pitchFamily="34" charset="0"/>
                          <a:cs typeface="Segoe UI" panose="020B0502040204020203" pitchFamily="34" charset="0"/>
                        </a:rPr>
                        <a:t> </a:t>
                      </a:r>
                      <a:r>
                        <a:rPr lang="en-GB" sz="800" b="0" dirty="0">
                          <a:latin typeface="Segoe UI" panose="020B0502040204020203" pitchFamily="34" charset="0"/>
                          <a:ea typeface="Segoe UI" panose="020B0502040204020203" pitchFamily="34" charset="0"/>
                          <a:cs typeface="Segoe UI" panose="020B0502040204020203" pitchFamily="34" charset="0"/>
                        </a:rPr>
                        <a:t>leadership</a:t>
                      </a:r>
                      <a:r>
                        <a:rPr lang="en-GB" sz="800" b="0" baseline="0" dirty="0">
                          <a:latin typeface="Segoe UI" panose="020B0502040204020203" pitchFamily="34" charset="0"/>
                          <a:ea typeface="Segoe UI" panose="020B0502040204020203" pitchFamily="34" charset="0"/>
                          <a:cs typeface="Segoe UI" panose="020B0502040204020203" pitchFamily="34" charset="0"/>
                        </a:rPr>
                        <a:t> of the CCG has the necessary blend of skills and experience*</a:t>
                      </a:r>
                      <a:endParaRPr lang="en-GB" sz="800" b="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0" marR="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35144">
                <a:tc>
                  <a:txBody>
                    <a:bodyPr/>
                    <a:lstStyle/>
                    <a:p>
                      <a:pPr algn="r">
                        <a:lnSpc>
                          <a:spcPct val="100000"/>
                        </a:lnSpc>
                      </a:pP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There</a:t>
                      </a:r>
                      <a:r>
                        <a:rPr lang="en-GB" sz="8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is clear and visible leadership of the CCG* </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0" marR="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35144">
                <a:tc>
                  <a:txBody>
                    <a:bodyPr/>
                    <a:lstStyle/>
                    <a:p>
                      <a:pPr algn="r">
                        <a:lnSpc>
                          <a:spcPct val="100000"/>
                        </a:lnSpc>
                      </a:pPr>
                      <a:r>
                        <a:rPr lang="en-GB" sz="800" b="0" dirty="0">
                          <a:latin typeface="Segoe UI" panose="020B0502040204020203" pitchFamily="34" charset="0"/>
                          <a:ea typeface="Segoe UI" panose="020B0502040204020203" pitchFamily="34" charset="0"/>
                          <a:cs typeface="Segoe UI" panose="020B0502040204020203" pitchFamily="34" charset="0"/>
                        </a:rPr>
                        <a:t>There</a:t>
                      </a:r>
                      <a:r>
                        <a:rPr lang="en-GB" sz="800" b="0" baseline="0" dirty="0">
                          <a:latin typeface="Segoe UI" panose="020B0502040204020203" pitchFamily="34" charset="0"/>
                          <a:ea typeface="Segoe UI" panose="020B0502040204020203" pitchFamily="34" charset="0"/>
                          <a:cs typeface="Segoe UI" panose="020B0502040204020203" pitchFamily="34" charset="0"/>
                        </a:rPr>
                        <a:t> is clear and visible clinical leadership of the CCG*</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46879779"/>
                  </a:ext>
                </a:extLst>
              </a:tr>
              <a:tr h="33514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I have confidence in the</a:t>
                      </a:r>
                      <a:r>
                        <a:rPr lang="en-GB" sz="8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leadership of the CCG to deliver its plans and priorities*</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35144">
                <a:tc>
                  <a:txBody>
                    <a:bodyPr/>
                    <a:lstStyle/>
                    <a:p>
                      <a:pPr algn="r">
                        <a:lnSpc>
                          <a:spcPct val="100000"/>
                        </a:lnSpc>
                      </a:pPr>
                      <a:r>
                        <a:rPr lang="en-GB" sz="8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The leadership of the CCG is delivering continued quality improvements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3514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latin typeface="Segoe UI" panose="020B0502040204020203" pitchFamily="34" charset="0"/>
                          <a:ea typeface="Segoe UI" panose="020B0502040204020203" pitchFamily="34" charset="0"/>
                          <a:cs typeface="Segoe UI" panose="020B0502040204020203" pitchFamily="34" charset="0"/>
                        </a:rPr>
                        <a:t>I have confidence</a:t>
                      </a:r>
                      <a:r>
                        <a:rPr lang="en-GB" sz="800" baseline="0" dirty="0">
                          <a:latin typeface="Segoe UI" panose="020B0502040204020203" pitchFamily="34" charset="0"/>
                          <a:ea typeface="Segoe UI" panose="020B0502040204020203" pitchFamily="34" charset="0"/>
                          <a:cs typeface="Segoe UI" panose="020B0502040204020203" pitchFamily="34" charset="0"/>
                        </a:rPr>
                        <a:t> in the leadership of the CCG to deliver improved outcomes for patients*</a:t>
                      </a:r>
                      <a:endParaRPr lang="en-GB" sz="800" dirty="0">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graphicFrame>
        <p:nvGraphicFramePr>
          <p:cNvPr id="90" name="D_ed026a681845ea24_CalcTable"/>
          <p:cNvGraphicFramePr>
            <a:graphicFrameLocks/>
          </p:cNvGraphicFramePr>
          <p:nvPr>
            <p:extLst>
              <p:ext uri="{D42A27DB-BD31-4B8C-83A1-F6EECF244321}">
                <p14:modId xmlns:p14="http://schemas.microsoft.com/office/powerpoint/2010/main" val="73703745"/>
              </p:ext>
            </p:extLst>
          </p:nvPr>
        </p:nvGraphicFramePr>
        <p:xfrm>
          <a:off x="187450" y="4071455"/>
          <a:ext cx="9420537" cy="2210400"/>
        </p:xfrm>
        <a:graphic>
          <a:graphicData uri="http://schemas.openxmlformats.org/drawingml/2006/table">
            <a:tbl>
              <a:tblPr firstRow="1" bandRow="1">
                <a:tableStyleId>{ED083AE6-46FA-4A59-8FB0-9F97EB10719F}</a:tableStyleId>
              </a:tblPr>
              <a:tblGrid>
                <a:gridCol w="4782870">
                  <a:extLst>
                    <a:ext uri="{9D8B030D-6E8A-4147-A177-3AD203B41FA5}">
                      <a16:colId xmlns="" xmlns:a16="http://schemas.microsoft.com/office/drawing/2014/main" val="20000"/>
                    </a:ext>
                  </a:extLst>
                </a:gridCol>
                <a:gridCol w="3150282">
                  <a:extLst>
                    <a:ext uri="{9D8B030D-6E8A-4147-A177-3AD203B41FA5}">
                      <a16:colId xmlns="" xmlns:a16="http://schemas.microsoft.com/office/drawing/2014/main" val="20001"/>
                    </a:ext>
                  </a:extLst>
                </a:gridCol>
                <a:gridCol w="495795">
                  <a:extLst>
                    <a:ext uri="{9D8B030D-6E8A-4147-A177-3AD203B41FA5}">
                      <a16:colId xmlns="" xmlns:a16="http://schemas.microsoft.com/office/drawing/2014/main" val="20002"/>
                    </a:ext>
                  </a:extLst>
                </a:gridCol>
                <a:gridCol w="495795">
                  <a:extLst>
                    <a:ext uri="{9D8B030D-6E8A-4147-A177-3AD203B41FA5}">
                      <a16:colId xmlns="" xmlns:a16="http://schemas.microsoft.com/office/drawing/2014/main" val="20003"/>
                    </a:ext>
                  </a:extLst>
                </a:gridCol>
                <a:gridCol w="495795">
                  <a:extLst>
                    <a:ext uri="{9D8B030D-6E8A-4147-A177-3AD203B41FA5}">
                      <a16:colId xmlns="" xmlns:a16="http://schemas.microsoft.com/office/drawing/2014/main" val="20004"/>
                    </a:ext>
                  </a:extLst>
                </a:gridCol>
              </a:tblGrid>
              <a:tr h="293400">
                <a:tc>
                  <a:txBody>
                    <a:bodyPr/>
                    <a:lstStyle/>
                    <a:p>
                      <a:pPr algn="r">
                        <a:lnSpc>
                          <a:spcPct val="100000"/>
                        </a:lnSpc>
                      </a:pPr>
                      <a:r>
                        <a:rPr lang="en-GB" sz="800" b="0" dirty="0">
                          <a:latin typeface="Segoe UI" panose="020B0502040204020203" pitchFamily="34" charset="0"/>
                          <a:ea typeface="Segoe UI" panose="020B0502040204020203" pitchFamily="34" charset="0"/>
                          <a:cs typeface="Segoe UI" panose="020B0502040204020203" pitchFamily="34" charset="0"/>
                        </a:rPr>
                        <a:t>How much would you say you</a:t>
                      </a:r>
                      <a:r>
                        <a:rPr lang="en-GB" sz="800" b="0" baseline="0" dirty="0">
                          <a:latin typeface="Segoe UI" panose="020B0502040204020203" pitchFamily="34" charset="0"/>
                          <a:ea typeface="Segoe UI" panose="020B0502040204020203" pitchFamily="34" charset="0"/>
                          <a:cs typeface="Segoe UI" panose="020B0502040204020203" pitchFamily="34" charset="0"/>
                        </a:rPr>
                        <a:t> know about the CCG’s plans and priorities?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93400">
                <a:tc>
                  <a:txBody>
                    <a:bodyPr/>
                    <a:lstStyle/>
                    <a:p>
                      <a:pPr algn="r"/>
                      <a:r>
                        <a:rPr lang="en-GB" sz="8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I have been given the opportunity to influence the CCG’s plans and priorities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93400">
                <a:tc>
                  <a:txBody>
                    <a:bodyPr/>
                    <a:lstStyle/>
                    <a:p>
                      <a:pPr algn="r"/>
                      <a:r>
                        <a:rPr lang="en-GB" sz="8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When I have commented on the CCG’s plans and priorities I feel that my comments have been taken on board</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93400">
                <a:tc>
                  <a:txBody>
                    <a:bodyPr/>
                    <a:lstStyle/>
                    <a:p>
                      <a:pPr algn="r"/>
                      <a:r>
                        <a:rPr lang="en-GB" sz="8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The CCG has effectively communicated its plans and  priorities to me</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93400">
                <a:tc>
                  <a:txBody>
                    <a:bodyPr/>
                    <a:lstStyle/>
                    <a:p>
                      <a:pPr algn="r"/>
                      <a:r>
                        <a:rPr lang="en-GB" sz="8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The CCG’s plans and priorities are the right ones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93400">
                <a:tc>
                  <a:txBody>
                    <a:bodyPr/>
                    <a:lstStyle/>
                    <a:p>
                      <a:pPr algn="r"/>
                      <a:r>
                        <a:rPr lang="en-GB" sz="8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Improving patient outcomes is a core focus for my CCG</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80%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86636035"/>
                  </a:ext>
                </a:extLst>
              </a:tr>
            </a:tbl>
          </a:graphicData>
        </a:graphic>
      </p:graphicFrame>
      <p:sp>
        <p:nvSpPr>
          <p:cNvPr id="88" name="Rectangle 87"/>
          <p:cNvSpPr/>
          <p:nvPr/>
        </p:nvSpPr>
        <p:spPr bwMode="auto">
          <a:xfrm>
            <a:off x="272480" y="2897304"/>
            <a:ext cx="9364639" cy="1117900"/>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aphicFrame>
        <p:nvGraphicFramePr>
          <p:cNvPr id="58" name="D_10fe5b5a526578ff"/>
          <p:cNvGraphicFramePr>
            <a:graphicFrameLocks noChangeAspect="1"/>
          </p:cNvGraphicFramePr>
          <p:nvPr>
            <p:extLst>
              <p:ext uri="{D42A27DB-BD31-4B8C-83A1-F6EECF244321}">
                <p14:modId xmlns:p14="http://schemas.microsoft.com/office/powerpoint/2010/main" val="1333291169"/>
              </p:ext>
            </p:extLst>
          </p:nvPr>
        </p:nvGraphicFramePr>
        <p:xfrm>
          <a:off x="4964901" y="1816134"/>
          <a:ext cx="3174849" cy="271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D_67c05f1ae6ca78ff"/>
          <p:cNvGraphicFramePr>
            <a:graphicFrameLocks noChangeAspect="1"/>
          </p:cNvGraphicFramePr>
          <p:nvPr>
            <p:extLst>
              <p:ext uri="{D42A27DB-BD31-4B8C-83A1-F6EECF244321}">
                <p14:modId xmlns:p14="http://schemas.microsoft.com/office/powerpoint/2010/main" val="1614937293"/>
              </p:ext>
            </p:extLst>
          </p:nvPr>
        </p:nvGraphicFramePr>
        <p:xfrm>
          <a:off x="4974136" y="2170643"/>
          <a:ext cx="3174849" cy="2710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Ipsos Ribbon Rules" hidden="1"/>
          <p:cNvGraphicFramePr/>
          <p:nvPr>
            <p:extLst>
              <p:ext uri="{D42A27DB-BD31-4B8C-83A1-F6EECF244321}">
                <p14:modId xmlns:p14="http://schemas.microsoft.com/office/powerpoint/2010/main" val="3849678592"/>
              </p:ext>
            </p:extLst>
          </p:nvPr>
        </p:nvGraphicFramePr>
        <p:xfrm>
          <a:off x="7874000" y="-571500"/>
          <a:ext cx="3174849" cy="508000"/>
        </p:xfrm>
        <a:graphic>
          <a:graphicData uri="http://schemas.openxmlformats.org/drawingml/2006/chart">
            <c:chart xmlns:c="http://schemas.openxmlformats.org/drawingml/2006/chart" xmlns:r="http://schemas.openxmlformats.org/officeDocument/2006/relationships" r:id="rId5"/>
          </a:graphicData>
        </a:graphic>
      </p:graphicFrame>
      <p:sp>
        <p:nvSpPr>
          <p:cNvPr id="52" name="TextBox 51"/>
          <p:cNvSpPr txBox="1"/>
          <p:nvPr/>
        </p:nvSpPr>
        <p:spPr>
          <a:xfrm>
            <a:off x="5013078" y="605386"/>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very/fairly effective</a:t>
            </a:r>
          </a:p>
        </p:txBody>
      </p:sp>
      <p:graphicFrame>
        <p:nvGraphicFramePr>
          <p:cNvPr id="44" name="D_35af10cdafc65d1b"/>
          <p:cNvGraphicFramePr>
            <a:graphicFrameLocks noChangeAspect="1"/>
          </p:cNvGraphicFramePr>
          <p:nvPr>
            <p:extLst>
              <p:ext uri="{D42A27DB-BD31-4B8C-83A1-F6EECF244321}">
                <p14:modId xmlns:p14="http://schemas.microsoft.com/office/powerpoint/2010/main" val="1630037844"/>
              </p:ext>
            </p:extLst>
          </p:nvPr>
        </p:nvGraphicFramePr>
        <p:xfrm>
          <a:off x="4974137" y="1434386"/>
          <a:ext cx="3174849" cy="271066"/>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angle 2"/>
          <p:cNvSpPr/>
          <p:nvPr/>
        </p:nvSpPr>
        <p:spPr bwMode="auto">
          <a:xfrm>
            <a:off x="272480" y="260646"/>
            <a:ext cx="9370005" cy="2633135"/>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1" name="TextBox 100"/>
          <p:cNvSpPr txBox="1"/>
          <p:nvPr/>
        </p:nvSpPr>
        <p:spPr>
          <a:xfrm>
            <a:off x="5014160" y="993197"/>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72" name="TextBox 71"/>
          <p:cNvSpPr txBox="1"/>
          <p:nvPr/>
        </p:nvSpPr>
        <p:spPr>
          <a:xfrm>
            <a:off x="5017432" y="1707206"/>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73" name="TextBox 72"/>
          <p:cNvSpPr txBox="1"/>
          <p:nvPr/>
        </p:nvSpPr>
        <p:spPr>
          <a:xfrm>
            <a:off x="5010826" y="2064581"/>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74" name="TextBox 73"/>
          <p:cNvSpPr txBox="1"/>
          <p:nvPr/>
        </p:nvSpPr>
        <p:spPr>
          <a:xfrm>
            <a:off x="5017432" y="2468008"/>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75" name="D_750df430382bd8ff"/>
          <p:cNvGraphicFramePr>
            <a:graphicFrameLocks noChangeAspect="1"/>
          </p:cNvGraphicFramePr>
          <p:nvPr>
            <p:extLst>
              <p:ext uri="{D42A27DB-BD31-4B8C-83A1-F6EECF244321}">
                <p14:modId xmlns:p14="http://schemas.microsoft.com/office/powerpoint/2010/main" val="437952685"/>
              </p:ext>
            </p:extLst>
          </p:nvPr>
        </p:nvGraphicFramePr>
        <p:xfrm>
          <a:off x="4969932" y="1069209"/>
          <a:ext cx="3174849" cy="271066"/>
        </p:xfrm>
        <a:graphic>
          <a:graphicData uri="http://schemas.openxmlformats.org/drawingml/2006/chart">
            <c:chart xmlns:c="http://schemas.openxmlformats.org/drawingml/2006/chart" xmlns:r="http://schemas.openxmlformats.org/officeDocument/2006/relationships" r:id="rId7"/>
          </a:graphicData>
        </a:graphic>
      </p:graphicFrame>
      <p:sp>
        <p:nvSpPr>
          <p:cNvPr id="76" name="TextBox 75"/>
          <p:cNvSpPr txBox="1"/>
          <p:nvPr/>
        </p:nvSpPr>
        <p:spPr>
          <a:xfrm>
            <a:off x="5018476" y="1359305"/>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82" name="D_9d7366646a04623a"/>
          <p:cNvGraphicFramePr>
            <a:graphicFrameLocks noChangeAspect="1"/>
          </p:cNvGraphicFramePr>
          <p:nvPr>
            <p:extLst>
              <p:ext uri="{D42A27DB-BD31-4B8C-83A1-F6EECF244321}">
                <p14:modId xmlns:p14="http://schemas.microsoft.com/office/powerpoint/2010/main" val="1401323518"/>
              </p:ext>
            </p:extLst>
          </p:nvPr>
        </p:nvGraphicFramePr>
        <p:xfrm>
          <a:off x="5000006" y="2886153"/>
          <a:ext cx="3174849" cy="271066"/>
        </p:xfrm>
        <a:graphic>
          <a:graphicData uri="http://schemas.openxmlformats.org/drawingml/2006/chart">
            <c:chart xmlns:c="http://schemas.openxmlformats.org/drawingml/2006/chart" xmlns:r="http://schemas.openxmlformats.org/officeDocument/2006/relationships" r:id="rId8"/>
          </a:graphicData>
        </a:graphic>
      </p:graphicFrame>
      <p:sp>
        <p:nvSpPr>
          <p:cNvPr id="83" name="TextBox 82"/>
          <p:cNvSpPr txBox="1"/>
          <p:nvPr/>
        </p:nvSpPr>
        <p:spPr>
          <a:xfrm>
            <a:off x="5099300" y="3140420"/>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84" name="D_2e68aec5a925023a"/>
          <p:cNvGraphicFramePr>
            <a:graphicFrameLocks noChangeAspect="1"/>
          </p:cNvGraphicFramePr>
          <p:nvPr>
            <p:extLst>
              <p:ext uri="{D42A27DB-BD31-4B8C-83A1-F6EECF244321}">
                <p14:modId xmlns:p14="http://schemas.microsoft.com/office/powerpoint/2010/main" val="1658977998"/>
              </p:ext>
            </p:extLst>
          </p:nvPr>
        </p:nvGraphicFramePr>
        <p:xfrm>
          <a:off x="5000006" y="3246560"/>
          <a:ext cx="3174849" cy="27106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5" name="D_165d7f936def5e3a"/>
          <p:cNvGraphicFramePr>
            <a:graphicFrameLocks noChangeAspect="1"/>
          </p:cNvGraphicFramePr>
          <p:nvPr>
            <p:extLst>
              <p:ext uri="{D42A27DB-BD31-4B8C-83A1-F6EECF244321}">
                <p14:modId xmlns:p14="http://schemas.microsoft.com/office/powerpoint/2010/main" val="1902107957"/>
              </p:ext>
            </p:extLst>
          </p:nvPr>
        </p:nvGraphicFramePr>
        <p:xfrm>
          <a:off x="5000006" y="3601297"/>
          <a:ext cx="3174849" cy="271066"/>
        </p:xfrm>
        <a:graphic>
          <a:graphicData uri="http://schemas.openxmlformats.org/drawingml/2006/chart">
            <c:chart xmlns:c="http://schemas.openxmlformats.org/drawingml/2006/chart" xmlns:r="http://schemas.openxmlformats.org/officeDocument/2006/relationships" r:id="rId10"/>
          </a:graphicData>
        </a:graphic>
      </p:graphicFrame>
      <p:sp>
        <p:nvSpPr>
          <p:cNvPr id="86" name="TextBox 85"/>
          <p:cNvSpPr txBox="1"/>
          <p:nvPr/>
        </p:nvSpPr>
        <p:spPr>
          <a:xfrm>
            <a:off x="5099300" y="3510170"/>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87" name="TextBox 86"/>
          <p:cNvSpPr txBox="1"/>
          <p:nvPr/>
        </p:nvSpPr>
        <p:spPr>
          <a:xfrm>
            <a:off x="5086963" y="3838186"/>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97" name="Rectangle 96"/>
          <p:cNvSpPr/>
          <p:nvPr/>
        </p:nvSpPr>
        <p:spPr bwMode="auto">
          <a:xfrm>
            <a:off x="272480" y="4003949"/>
            <a:ext cx="9365228" cy="2216492"/>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4" name="TextBox 53"/>
          <p:cNvSpPr txBox="1"/>
          <p:nvPr/>
        </p:nvSpPr>
        <p:spPr>
          <a:xfrm>
            <a:off x="3614798" y="268227"/>
            <a:ext cx="1338561"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Leadership of the CCG</a:t>
            </a:r>
          </a:p>
        </p:txBody>
      </p:sp>
      <p:sp>
        <p:nvSpPr>
          <p:cNvPr id="57" name="TextBox 56"/>
          <p:cNvSpPr txBox="1"/>
          <p:nvPr/>
        </p:nvSpPr>
        <p:spPr>
          <a:xfrm>
            <a:off x="2847607" y="2894607"/>
            <a:ext cx="2101386"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Monitoring and reviewing services</a:t>
            </a:r>
          </a:p>
        </p:txBody>
      </p:sp>
      <p:sp>
        <p:nvSpPr>
          <p:cNvPr id="60" name="TextBox 59"/>
          <p:cNvSpPr txBox="1"/>
          <p:nvPr/>
        </p:nvSpPr>
        <p:spPr>
          <a:xfrm>
            <a:off x="3693261" y="4005766"/>
            <a:ext cx="1255732"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Plans and priorities</a:t>
            </a:r>
          </a:p>
        </p:txBody>
      </p:sp>
      <p:sp>
        <p:nvSpPr>
          <p:cNvPr id="53" name="TextBox 52"/>
          <p:cNvSpPr txBox="1"/>
          <p:nvPr/>
        </p:nvSpPr>
        <p:spPr>
          <a:xfrm>
            <a:off x="8174855" y="275807"/>
            <a:ext cx="1467630"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2017       2016      2015   </a:t>
            </a:r>
          </a:p>
        </p:txBody>
      </p:sp>
      <p:sp>
        <p:nvSpPr>
          <p:cNvPr id="61" name="TextBox 60"/>
          <p:cNvSpPr txBox="1"/>
          <p:nvPr/>
        </p:nvSpPr>
        <p:spPr>
          <a:xfrm>
            <a:off x="8165617" y="2863471"/>
            <a:ext cx="1467630"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2017       2016      2015   </a:t>
            </a:r>
          </a:p>
        </p:txBody>
      </p:sp>
      <p:sp>
        <p:nvSpPr>
          <p:cNvPr id="64" name="TextBox 63"/>
          <p:cNvSpPr txBox="1"/>
          <p:nvPr/>
        </p:nvSpPr>
        <p:spPr>
          <a:xfrm>
            <a:off x="8180678" y="3978900"/>
            <a:ext cx="1467630"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2017       2016      2015   </a:t>
            </a:r>
          </a:p>
        </p:txBody>
      </p:sp>
      <p:sp>
        <p:nvSpPr>
          <p:cNvPr id="65" name="Title 1"/>
          <p:cNvSpPr txBox="1">
            <a:spLocks/>
          </p:cNvSpPr>
          <p:nvPr/>
        </p:nvSpPr>
        <p:spPr>
          <a:xfrm>
            <a:off x="200025" y="186757"/>
            <a:ext cx="1656631" cy="235358"/>
          </a:xfrm>
          <a:prstGeom prst="rect">
            <a:avLst/>
          </a:prstGeom>
          <a:solidFill>
            <a:srgbClr val="173861"/>
          </a:solidFill>
        </p:spPr>
        <p:txBody>
          <a:bodyPr lIns="0" tIns="0" rIns="0" bIns="0"/>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pPr indent="85725"/>
            <a:r>
              <a:rPr lang="en-GB" sz="1600" kern="0" dirty="0">
                <a:latin typeface="Segoe UI" panose="020B0502040204020203" pitchFamily="34" charset="0"/>
                <a:ea typeface="Segoe UI" panose="020B0502040204020203" pitchFamily="34" charset="0"/>
                <a:cs typeface="Segoe UI" panose="020B0502040204020203" pitchFamily="34" charset="0"/>
              </a:rPr>
              <a:t>Summary cont.</a:t>
            </a:r>
          </a:p>
        </p:txBody>
      </p:sp>
      <p:graphicFrame>
        <p:nvGraphicFramePr>
          <p:cNvPr id="2" name="D_26127b33de28f8ff" hidden="1"/>
          <p:cNvGraphicFramePr/>
          <p:nvPr>
            <p:extLst>
              <p:ext uri="{D42A27DB-BD31-4B8C-83A1-F6EECF244321}">
                <p14:modId xmlns:p14="http://schemas.microsoft.com/office/powerpoint/2010/main" val="2055386631"/>
              </p:ext>
            </p:extLst>
          </p:nvPr>
        </p:nvGraphicFramePr>
        <p:xfrm>
          <a:off x="7909254" y="-254000"/>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 name="D_4d3329fb9cb8623a" hidden="1"/>
          <p:cNvGraphicFramePr/>
          <p:nvPr>
            <p:extLst>
              <p:ext uri="{D42A27DB-BD31-4B8C-83A1-F6EECF244321}">
                <p14:modId xmlns:p14="http://schemas.microsoft.com/office/powerpoint/2010/main" val="3450958501"/>
              </p:ext>
            </p:extLst>
          </p:nvPr>
        </p:nvGraphicFramePr>
        <p:xfrm>
          <a:off x="7909630" y="2924944"/>
          <a:ext cx="2032000" cy="54868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 name="D_ed026a681845ea24" hidden="1"/>
          <p:cNvGraphicFramePr/>
          <p:nvPr>
            <p:extLst>
              <p:ext uri="{D42A27DB-BD31-4B8C-83A1-F6EECF244321}">
                <p14:modId xmlns:p14="http://schemas.microsoft.com/office/powerpoint/2010/main" val="219254674"/>
              </p:ext>
            </p:extLst>
          </p:nvPr>
        </p:nvGraphicFramePr>
        <p:xfrm>
          <a:off x="7890785" y="4293096"/>
          <a:ext cx="2032000" cy="508000"/>
        </p:xfrm>
        <a:graphic>
          <a:graphicData uri="http://schemas.openxmlformats.org/drawingml/2006/chart">
            <c:chart xmlns:c="http://schemas.openxmlformats.org/drawingml/2006/chart" xmlns:r="http://schemas.openxmlformats.org/officeDocument/2006/relationships" r:id="rId13"/>
          </a:graphicData>
        </a:graphic>
      </p:graphicFrame>
      <p:sp>
        <p:nvSpPr>
          <p:cNvPr id="68" name="D_7bfe28807d9330e8"/>
          <p:cNvSpPr txBox="1"/>
          <p:nvPr/>
        </p:nvSpPr>
        <p:spPr>
          <a:xfrm>
            <a:off x="6177136" y="6613401"/>
            <a:ext cx="2646138" cy="153888"/>
          </a:xfrm>
          <a:prstGeom prst="rect">
            <a:avLst/>
          </a:prstGeom>
          <a:noFill/>
        </p:spPr>
        <p:txBody>
          <a:bodyPr wrap="square" lIns="0" tIns="0" rIns="0" bIns="0" rtlCol="0">
            <a:spAutoFit/>
          </a:bodyPr>
          <a:lstStyle/>
          <a:p>
            <a:r>
              <a:rPr lang="en-GB" sz="1000" dirty="0">
                <a:solidFill>
                  <a:schemeClr val="bg1"/>
                </a:solidFill>
                <a:latin typeface="Segoe UI" panose="020B0502040204020203" pitchFamily="34" charset="0"/>
                <a:ea typeface="Segoe UI" panose="020B0502040204020203" pitchFamily="34" charset="0"/>
                <a:cs typeface="Segoe UI" panose="020B0502040204020203" pitchFamily="34" charset="0"/>
              </a:rPr>
              <a:t>Fieldwork: 16 January - 28 February 2017</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6" name="D_5f3f2349e50b9f38"/>
          <p:cNvSpPr txBox="1"/>
          <p:nvPr/>
        </p:nvSpPr>
        <p:spPr>
          <a:xfrm>
            <a:off x="2784903" y="6237312"/>
            <a:ext cx="3312368" cy="216024"/>
          </a:xfrm>
          <a:prstGeom prst="rect">
            <a:avLst/>
          </a:prstGeom>
          <a:no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1100" kern="0" dirty="0">
                <a:solidFill>
                  <a:schemeClr val="tx1"/>
                </a:solidFill>
                <a:latin typeface="Segoe UI" panose="020B0502040204020203" pitchFamily="34" charset="0"/>
                <a:ea typeface="Segoe UI" panose="020B0502040204020203" pitchFamily="34" charset="0"/>
                <a:cs typeface="Segoe UI" panose="020B0502040204020203" pitchFamily="34" charset="0"/>
              </a:rPr>
              <a:t>Sheffield CCG</a:t>
            </a:r>
          </a:p>
        </p:txBody>
      </p:sp>
      <p:graphicFrame>
        <p:nvGraphicFramePr>
          <p:cNvPr id="93" name="D_2e9a2073fe616a24"/>
          <p:cNvGraphicFramePr>
            <a:graphicFrameLocks noChangeAspect="1"/>
          </p:cNvGraphicFramePr>
          <p:nvPr>
            <p:extLst>
              <p:ext uri="{D42A27DB-BD31-4B8C-83A1-F6EECF244321}">
                <p14:modId xmlns:p14="http://schemas.microsoft.com/office/powerpoint/2010/main" val="1613583143"/>
              </p:ext>
            </p:extLst>
          </p:nvPr>
        </p:nvGraphicFramePr>
        <p:xfrm>
          <a:off x="4975377" y="4373298"/>
          <a:ext cx="3174849" cy="271066"/>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91" name="D_eded9ba1bb89c024"/>
          <p:cNvGraphicFramePr>
            <a:graphicFrameLocks noChangeAspect="1"/>
          </p:cNvGraphicFramePr>
          <p:nvPr>
            <p:extLst>
              <p:ext uri="{D42A27DB-BD31-4B8C-83A1-F6EECF244321}">
                <p14:modId xmlns:p14="http://schemas.microsoft.com/office/powerpoint/2010/main" val="2961713888"/>
              </p:ext>
            </p:extLst>
          </p:nvPr>
        </p:nvGraphicFramePr>
        <p:xfrm>
          <a:off x="4975377" y="4025591"/>
          <a:ext cx="3174849" cy="271066"/>
        </p:xfrm>
        <a:graphic>
          <a:graphicData uri="http://schemas.openxmlformats.org/drawingml/2006/chart">
            <c:chart xmlns:c="http://schemas.openxmlformats.org/drawingml/2006/chart" xmlns:r="http://schemas.openxmlformats.org/officeDocument/2006/relationships" r:id="rId15"/>
          </a:graphicData>
        </a:graphic>
      </p:graphicFrame>
      <p:sp>
        <p:nvSpPr>
          <p:cNvPr id="92" name="TextBox 91"/>
          <p:cNvSpPr txBox="1"/>
          <p:nvPr/>
        </p:nvSpPr>
        <p:spPr>
          <a:xfrm>
            <a:off x="5074671" y="4261568"/>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a great deal/fair amount</a:t>
            </a:r>
          </a:p>
        </p:txBody>
      </p:sp>
      <p:graphicFrame>
        <p:nvGraphicFramePr>
          <p:cNvPr id="94" name="D_80dcb5bb1965ea24"/>
          <p:cNvGraphicFramePr>
            <a:graphicFrameLocks noChangeAspect="1"/>
          </p:cNvGraphicFramePr>
          <p:nvPr>
            <p:extLst>
              <p:ext uri="{D42A27DB-BD31-4B8C-83A1-F6EECF244321}">
                <p14:modId xmlns:p14="http://schemas.microsoft.com/office/powerpoint/2010/main" val="792606731"/>
              </p:ext>
            </p:extLst>
          </p:nvPr>
        </p:nvGraphicFramePr>
        <p:xfrm>
          <a:off x="4975377" y="4681099"/>
          <a:ext cx="3174849" cy="271066"/>
        </p:xfrm>
        <a:graphic>
          <a:graphicData uri="http://schemas.openxmlformats.org/drawingml/2006/chart">
            <c:chart xmlns:c="http://schemas.openxmlformats.org/drawingml/2006/chart" xmlns:r="http://schemas.openxmlformats.org/officeDocument/2006/relationships" r:id="rId16"/>
          </a:graphicData>
        </a:graphic>
      </p:graphicFrame>
      <p:sp>
        <p:nvSpPr>
          <p:cNvPr id="95" name="TextBox 94"/>
          <p:cNvSpPr txBox="1"/>
          <p:nvPr/>
        </p:nvSpPr>
        <p:spPr>
          <a:xfrm>
            <a:off x="5074374" y="4606547"/>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96" name="TextBox 95"/>
          <p:cNvSpPr txBox="1"/>
          <p:nvPr/>
        </p:nvSpPr>
        <p:spPr>
          <a:xfrm>
            <a:off x="5062560" y="4924197"/>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47" name="D_97276d2ae475ea24"/>
          <p:cNvGraphicFramePr>
            <a:graphicFrameLocks noChangeAspect="1"/>
          </p:cNvGraphicFramePr>
          <p:nvPr>
            <p:extLst>
              <p:ext uri="{D42A27DB-BD31-4B8C-83A1-F6EECF244321}">
                <p14:modId xmlns:p14="http://schemas.microsoft.com/office/powerpoint/2010/main" val="1343951349"/>
              </p:ext>
            </p:extLst>
          </p:nvPr>
        </p:nvGraphicFramePr>
        <p:xfrm>
          <a:off x="4975377" y="5093998"/>
          <a:ext cx="3174849" cy="271066"/>
        </p:xfrm>
        <a:graphic>
          <a:graphicData uri="http://schemas.openxmlformats.org/drawingml/2006/chart">
            <c:chart xmlns:c="http://schemas.openxmlformats.org/drawingml/2006/chart" xmlns:r="http://schemas.openxmlformats.org/officeDocument/2006/relationships" r:id="rId17"/>
          </a:graphicData>
        </a:graphic>
      </p:graphicFrame>
      <p:sp>
        <p:nvSpPr>
          <p:cNvPr id="48" name="TextBox 47"/>
          <p:cNvSpPr txBox="1"/>
          <p:nvPr/>
        </p:nvSpPr>
        <p:spPr>
          <a:xfrm>
            <a:off x="5074437" y="5337096"/>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50" name="D_42e2543ecb99ea24"/>
          <p:cNvGraphicFramePr>
            <a:graphicFrameLocks noChangeAspect="1"/>
          </p:cNvGraphicFramePr>
          <p:nvPr>
            <p:extLst>
              <p:ext uri="{D42A27DB-BD31-4B8C-83A1-F6EECF244321}">
                <p14:modId xmlns:p14="http://schemas.microsoft.com/office/powerpoint/2010/main" val="3934172834"/>
              </p:ext>
            </p:extLst>
          </p:nvPr>
        </p:nvGraphicFramePr>
        <p:xfrm>
          <a:off x="4954791" y="5465556"/>
          <a:ext cx="3174849" cy="271066"/>
        </p:xfrm>
        <a:graphic>
          <a:graphicData uri="http://schemas.openxmlformats.org/drawingml/2006/chart">
            <c:chart xmlns:c="http://schemas.openxmlformats.org/drawingml/2006/chart" xmlns:r="http://schemas.openxmlformats.org/officeDocument/2006/relationships" r:id="rId18"/>
          </a:graphicData>
        </a:graphic>
      </p:graphicFrame>
      <p:sp>
        <p:nvSpPr>
          <p:cNvPr id="51" name="TextBox 50"/>
          <p:cNvSpPr txBox="1"/>
          <p:nvPr/>
        </p:nvSpPr>
        <p:spPr>
          <a:xfrm>
            <a:off x="5034996" y="5712980"/>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56" name="TextBox 55"/>
          <p:cNvSpPr txBox="1"/>
          <p:nvPr/>
        </p:nvSpPr>
        <p:spPr>
          <a:xfrm>
            <a:off x="5010826" y="6071549"/>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62" name="D_14726c1d564b48ff"/>
          <p:cNvGraphicFramePr>
            <a:graphicFrameLocks noChangeAspect="1"/>
          </p:cNvGraphicFramePr>
          <p:nvPr>
            <p:extLst>
              <p:ext uri="{D42A27DB-BD31-4B8C-83A1-F6EECF244321}">
                <p14:modId xmlns:p14="http://schemas.microsoft.com/office/powerpoint/2010/main" val="1948518122"/>
              </p:ext>
            </p:extLst>
          </p:nvPr>
        </p:nvGraphicFramePr>
        <p:xfrm>
          <a:off x="4964900" y="2525746"/>
          <a:ext cx="3174849" cy="271066"/>
        </p:xfrm>
        <a:graphic>
          <a:graphicData uri="http://schemas.openxmlformats.org/drawingml/2006/chart">
            <c:chart xmlns:c="http://schemas.openxmlformats.org/drawingml/2006/chart" xmlns:r="http://schemas.openxmlformats.org/officeDocument/2006/relationships" r:id="rId19"/>
          </a:graphicData>
        </a:graphic>
      </p:graphicFrame>
      <p:sp>
        <p:nvSpPr>
          <p:cNvPr id="63" name="TextBox 62"/>
          <p:cNvSpPr txBox="1"/>
          <p:nvPr/>
        </p:nvSpPr>
        <p:spPr>
          <a:xfrm>
            <a:off x="5022570" y="2771496"/>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55" name="D_a8c072447daa46e3"/>
          <p:cNvGraphicFramePr>
            <a:graphicFrameLocks noChangeAspect="1"/>
          </p:cNvGraphicFramePr>
          <p:nvPr>
            <p:extLst>
              <p:ext uri="{D42A27DB-BD31-4B8C-83A1-F6EECF244321}">
                <p14:modId xmlns:p14="http://schemas.microsoft.com/office/powerpoint/2010/main" val="1617047768"/>
              </p:ext>
            </p:extLst>
          </p:nvPr>
        </p:nvGraphicFramePr>
        <p:xfrm>
          <a:off x="4954790" y="5819041"/>
          <a:ext cx="3174849" cy="271066"/>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67" name="D_3f86b3124d9bddff"/>
          <p:cNvGraphicFramePr>
            <a:graphicFrameLocks noChangeAspect="1"/>
          </p:cNvGraphicFramePr>
          <p:nvPr>
            <p:extLst>
              <p:ext uri="{D42A27DB-BD31-4B8C-83A1-F6EECF244321}">
                <p14:modId xmlns:p14="http://schemas.microsoft.com/office/powerpoint/2010/main" val="3733048595"/>
              </p:ext>
            </p:extLst>
          </p:nvPr>
        </p:nvGraphicFramePr>
        <p:xfrm>
          <a:off x="4982087" y="323933"/>
          <a:ext cx="3174849" cy="271066"/>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49" name="D_fe0744bc4720f8ff"/>
          <p:cNvGraphicFramePr>
            <a:graphicFrameLocks noChangeAspect="1"/>
          </p:cNvGraphicFramePr>
          <p:nvPr>
            <p:extLst>
              <p:ext uri="{D42A27DB-BD31-4B8C-83A1-F6EECF244321}">
                <p14:modId xmlns:p14="http://schemas.microsoft.com/office/powerpoint/2010/main" val="3004051420"/>
              </p:ext>
            </p:extLst>
          </p:nvPr>
        </p:nvGraphicFramePr>
        <p:xfrm>
          <a:off x="4968908" y="707234"/>
          <a:ext cx="3174849" cy="368355"/>
        </p:xfrm>
        <a:graphic>
          <a:graphicData uri="http://schemas.openxmlformats.org/drawingml/2006/chart">
            <c:chart xmlns:c="http://schemas.openxmlformats.org/drawingml/2006/chart" xmlns:r="http://schemas.openxmlformats.org/officeDocument/2006/relationships" r:id="rId22"/>
          </a:graphicData>
        </a:graphic>
      </p:graphicFrame>
      <p:sp>
        <p:nvSpPr>
          <p:cNvPr id="69" name="D_b5b2b153c2308811"/>
          <p:cNvSpPr/>
          <p:nvPr/>
        </p:nvSpPr>
        <p:spPr bwMode="auto">
          <a:xfrm>
            <a:off x="386179" y="6226264"/>
            <a:ext cx="9319796" cy="368160"/>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r>
              <a:rPr lang="en-GB" sz="800" b="1" dirty="0">
                <a:latin typeface="Segoe UI" panose="020B0502040204020203" pitchFamily="34" charset="0"/>
                <a:ea typeface="Segoe UI" panose="020B0502040204020203" pitchFamily="34" charset="0"/>
                <a:cs typeface="Segoe UI" panose="020B0502040204020203" pitchFamily="34" charset="0"/>
              </a:rPr>
              <a:t>*Base = all stakeholders (2017; 87, 2016; 77, 2015; 73)</a:t>
            </a:r>
          </a:p>
        </p:txBody>
      </p:sp>
      <p:sp>
        <p:nvSpPr>
          <p:cNvPr id="70" name="Oval 69"/>
          <p:cNvSpPr>
            <a:spLocks noChangeAspect="1"/>
          </p:cNvSpPr>
          <p:nvPr/>
        </p:nvSpPr>
        <p:spPr bwMode="auto">
          <a:xfrm>
            <a:off x="7041232" y="279491"/>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7" name="Oval 76"/>
          <p:cNvSpPr/>
          <p:nvPr/>
        </p:nvSpPr>
        <p:spPr>
          <a:xfrm>
            <a:off x="6681192" y="649566"/>
            <a:ext cx="172800" cy="172800"/>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78" name="Oval 77"/>
          <p:cNvSpPr/>
          <p:nvPr/>
        </p:nvSpPr>
        <p:spPr>
          <a:xfrm>
            <a:off x="6292368" y="2052800"/>
            <a:ext cx="172800" cy="172800"/>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79" name="Oval 78"/>
          <p:cNvSpPr>
            <a:spLocks noChangeAspect="1"/>
          </p:cNvSpPr>
          <p:nvPr/>
        </p:nvSpPr>
        <p:spPr bwMode="auto">
          <a:xfrm>
            <a:off x="6473378" y="2412988"/>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80" name="Oval 79"/>
          <p:cNvSpPr>
            <a:spLocks noChangeAspect="1"/>
          </p:cNvSpPr>
          <p:nvPr/>
        </p:nvSpPr>
        <p:spPr bwMode="auto">
          <a:xfrm>
            <a:off x="7357357" y="3138834"/>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89" name="Oval 88"/>
          <p:cNvSpPr>
            <a:spLocks noChangeAspect="1"/>
          </p:cNvSpPr>
          <p:nvPr/>
        </p:nvSpPr>
        <p:spPr bwMode="auto">
          <a:xfrm>
            <a:off x="6780836" y="3496103"/>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98" name="Oval 97"/>
          <p:cNvSpPr>
            <a:spLocks noChangeAspect="1"/>
          </p:cNvSpPr>
          <p:nvPr/>
        </p:nvSpPr>
        <p:spPr bwMode="auto">
          <a:xfrm>
            <a:off x="7012354" y="3907571"/>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99" name="Oval 98"/>
          <p:cNvSpPr>
            <a:spLocks noChangeAspect="1"/>
          </p:cNvSpPr>
          <p:nvPr/>
        </p:nvSpPr>
        <p:spPr bwMode="auto">
          <a:xfrm>
            <a:off x="6483110" y="4240964"/>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100" name="Oval 99"/>
          <p:cNvSpPr>
            <a:spLocks noChangeAspect="1"/>
          </p:cNvSpPr>
          <p:nvPr/>
        </p:nvSpPr>
        <p:spPr bwMode="auto">
          <a:xfrm>
            <a:off x="6151880" y="4559569"/>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189542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d627c76847af84be"/>
          <p:cNvGraphicFramePr/>
          <p:nvPr>
            <p:extLst>
              <p:ext uri="{D42A27DB-BD31-4B8C-83A1-F6EECF244321}">
                <p14:modId xmlns:p14="http://schemas.microsoft.com/office/powerpoint/2010/main" val="901940083"/>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3579" cy="57606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that the CCG listens to and acts on any concerns, complaints or issues that are raised?</a:t>
            </a:r>
          </a:p>
        </p:txBody>
      </p:sp>
      <p:graphicFrame>
        <p:nvGraphicFramePr>
          <p:cNvPr id="3" name="Ipsos Ribbon Rules" hidden="1"/>
          <p:cNvGraphicFramePr/>
          <p:nvPr>
            <p:extLst>
              <p:ext uri="{D42A27DB-BD31-4B8C-83A1-F6EECF244321}">
                <p14:modId xmlns:p14="http://schemas.microsoft.com/office/powerpoint/2010/main" val="4126451515"/>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09808" y="940962"/>
            <a:ext cx="3521342"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Healthwatch and patient group stakeholders</a:t>
            </a:r>
            <a:endParaRPr lang="en-GB" sz="1100" b="1" dirty="0">
              <a:solidFill>
                <a:schemeClr val="bg1"/>
              </a:solidFill>
              <a:latin typeface="Segoe UI"/>
              <a:ea typeface="Segoe UI" panose="020B0502040204020203" pitchFamily="34" charset="0"/>
              <a:cs typeface="Segoe UI" panose="020B0502040204020203" pitchFamily="34" charset="0"/>
            </a:endParaRPr>
          </a:p>
        </p:txBody>
      </p:sp>
      <p:graphicFrame>
        <p:nvGraphicFramePr>
          <p:cNvPr id="4" name="D_fa1af0372fc856b8" hidden="1"/>
          <p:cNvGraphicFramePr/>
          <p:nvPr>
            <p:extLst>
              <p:ext uri="{D42A27DB-BD31-4B8C-83A1-F6EECF244321}">
                <p14:modId xmlns:p14="http://schemas.microsoft.com/office/powerpoint/2010/main" val="1179352393"/>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76aeebb98d125528" hidden="1"/>
          <p:cNvGraphicFramePr/>
          <p:nvPr>
            <p:extLst>
              <p:ext uri="{D42A27DB-BD31-4B8C-83A1-F6EECF244321}">
                <p14:modId xmlns:p14="http://schemas.microsoft.com/office/powerpoint/2010/main" val="316275856"/>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6" name="D_a9c8cec53a3e64be"/>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Healthwatch and patient group stakeholders (3)
Sheffield CCG</a:t>
            </a:r>
            <a:endParaRPr lang="en-GB" sz="1000" kern="0" dirty="0">
              <a:latin typeface="Segoe UI"/>
            </a:endParaRPr>
          </a:p>
        </p:txBody>
      </p:sp>
      <p:sp>
        <p:nvSpPr>
          <p:cNvPr id="21"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132739077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8504" y="3284984"/>
            <a:ext cx="4104456" cy="658525"/>
          </a:xfrm>
          <a:prstGeom prst="rect">
            <a:avLst/>
          </a:prstGeom>
          <a:solidFill>
            <a:srgbClr val="173861"/>
          </a:solidFill>
        </p:spPr>
        <p:txBody>
          <a:bodyPr/>
          <a:lstStyle/>
          <a:p>
            <a:pPr marL="0" indent="0">
              <a:buNone/>
            </a:pPr>
            <a:r>
              <a:rPr lang="en-GB"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Member practices</a:t>
            </a:r>
          </a:p>
        </p:txBody>
      </p:sp>
    </p:spTree>
    <p:extLst>
      <p:ext uri="{BB962C8B-B14F-4D97-AF65-F5344CB8AC3E}">
        <p14:creationId xmlns:p14="http://schemas.microsoft.com/office/powerpoint/2010/main" val="202502703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4a2380d86068457b"/>
          <p:cNvGraphicFramePr/>
          <p:nvPr>
            <p:extLst>
              <p:ext uri="{D42A27DB-BD31-4B8C-83A1-F6EECF244321}">
                <p14:modId xmlns:p14="http://schemas.microsoft.com/office/powerpoint/2010/main" val="1976995020"/>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effective, if at all, would you say the arrangements are for </a:t>
            </a:r>
            <a:r>
              <a:rPr lang="en-GB" sz="1800" u="sng" dirty="0">
                <a:latin typeface="Segoe UI"/>
                <a:ea typeface="Segoe UI" panose="020B0502040204020203" pitchFamily="34" charset="0"/>
                <a:cs typeface="Segoe UI" panose="020B0502040204020203" pitchFamily="34" charset="0"/>
              </a:rPr>
              <a:t>member participation in decision-making</a:t>
            </a:r>
            <a:r>
              <a:rPr lang="en-GB" sz="1800" dirty="0">
                <a:latin typeface="Segoe UI"/>
                <a:ea typeface="Segoe UI" panose="020B0502040204020203" pitchFamily="34" charset="0"/>
                <a:cs typeface="Segoe UI" panose="020B0502040204020203" pitchFamily="34" charset="0"/>
              </a:rPr>
              <a:t> in your CCG?</a:t>
            </a:r>
          </a:p>
        </p:txBody>
      </p:sp>
      <p:graphicFrame>
        <p:nvGraphicFramePr>
          <p:cNvPr id="7" name="D_c798aef91769a64f_CalcTable"/>
          <p:cNvGraphicFramePr>
            <a:graphicFrameLocks noGrp="1"/>
          </p:cNvGraphicFramePr>
          <p:nvPr>
            <p:extLst>
              <p:ext uri="{D42A27DB-BD31-4B8C-83A1-F6EECF244321}">
                <p14:modId xmlns:p14="http://schemas.microsoft.com/office/powerpoint/2010/main" val="2168389269"/>
              </p:ext>
            </p:extLst>
          </p:nvPr>
        </p:nvGraphicFramePr>
        <p:xfrm>
          <a:off x="7257256" y="1844824"/>
          <a:ext cx="2001335" cy="1250358"/>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56% (35)</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effective </a:t>
                      </a:r>
                      <a:r>
                        <a:rPr lang="en-GB" sz="11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r h="625179">
                <a:tc>
                  <a:txBody>
                    <a:bodyPr/>
                    <a:lstStyle/>
                    <a:p>
                      <a:pPr marL="0" algn="l" defTabSz="914400" rtl="0" eaLnBrk="1" latinLnBrk="0" hangingPunct="1"/>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22619188"/>
                  </a:ext>
                </a:extLst>
              </a:tr>
            </a:tbl>
          </a:graphicData>
        </a:graphic>
      </p:graphicFrame>
      <p:graphicFrame>
        <p:nvGraphicFramePr>
          <p:cNvPr id="8" name="D_5df2d6459fd1a64f_CalcTable"/>
          <p:cNvGraphicFramePr>
            <a:graphicFrameLocks noGrp="1"/>
          </p:cNvGraphicFramePr>
          <p:nvPr>
            <p:extLst>
              <p:ext uri="{D42A27DB-BD31-4B8C-83A1-F6EECF244321}">
                <p14:modId xmlns:p14="http://schemas.microsoft.com/office/powerpoint/2010/main" val="3755376304"/>
              </p:ext>
            </p:extLst>
          </p:nvPr>
        </p:nvGraphicFramePr>
        <p:xfrm>
          <a:off x="7257256" y="256490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56% (31)</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effective </a:t>
                      </a:r>
                      <a:r>
                        <a:rPr lang="en-GB" sz="1100" kern="120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9" name="D_c798aef91769a64f" hidden="1"/>
          <p:cNvGraphicFramePr/>
          <p:nvPr>
            <p:extLst>
              <p:ext uri="{D42A27DB-BD31-4B8C-83A1-F6EECF244321}">
                <p14:modId xmlns:p14="http://schemas.microsoft.com/office/powerpoint/2010/main" val="311771917"/>
              </p:ext>
            </p:extLst>
          </p:nvPr>
        </p:nvGraphicFramePr>
        <p:xfrm>
          <a:off x="8913440" y="1844824"/>
          <a:ext cx="2504729" cy="5760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5df2d6459fd1a64f" hidden="1"/>
          <p:cNvGraphicFramePr/>
          <p:nvPr>
            <p:extLst>
              <p:ext uri="{D42A27DB-BD31-4B8C-83A1-F6EECF244321}">
                <p14:modId xmlns:p14="http://schemas.microsoft.com/office/powerpoint/2010/main" val="2612531278"/>
              </p:ext>
            </p:extLst>
          </p:nvPr>
        </p:nvGraphicFramePr>
        <p:xfrm>
          <a:off x="8337376" y="2564904"/>
          <a:ext cx="2432721" cy="7200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2402104043"/>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416496" y="938971"/>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13" name="D_97b4296589e63d08_CalcTable"/>
          <p:cNvGraphicFramePr>
            <a:graphicFrameLocks noGrp="1"/>
          </p:cNvGraphicFramePr>
          <p:nvPr>
            <p:extLst>
              <p:ext uri="{D42A27DB-BD31-4B8C-83A1-F6EECF244321}">
                <p14:modId xmlns:p14="http://schemas.microsoft.com/office/powerpoint/2010/main" val="3523843660"/>
              </p:ext>
            </p:extLst>
          </p:nvPr>
        </p:nvGraphicFramePr>
        <p:xfrm>
          <a:off x="7257256" y="328498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47% (26)</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effective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4" name="D_97b4296589e63d08" hidden="1"/>
          <p:cNvGraphicFramePr/>
          <p:nvPr>
            <p:extLst>
              <p:ext uri="{D42A27DB-BD31-4B8C-83A1-F6EECF244321}">
                <p14:modId xmlns:p14="http://schemas.microsoft.com/office/powerpoint/2010/main" val="1386358591"/>
              </p:ext>
            </p:extLst>
          </p:nvPr>
        </p:nvGraphicFramePr>
        <p:xfrm>
          <a:off x="8769424" y="3284984"/>
          <a:ext cx="2000672" cy="720080"/>
        </p:xfrm>
        <a:graphic>
          <a:graphicData uri="http://schemas.openxmlformats.org/drawingml/2006/chart">
            <c:chart xmlns:c="http://schemas.openxmlformats.org/drawingml/2006/chart" xmlns:r="http://schemas.openxmlformats.org/officeDocument/2006/relationships" r:id="rId7"/>
          </a:graphicData>
        </a:graphic>
      </p:graphicFrame>
      <p:sp>
        <p:nvSpPr>
          <p:cNvPr id="16" name="D_5c85a3fe67b4e8d8"/>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63); (2016: 55); (2015: 55) 
Sheffield CCG</a:t>
            </a:r>
            <a:endParaRPr lang="en-GB" sz="1000" kern="0" dirty="0">
              <a:latin typeface="Segoe UI"/>
            </a:endParaRPr>
          </a:p>
        </p:txBody>
      </p:sp>
      <p:sp>
        <p:nvSpPr>
          <p:cNvPr id="21"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14" name="TextBox 13"/>
          <p:cNvSpPr txBox="1"/>
          <p:nvPr/>
        </p:nvSpPr>
        <p:spPr>
          <a:xfrm>
            <a:off x="986730" y="5810781"/>
            <a:ext cx="8712968" cy="123111"/>
          </a:xfrm>
          <a:prstGeom prst="rect">
            <a:avLst/>
          </a:prstGeom>
          <a:noFill/>
        </p:spPr>
        <p:txBody>
          <a:bodyPr wrap="square" lIns="0" tIns="0" rIns="0" bIns="0" rtlCol="0">
            <a:spAutoFit/>
          </a:bodyPr>
          <a:lstStyle/>
          <a:p>
            <a:r>
              <a:rPr lang="en-GB" sz="800" dirty="0">
                <a:latin typeface="Segoe UI"/>
                <a:ea typeface="Segoe UI" panose="020B0502040204020203" pitchFamily="34" charset="0"/>
                <a:cs typeface="Segoe UI" panose="020B0502040204020203" pitchFamily="34" charset="0"/>
              </a:rPr>
              <a:t>Please note, in 2014 and 2015 the question read: ‘How effective, it at all, would you say the arrangements are for member participation and decision making?’ </a:t>
            </a:r>
          </a:p>
        </p:txBody>
      </p:sp>
    </p:spTree>
    <p:extLst>
      <p:ext uri="{BB962C8B-B14F-4D97-AF65-F5344CB8AC3E}">
        <p14:creationId xmlns:p14="http://schemas.microsoft.com/office/powerpoint/2010/main" val="157979165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_a9f7964fd713f41c"/>
          <p:cNvGraphicFramePr/>
          <p:nvPr>
            <p:extLst>
              <p:ext uri="{D42A27DB-BD31-4B8C-83A1-F6EECF244321}">
                <p14:modId xmlns:p14="http://schemas.microsoft.com/office/powerpoint/2010/main" val="3550076165"/>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if at all, do you feel able to influence the CCG’s decision-making process?</a:t>
            </a:r>
          </a:p>
        </p:txBody>
      </p:sp>
      <p:graphicFrame>
        <p:nvGraphicFramePr>
          <p:cNvPr id="3" name="Ipsos Ribbon Rules" hidden="1"/>
          <p:cNvGraphicFramePr/>
          <p:nvPr>
            <p:extLst>
              <p:ext uri="{D42A27DB-BD31-4B8C-83A1-F6EECF244321}">
                <p14:modId xmlns:p14="http://schemas.microsoft.com/office/powerpoint/2010/main" val="2371614640"/>
              </p:ext>
            </p:extLst>
          </p:nvPr>
        </p:nvGraphicFramePr>
        <p:xfrm>
          <a:off x="6249144" y="200975"/>
          <a:ext cx="3728864" cy="1922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8e467122bdd476d4" hidden="1"/>
          <p:cNvGraphicFramePr/>
          <p:nvPr>
            <p:extLst>
              <p:ext uri="{D42A27DB-BD31-4B8C-83A1-F6EECF244321}">
                <p14:modId xmlns:p14="http://schemas.microsoft.com/office/powerpoint/2010/main" val="1670960895"/>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D_da7632eba4e176d4" hidden="1"/>
          <p:cNvGraphicFramePr/>
          <p:nvPr>
            <p:extLst>
              <p:ext uri="{D42A27DB-BD31-4B8C-83A1-F6EECF244321}">
                <p14:modId xmlns:p14="http://schemas.microsoft.com/office/powerpoint/2010/main" val="348293706"/>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416496" y="938971"/>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4" name="D_8ef108da0121ed09" hidden="1"/>
          <p:cNvGraphicFramePr/>
          <p:nvPr>
            <p:extLst>
              <p:ext uri="{D42A27DB-BD31-4B8C-83A1-F6EECF244321}">
                <p14:modId xmlns:p14="http://schemas.microsoft.com/office/powerpoint/2010/main" val="620159895"/>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7"/>
          </a:graphicData>
        </a:graphic>
      </p:graphicFrame>
      <p:sp>
        <p:nvSpPr>
          <p:cNvPr id="17" name="D_630241a2def2cd09"/>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63); (2016: 55)
Sheffield CCG</a:t>
            </a:r>
            <a:endParaRPr lang="en-GB" sz="1000" kern="0" dirty="0">
              <a:latin typeface="Segoe UI"/>
            </a:endParaRPr>
          </a:p>
        </p:txBody>
      </p:sp>
      <p:sp>
        <p:nvSpPr>
          <p:cNvPr id="22"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4" name="D_8949c163dfa313c7_CalcTable"/>
          <p:cNvGraphicFramePr>
            <a:graphicFrameLocks noGrp="1"/>
          </p:cNvGraphicFramePr>
          <p:nvPr>
            <p:extLst>
              <p:ext uri="{D42A27DB-BD31-4B8C-83A1-F6EECF244321}">
                <p14:modId xmlns:p14="http://schemas.microsoft.com/office/powerpoint/2010/main" val="1540436774"/>
              </p:ext>
            </p:extLst>
          </p:nvPr>
        </p:nvGraphicFramePr>
        <p:xfrm>
          <a:off x="7257256" y="1844824"/>
          <a:ext cx="2001335" cy="1250358"/>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25% (16)</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A great deal / Fair amount </a:t>
                      </a:r>
                      <a:r>
                        <a:rPr lang="en-GB" sz="11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r h="625179">
                <a:tc>
                  <a:txBody>
                    <a:bodyPr/>
                    <a:lstStyle/>
                    <a:p>
                      <a:pPr marL="0" algn="l" defTabSz="914400" rtl="0" eaLnBrk="1" latinLnBrk="0" hangingPunct="1"/>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22619188"/>
                  </a:ext>
                </a:extLst>
              </a:tr>
            </a:tbl>
          </a:graphicData>
        </a:graphic>
      </p:graphicFrame>
      <p:graphicFrame>
        <p:nvGraphicFramePr>
          <p:cNvPr id="16" name="D_664a623ef295a0b7_CalcTable"/>
          <p:cNvGraphicFramePr>
            <a:graphicFrameLocks noGrp="1"/>
          </p:cNvGraphicFramePr>
          <p:nvPr>
            <p:extLst>
              <p:ext uri="{D42A27DB-BD31-4B8C-83A1-F6EECF244321}">
                <p14:modId xmlns:p14="http://schemas.microsoft.com/office/powerpoint/2010/main" val="587056794"/>
              </p:ext>
            </p:extLst>
          </p:nvPr>
        </p:nvGraphicFramePr>
        <p:xfrm>
          <a:off x="7257256" y="256490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33% (18)</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A great deal / Fair amount </a:t>
                      </a:r>
                      <a:r>
                        <a:rPr lang="en-GB" sz="1100" kern="120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8" name="D_664a623ef295a0b7" hidden="1"/>
          <p:cNvGraphicFramePr/>
          <p:nvPr>
            <p:extLst>
              <p:ext uri="{D42A27DB-BD31-4B8C-83A1-F6EECF244321}">
                <p14:modId xmlns:p14="http://schemas.microsoft.com/office/powerpoint/2010/main" val="2328215484"/>
              </p:ext>
            </p:extLst>
          </p:nvPr>
        </p:nvGraphicFramePr>
        <p:xfrm>
          <a:off x="9227885" y="2626720"/>
          <a:ext cx="2000672" cy="69718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D_8949c163dfa313c7" hidden="1"/>
          <p:cNvGraphicFramePr/>
          <p:nvPr>
            <p:extLst>
              <p:ext uri="{D42A27DB-BD31-4B8C-83A1-F6EECF244321}">
                <p14:modId xmlns:p14="http://schemas.microsoft.com/office/powerpoint/2010/main" val="3823791378"/>
              </p:ext>
            </p:extLst>
          </p:nvPr>
        </p:nvGraphicFramePr>
        <p:xfrm>
          <a:off x="9229369" y="1749923"/>
          <a:ext cx="2000672" cy="72008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9628834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04056"/>
          </a:xfrm>
          <a:prstGeom prst="rect">
            <a:avLst/>
          </a:prstGeom>
          <a:solidFill>
            <a:srgbClr val="173861"/>
          </a:solidFill>
        </p:spPr>
        <p:txBody>
          <a:bodyPr anchor="ctr"/>
          <a:lstStyle/>
          <a:p>
            <a:r>
              <a:rPr lang="en-GB" sz="1800" dirty="0">
                <a:latin typeface="Segoe UI" panose="020B0502040204020203" pitchFamily="34" charset="0"/>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panose="020B0502040204020203" pitchFamily="34" charset="0"/>
                <a:ea typeface="Segoe UI" panose="020B0502040204020203" pitchFamily="34" charset="0"/>
                <a:cs typeface="Segoe UI" panose="020B0502040204020203" pitchFamily="34" charset="0"/>
              </a:rPr>
              <a:t>clinical</a:t>
            </a:r>
            <a:r>
              <a:rPr lang="en-GB" sz="1800" dirty="0">
                <a:latin typeface="Segoe UI" panose="020B0502040204020203" pitchFamily="34" charset="0"/>
                <a:ea typeface="Segoe UI" panose="020B0502040204020203" pitchFamily="34" charset="0"/>
                <a:cs typeface="Segoe UI" panose="020B0502040204020203" pitchFamily="34" charset="0"/>
              </a:rPr>
              <a:t> leadership of your CCG/CCG…? </a:t>
            </a:r>
          </a:p>
        </p:txBody>
      </p:sp>
      <p:graphicFrame>
        <p:nvGraphicFramePr>
          <p:cNvPr id="9" name="D_e3d3ce8f8171e6f7"/>
          <p:cNvGraphicFramePr/>
          <p:nvPr>
            <p:extLst>
              <p:ext uri="{D42A27DB-BD31-4B8C-83A1-F6EECF244321}">
                <p14:modId xmlns:p14="http://schemas.microsoft.com/office/powerpoint/2010/main" val="1752289575"/>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251510041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15925" y="836712"/>
            <a:ext cx="9074150" cy="184666"/>
          </a:xfrm>
          <a:prstGeom prst="rect">
            <a:avLst/>
          </a:prstGeom>
          <a:solidFill>
            <a:srgbClr val="71B2C9"/>
          </a:solidFill>
        </p:spPr>
        <p:txBody>
          <a:bodyPr wrap="square" lIns="0" tIns="0" rIns="0" bIns="0" rtlCol="0">
            <a:spAutoFit/>
          </a:bodyPr>
          <a:lstStyle/>
          <a:p>
            <a:pPr lvl="0"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I have confidence in the </a:t>
            </a:r>
            <a:r>
              <a:rPr lang="en-GB" b="1" u="sng" dirty="0">
                <a:solidFill>
                  <a:schemeClr val="bg1"/>
                </a:solidFill>
                <a:latin typeface="Segoe UI" panose="020B0502040204020203" pitchFamily="34" charset="0"/>
                <a:ea typeface="Segoe UI" panose="020B0502040204020203" pitchFamily="34" charset="0"/>
                <a:cs typeface="Segoe UI" panose="020B0502040204020203" pitchFamily="34" charset="0"/>
              </a:rPr>
              <a:t>clinical</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 leadership of my CCG/CCG to deliver its plans and priorities</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D_32fe2b8ffaee80f9" hidden="1"/>
          <p:cNvGraphicFramePr/>
          <p:nvPr>
            <p:extLst>
              <p:ext uri="{D42A27DB-BD31-4B8C-83A1-F6EECF244321}">
                <p14:modId xmlns:p14="http://schemas.microsoft.com/office/powerpoint/2010/main" val="2488102827"/>
              </p:ext>
            </p:extLst>
          </p:nvPr>
        </p:nvGraphicFramePr>
        <p:xfrm>
          <a:off x="9129464" y="191683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58cf46a38a53200f" hidden="1"/>
          <p:cNvGraphicFramePr/>
          <p:nvPr>
            <p:extLst>
              <p:ext uri="{D42A27DB-BD31-4B8C-83A1-F6EECF244321}">
                <p14:modId xmlns:p14="http://schemas.microsoft.com/office/powerpoint/2010/main" val="3694798954"/>
              </p:ext>
            </p:extLst>
          </p:nvPr>
        </p:nvGraphicFramePr>
        <p:xfrm>
          <a:off x="8985448" y="270892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d220d6fe6afb76f7"/>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63); (2016: 55); (2015: 55) 
Sheffield CCG</a:t>
            </a:r>
          </a:p>
        </p:txBody>
      </p:sp>
      <p:sp>
        <p:nvSpPr>
          <p:cNvPr id="14"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1" name="D_cf9099d536e976f7_CalcTable"/>
          <p:cNvGraphicFramePr>
            <a:graphicFrameLocks noGrp="1"/>
          </p:cNvGraphicFramePr>
          <p:nvPr>
            <p:extLst>
              <p:ext uri="{D42A27DB-BD31-4B8C-83A1-F6EECF244321}">
                <p14:modId xmlns:p14="http://schemas.microsoft.com/office/powerpoint/2010/main" val="519838236"/>
              </p:ext>
            </p:extLst>
          </p:nvPr>
        </p:nvGraphicFramePr>
        <p:xfrm>
          <a:off x="7257256" y="1844824"/>
          <a:ext cx="2001335" cy="1250358"/>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57% (36)</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 agree</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r h="625179">
                <a:tc>
                  <a:txBody>
                    <a:bodyPr/>
                    <a:lstStyle/>
                    <a:p>
                      <a:pPr marL="0" algn="l" defTabSz="914400" rtl="0" eaLnBrk="1" latinLnBrk="0" hangingPunct="1"/>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22619188"/>
                  </a:ext>
                </a:extLst>
              </a:tr>
            </a:tbl>
          </a:graphicData>
        </a:graphic>
      </p:graphicFrame>
      <p:graphicFrame>
        <p:nvGraphicFramePr>
          <p:cNvPr id="13" name="D_33712149e46bf2e7_CalcTable"/>
          <p:cNvGraphicFramePr>
            <a:graphicFrameLocks noGrp="1"/>
          </p:cNvGraphicFramePr>
          <p:nvPr>
            <p:extLst>
              <p:ext uri="{D42A27DB-BD31-4B8C-83A1-F6EECF244321}">
                <p14:modId xmlns:p14="http://schemas.microsoft.com/office/powerpoint/2010/main" val="2428483911"/>
              </p:ext>
            </p:extLst>
          </p:nvPr>
        </p:nvGraphicFramePr>
        <p:xfrm>
          <a:off x="7257256" y="256490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58% (32)</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solidFill>
                            <a:srgbClr val="373437"/>
                          </a:solidFill>
                          <a:latin typeface="Segoe UI" panose="020B0502040204020203" pitchFamily="34" charset="0"/>
                          <a:ea typeface="Segoe UI" panose="020B0502040204020203" pitchFamily="34" charset="0"/>
                          <a:cs typeface="Segoe UI" panose="020B0502040204020203" pitchFamily="34" charset="0"/>
                        </a:rPr>
                        <a:t>Strongly / Tend to agree </a:t>
                      </a:r>
                      <a:r>
                        <a:rPr lang="en-GB" sz="1100" kern="120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5" name="D_9e8855b3cc7a4fe7_CalcTable"/>
          <p:cNvGraphicFramePr>
            <a:graphicFrameLocks noGrp="1"/>
          </p:cNvGraphicFramePr>
          <p:nvPr>
            <p:extLst>
              <p:ext uri="{D42A27DB-BD31-4B8C-83A1-F6EECF244321}">
                <p14:modId xmlns:p14="http://schemas.microsoft.com/office/powerpoint/2010/main" val="2889434493"/>
              </p:ext>
            </p:extLst>
          </p:nvPr>
        </p:nvGraphicFramePr>
        <p:xfrm>
          <a:off x="7257256" y="328498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58% (32)</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6" name="D_33712149e46bf2e7" hidden="1"/>
          <p:cNvGraphicFramePr/>
          <p:nvPr>
            <p:extLst>
              <p:ext uri="{D42A27DB-BD31-4B8C-83A1-F6EECF244321}">
                <p14:modId xmlns:p14="http://schemas.microsoft.com/office/powerpoint/2010/main" val="2759952581"/>
              </p:ext>
            </p:extLst>
          </p:nvPr>
        </p:nvGraphicFramePr>
        <p:xfrm>
          <a:off x="8769424" y="2545104"/>
          <a:ext cx="2432721" cy="7200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D_9e8855b3cc7a4fe7" hidden="1"/>
          <p:cNvGraphicFramePr/>
          <p:nvPr>
            <p:extLst>
              <p:ext uri="{D42A27DB-BD31-4B8C-83A1-F6EECF244321}">
                <p14:modId xmlns:p14="http://schemas.microsoft.com/office/powerpoint/2010/main" val="2573855397"/>
              </p:ext>
            </p:extLst>
          </p:nvPr>
        </p:nvGraphicFramePr>
        <p:xfrm>
          <a:off x="8769424" y="3284984"/>
          <a:ext cx="2000672" cy="7200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D_cf9099d536e976f7" hidden="1"/>
          <p:cNvGraphicFramePr/>
          <p:nvPr>
            <p:extLst>
              <p:ext uri="{D42A27DB-BD31-4B8C-83A1-F6EECF244321}">
                <p14:modId xmlns:p14="http://schemas.microsoft.com/office/powerpoint/2010/main" val="2275688847"/>
              </p:ext>
            </p:extLst>
          </p:nvPr>
        </p:nvGraphicFramePr>
        <p:xfrm>
          <a:off x="8913440" y="1844824"/>
          <a:ext cx="2504729" cy="576064"/>
        </p:xfrm>
        <a:graphic>
          <a:graphicData uri="http://schemas.openxmlformats.org/drawingml/2006/chart">
            <c:chart xmlns:c="http://schemas.openxmlformats.org/drawingml/2006/chart" xmlns:r="http://schemas.openxmlformats.org/officeDocument/2006/relationships" r:id="rId9"/>
          </a:graphicData>
        </a:graphic>
      </p:graphicFrame>
      <p:sp>
        <p:nvSpPr>
          <p:cNvPr id="20" name="TextBox 19"/>
          <p:cNvSpPr txBox="1"/>
          <p:nvPr/>
        </p:nvSpPr>
        <p:spPr>
          <a:xfrm>
            <a:off x="410447" y="1093684"/>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Tree>
    <p:extLst>
      <p:ext uri="{BB962C8B-B14F-4D97-AF65-F5344CB8AC3E}">
        <p14:creationId xmlns:p14="http://schemas.microsoft.com/office/powerpoint/2010/main" val="46957208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a549a76aba87b727"/>
          <p:cNvGraphicFramePr/>
          <p:nvPr>
            <p:extLst>
              <p:ext uri="{D42A27DB-BD31-4B8C-83A1-F6EECF244321}">
                <p14:modId xmlns:p14="http://schemas.microsoft.com/office/powerpoint/2010/main" val="742349747"/>
              </p:ext>
            </p:extLst>
          </p:nvPr>
        </p:nvGraphicFramePr>
        <p:xfrm>
          <a:off x="0" y="1134783"/>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8254" cy="504825"/>
          </a:xfrm>
          <a:prstGeom prst="rect">
            <a:avLst/>
          </a:prstGeom>
          <a:solidFill>
            <a:srgbClr val="173861"/>
          </a:solidFill>
        </p:spPr>
        <p:txBody>
          <a:bodyPr anchor="ctr"/>
          <a:lstStyle/>
          <a:p>
            <a:r>
              <a:rPr lang="en-GB" sz="1800" dirty="0">
                <a:latin typeface="Segoe UI" panose="020B0502040204020203" pitchFamily="34" charset="0"/>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panose="020B0502040204020203" pitchFamily="34" charset="0"/>
                <a:ea typeface="Segoe UI" panose="020B0502040204020203" pitchFamily="34" charset="0"/>
                <a:cs typeface="Segoe UI" panose="020B0502040204020203" pitchFamily="34" charset="0"/>
              </a:rPr>
              <a:t>clinical</a:t>
            </a:r>
            <a:r>
              <a:rPr lang="en-GB" sz="1800" dirty="0">
                <a:latin typeface="Segoe UI" panose="020B0502040204020203" pitchFamily="34" charset="0"/>
                <a:ea typeface="Segoe UI" panose="020B0502040204020203" pitchFamily="34" charset="0"/>
                <a:cs typeface="Segoe UI" panose="020B0502040204020203" pitchFamily="34" charset="0"/>
              </a:rPr>
              <a:t> leadership of your CCG/CCG…? </a:t>
            </a:r>
            <a:endParaRPr lang="en-GB" sz="1800" dirty="0">
              <a:latin typeface="Segoe UI"/>
              <a:ea typeface="Segoe UI" panose="020B0502040204020203" pitchFamily="34" charset="0"/>
              <a:cs typeface="Segoe UI" panose="020B0502040204020203" pitchFamily="34" charset="0"/>
            </a:endParaRPr>
          </a:p>
        </p:txBody>
      </p:sp>
      <p:graphicFrame>
        <p:nvGraphicFramePr>
          <p:cNvPr id="3" name="Ipsos Ribbon Rules" hidden="1"/>
          <p:cNvGraphicFramePr/>
          <p:nvPr>
            <p:extLst>
              <p:ext uri="{D42A27DB-BD31-4B8C-83A1-F6EECF244321}">
                <p14:modId xmlns:p14="http://schemas.microsoft.com/office/powerpoint/2010/main" val="218012776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_33e7f156c97fafe2" hidden="1"/>
          <p:cNvGraphicFramePr/>
          <p:nvPr>
            <p:extLst>
              <p:ext uri="{D42A27DB-BD31-4B8C-83A1-F6EECF244321}">
                <p14:modId xmlns:p14="http://schemas.microsoft.com/office/powerpoint/2010/main" val="2213496019"/>
              </p:ext>
            </p:extLst>
          </p:nvPr>
        </p:nvGraphicFramePr>
        <p:xfrm>
          <a:off x="8697416" y="191683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825768e05c1ad7e2" hidden="1"/>
          <p:cNvGraphicFramePr/>
          <p:nvPr>
            <p:extLst>
              <p:ext uri="{D42A27DB-BD31-4B8C-83A1-F6EECF244321}">
                <p14:modId xmlns:p14="http://schemas.microsoft.com/office/powerpoint/2010/main" val="2652997041"/>
              </p:ext>
            </p:extLst>
          </p:nvPr>
        </p:nvGraphicFramePr>
        <p:xfrm>
          <a:off x="8841432" y="2564904"/>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5c837af5a1479017"/>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63); (2016: 55); (2015: 55) 
Sheffield CCG</a:t>
            </a:r>
          </a:p>
        </p:txBody>
      </p:sp>
      <p:sp>
        <p:nvSpPr>
          <p:cNvPr id="14"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10" name="TextBox 9"/>
          <p:cNvSpPr txBox="1"/>
          <p:nvPr/>
        </p:nvSpPr>
        <p:spPr>
          <a:xfrm>
            <a:off x="415925" y="836712"/>
            <a:ext cx="9074150" cy="184666"/>
          </a:xfrm>
          <a:prstGeom prst="rect">
            <a:avLst/>
          </a:prstGeom>
          <a:solidFill>
            <a:srgbClr val="71B2C9"/>
          </a:solidFill>
        </p:spPr>
        <p:txBody>
          <a:bodyPr wrap="square" lIns="0" tIns="0" rIns="0" bIns="0" rtlCol="0">
            <a:spAutoFit/>
          </a:bodyPr>
          <a:lstStyle/>
          <a:p>
            <a:pPr lvl="0"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The </a:t>
            </a:r>
            <a:r>
              <a:rPr lang="en-GB" b="1" u="sng" dirty="0">
                <a:solidFill>
                  <a:schemeClr val="bg1"/>
                </a:solidFill>
                <a:latin typeface="Segoe UI" panose="020B0502040204020203" pitchFamily="34" charset="0"/>
                <a:ea typeface="Segoe UI" panose="020B0502040204020203" pitchFamily="34" charset="0"/>
                <a:cs typeface="Segoe UI" panose="020B0502040204020203" pitchFamily="34" charset="0"/>
              </a:rPr>
              <a:t>clinical</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 leadership of my CCG</a:t>
            </a: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CCG is delivering continued quality improvements</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1" name="D_58161c5ec1219017_CalcTable"/>
          <p:cNvGraphicFramePr>
            <a:graphicFrameLocks noGrp="1"/>
          </p:cNvGraphicFramePr>
          <p:nvPr>
            <p:extLst>
              <p:ext uri="{D42A27DB-BD31-4B8C-83A1-F6EECF244321}">
                <p14:modId xmlns:p14="http://schemas.microsoft.com/office/powerpoint/2010/main" val="1230234406"/>
              </p:ext>
            </p:extLst>
          </p:nvPr>
        </p:nvGraphicFramePr>
        <p:xfrm>
          <a:off x="7257256" y="1844824"/>
          <a:ext cx="2001335" cy="1250358"/>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46% (29)</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 agree</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r h="625179">
                <a:tc>
                  <a:txBody>
                    <a:bodyPr/>
                    <a:lstStyle/>
                    <a:p>
                      <a:pPr marL="0" algn="l" defTabSz="914400" rtl="0" eaLnBrk="1" latinLnBrk="0" hangingPunct="1"/>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22619188"/>
                  </a:ext>
                </a:extLst>
              </a:tr>
            </a:tbl>
          </a:graphicData>
        </a:graphic>
      </p:graphicFrame>
      <p:graphicFrame>
        <p:nvGraphicFramePr>
          <p:cNvPr id="12" name="D_c0592245a5274c17_CalcTable"/>
          <p:cNvGraphicFramePr>
            <a:graphicFrameLocks noGrp="1"/>
          </p:cNvGraphicFramePr>
          <p:nvPr>
            <p:extLst>
              <p:ext uri="{D42A27DB-BD31-4B8C-83A1-F6EECF244321}">
                <p14:modId xmlns:p14="http://schemas.microsoft.com/office/powerpoint/2010/main" val="3237827108"/>
              </p:ext>
            </p:extLst>
          </p:nvPr>
        </p:nvGraphicFramePr>
        <p:xfrm>
          <a:off x="7257256" y="256490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55% (30)</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b="1" kern="1200" dirty="0">
                          <a:latin typeface="Segoe UI" panose="020B0502040204020203" pitchFamily="34" charset="0"/>
                          <a:ea typeface="Segoe UI" panose="020B0502040204020203" pitchFamily="34" charset="0"/>
                          <a:cs typeface="Segoe UI" panose="020B0502040204020203" pitchFamily="34" charset="0"/>
                        </a:rPr>
                        <a:t>2016</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3" name="D_1fb124de518d9017_CalcTable"/>
          <p:cNvGraphicFramePr>
            <a:graphicFrameLocks noGrp="1"/>
          </p:cNvGraphicFramePr>
          <p:nvPr>
            <p:extLst>
              <p:ext uri="{D42A27DB-BD31-4B8C-83A1-F6EECF244321}">
                <p14:modId xmlns:p14="http://schemas.microsoft.com/office/powerpoint/2010/main" val="3057243119"/>
              </p:ext>
            </p:extLst>
          </p:nvPr>
        </p:nvGraphicFramePr>
        <p:xfrm>
          <a:off x="7257256" y="328498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45% (25)</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b="1" kern="1200" dirty="0">
                          <a:latin typeface="Segoe UI" panose="020B0502040204020203" pitchFamily="34" charset="0"/>
                          <a:ea typeface="Segoe UI" panose="020B0502040204020203" pitchFamily="34" charset="0"/>
                          <a:cs typeface="Segoe UI" panose="020B0502040204020203" pitchFamily="34" charset="0"/>
                        </a:rPr>
                        <a:t>2015</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6" name="D_c0592245a5274c17" hidden="1"/>
          <p:cNvGraphicFramePr/>
          <p:nvPr>
            <p:extLst>
              <p:ext uri="{D42A27DB-BD31-4B8C-83A1-F6EECF244321}">
                <p14:modId xmlns:p14="http://schemas.microsoft.com/office/powerpoint/2010/main" val="663783245"/>
              </p:ext>
            </p:extLst>
          </p:nvPr>
        </p:nvGraphicFramePr>
        <p:xfrm>
          <a:off x="8769424" y="2545104"/>
          <a:ext cx="2432721" cy="7200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D_1fb124de518d9017" hidden="1"/>
          <p:cNvGraphicFramePr/>
          <p:nvPr>
            <p:extLst>
              <p:ext uri="{D42A27DB-BD31-4B8C-83A1-F6EECF244321}">
                <p14:modId xmlns:p14="http://schemas.microsoft.com/office/powerpoint/2010/main" val="1142196631"/>
              </p:ext>
            </p:extLst>
          </p:nvPr>
        </p:nvGraphicFramePr>
        <p:xfrm>
          <a:off x="8769424" y="3284984"/>
          <a:ext cx="2000672" cy="7200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D_58161c5ec1219017" hidden="1"/>
          <p:cNvGraphicFramePr/>
          <p:nvPr>
            <p:extLst>
              <p:ext uri="{D42A27DB-BD31-4B8C-83A1-F6EECF244321}">
                <p14:modId xmlns:p14="http://schemas.microsoft.com/office/powerpoint/2010/main" val="3331756232"/>
              </p:ext>
            </p:extLst>
          </p:nvPr>
        </p:nvGraphicFramePr>
        <p:xfrm>
          <a:off x="8913440" y="1844824"/>
          <a:ext cx="2504729" cy="576064"/>
        </p:xfrm>
        <a:graphic>
          <a:graphicData uri="http://schemas.openxmlformats.org/drawingml/2006/chart">
            <c:chart xmlns:c="http://schemas.openxmlformats.org/drawingml/2006/chart" xmlns:r="http://schemas.openxmlformats.org/officeDocument/2006/relationships" r:id="rId9"/>
          </a:graphicData>
        </a:graphic>
      </p:graphicFrame>
      <p:sp>
        <p:nvSpPr>
          <p:cNvPr id="20" name="TextBox 19"/>
          <p:cNvSpPr txBox="1"/>
          <p:nvPr/>
        </p:nvSpPr>
        <p:spPr>
          <a:xfrm>
            <a:off x="410447" y="1067984"/>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Tree>
    <p:extLst>
      <p:ext uri="{BB962C8B-B14F-4D97-AF65-F5344CB8AC3E}">
        <p14:creationId xmlns:p14="http://schemas.microsoft.com/office/powerpoint/2010/main" val="250317051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c36ef30711d9d177"/>
          <p:cNvGraphicFramePr/>
          <p:nvPr>
            <p:extLst>
              <p:ext uri="{D42A27DB-BD31-4B8C-83A1-F6EECF244321}">
                <p14:modId xmlns:p14="http://schemas.microsoft.com/office/powerpoint/2010/main" val="1049654697"/>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that your contracts with the CCG place enough emphasis on delivering positive patient outcomes?</a:t>
            </a:r>
          </a:p>
        </p:txBody>
      </p:sp>
      <p:graphicFrame>
        <p:nvGraphicFramePr>
          <p:cNvPr id="3" name="Ipsos Ribbon Rules" hidden="1"/>
          <p:cNvGraphicFramePr/>
          <p:nvPr>
            <p:extLst>
              <p:ext uri="{D42A27DB-BD31-4B8C-83A1-F6EECF244321}">
                <p14:modId xmlns:p14="http://schemas.microsoft.com/office/powerpoint/2010/main" val="219202727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16197" y="836613"/>
            <a:ext cx="1441177"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NHS providers</a:t>
            </a:r>
          </a:p>
        </p:txBody>
      </p:sp>
      <p:graphicFrame>
        <p:nvGraphicFramePr>
          <p:cNvPr id="4" name="D_30ae0aa982f484bd" hidden="1"/>
          <p:cNvGraphicFramePr/>
          <p:nvPr>
            <p:extLst>
              <p:ext uri="{D42A27DB-BD31-4B8C-83A1-F6EECF244321}">
                <p14:modId xmlns:p14="http://schemas.microsoft.com/office/powerpoint/2010/main" val="3444551414"/>
              </p:ext>
            </p:extLst>
          </p:nvPr>
        </p:nvGraphicFramePr>
        <p:xfrm>
          <a:off x="8481392" y="263691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122ea9a40acfc085" hidden="1"/>
          <p:cNvGraphicFramePr/>
          <p:nvPr>
            <p:extLst>
              <p:ext uri="{D42A27DB-BD31-4B8C-83A1-F6EECF244321}">
                <p14:modId xmlns:p14="http://schemas.microsoft.com/office/powerpoint/2010/main" val="2979073634"/>
              </p:ext>
            </p:extLst>
          </p:nvPr>
        </p:nvGraphicFramePr>
        <p:xfrm>
          <a:off x="8409384" y="191683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ef76ade0a655177"/>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63); (2016: 55); (2015: 55) 
Sheffield CCG</a:t>
            </a:r>
            <a:endParaRPr lang="en-GB" sz="1000" kern="0" dirty="0">
              <a:latin typeface="Segoe UI"/>
            </a:endParaRPr>
          </a:p>
        </p:txBody>
      </p:sp>
      <p:sp>
        <p:nvSpPr>
          <p:cNvPr id="13"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10" name="Title 1"/>
          <p:cNvSpPr txBox="1">
            <a:spLocks/>
          </p:cNvSpPr>
          <p:nvPr/>
        </p:nvSpPr>
        <p:spPr>
          <a:xfrm>
            <a:off x="410447" y="260350"/>
            <a:ext cx="9078254" cy="504825"/>
          </a:xfrm>
          <a:prstGeom prst="rect">
            <a:avLst/>
          </a:prstGeom>
          <a:solidFill>
            <a:srgbClr val="173861"/>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800" kern="0">
                <a:latin typeface="Segoe UI" panose="020B0502040204020203" pitchFamily="34" charset="0"/>
                <a:ea typeface="Segoe UI" panose="020B0502040204020203" pitchFamily="34" charset="0"/>
                <a:cs typeface="Segoe UI" panose="020B0502040204020203" pitchFamily="34" charset="0"/>
              </a:rPr>
              <a:t>To what extent do you agree or disagree with the following statements about the </a:t>
            </a:r>
            <a:r>
              <a:rPr lang="en-GB" sz="1800" u="sng" kern="0">
                <a:latin typeface="Segoe UI" panose="020B0502040204020203" pitchFamily="34" charset="0"/>
                <a:ea typeface="Segoe UI" panose="020B0502040204020203" pitchFamily="34" charset="0"/>
                <a:cs typeface="Segoe UI" panose="020B0502040204020203" pitchFamily="34" charset="0"/>
              </a:rPr>
              <a:t>clinical</a:t>
            </a:r>
            <a:r>
              <a:rPr lang="en-GB" sz="1800" kern="0">
                <a:latin typeface="Segoe UI" panose="020B0502040204020203" pitchFamily="34" charset="0"/>
                <a:ea typeface="Segoe UI" panose="020B0502040204020203" pitchFamily="34" charset="0"/>
                <a:cs typeface="Segoe UI" panose="020B0502040204020203" pitchFamily="34" charset="0"/>
              </a:rPr>
              <a:t> leadership of your CCG/CCG…? </a:t>
            </a:r>
            <a:endParaRPr lang="en-GB" sz="1800" kern="0" dirty="0">
              <a:latin typeface="Segoe UI"/>
              <a:ea typeface="Segoe UI" panose="020B0502040204020203" pitchFamily="34" charset="0"/>
              <a:cs typeface="Segoe UI" panose="020B0502040204020203" pitchFamily="34" charset="0"/>
            </a:endParaRPr>
          </a:p>
        </p:txBody>
      </p:sp>
      <p:sp>
        <p:nvSpPr>
          <p:cNvPr id="12" name="TextBox 11"/>
          <p:cNvSpPr txBox="1"/>
          <p:nvPr/>
        </p:nvSpPr>
        <p:spPr>
          <a:xfrm>
            <a:off x="415925" y="836712"/>
            <a:ext cx="9074150" cy="184666"/>
          </a:xfrm>
          <a:prstGeom prst="rect">
            <a:avLst/>
          </a:prstGeom>
          <a:solidFill>
            <a:srgbClr val="71B2C9"/>
          </a:solidFill>
        </p:spPr>
        <p:txBody>
          <a:bodyPr wrap="square" lIns="0" tIns="0" rIns="0" bIns="0" rtlCol="0">
            <a:spAutoFit/>
          </a:bodyPr>
          <a:lstStyle/>
          <a:p>
            <a:pPr lvl="0"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The clinical leadership of my CCG/CCG is delivering continued improvements to reduce local health inequalities </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4" name="D_0eaaf5a4b17b5177_CalcTable"/>
          <p:cNvGraphicFramePr>
            <a:graphicFrameLocks noGrp="1"/>
          </p:cNvGraphicFramePr>
          <p:nvPr>
            <p:extLst>
              <p:ext uri="{D42A27DB-BD31-4B8C-83A1-F6EECF244321}">
                <p14:modId xmlns:p14="http://schemas.microsoft.com/office/powerpoint/2010/main" val="3672745377"/>
              </p:ext>
            </p:extLst>
          </p:nvPr>
        </p:nvGraphicFramePr>
        <p:xfrm>
          <a:off x="7257256" y="1844824"/>
          <a:ext cx="2001335" cy="1250358"/>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38% (24)</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 agree</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r h="625179">
                <a:tc>
                  <a:txBody>
                    <a:bodyPr/>
                    <a:lstStyle/>
                    <a:p>
                      <a:pPr marL="0" algn="l" defTabSz="914400" rtl="0" eaLnBrk="1" latinLnBrk="0" hangingPunct="1"/>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22619188"/>
                  </a:ext>
                </a:extLst>
              </a:tr>
            </a:tbl>
          </a:graphicData>
        </a:graphic>
      </p:graphicFrame>
      <p:graphicFrame>
        <p:nvGraphicFramePr>
          <p:cNvPr id="16" name="D_7006d87377c39177_CalcTable"/>
          <p:cNvGraphicFramePr>
            <a:graphicFrameLocks noGrp="1"/>
          </p:cNvGraphicFramePr>
          <p:nvPr>
            <p:extLst>
              <p:ext uri="{D42A27DB-BD31-4B8C-83A1-F6EECF244321}">
                <p14:modId xmlns:p14="http://schemas.microsoft.com/office/powerpoint/2010/main" val="785718507"/>
              </p:ext>
            </p:extLst>
          </p:nvPr>
        </p:nvGraphicFramePr>
        <p:xfrm>
          <a:off x="7257256" y="256490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53% (29)</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b="1" kern="1200" dirty="0">
                          <a:latin typeface="Segoe UI" panose="020B0502040204020203" pitchFamily="34" charset="0"/>
                          <a:ea typeface="Segoe UI" panose="020B0502040204020203" pitchFamily="34" charset="0"/>
                          <a:cs typeface="Segoe UI" panose="020B0502040204020203" pitchFamily="34" charset="0"/>
                        </a:rPr>
                        <a:t>2016</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7" name="D_0ee3b627ccaf5177_CalcTable"/>
          <p:cNvGraphicFramePr>
            <a:graphicFrameLocks noGrp="1"/>
          </p:cNvGraphicFramePr>
          <p:nvPr>
            <p:extLst>
              <p:ext uri="{D42A27DB-BD31-4B8C-83A1-F6EECF244321}">
                <p14:modId xmlns:p14="http://schemas.microsoft.com/office/powerpoint/2010/main" val="2850682410"/>
              </p:ext>
            </p:extLst>
          </p:nvPr>
        </p:nvGraphicFramePr>
        <p:xfrm>
          <a:off x="7257256" y="328498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45% (25)</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b="1" kern="1200" dirty="0">
                          <a:latin typeface="Segoe UI" panose="020B0502040204020203" pitchFamily="34" charset="0"/>
                          <a:ea typeface="Segoe UI" panose="020B0502040204020203" pitchFamily="34" charset="0"/>
                          <a:cs typeface="Segoe UI" panose="020B0502040204020203" pitchFamily="34" charset="0"/>
                        </a:rPr>
                        <a:t>2015</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9" name="D_7006d87377c39177" hidden="1"/>
          <p:cNvGraphicFramePr/>
          <p:nvPr>
            <p:extLst>
              <p:ext uri="{D42A27DB-BD31-4B8C-83A1-F6EECF244321}">
                <p14:modId xmlns:p14="http://schemas.microsoft.com/office/powerpoint/2010/main" val="1930865766"/>
              </p:ext>
            </p:extLst>
          </p:nvPr>
        </p:nvGraphicFramePr>
        <p:xfrm>
          <a:off x="8769424" y="2545104"/>
          <a:ext cx="2432721" cy="7200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D_0ee3b627ccaf5177" hidden="1"/>
          <p:cNvGraphicFramePr/>
          <p:nvPr>
            <p:extLst>
              <p:ext uri="{D42A27DB-BD31-4B8C-83A1-F6EECF244321}">
                <p14:modId xmlns:p14="http://schemas.microsoft.com/office/powerpoint/2010/main" val="2300173293"/>
              </p:ext>
            </p:extLst>
          </p:nvPr>
        </p:nvGraphicFramePr>
        <p:xfrm>
          <a:off x="8769424" y="3284984"/>
          <a:ext cx="2000672" cy="7200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1" name="D_0eaaf5a4b17b5177" hidden="1"/>
          <p:cNvGraphicFramePr/>
          <p:nvPr>
            <p:extLst>
              <p:ext uri="{D42A27DB-BD31-4B8C-83A1-F6EECF244321}">
                <p14:modId xmlns:p14="http://schemas.microsoft.com/office/powerpoint/2010/main" val="2800992878"/>
              </p:ext>
            </p:extLst>
          </p:nvPr>
        </p:nvGraphicFramePr>
        <p:xfrm>
          <a:off x="8913440" y="1844824"/>
          <a:ext cx="2504729" cy="576064"/>
        </p:xfrm>
        <a:graphic>
          <a:graphicData uri="http://schemas.openxmlformats.org/drawingml/2006/chart">
            <c:chart xmlns:c="http://schemas.openxmlformats.org/drawingml/2006/chart" xmlns:r="http://schemas.openxmlformats.org/officeDocument/2006/relationships" r:id="rId9"/>
          </a:graphicData>
        </a:graphic>
      </p:graphicFrame>
      <p:sp>
        <p:nvSpPr>
          <p:cNvPr id="22" name="TextBox 21"/>
          <p:cNvSpPr txBox="1"/>
          <p:nvPr/>
        </p:nvSpPr>
        <p:spPr>
          <a:xfrm>
            <a:off x="410447" y="1077412"/>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Tree>
    <p:extLst>
      <p:ext uri="{BB962C8B-B14F-4D97-AF65-F5344CB8AC3E}">
        <p14:creationId xmlns:p14="http://schemas.microsoft.com/office/powerpoint/2010/main" val="190142436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5498c870b1c4ab09"/>
          <p:cNvGraphicFramePr/>
          <p:nvPr>
            <p:extLst>
              <p:ext uri="{D42A27DB-BD31-4B8C-83A1-F6EECF244321}">
                <p14:modId xmlns:p14="http://schemas.microsoft.com/office/powerpoint/2010/main" val="1104847120"/>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confident are you, if at all, in the systems to sustain </a:t>
            </a:r>
            <a:r>
              <a:rPr lang="en-GB" sz="1800" u="sng" dirty="0">
                <a:latin typeface="Segoe UI"/>
                <a:ea typeface="Segoe UI" panose="020B0502040204020203" pitchFamily="34" charset="0"/>
                <a:cs typeface="Segoe UI" panose="020B0502040204020203" pitchFamily="34" charset="0"/>
              </a:rPr>
              <a:t>two-way</a:t>
            </a:r>
            <a:r>
              <a:rPr lang="en-GB" sz="1800" dirty="0">
                <a:latin typeface="Segoe UI"/>
                <a:ea typeface="Segoe UI" panose="020B0502040204020203" pitchFamily="34" charset="0"/>
                <a:cs typeface="Segoe UI" panose="020B0502040204020203" pitchFamily="34" charset="0"/>
              </a:rPr>
              <a:t> </a:t>
            </a:r>
            <a:r>
              <a:rPr lang="en-GB" sz="1800" u="sng" dirty="0">
                <a:latin typeface="Segoe UI"/>
                <a:ea typeface="Segoe UI" panose="020B0502040204020203" pitchFamily="34" charset="0"/>
                <a:cs typeface="Segoe UI" panose="020B0502040204020203" pitchFamily="34" charset="0"/>
              </a:rPr>
              <a:t>accountability</a:t>
            </a:r>
            <a:r>
              <a:rPr lang="en-GB" sz="1800" dirty="0">
                <a:latin typeface="Segoe UI"/>
                <a:ea typeface="Segoe UI" panose="020B0502040204020203" pitchFamily="34" charset="0"/>
                <a:cs typeface="Segoe UI" panose="020B0502040204020203" pitchFamily="34" charset="0"/>
              </a:rPr>
              <a:t> between your CCG and its member practices in the CCG?</a:t>
            </a:r>
          </a:p>
        </p:txBody>
      </p:sp>
      <p:graphicFrame>
        <p:nvGraphicFramePr>
          <p:cNvPr id="7" name="D_f7811a9fb31c07f8_CalcTable"/>
          <p:cNvGraphicFramePr>
            <a:graphicFrameLocks noGrp="1"/>
          </p:cNvGraphicFramePr>
          <p:nvPr>
            <p:extLst/>
          </p:nvPr>
        </p:nvGraphicFramePr>
        <p:xfrm>
          <a:off x="7185248" y="1844824"/>
          <a:ext cx="2001600" cy="625179"/>
        </p:xfrm>
        <a:graphic>
          <a:graphicData uri="http://schemas.openxmlformats.org/drawingml/2006/table">
            <a:tbl>
              <a:tblPr firstRow="1" bandRow="1">
                <a:tableStyleId>{C4B1156A-380E-4F78-BDF5-A606A8083BF9}</a:tableStyleId>
              </a:tblPr>
              <a:tblGrid>
                <a:gridCol w="864096">
                  <a:extLst>
                    <a:ext uri="{9D8B030D-6E8A-4147-A177-3AD203B41FA5}">
                      <a16:colId xmlns="" xmlns:a16="http://schemas.microsoft.com/office/drawing/2014/main" val="20000"/>
                    </a:ext>
                  </a:extLst>
                </a:gridCol>
                <a:gridCol w="1137504">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49% (31)</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confident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8" name="D_8b9451de0299d2b8_CalcTable"/>
          <p:cNvGraphicFramePr>
            <a:graphicFrameLocks noGrp="1"/>
          </p:cNvGraphicFramePr>
          <p:nvPr>
            <p:extLst/>
          </p:nvPr>
        </p:nvGraphicFramePr>
        <p:xfrm>
          <a:off x="7185248" y="2564904"/>
          <a:ext cx="2001600" cy="625179"/>
        </p:xfrm>
        <a:graphic>
          <a:graphicData uri="http://schemas.openxmlformats.org/drawingml/2006/table">
            <a:tbl>
              <a:tblPr firstRow="1" bandRow="1">
                <a:tableStyleId>{C4B1156A-380E-4F78-BDF5-A606A8083BF9}</a:tableStyleId>
              </a:tblPr>
              <a:tblGrid>
                <a:gridCol w="864096">
                  <a:extLst>
                    <a:ext uri="{9D8B030D-6E8A-4147-A177-3AD203B41FA5}">
                      <a16:colId xmlns="" xmlns:a16="http://schemas.microsoft.com/office/drawing/2014/main" val="20000"/>
                    </a:ext>
                  </a:extLst>
                </a:gridCol>
                <a:gridCol w="1137504">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64% (35)</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confident </a:t>
                      </a:r>
                      <a:r>
                        <a:rPr lang="en-GB" sz="1100" kern="120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1" name="D_f7811a9fb31c07f8" hidden="1"/>
          <p:cNvGraphicFramePr/>
          <p:nvPr>
            <p:extLst>
              <p:ext uri="{D42A27DB-BD31-4B8C-83A1-F6EECF244321}">
                <p14:modId xmlns:p14="http://schemas.microsoft.com/office/powerpoint/2010/main" val="66429603"/>
              </p:ext>
            </p:extLst>
          </p:nvPr>
        </p:nvGraphicFramePr>
        <p:xfrm>
          <a:off x="8553400" y="1844824"/>
          <a:ext cx="1656184" cy="720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D_8b9451de0299d2b8" hidden="1"/>
          <p:cNvGraphicFramePr/>
          <p:nvPr>
            <p:extLst>
              <p:ext uri="{D42A27DB-BD31-4B8C-83A1-F6EECF244321}">
                <p14:modId xmlns:p14="http://schemas.microsoft.com/office/powerpoint/2010/main" val="4020405873"/>
              </p:ext>
            </p:extLst>
          </p:nvPr>
        </p:nvGraphicFramePr>
        <p:xfrm>
          <a:off x="8625408" y="2564904"/>
          <a:ext cx="1784648" cy="6480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310498393"/>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d759666b3f51f784_CalcTable"/>
          <p:cNvGraphicFramePr>
            <a:graphicFrameLocks noGrp="1"/>
          </p:cNvGraphicFramePr>
          <p:nvPr>
            <p:extLst>
              <p:ext uri="{D42A27DB-BD31-4B8C-83A1-F6EECF244321}">
                <p14:modId xmlns:p14="http://schemas.microsoft.com/office/powerpoint/2010/main" val="2441134314"/>
              </p:ext>
            </p:extLst>
          </p:nvPr>
        </p:nvGraphicFramePr>
        <p:xfrm>
          <a:off x="7185248" y="3284984"/>
          <a:ext cx="2001600" cy="625179"/>
        </p:xfrm>
        <a:graphic>
          <a:graphicData uri="http://schemas.openxmlformats.org/drawingml/2006/table">
            <a:tbl>
              <a:tblPr firstRow="1" bandRow="1">
                <a:tableStyleId>{C4B1156A-380E-4F78-BDF5-A606A8083BF9}</a:tableStyleId>
              </a:tblPr>
              <a:tblGrid>
                <a:gridCol w="864096">
                  <a:extLst>
                    <a:ext uri="{9D8B030D-6E8A-4147-A177-3AD203B41FA5}">
                      <a16:colId xmlns="" xmlns:a16="http://schemas.microsoft.com/office/drawing/2014/main" val="20000"/>
                    </a:ext>
                  </a:extLst>
                </a:gridCol>
                <a:gridCol w="1137504">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45% (25)</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confident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sp>
        <p:nvSpPr>
          <p:cNvPr id="16" name="TextBox 15"/>
          <p:cNvSpPr txBox="1"/>
          <p:nvPr/>
        </p:nvSpPr>
        <p:spPr>
          <a:xfrm>
            <a:off x="416496" y="938971"/>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4" name="D_d759666b3f51f784" hidden="1"/>
          <p:cNvGraphicFramePr/>
          <p:nvPr>
            <p:extLst>
              <p:ext uri="{D42A27DB-BD31-4B8C-83A1-F6EECF244321}">
                <p14:modId xmlns:p14="http://schemas.microsoft.com/office/powerpoint/2010/main" val="2341261133"/>
              </p:ext>
            </p:extLst>
          </p:nvPr>
        </p:nvGraphicFramePr>
        <p:xfrm>
          <a:off x="8409384" y="3356992"/>
          <a:ext cx="2304256" cy="720080"/>
        </p:xfrm>
        <a:graphic>
          <a:graphicData uri="http://schemas.openxmlformats.org/drawingml/2006/chart">
            <c:chart xmlns:c="http://schemas.openxmlformats.org/drawingml/2006/chart" xmlns:r="http://schemas.openxmlformats.org/officeDocument/2006/relationships" r:id="rId7"/>
          </a:graphicData>
        </a:graphic>
      </p:graphicFrame>
      <p:sp>
        <p:nvSpPr>
          <p:cNvPr id="18" name="D_5589cc723bd5ab09"/>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63); (2016: 55); (2015: 55)
Sheffield CCG</a:t>
            </a:r>
            <a:endParaRPr lang="en-GB" sz="1000" kern="0" dirty="0">
              <a:latin typeface="Segoe UI"/>
            </a:endParaRPr>
          </a:p>
        </p:txBody>
      </p:sp>
      <p:sp>
        <p:nvSpPr>
          <p:cNvPr id="23"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110926143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that you </a:t>
            </a:r>
            <a:r>
              <a:rPr lang="en-GB" sz="1800" u="sng" dirty="0">
                <a:latin typeface="Segoe UI"/>
                <a:ea typeface="Segoe UI" panose="020B0502040204020203" pitchFamily="34" charset="0"/>
                <a:cs typeface="Segoe UI" panose="020B0502040204020203" pitchFamily="34" charset="0"/>
              </a:rPr>
              <a:t>understand</a:t>
            </a:r>
            <a:r>
              <a:rPr lang="en-GB" sz="1800" dirty="0">
                <a:latin typeface="Segoe UI"/>
                <a:ea typeface="Segoe UI" panose="020B0502040204020203" pitchFamily="34" charset="0"/>
                <a:cs typeface="Segoe UI" panose="020B0502040204020203" pitchFamily="34" charset="0"/>
              </a:rPr>
              <a:t>…?</a:t>
            </a:r>
          </a:p>
        </p:txBody>
      </p:sp>
      <p:graphicFrame>
        <p:nvGraphicFramePr>
          <p:cNvPr id="9" name="D_593ef798b1bf4009"/>
          <p:cNvGraphicFramePr/>
          <p:nvPr>
            <p:extLst>
              <p:ext uri="{D42A27DB-BD31-4B8C-83A1-F6EECF244321}">
                <p14:modId xmlns:p14="http://schemas.microsoft.com/office/powerpoint/2010/main" val="848785184"/>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_4fb896f4dbab570e_CalcTable"/>
          <p:cNvGraphicFramePr>
            <a:graphicFrameLocks noGrp="1"/>
          </p:cNvGraphicFramePr>
          <p:nvPr>
            <p:extLst/>
          </p:nvPr>
        </p:nvGraphicFramePr>
        <p:xfrm>
          <a:off x="7329264" y="1844824"/>
          <a:ext cx="2001600" cy="625179"/>
        </p:xfrm>
        <a:graphic>
          <a:graphicData uri="http://schemas.openxmlformats.org/drawingml/2006/table">
            <a:tbl>
              <a:tblPr firstRow="1" bandRow="1">
                <a:tableStyleId>{C4B1156A-380E-4F78-BDF5-A606A8083BF9}</a:tableStyleId>
              </a:tblPr>
              <a:tblGrid>
                <a:gridCol w="936104">
                  <a:extLst>
                    <a:ext uri="{9D8B030D-6E8A-4147-A177-3AD203B41FA5}">
                      <a16:colId xmlns="" xmlns:a16="http://schemas.microsoft.com/office/drawing/2014/main" val="20000"/>
                    </a:ext>
                  </a:extLst>
                </a:gridCol>
                <a:gridCol w="1065496">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57% (36)</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well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10" name="D_e75cb41ec117dffd_CalcTable"/>
          <p:cNvGraphicFramePr>
            <a:graphicFrameLocks noGrp="1"/>
          </p:cNvGraphicFramePr>
          <p:nvPr>
            <p:extLst/>
          </p:nvPr>
        </p:nvGraphicFramePr>
        <p:xfrm>
          <a:off x="7329264" y="2564904"/>
          <a:ext cx="2001600" cy="625179"/>
        </p:xfrm>
        <a:graphic>
          <a:graphicData uri="http://schemas.openxmlformats.org/drawingml/2006/table">
            <a:tbl>
              <a:tblPr firstRow="1" bandRow="1">
                <a:tableStyleId>{C4B1156A-380E-4F78-BDF5-A606A8083BF9}</a:tableStyleId>
              </a:tblPr>
              <a:tblGrid>
                <a:gridCol w="936104">
                  <a:extLst>
                    <a:ext uri="{9D8B030D-6E8A-4147-A177-3AD203B41FA5}">
                      <a16:colId xmlns="" xmlns:a16="http://schemas.microsoft.com/office/drawing/2014/main" val="20000"/>
                    </a:ext>
                  </a:extLst>
                </a:gridCol>
                <a:gridCol w="1065496">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51% (28)</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2" name="D_4fb896f4dbab570e" hidden="1"/>
          <p:cNvGraphicFramePr/>
          <p:nvPr>
            <p:extLst>
              <p:ext uri="{D42A27DB-BD31-4B8C-83A1-F6EECF244321}">
                <p14:modId xmlns:p14="http://schemas.microsoft.com/office/powerpoint/2010/main" val="23916580"/>
              </p:ext>
            </p:extLst>
          </p:nvPr>
        </p:nvGraphicFramePr>
        <p:xfrm>
          <a:off x="8697416" y="191683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_e75cb41ec117dffd" hidden="1"/>
          <p:cNvGraphicFramePr/>
          <p:nvPr>
            <p:extLst>
              <p:ext uri="{D42A27DB-BD31-4B8C-83A1-F6EECF244321}">
                <p14:modId xmlns:p14="http://schemas.microsoft.com/office/powerpoint/2010/main" val="1281780815"/>
              </p:ext>
            </p:extLst>
          </p:nvPr>
        </p:nvGraphicFramePr>
        <p:xfrm>
          <a:off x="8625408" y="270892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46321303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415925" y="1125538"/>
            <a:ext cx="158432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
        <p:nvSpPr>
          <p:cNvPr id="17" name="Title 1"/>
          <p:cNvSpPr txBox="1">
            <a:spLocks/>
          </p:cNvSpPr>
          <p:nvPr/>
        </p:nvSpPr>
        <p:spPr bwMode="gray">
          <a:xfrm>
            <a:off x="415925" y="836613"/>
            <a:ext cx="9074150" cy="215900"/>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200" dirty="0">
                <a:latin typeface="Segoe UI"/>
                <a:ea typeface="Segoe UI" panose="020B0502040204020203" pitchFamily="34" charset="0"/>
                <a:cs typeface="Segoe UI" panose="020B0502040204020203" pitchFamily="34" charset="0"/>
              </a:rPr>
              <a:t>The financial implications of the CCG’s plans</a:t>
            </a:r>
          </a:p>
        </p:txBody>
      </p:sp>
      <p:graphicFrame>
        <p:nvGraphicFramePr>
          <p:cNvPr id="18" name="D_c80a3ca81a369e7a_CalcTable"/>
          <p:cNvGraphicFramePr>
            <a:graphicFrameLocks noGrp="1"/>
          </p:cNvGraphicFramePr>
          <p:nvPr>
            <p:extLst/>
          </p:nvPr>
        </p:nvGraphicFramePr>
        <p:xfrm>
          <a:off x="7329264" y="3284984"/>
          <a:ext cx="2001600" cy="625179"/>
        </p:xfrm>
        <a:graphic>
          <a:graphicData uri="http://schemas.openxmlformats.org/drawingml/2006/table">
            <a:tbl>
              <a:tblPr firstRow="1" bandRow="1">
                <a:tableStyleId>{C4B1156A-380E-4F78-BDF5-A606A8083BF9}</a:tableStyleId>
              </a:tblPr>
              <a:tblGrid>
                <a:gridCol w="936104">
                  <a:extLst>
                    <a:ext uri="{9D8B030D-6E8A-4147-A177-3AD203B41FA5}">
                      <a16:colId xmlns="" xmlns:a16="http://schemas.microsoft.com/office/drawing/2014/main" val="20000"/>
                    </a:ext>
                  </a:extLst>
                </a:gridCol>
                <a:gridCol w="1065496">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51% (28)</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4" name="D_c80a3ca81a369e7a" hidden="1"/>
          <p:cNvGraphicFramePr/>
          <p:nvPr>
            <p:extLst>
              <p:ext uri="{D42A27DB-BD31-4B8C-83A1-F6EECF244321}">
                <p14:modId xmlns:p14="http://schemas.microsoft.com/office/powerpoint/2010/main" val="1515550929"/>
              </p:ext>
            </p:extLst>
          </p:nvPr>
        </p:nvGraphicFramePr>
        <p:xfrm>
          <a:off x="8553400" y="3356992"/>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21" name="D_6d79d56226c7b90d"/>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63); (2016: 55); (2015: 55)
Sheffield CCG</a:t>
            </a:r>
            <a:endParaRPr lang="en-GB" sz="1000" kern="0" dirty="0">
              <a:latin typeface="Segoe UI"/>
            </a:endParaRPr>
          </a:p>
        </p:txBody>
      </p:sp>
      <p:sp>
        <p:nvSpPr>
          <p:cNvPr id="20"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1321501920"/>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67427" cy="50560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that you </a:t>
            </a:r>
            <a:r>
              <a:rPr lang="en-GB" sz="1800" u="sng" dirty="0">
                <a:latin typeface="Segoe UI"/>
                <a:ea typeface="Segoe UI" panose="020B0502040204020203" pitchFamily="34" charset="0"/>
                <a:cs typeface="Segoe UI" panose="020B0502040204020203" pitchFamily="34" charset="0"/>
              </a:rPr>
              <a:t>understand</a:t>
            </a:r>
            <a:r>
              <a:rPr lang="en-GB" sz="1800" dirty="0">
                <a:latin typeface="Segoe UI"/>
                <a:ea typeface="Segoe UI" panose="020B0502040204020203" pitchFamily="34" charset="0"/>
                <a:cs typeface="Segoe UI" panose="020B0502040204020203" pitchFamily="34" charset="0"/>
              </a:rPr>
              <a:t>…?</a:t>
            </a:r>
          </a:p>
        </p:txBody>
      </p:sp>
      <p:graphicFrame>
        <p:nvGraphicFramePr>
          <p:cNvPr id="13" name="D_9ff1c983f925574b"/>
          <p:cNvGraphicFramePr/>
          <p:nvPr>
            <p:extLst>
              <p:ext uri="{D42A27DB-BD31-4B8C-83A1-F6EECF244321}">
                <p14:modId xmlns:p14="http://schemas.microsoft.com/office/powerpoint/2010/main" val="3961602080"/>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_75fc971558afa74b_CalcTable"/>
          <p:cNvGraphicFramePr>
            <a:graphicFrameLocks noGrp="1"/>
          </p:cNvGraphicFramePr>
          <p:nvPr>
            <p:extLst>
              <p:ext uri="{D42A27DB-BD31-4B8C-83A1-F6EECF244321}">
                <p14:modId xmlns:p14="http://schemas.microsoft.com/office/powerpoint/2010/main" val="2099503135"/>
              </p:ext>
            </p:extLst>
          </p:nvPr>
        </p:nvGraphicFramePr>
        <p:xfrm>
          <a:off x="7329264" y="1867717"/>
          <a:ext cx="1980000" cy="625179"/>
        </p:xfrm>
        <a:graphic>
          <a:graphicData uri="http://schemas.openxmlformats.org/drawingml/2006/table">
            <a:tbl>
              <a:tblPr firstRow="1" bandRow="1">
                <a:tableStyleId>{C4B1156A-380E-4F78-BDF5-A606A8083BF9}</a:tableStyleId>
              </a:tblPr>
              <a:tblGrid>
                <a:gridCol w="1008112">
                  <a:extLst>
                    <a:ext uri="{9D8B030D-6E8A-4147-A177-3AD203B41FA5}">
                      <a16:colId xmlns="" xmlns:a16="http://schemas.microsoft.com/office/drawing/2014/main" val="20000"/>
                    </a:ext>
                  </a:extLst>
                </a:gridCol>
                <a:gridCol w="97188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52% </a:t>
                      </a:r>
                    </a:p>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(33)</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well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17" name="D_840bfe64529fa74b_CalcTable"/>
          <p:cNvGraphicFramePr>
            <a:graphicFrameLocks noGrp="1"/>
          </p:cNvGraphicFramePr>
          <p:nvPr>
            <p:extLst>
              <p:ext uri="{D42A27DB-BD31-4B8C-83A1-F6EECF244321}">
                <p14:modId xmlns:p14="http://schemas.microsoft.com/office/powerpoint/2010/main" val="949585365"/>
              </p:ext>
            </p:extLst>
          </p:nvPr>
        </p:nvGraphicFramePr>
        <p:xfrm>
          <a:off x="7329264" y="2587797"/>
          <a:ext cx="1980000" cy="625179"/>
        </p:xfrm>
        <a:graphic>
          <a:graphicData uri="http://schemas.openxmlformats.org/drawingml/2006/table">
            <a:tbl>
              <a:tblPr firstRow="1" bandRow="1">
                <a:tableStyleId>{C4B1156A-380E-4F78-BDF5-A606A8083BF9}</a:tableStyleId>
              </a:tblPr>
              <a:tblGrid>
                <a:gridCol w="1008112">
                  <a:extLst>
                    <a:ext uri="{9D8B030D-6E8A-4147-A177-3AD203B41FA5}">
                      <a16:colId xmlns="" xmlns:a16="http://schemas.microsoft.com/office/drawing/2014/main" val="20000"/>
                    </a:ext>
                  </a:extLst>
                </a:gridCol>
                <a:gridCol w="97188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60% </a:t>
                      </a:r>
                    </a:p>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(33)</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8" name="D_75fc971558afa74b" hidden="1"/>
          <p:cNvGraphicFramePr/>
          <p:nvPr>
            <p:extLst>
              <p:ext uri="{D42A27DB-BD31-4B8C-83A1-F6EECF244321}">
                <p14:modId xmlns:p14="http://schemas.microsoft.com/office/powerpoint/2010/main" val="3379584365"/>
              </p:ext>
            </p:extLst>
          </p:nvPr>
        </p:nvGraphicFramePr>
        <p:xfrm>
          <a:off x="9129464" y="191683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_840bfe64529fa74b" hidden="1"/>
          <p:cNvGraphicFramePr/>
          <p:nvPr>
            <p:extLst>
              <p:ext uri="{D42A27DB-BD31-4B8C-83A1-F6EECF244321}">
                <p14:modId xmlns:p14="http://schemas.microsoft.com/office/powerpoint/2010/main" val="3513240803"/>
              </p:ext>
            </p:extLst>
          </p:nvPr>
        </p:nvGraphicFramePr>
        <p:xfrm>
          <a:off x="9201472" y="263691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138890445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403257" y="1125538"/>
            <a:ext cx="159699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
        <p:nvSpPr>
          <p:cNvPr id="20" name="Title 1"/>
          <p:cNvSpPr txBox="1">
            <a:spLocks/>
          </p:cNvSpPr>
          <p:nvPr/>
        </p:nvSpPr>
        <p:spPr bwMode="gray">
          <a:xfrm>
            <a:off x="415925" y="835919"/>
            <a:ext cx="9074150" cy="216594"/>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200" dirty="0">
                <a:latin typeface="Segoe UI"/>
                <a:ea typeface="Segoe UI" panose="020B0502040204020203" pitchFamily="34" charset="0"/>
                <a:cs typeface="Segoe UI" panose="020B0502040204020203" pitchFamily="34" charset="0"/>
              </a:rPr>
              <a:t>The implications of the CCG’s plans for service improvement</a:t>
            </a:r>
          </a:p>
        </p:txBody>
      </p:sp>
      <p:graphicFrame>
        <p:nvGraphicFramePr>
          <p:cNvPr id="5" name="D_14d731341726ab3e_CalcTable"/>
          <p:cNvGraphicFramePr>
            <a:graphicFrameLocks noGrp="1"/>
          </p:cNvGraphicFramePr>
          <p:nvPr>
            <p:extLst>
              <p:ext uri="{D42A27DB-BD31-4B8C-83A1-F6EECF244321}">
                <p14:modId xmlns:p14="http://schemas.microsoft.com/office/powerpoint/2010/main" val="1030986888"/>
              </p:ext>
            </p:extLst>
          </p:nvPr>
        </p:nvGraphicFramePr>
        <p:xfrm>
          <a:off x="7329264" y="3307877"/>
          <a:ext cx="1980000" cy="625179"/>
        </p:xfrm>
        <a:graphic>
          <a:graphicData uri="http://schemas.openxmlformats.org/drawingml/2006/table">
            <a:tbl>
              <a:tblPr firstRow="1" bandRow="1">
                <a:tableStyleId>{C4B1156A-380E-4F78-BDF5-A606A8083BF9}</a:tableStyleId>
              </a:tblPr>
              <a:tblGrid>
                <a:gridCol w="1008112">
                  <a:extLst>
                    <a:ext uri="{9D8B030D-6E8A-4147-A177-3AD203B41FA5}">
                      <a16:colId xmlns="" xmlns:a16="http://schemas.microsoft.com/office/drawing/2014/main" val="20000"/>
                    </a:ext>
                  </a:extLst>
                </a:gridCol>
                <a:gridCol w="97188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53% </a:t>
                      </a:r>
                    </a:p>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(29)</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4" name="D_14d731341726ab3e" hidden="1"/>
          <p:cNvGraphicFramePr/>
          <p:nvPr>
            <p:extLst>
              <p:ext uri="{D42A27DB-BD31-4B8C-83A1-F6EECF244321}">
                <p14:modId xmlns:p14="http://schemas.microsoft.com/office/powerpoint/2010/main" val="1507848503"/>
              </p:ext>
            </p:extLst>
          </p:nvPr>
        </p:nvGraphicFramePr>
        <p:xfrm>
          <a:off x="9201472" y="3356992"/>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23" name="D_4336ee52259f6f4b"/>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63); (2016: 55); (2015: 55)
Sheffield CCG</a:t>
            </a:r>
            <a:endParaRPr lang="en-GB" sz="1000" kern="0" dirty="0">
              <a:latin typeface="Segoe UI"/>
            </a:endParaRPr>
          </a:p>
        </p:txBody>
      </p:sp>
      <p:sp>
        <p:nvSpPr>
          <p:cNvPr id="22"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24006375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00472" y="188640"/>
            <a:ext cx="9505056" cy="6480720"/>
          </a:xfrm>
          <a:prstGeom prst="rect">
            <a:avLst/>
          </a:prstGeom>
          <a:solidFill>
            <a:srgbClr val="17386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9" name="Text Placeholder 8"/>
          <p:cNvSpPr>
            <a:spLocks noGrp="1"/>
          </p:cNvSpPr>
          <p:nvPr>
            <p:ph type="body" sz="quarter" idx="4294967295"/>
          </p:nvPr>
        </p:nvSpPr>
        <p:spPr>
          <a:xfrm>
            <a:off x="560512" y="2564904"/>
            <a:ext cx="3960440" cy="616226"/>
          </a:xfrm>
          <a:prstGeom prst="rect">
            <a:avLst/>
          </a:prstGeom>
          <a:solidFill>
            <a:srgbClr val="71B2C9"/>
          </a:solidFill>
        </p:spPr>
        <p:txBody>
          <a:bodyPr/>
          <a:lstStyle/>
          <a:p>
            <a:pPr marL="0" indent="0">
              <a:buNone/>
            </a:pPr>
            <a:r>
              <a:rPr lang="en-US"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Overall report</a:t>
            </a:r>
          </a:p>
        </p:txBody>
      </p:sp>
    </p:spTree>
    <p:extLst>
      <p:ext uri="{BB962C8B-B14F-4D97-AF65-F5344CB8AC3E}">
        <p14:creationId xmlns:p14="http://schemas.microsoft.com/office/powerpoint/2010/main" val="603730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0435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that you </a:t>
            </a:r>
            <a:r>
              <a:rPr lang="en-GB" sz="1800" u="sng" dirty="0">
                <a:latin typeface="Segoe UI"/>
                <a:ea typeface="Segoe UI" panose="020B0502040204020203" pitchFamily="34" charset="0"/>
                <a:cs typeface="Segoe UI" panose="020B0502040204020203" pitchFamily="34" charset="0"/>
              </a:rPr>
              <a:t>understand</a:t>
            </a:r>
            <a:r>
              <a:rPr lang="en-GB" sz="1800" dirty="0">
                <a:latin typeface="Segoe UI"/>
                <a:ea typeface="Segoe UI" panose="020B0502040204020203" pitchFamily="34" charset="0"/>
                <a:cs typeface="Segoe UI" panose="020B0502040204020203" pitchFamily="34" charset="0"/>
              </a:rPr>
              <a:t>…?</a:t>
            </a:r>
          </a:p>
        </p:txBody>
      </p:sp>
      <p:graphicFrame>
        <p:nvGraphicFramePr>
          <p:cNvPr id="12" name="D_dc91709935e156b4"/>
          <p:cNvGraphicFramePr/>
          <p:nvPr>
            <p:extLst>
              <p:ext uri="{D42A27DB-BD31-4B8C-83A1-F6EECF244321}">
                <p14:modId xmlns:p14="http://schemas.microsoft.com/office/powerpoint/2010/main" val="4257112154"/>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_0c011ecad76676b4_CalcTable"/>
          <p:cNvGraphicFramePr>
            <a:graphicFrameLocks noGrp="1"/>
          </p:cNvGraphicFramePr>
          <p:nvPr>
            <p:extLst>
              <p:ext uri="{D42A27DB-BD31-4B8C-83A1-F6EECF244321}">
                <p14:modId xmlns:p14="http://schemas.microsoft.com/office/powerpoint/2010/main" val="103853584"/>
              </p:ext>
            </p:extLst>
          </p:nvPr>
        </p:nvGraphicFramePr>
        <p:xfrm>
          <a:off x="7329264" y="1867717"/>
          <a:ext cx="1980000" cy="625179"/>
        </p:xfrm>
        <a:graphic>
          <a:graphicData uri="http://schemas.openxmlformats.org/drawingml/2006/table">
            <a:tbl>
              <a:tblPr firstRow="1" bandRow="1">
                <a:tableStyleId>{C4B1156A-380E-4F78-BDF5-A606A8083BF9}</a:tableStyleId>
              </a:tblPr>
              <a:tblGrid>
                <a:gridCol w="1008112">
                  <a:extLst>
                    <a:ext uri="{9D8B030D-6E8A-4147-A177-3AD203B41FA5}">
                      <a16:colId xmlns="" xmlns:a16="http://schemas.microsoft.com/office/drawing/2014/main" val="20000"/>
                    </a:ext>
                  </a:extLst>
                </a:gridCol>
                <a:gridCol w="97188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63% </a:t>
                      </a:r>
                    </a:p>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(40)</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well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16" name="D_484f361a353576b4_CalcTable"/>
          <p:cNvGraphicFramePr>
            <a:graphicFrameLocks noGrp="1"/>
          </p:cNvGraphicFramePr>
          <p:nvPr>
            <p:extLst>
              <p:ext uri="{D42A27DB-BD31-4B8C-83A1-F6EECF244321}">
                <p14:modId xmlns:p14="http://schemas.microsoft.com/office/powerpoint/2010/main" val="3169576079"/>
              </p:ext>
            </p:extLst>
          </p:nvPr>
        </p:nvGraphicFramePr>
        <p:xfrm>
          <a:off x="7329264" y="2587797"/>
          <a:ext cx="1980000" cy="625179"/>
        </p:xfrm>
        <a:graphic>
          <a:graphicData uri="http://schemas.openxmlformats.org/drawingml/2006/table">
            <a:tbl>
              <a:tblPr firstRow="1" bandRow="1">
                <a:tableStyleId>{C4B1156A-380E-4F78-BDF5-A606A8083BF9}</a:tableStyleId>
              </a:tblPr>
              <a:tblGrid>
                <a:gridCol w="1008112">
                  <a:extLst>
                    <a:ext uri="{9D8B030D-6E8A-4147-A177-3AD203B41FA5}">
                      <a16:colId xmlns="" xmlns:a16="http://schemas.microsoft.com/office/drawing/2014/main" val="20000"/>
                    </a:ext>
                  </a:extLst>
                </a:gridCol>
                <a:gridCol w="97188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62% </a:t>
                      </a:r>
                    </a:p>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(34)</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7" name="D_0c011ecad76676b4" hidden="1"/>
          <p:cNvGraphicFramePr/>
          <p:nvPr>
            <p:extLst>
              <p:ext uri="{D42A27DB-BD31-4B8C-83A1-F6EECF244321}">
                <p14:modId xmlns:p14="http://schemas.microsoft.com/office/powerpoint/2010/main" val="3985290060"/>
              </p:ext>
            </p:extLst>
          </p:nvPr>
        </p:nvGraphicFramePr>
        <p:xfrm>
          <a:off x="9201472" y="191683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_484f361a353576b4" hidden="1"/>
          <p:cNvGraphicFramePr/>
          <p:nvPr>
            <p:extLst>
              <p:ext uri="{D42A27DB-BD31-4B8C-83A1-F6EECF244321}">
                <p14:modId xmlns:p14="http://schemas.microsoft.com/office/powerpoint/2010/main" val="1587194598"/>
              </p:ext>
            </p:extLst>
          </p:nvPr>
        </p:nvGraphicFramePr>
        <p:xfrm>
          <a:off x="9273480" y="2636912"/>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415925" y="1125538"/>
            <a:ext cx="158432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20" name="Ipsos Ribbon Rules" hidden="1"/>
          <p:cNvGraphicFramePr/>
          <p:nvPr>
            <p:extLst>
              <p:ext uri="{D42A27DB-BD31-4B8C-83A1-F6EECF244321}">
                <p14:modId xmlns:p14="http://schemas.microsoft.com/office/powerpoint/2010/main" val="112395279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21" name="Title 1"/>
          <p:cNvSpPr txBox="1">
            <a:spLocks/>
          </p:cNvSpPr>
          <p:nvPr/>
        </p:nvSpPr>
        <p:spPr bwMode="gray">
          <a:xfrm>
            <a:off x="415925" y="828284"/>
            <a:ext cx="9074150" cy="224229"/>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200" dirty="0">
                <a:latin typeface="Segoe UI"/>
                <a:ea typeface="Segoe UI" panose="020B0502040204020203" pitchFamily="34" charset="0"/>
                <a:cs typeface="Segoe UI" panose="020B0502040204020203" pitchFamily="34" charset="0"/>
              </a:rPr>
              <a:t>The referral and activity implications of the CCG’s plans</a:t>
            </a:r>
          </a:p>
        </p:txBody>
      </p:sp>
      <p:graphicFrame>
        <p:nvGraphicFramePr>
          <p:cNvPr id="22" name="D_1b7ed8c79a3d8ec2_CalcTable"/>
          <p:cNvGraphicFramePr>
            <a:graphicFrameLocks noGrp="1"/>
          </p:cNvGraphicFramePr>
          <p:nvPr>
            <p:extLst>
              <p:ext uri="{D42A27DB-BD31-4B8C-83A1-F6EECF244321}">
                <p14:modId xmlns:p14="http://schemas.microsoft.com/office/powerpoint/2010/main" val="3668077005"/>
              </p:ext>
            </p:extLst>
          </p:nvPr>
        </p:nvGraphicFramePr>
        <p:xfrm>
          <a:off x="7329264" y="3307877"/>
          <a:ext cx="1980000" cy="625179"/>
        </p:xfrm>
        <a:graphic>
          <a:graphicData uri="http://schemas.openxmlformats.org/drawingml/2006/table">
            <a:tbl>
              <a:tblPr firstRow="1" bandRow="1">
                <a:tableStyleId>{C4B1156A-380E-4F78-BDF5-A606A8083BF9}</a:tableStyleId>
              </a:tblPr>
              <a:tblGrid>
                <a:gridCol w="1008112">
                  <a:extLst>
                    <a:ext uri="{9D8B030D-6E8A-4147-A177-3AD203B41FA5}">
                      <a16:colId xmlns="" xmlns:a16="http://schemas.microsoft.com/office/drawing/2014/main" val="20000"/>
                    </a:ext>
                  </a:extLst>
                </a:gridCol>
                <a:gridCol w="97188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55% </a:t>
                      </a:r>
                    </a:p>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(30)</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3" name="D_1b7ed8c79a3d8ec2" hidden="1"/>
          <p:cNvGraphicFramePr/>
          <p:nvPr>
            <p:extLst>
              <p:ext uri="{D42A27DB-BD31-4B8C-83A1-F6EECF244321}">
                <p14:modId xmlns:p14="http://schemas.microsoft.com/office/powerpoint/2010/main" val="3057672901"/>
              </p:ext>
            </p:extLst>
          </p:nvPr>
        </p:nvGraphicFramePr>
        <p:xfrm>
          <a:off x="9201472" y="3429000"/>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25" name="D_e80bdec0e5f126b4"/>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63); (2016: 55); (2015: 55)
Sheffield CCG</a:t>
            </a:r>
            <a:endParaRPr lang="en-GB" sz="1000" kern="0" dirty="0">
              <a:latin typeface="Segoe UI"/>
            </a:endParaRPr>
          </a:p>
        </p:txBody>
      </p:sp>
      <p:sp>
        <p:nvSpPr>
          <p:cNvPr id="24"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3452892129"/>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3e3afd1553cac7d4"/>
          <p:cNvGraphicFramePr/>
          <p:nvPr>
            <p:extLst>
              <p:ext uri="{D42A27DB-BD31-4B8C-83A1-F6EECF244321}">
                <p14:modId xmlns:p14="http://schemas.microsoft.com/office/powerpoint/2010/main" val="391180404"/>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3578" cy="50435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that you </a:t>
            </a:r>
            <a:r>
              <a:rPr lang="en-GB" sz="1800" u="sng" dirty="0">
                <a:latin typeface="Segoe UI"/>
                <a:ea typeface="Segoe UI" panose="020B0502040204020203" pitchFamily="34" charset="0"/>
                <a:cs typeface="Segoe UI" panose="020B0502040204020203" pitchFamily="34" charset="0"/>
              </a:rPr>
              <a:t>understand</a:t>
            </a:r>
            <a:r>
              <a:rPr lang="en-GB" sz="1800" dirty="0">
                <a:latin typeface="Segoe UI"/>
                <a:ea typeface="Segoe UI" panose="020B0502040204020203" pitchFamily="34" charset="0"/>
                <a:cs typeface="Segoe UI" panose="020B0502040204020203" pitchFamily="34" charset="0"/>
              </a:rPr>
              <a:t>…?</a:t>
            </a:r>
          </a:p>
        </p:txBody>
      </p:sp>
      <p:graphicFrame>
        <p:nvGraphicFramePr>
          <p:cNvPr id="3" name="Ipsos Ribbon Rules" hidden="1"/>
          <p:cNvGraphicFramePr/>
          <p:nvPr>
            <p:extLst>
              <p:ext uri="{D42A27DB-BD31-4B8C-83A1-F6EECF244321}">
                <p14:modId xmlns:p14="http://schemas.microsoft.com/office/powerpoint/2010/main" val="338367530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15925" y="1125538"/>
            <a:ext cx="1573515" cy="184666"/>
          </a:xfrm>
          <a:prstGeom prst="rect">
            <a:avLst/>
          </a:prstGeom>
          <a:solidFill>
            <a:schemeClr val="tx1"/>
          </a:solidFill>
        </p:spPr>
        <p:txBody>
          <a:bodyPr wrap="square" lIns="0" tIns="0" rIns="0" bIns="0" rtlCol="0">
            <a:spAutoFit/>
          </a:bodyPr>
          <a:lstStyle/>
          <a:p>
            <a:pPr algn="just">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
        <p:nvSpPr>
          <p:cNvPr id="11" name="Title 1"/>
          <p:cNvSpPr txBox="1">
            <a:spLocks/>
          </p:cNvSpPr>
          <p:nvPr/>
        </p:nvSpPr>
        <p:spPr bwMode="gray">
          <a:xfrm>
            <a:off x="416495" y="833208"/>
            <a:ext cx="9073579" cy="210529"/>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200" dirty="0">
                <a:latin typeface="Segoe UI"/>
                <a:ea typeface="Segoe UI" panose="020B0502040204020203" pitchFamily="34" charset="0"/>
                <a:cs typeface="Segoe UI" panose="020B0502040204020203" pitchFamily="34" charset="0"/>
              </a:rPr>
              <a:t>The CCG’s plans to reduce health inequalities</a:t>
            </a:r>
          </a:p>
        </p:txBody>
      </p:sp>
      <p:graphicFrame>
        <p:nvGraphicFramePr>
          <p:cNvPr id="17" name="D_4383ffcaa3ceac5c_CalcTable"/>
          <p:cNvGraphicFramePr>
            <a:graphicFrameLocks noGrp="1"/>
          </p:cNvGraphicFramePr>
          <p:nvPr>
            <p:extLst/>
          </p:nvPr>
        </p:nvGraphicFramePr>
        <p:xfrm>
          <a:off x="7257256" y="2564904"/>
          <a:ext cx="2001335" cy="625179"/>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55% (30)</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 /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b="1" kern="1200" baseline="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8" name="D_5477fa795357660c_CalcTable"/>
          <p:cNvGraphicFramePr>
            <a:graphicFrameLocks noGrp="1"/>
          </p:cNvGraphicFramePr>
          <p:nvPr>
            <p:extLst/>
          </p:nvPr>
        </p:nvGraphicFramePr>
        <p:xfrm>
          <a:off x="7257256" y="184482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41% (26)</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well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4" name="D_5477fa795357660c" hidden="1"/>
          <p:cNvGraphicFramePr/>
          <p:nvPr>
            <p:extLst>
              <p:ext uri="{D42A27DB-BD31-4B8C-83A1-F6EECF244321}">
                <p14:modId xmlns:p14="http://schemas.microsoft.com/office/powerpoint/2010/main" val="2439403422"/>
              </p:ext>
            </p:extLst>
          </p:nvPr>
        </p:nvGraphicFramePr>
        <p:xfrm>
          <a:off x="8985448" y="1916832"/>
          <a:ext cx="2032000" cy="4633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4383ffcaa3ceac5c" hidden="1"/>
          <p:cNvGraphicFramePr/>
          <p:nvPr>
            <p:extLst>
              <p:ext uri="{D42A27DB-BD31-4B8C-83A1-F6EECF244321}">
                <p14:modId xmlns:p14="http://schemas.microsoft.com/office/powerpoint/2010/main" val="131930222"/>
              </p:ext>
            </p:extLst>
          </p:nvPr>
        </p:nvGraphicFramePr>
        <p:xfrm>
          <a:off x="8985448" y="2564904"/>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D_508edcb91231dee5"/>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63); (2016: 55); (2015: 55)
Sheffield CCG</a:t>
            </a:r>
          </a:p>
        </p:txBody>
      </p:sp>
      <p:sp>
        <p:nvSpPr>
          <p:cNvPr id="16"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3" name="D_cad3337e51633a07_CalcTable"/>
          <p:cNvGraphicFramePr>
            <a:graphicFrameLocks noGrp="1"/>
          </p:cNvGraphicFramePr>
          <p:nvPr>
            <p:extLst>
              <p:ext uri="{D42A27DB-BD31-4B8C-83A1-F6EECF244321}">
                <p14:modId xmlns:p14="http://schemas.microsoft.com/office/powerpoint/2010/main" val="3430279514"/>
              </p:ext>
            </p:extLst>
          </p:nvPr>
        </p:nvGraphicFramePr>
        <p:xfrm>
          <a:off x="7257256" y="3271091"/>
          <a:ext cx="2001600" cy="661966"/>
        </p:xfrm>
        <a:graphic>
          <a:graphicData uri="http://schemas.openxmlformats.org/drawingml/2006/table">
            <a:tbl>
              <a:tblPr firstRow="1" bandRow="1">
                <a:tableStyleId>{C4B1156A-380E-4F78-BDF5-A606A8083BF9}</a:tableStyleId>
              </a:tblPr>
              <a:tblGrid>
                <a:gridCol w="921600">
                  <a:extLst>
                    <a:ext uri="{9D8B030D-6E8A-4147-A177-3AD203B41FA5}">
                      <a16:colId xmlns="" xmlns:a16="http://schemas.microsoft.com/office/drawing/2014/main" val="20000"/>
                    </a:ext>
                  </a:extLst>
                </a:gridCol>
                <a:gridCol w="1080000">
                  <a:extLst>
                    <a:ext uri="{9D8B030D-6E8A-4147-A177-3AD203B41FA5}">
                      <a16:colId xmlns="" xmlns:a16="http://schemas.microsoft.com/office/drawing/2014/main" val="20001"/>
                    </a:ext>
                  </a:extLst>
                </a:gridCol>
              </a:tblGrid>
              <a:tr h="661966">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51% (28)</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4" name="D_cad3337e51633a07" hidden="1"/>
          <p:cNvGraphicFramePr/>
          <p:nvPr>
            <p:extLst>
              <p:ext uri="{D42A27DB-BD31-4B8C-83A1-F6EECF244321}">
                <p14:modId xmlns:p14="http://schemas.microsoft.com/office/powerpoint/2010/main" val="3268319571"/>
              </p:ext>
            </p:extLst>
          </p:nvPr>
        </p:nvGraphicFramePr>
        <p:xfrm>
          <a:off x="9201472" y="34290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24359788"/>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52f283e7487e18a0"/>
          <p:cNvGraphicFramePr/>
          <p:nvPr>
            <p:extLst>
              <p:ext uri="{D42A27DB-BD31-4B8C-83A1-F6EECF244321}">
                <p14:modId xmlns:p14="http://schemas.microsoft.com/office/powerpoint/2010/main" val="4248799253"/>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5239"/>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that you </a:t>
            </a:r>
            <a:r>
              <a:rPr lang="en-GB" sz="1800" u="sng" dirty="0">
                <a:latin typeface="Segoe UI"/>
                <a:ea typeface="Segoe UI" panose="020B0502040204020203" pitchFamily="34" charset="0"/>
                <a:cs typeface="Segoe UI" panose="020B0502040204020203" pitchFamily="34" charset="0"/>
              </a:rPr>
              <a:t>understand</a:t>
            </a:r>
            <a:r>
              <a:rPr lang="en-GB" sz="1800" dirty="0">
                <a:latin typeface="Segoe UI"/>
                <a:ea typeface="Segoe UI" panose="020B0502040204020203" pitchFamily="34" charset="0"/>
                <a:cs typeface="Segoe UI" panose="020B0502040204020203" pitchFamily="34" charset="0"/>
              </a:rPr>
              <a:t>…?</a:t>
            </a:r>
          </a:p>
        </p:txBody>
      </p:sp>
      <p:graphicFrame>
        <p:nvGraphicFramePr>
          <p:cNvPr id="3" name="Ipsos Ribbon Rules" hidden="1"/>
          <p:cNvGraphicFramePr/>
          <p:nvPr>
            <p:extLst>
              <p:ext uri="{D42A27DB-BD31-4B8C-83A1-F6EECF244321}">
                <p14:modId xmlns:p14="http://schemas.microsoft.com/office/powerpoint/2010/main" val="249231033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15925" y="1125538"/>
            <a:ext cx="157971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
        <p:nvSpPr>
          <p:cNvPr id="11" name="Title 1"/>
          <p:cNvSpPr txBox="1">
            <a:spLocks/>
          </p:cNvSpPr>
          <p:nvPr/>
        </p:nvSpPr>
        <p:spPr bwMode="gray">
          <a:xfrm>
            <a:off x="415925" y="836613"/>
            <a:ext cx="9074150" cy="215900"/>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200" dirty="0">
                <a:latin typeface="Segoe UI"/>
                <a:ea typeface="Segoe UI" panose="020B0502040204020203" pitchFamily="34" charset="0"/>
                <a:cs typeface="Segoe UI" panose="020B0502040204020203" pitchFamily="34" charset="0"/>
              </a:rPr>
              <a:t>The CCG’s plans to improve the health of the local population</a:t>
            </a:r>
          </a:p>
        </p:txBody>
      </p:sp>
      <p:graphicFrame>
        <p:nvGraphicFramePr>
          <p:cNvPr id="13" name="D_82aaed3baae429ac_CalcTable"/>
          <p:cNvGraphicFramePr>
            <a:graphicFrameLocks noGrp="1"/>
          </p:cNvGraphicFramePr>
          <p:nvPr>
            <p:extLst/>
          </p:nvPr>
        </p:nvGraphicFramePr>
        <p:xfrm>
          <a:off x="7257256" y="2564904"/>
          <a:ext cx="2001335" cy="625179"/>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60% (33)</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 /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b="1" kern="1200" baseline="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8" name="D_628e63bc6fed3a8c_CalcTable"/>
          <p:cNvGraphicFramePr>
            <a:graphicFrameLocks noGrp="1"/>
          </p:cNvGraphicFramePr>
          <p:nvPr>
            <p:extLst/>
          </p:nvPr>
        </p:nvGraphicFramePr>
        <p:xfrm>
          <a:off x="7257256" y="184482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49% (31)</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well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4" name="D_628e63bc6fed3a8c" hidden="1"/>
          <p:cNvGraphicFramePr/>
          <p:nvPr>
            <p:extLst>
              <p:ext uri="{D42A27DB-BD31-4B8C-83A1-F6EECF244321}">
                <p14:modId xmlns:p14="http://schemas.microsoft.com/office/powerpoint/2010/main" val="2914795671"/>
              </p:ext>
            </p:extLst>
          </p:nvPr>
        </p:nvGraphicFramePr>
        <p:xfrm>
          <a:off x="8890000" y="191683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82aaed3baae429ac" hidden="1"/>
          <p:cNvGraphicFramePr/>
          <p:nvPr>
            <p:extLst>
              <p:ext uri="{D42A27DB-BD31-4B8C-83A1-F6EECF244321}">
                <p14:modId xmlns:p14="http://schemas.microsoft.com/office/powerpoint/2010/main" val="3480512017"/>
              </p:ext>
            </p:extLst>
          </p:nvPr>
        </p:nvGraphicFramePr>
        <p:xfrm>
          <a:off x="8890000" y="263691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D_2e61162e5eb1efa0"/>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63); (2016: 55); (2015: 55)
Sheffield CCG</a:t>
            </a:r>
          </a:p>
        </p:txBody>
      </p:sp>
      <p:sp>
        <p:nvSpPr>
          <p:cNvPr id="17"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6" name="D_efe3c982ae78d2d7_CalcTable"/>
          <p:cNvGraphicFramePr>
            <a:graphicFrameLocks noGrp="1"/>
          </p:cNvGraphicFramePr>
          <p:nvPr>
            <p:extLst>
              <p:ext uri="{D42A27DB-BD31-4B8C-83A1-F6EECF244321}">
                <p14:modId xmlns:p14="http://schemas.microsoft.com/office/powerpoint/2010/main" val="1664167254"/>
              </p:ext>
            </p:extLst>
          </p:nvPr>
        </p:nvGraphicFramePr>
        <p:xfrm>
          <a:off x="7257256" y="3271091"/>
          <a:ext cx="2001600" cy="661966"/>
        </p:xfrm>
        <a:graphic>
          <a:graphicData uri="http://schemas.openxmlformats.org/drawingml/2006/table">
            <a:tbl>
              <a:tblPr firstRow="1" bandRow="1">
                <a:tableStyleId>{C4B1156A-380E-4F78-BDF5-A606A8083BF9}</a:tableStyleId>
              </a:tblPr>
              <a:tblGrid>
                <a:gridCol w="921600">
                  <a:extLst>
                    <a:ext uri="{9D8B030D-6E8A-4147-A177-3AD203B41FA5}">
                      <a16:colId xmlns="" xmlns:a16="http://schemas.microsoft.com/office/drawing/2014/main" val="20000"/>
                    </a:ext>
                  </a:extLst>
                </a:gridCol>
                <a:gridCol w="1080000">
                  <a:extLst>
                    <a:ext uri="{9D8B030D-6E8A-4147-A177-3AD203B41FA5}">
                      <a16:colId xmlns="" xmlns:a16="http://schemas.microsoft.com/office/drawing/2014/main" val="20001"/>
                    </a:ext>
                  </a:extLst>
                </a:gridCol>
              </a:tblGrid>
              <a:tr h="661966">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51% (28)</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4" name="D_efe3c982ae78d2d7" hidden="1"/>
          <p:cNvGraphicFramePr/>
          <p:nvPr>
            <p:extLst>
              <p:ext uri="{D42A27DB-BD31-4B8C-83A1-F6EECF244321}">
                <p14:modId xmlns:p14="http://schemas.microsoft.com/office/powerpoint/2010/main" val="2451770989"/>
              </p:ext>
            </p:extLst>
          </p:nvPr>
        </p:nvGraphicFramePr>
        <p:xfrm>
          <a:off x="9201472" y="34290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9211515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91dce7f13edbb62b"/>
          <p:cNvGraphicFramePr/>
          <p:nvPr>
            <p:extLst>
              <p:ext uri="{D42A27DB-BD31-4B8C-83A1-F6EECF244321}">
                <p14:modId xmlns:p14="http://schemas.microsoft.com/office/powerpoint/2010/main" val="4282167315"/>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81527"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that value for money is a key factor in decision making when formulating my CCG’s plans and priorities? </a:t>
            </a:r>
          </a:p>
        </p:txBody>
      </p:sp>
      <p:graphicFrame>
        <p:nvGraphicFramePr>
          <p:cNvPr id="3" name="Ipsos Ribbon Rules" hidden="1"/>
          <p:cNvGraphicFramePr/>
          <p:nvPr>
            <p:extLst>
              <p:ext uri="{D42A27DB-BD31-4B8C-83A1-F6EECF244321}">
                <p14:modId xmlns:p14="http://schemas.microsoft.com/office/powerpoint/2010/main" val="242090838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02918" y="836613"/>
            <a:ext cx="1597332"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13" name="D_77a879e4320d7290_CalcTable"/>
          <p:cNvGraphicFramePr>
            <a:graphicFrameLocks noGrp="1"/>
          </p:cNvGraphicFramePr>
          <p:nvPr>
            <p:extLst>
              <p:ext uri="{D42A27DB-BD31-4B8C-83A1-F6EECF244321}">
                <p14:modId xmlns:p14="http://schemas.microsoft.com/office/powerpoint/2010/main" val="2243996266"/>
              </p:ext>
            </p:extLst>
          </p:nvPr>
        </p:nvGraphicFramePr>
        <p:xfrm>
          <a:off x="7257256" y="2564904"/>
          <a:ext cx="2001335" cy="625179"/>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78% (43)</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b="1" kern="1200" baseline="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4" name="D_d3323e931e9ddc60_CalcTable"/>
          <p:cNvGraphicFramePr>
            <a:graphicFrameLocks noGrp="1"/>
          </p:cNvGraphicFramePr>
          <p:nvPr>
            <p:extLst>
              <p:ext uri="{D42A27DB-BD31-4B8C-83A1-F6EECF244321}">
                <p14:modId xmlns:p14="http://schemas.microsoft.com/office/powerpoint/2010/main" val="2356840340"/>
              </p:ext>
            </p:extLst>
          </p:nvPr>
        </p:nvGraphicFramePr>
        <p:xfrm>
          <a:off x="7257256" y="184482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68% (43)</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 agree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4" name="D_d3323e931e9ddc60" hidden="1"/>
          <p:cNvGraphicFramePr/>
          <p:nvPr>
            <p:extLst>
              <p:ext uri="{D42A27DB-BD31-4B8C-83A1-F6EECF244321}">
                <p14:modId xmlns:p14="http://schemas.microsoft.com/office/powerpoint/2010/main" val="100646961"/>
              </p:ext>
            </p:extLst>
          </p:nvPr>
        </p:nvGraphicFramePr>
        <p:xfrm>
          <a:off x="8841432" y="191683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77a879e4320d7290" hidden="1"/>
          <p:cNvGraphicFramePr/>
          <p:nvPr>
            <p:extLst>
              <p:ext uri="{D42A27DB-BD31-4B8C-83A1-F6EECF244321}">
                <p14:modId xmlns:p14="http://schemas.microsoft.com/office/powerpoint/2010/main" val="1950207215"/>
              </p:ext>
            </p:extLst>
          </p:nvPr>
        </p:nvGraphicFramePr>
        <p:xfrm>
          <a:off x="8985448" y="263691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fbdd23c16ac1dd3c"/>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63); (2016: 55); (2015: 55)
Sheffield CCG</a:t>
            </a:r>
          </a:p>
        </p:txBody>
      </p:sp>
      <p:sp>
        <p:nvSpPr>
          <p:cNvPr id="17"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6" name="D_9bd0177baeb44207_CalcTable"/>
          <p:cNvGraphicFramePr>
            <a:graphicFrameLocks noGrp="1"/>
          </p:cNvGraphicFramePr>
          <p:nvPr>
            <p:extLst>
              <p:ext uri="{D42A27DB-BD31-4B8C-83A1-F6EECF244321}">
                <p14:modId xmlns:p14="http://schemas.microsoft.com/office/powerpoint/2010/main" val="88379138"/>
              </p:ext>
            </p:extLst>
          </p:nvPr>
        </p:nvGraphicFramePr>
        <p:xfrm>
          <a:off x="7257256" y="3271091"/>
          <a:ext cx="2001600" cy="661966"/>
        </p:xfrm>
        <a:graphic>
          <a:graphicData uri="http://schemas.openxmlformats.org/drawingml/2006/table">
            <a:tbl>
              <a:tblPr firstRow="1" bandRow="1">
                <a:tableStyleId>{C4B1156A-380E-4F78-BDF5-A606A8083BF9}</a:tableStyleId>
              </a:tblPr>
              <a:tblGrid>
                <a:gridCol w="921600">
                  <a:extLst>
                    <a:ext uri="{9D8B030D-6E8A-4147-A177-3AD203B41FA5}">
                      <a16:colId xmlns="" xmlns:a16="http://schemas.microsoft.com/office/drawing/2014/main" val="20000"/>
                    </a:ext>
                  </a:extLst>
                </a:gridCol>
                <a:gridCol w="1080000">
                  <a:extLst>
                    <a:ext uri="{9D8B030D-6E8A-4147-A177-3AD203B41FA5}">
                      <a16:colId xmlns="" xmlns:a16="http://schemas.microsoft.com/office/drawing/2014/main" val="20001"/>
                    </a:ext>
                  </a:extLst>
                </a:gridCol>
              </a:tblGrid>
              <a:tr h="661966">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73% (40)</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9" name="D_9bd0177baeb44207" hidden="1"/>
          <p:cNvGraphicFramePr/>
          <p:nvPr>
            <p:extLst>
              <p:ext uri="{D42A27DB-BD31-4B8C-83A1-F6EECF244321}">
                <p14:modId xmlns:p14="http://schemas.microsoft.com/office/powerpoint/2010/main" val="1899335070"/>
              </p:ext>
            </p:extLst>
          </p:nvPr>
        </p:nvGraphicFramePr>
        <p:xfrm>
          <a:off x="9201472" y="34290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22591144"/>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65dfe02be503be20"/>
          <p:cNvGraphicFramePr/>
          <p:nvPr>
            <p:extLst>
              <p:ext uri="{D42A27DB-BD31-4B8C-83A1-F6EECF244321}">
                <p14:modId xmlns:p14="http://schemas.microsoft.com/office/powerpoint/2010/main" val="803642492"/>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a:t>
            </a:r>
          </a:p>
        </p:txBody>
      </p:sp>
      <p:graphicFrame>
        <p:nvGraphicFramePr>
          <p:cNvPr id="3" name="Ipsos Ribbon Rules" hidden="1"/>
          <p:cNvGraphicFramePr/>
          <p:nvPr>
            <p:extLst>
              <p:ext uri="{D42A27DB-BD31-4B8C-83A1-F6EECF244321}">
                <p14:modId xmlns:p14="http://schemas.microsoft.com/office/powerpoint/2010/main" val="244849857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18265" y="1124983"/>
            <a:ext cx="1629887" cy="184666"/>
          </a:xfrm>
          <a:prstGeom prst="rect">
            <a:avLst/>
          </a:prstGeom>
          <a:solidFill>
            <a:schemeClr val="tx1"/>
          </a:solidFill>
        </p:spPr>
        <p:txBody>
          <a:bodyPr wrap="square" lIns="0" tIns="0" rIns="0" bIns="0" rtlCol="0">
            <a:spAutoFit/>
          </a:bodyPr>
          <a:lstStyle/>
          <a:p>
            <a:pPr algn="just">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
        <p:nvSpPr>
          <p:cNvPr id="11" name="Title 1"/>
          <p:cNvSpPr txBox="1">
            <a:spLocks/>
          </p:cNvSpPr>
          <p:nvPr/>
        </p:nvSpPr>
        <p:spPr bwMode="gray">
          <a:xfrm>
            <a:off x="415925" y="836613"/>
            <a:ext cx="9074150" cy="173489"/>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pPr algn="just"/>
            <a:r>
              <a:rPr lang="en-GB" sz="1200" dirty="0">
                <a:latin typeface="Segoe UI"/>
                <a:ea typeface="Segoe UI" panose="020B0502040204020203" pitchFamily="34" charset="0"/>
                <a:cs typeface="Segoe UI" panose="020B0502040204020203" pitchFamily="34" charset="0"/>
              </a:rPr>
              <a:t>I am regularly involved in discussions regarding the management of my CCG’s finances</a:t>
            </a:r>
          </a:p>
        </p:txBody>
      </p:sp>
      <p:graphicFrame>
        <p:nvGraphicFramePr>
          <p:cNvPr id="16" name="D_3b0fe67a4bc86b5b_CalcTable"/>
          <p:cNvGraphicFramePr>
            <a:graphicFrameLocks noGrp="1"/>
          </p:cNvGraphicFramePr>
          <p:nvPr>
            <p:extLst>
              <p:ext uri="{D42A27DB-BD31-4B8C-83A1-F6EECF244321}">
                <p14:modId xmlns:p14="http://schemas.microsoft.com/office/powerpoint/2010/main" val="4191350305"/>
              </p:ext>
            </p:extLst>
          </p:nvPr>
        </p:nvGraphicFramePr>
        <p:xfrm>
          <a:off x="7175884" y="2564904"/>
          <a:ext cx="2082708" cy="625179"/>
        </p:xfrm>
        <a:graphic>
          <a:graphicData uri="http://schemas.openxmlformats.org/drawingml/2006/table">
            <a:tbl>
              <a:tblPr firstRow="1" bandRow="1">
                <a:tableStyleId>{C4B1156A-380E-4F78-BDF5-A606A8083BF9}</a:tableStyleId>
              </a:tblPr>
              <a:tblGrid>
                <a:gridCol w="958671">
                  <a:extLst>
                    <a:ext uri="{9D8B030D-6E8A-4147-A177-3AD203B41FA5}">
                      <a16:colId xmlns="" xmlns:a16="http://schemas.microsoft.com/office/drawing/2014/main" val="20000"/>
                    </a:ext>
                  </a:extLst>
                </a:gridCol>
                <a:gridCol w="1124037">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25% (14)</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b="1" kern="1200" baseline="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7" name="D_225a38a84505a14a_CalcTable"/>
          <p:cNvGraphicFramePr>
            <a:graphicFrameLocks noGrp="1"/>
          </p:cNvGraphicFramePr>
          <p:nvPr>
            <p:extLst>
              <p:ext uri="{D42A27DB-BD31-4B8C-83A1-F6EECF244321}">
                <p14:modId xmlns:p14="http://schemas.microsoft.com/office/powerpoint/2010/main" val="1138258533"/>
              </p:ext>
            </p:extLst>
          </p:nvPr>
        </p:nvGraphicFramePr>
        <p:xfrm>
          <a:off x="7175884" y="1844824"/>
          <a:ext cx="2082708" cy="648072"/>
        </p:xfrm>
        <a:graphic>
          <a:graphicData uri="http://schemas.openxmlformats.org/drawingml/2006/table">
            <a:tbl>
              <a:tblPr firstRow="1" bandRow="1">
                <a:tableStyleId>{C4B1156A-380E-4F78-BDF5-A606A8083BF9}</a:tableStyleId>
              </a:tblPr>
              <a:tblGrid>
                <a:gridCol w="958671">
                  <a:extLst>
                    <a:ext uri="{9D8B030D-6E8A-4147-A177-3AD203B41FA5}">
                      <a16:colId xmlns="" xmlns:a16="http://schemas.microsoft.com/office/drawing/2014/main" val="20000"/>
                    </a:ext>
                  </a:extLst>
                </a:gridCol>
                <a:gridCol w="1124037">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16% (10)</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 agree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4" name="D_225a38a84505a14a" hidden="1"/>
          <p:cNvGraphicFramePr/>
          <p:nvPr>
            <p:extLst>
              <p:ext uri="{D42A27DB-BD31-4B8C-83A1-F6EECF244321}">
                <p14:modId xmlns:p14="http://schemas.microsoft.com/office/powerpoint/2010/main" val="95184732"/>
              </p:ext>
            </p:extLst>
          </p:nvPr>
        </p:nvGraphicFramePr>
        <p:xfrm>
          <a:off x="8337376" y="191683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3b0fe67a4bc86b5b" hidden="1"/>
          <p:cNvGraphicFramePr/>
          <p:nvPr>
            <p:extLst>
              <p:ext uri="{D42A27DB-BD31-4B8C-83A1-F6EECF244321}">
                <p14:modId xmlns:p14="http://schemas.microsoft.com/office/powerpoint/2010/main" val="2919533006"/>
              </p:ext>
            </p:extLst>
          </p:nvPr>
        </p:nvGraphicFramePr>
        <p:xfrm>
          <a:off x="8337376" y="263691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D_92fd7c0858c75231"/>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63); (2016: 55); (2015: 55)
Sheffield CCG</a:t>
            </a:r>
          </a:p>
        </p:txBody>
      </p:sp>
      <p:sp>
        <p:nvSpPr>
          <p:cNvPr id="14"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8" name="D_dd6b85fa4be72587_CalcTable"/>
          <p:cNvGraphicFramePr>
            <a:graphicFrameLocks noGrp="1"/>
          </p:cNvGraphicFramePr>
          <p:nvPr>
            <p:extLst>
              <p:ext uri="{D42A27DB-BD31-4B8C-83A1-F6EECF244321}">
                <p14:modId xmlns:p14="http://schemas.microsoft.com/office/powerpoint/2010/main" val="3756695606"/>
              </p:ext>
            </p:extLst>
          </p:nvPr>
        </p:nvGraphicFramePr>
        <p:xfrm>
          <a:off x="7175884" y="3271091"/>
          <a:ext cx="2082707" cy="661966"/>
        </p:xfrm>
        <a:graphic>
          <a:graphicData uri="http://schemas.openxmlformats.org/drawingml/2006/table">
            <a:tbl>
              <a:tblPr firstRow="1" bandRow="1">
                <a:tableStyleId>{C4B1156A-380E-4F78-BDF5-A606A8083BF9}</a:tableStyleId>
              </a:tblPr>
              <a:tblGrid>
                <a:gridCol w="945468">
                  <a:extLst>
                    <a:ext uri="{9D8B030D-6E8A-4147-A177-3AD203B41FA5}">
                      <a16:colId xmlns="" xmlns:a16="http://schemas.microsoft.com/office/drawing/2014/main" val="20000"/>
                    </a:ext>
                  </a:extLst>
                </a:gridCol>
                <a:gridCol w="1137239">
                  <a:extLst>
                    <a:ext uri="{9D8B030D-6E8A-4147-A177-3AD203B41FA5}">
                      <a16:colId xmlns="" xmlns:a16="http://schemas.microsoft.com/office/drawing/2014/main" val="20001"/>
                    </a:ext>
                  </a:extLst>
                </a:gridCol>
              </a:tblGrid>
              <a:tr h="661966">
                <a:tc>
                  <a:txBody>
                    <a:bodyPr/>
                    <a:lstStyle/>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9% </a:t>
                      </a:r>
                    </a:p>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(5)</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20" name="D_dd6b85fa4be72587" hidden="1"/>
          <p:cNvGraphicFramePr/>
          <p:nvPr>
            <p:extLst>
              <p:ext uri="{D42A27DB-BD31-4B8C-83A1-F6EECF244321}">
                <p14:modId xmlns:p14="http://schemas.microsoft.com/office/powerpoint/2010/main" val="821354458"/>
              </p:ext>
            </p:extLst>
          </p:nvPr>
        </p:nvGraphicFramePr>
        <p:xfrm>
          <a:off x="9201472" y="34290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27566164"/>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9cced6390deb720d"/>
          <p:cNvGraphicFramePr/>
          <p:nvPr>
            <p:extLst>
              <p:ext uri="{D42A27DB-BD31-4B8C-83A1-F6EECF244321}">
                <p14:modId xmlns:p14="http://schemas.microsoft.com/office/powerpoint/2010/main" val="4126682437"/>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familiar are you, if at all, with the financial position of your CCG?</a:t>
            </a:r>
          </a:p>
        </p:txBody>
      </p:sp>
      <p:graphicFrame>
        <p:nvGraphicFramePr>
          <p:cNvPr id="3" name="Ipsos Ribbon Rules" hidden="1"/>
          <p:cNvGraphicFramePr/>
          <p:nvPr>
            <p:extLst>
              <p:ext uri="{D42A27DB-BD31-4B8C-83A1-F6EECF244321}">
                <p14:modId xmlns:p14="http://schemas.microsoft.com/office/powerpoint/2010/main" val="421149597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17950" y="836613"/>
            <a:ext cx="1643882"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13" name="D_6854ff6f82efc67f_CalcTable"/>
          <p:cNvGraphicFramePr>
            <a:graphicFrameLocks noGrp="1"/>
          </p:cNvGraphicFramePr>
          <p:nvPr>
            <p:extLst/>
          </p:nvPr>
        </p:nvGraphicFramePr>
        <p:xfrm>
          <a:off x="7185248" y="2564904"/>
          <a:ext cx="2073343" cy="625179"/>
        </p:xfrm>
        <a:graphic>
          <a:graphicData uri="http://schemas.openxmlformats.org/drawingml/2006/table">
            <a:tbl>
              <a:tblPr firstRow="1" bandRow="1">
                <a:tableStyleId>{C4B1156A-380E-4F78-BDF5-A606A8083BF9}</a:tableStyleId>
              </a:tblPr>
              <a:tblGrid>
                <a:gridCol w="954360">
                  <a:extLst>
                    <a:ext uri="{9D8B030D-6E8A-4147-A177-3AD203B41FA5}">
                      <a16:colId xmlns="" xmlns:a16="http://schemas.microsoft.com/office/drawing/2014/main" val="20000"/>
                    </a:ext>
                  </a:extLst>
                </a:gridCol>
                <a:gridCol w="1118983">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55% (30)</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 / Fairly familiar </a:t>
                      </a:r>
                      <a:r>
                        <a:rPr lang="en-GB" sz="1100" b="1" kern="1200" baseline="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4" name="D_0129324200c9ba8f_CalcTable"/>
          <p:cNvGraphicFramePr>
            <a:graphicFrameLocks noGrp="1"/>
          </p:cNvGraphicFramePr>
          <p:nvPr>
            <p:extLst/>
          </p:nvPr>
        </p:nvGraphicFramePr>
        <p:xfrm>
          <a:off x="7185248" y="1844824"/>
          <a:ext cx="2073343" cy="648072"/>
        </p:xfrm>
        <a:graphic>
          <a:graphicData uri="http://schemas.openxmlformats.org/drawingml/2006/table">
            <a:tbl>
              <a:tblPr firstRow="1" bandRow="1">
                <a:tableStyleId>{C4B1156A-380E-4F78-BDF5-A606A8083BF9}</a:tableStyleId>
              </a:tblPr>
              <a:tblGrid>
                <a:gridCol w="954360">
                  <a:extLst>
                    <a:ext uri="{9D8B030D-6E8A-4147-A177-3AD203B41FA5}">
                      <a16:colId xmlns="" xmlns:a16="http://schemas.microsoft.com/office/drawing/2014/main" val="20000"/>
                    </a:ext>
                  </a:extLst>
                </a:gridCol>
                <a:gridCol w="1118983">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59% (37)</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 familiar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4" name="D_0129324200c9ba8f" hidden="1"/>
          <p:cNvGraphicFramePr/>
          <p:nvPr>
            <p:extLst>
              <p:ext uri="{D42A27DB-BD31-4B8C-83A1-F6EECF244321}">
                <p14:modId xmlns:p14="http://schemas.microsoft.com/office/powerpoint/2010/main" val="3667894762"/>
              </p:ext>
            </p:extLst>
          </p:nvPr>
        </p:nvGraphicFramePr>
        <p:xfrm>
          <a:off x="8337376" y="1844824"/>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6854ff6f82efc67f" hidden="1"/>
          <p:cNvGraphicFramePr/>
          <p:nvPr>
            <p:extLst>
              <p:ext uri="{D42A27DB-BD31-4B8C-83A1-F6EECF244321}">
                <p14:modId xmlns:p14="http://schemas.microsoft.com/office/powerpoint/2010/main" val="125877623"/>
              </p:ext>
            </p:extLst>
          </p:nvPr>
        </p:nvGraphicFramePr>
        <p:xfrm>
          <a:off x="8337376" y="2564904"/>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8f4571a89901c02f"/>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63); (2016: 55); (2015: 55)
Sheffield CCG</a:t>
            </a:r>
          </a:p>
        </p:txBody>
      </p:sp>
      <p:sp>
        <p:nvSpPr>
          <p:cNvPr id="16"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2" name="D_0e24bf795612fde7_CalcTable"/>
          <p:cNvGraphicFramePr>
            <a:graphicFrameLocks noGrp="1"/>
          </p:cNvGraphicFramePr>
          <p:nvPr>
            <p:extLst>
              <p:ext uri="{D42A27DB-BD31-4B8C-83A1-F6EECF244321}">
                <p14:modId xmlns:p14="http://schemas.microsoft.com/office/powerpoint/2010/main" val="1094269515"/>
              </p:ext>
            </p:extLst>
          </p:nvPr>
        </p:nvGraphicFramePr>
        <p:xfrm>
          <a:off x="7185248" y="3262091"/>
          <a:ext cx="2073343" cy="670965"/>
        </p:xfrm>
        <a:graphic>
          <a:graphicData uri="http://schemas.openxmlformats.org/drawingml/2006/table">
            <a:tbl>
              <a:tblPr firstRow="1" bandRow="1">
                <a:tableStyleId>{C4B1156A-380E-4F78-BDF5-A606A8083BF9}</a:tableStyleId>
              </a:tblPr>
              <a:tblGrid>
                <a:gridCol w="936104">
                  <a:extLst>
                    <a:ext uri="{9D8B030D-6E8A-4147-A177-3AD203B41FA5}">
                      <a16:colId xmlns="" xmlns:a16="http://schemas.microsoft.com/office/drawing/2014/main" val="20000"/>
                    </a:ext>
                  </a:extLst>
                </a:gridCol>
                <a:gridCol w="1137239">
                  <a:extLst>
                    <a:ext uri="{9D8B030D-6E8A-4147-A177-3AD203B41FA5}">
                      <a16:colId xmlns="" xmlns:a16="http://schemas.microsoft.com/office/drawing/2014/main" val="20001"/>
                    </a:ext>
                  </a:extLst>
                </a:gridCol>
              </a:tblGrid>
              <a:tr h="670965">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45% (25)</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familiar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7" name="D_0e24bf795612fde7" hidden="1"/>
          <p:cNvGraphicFramePr/>
          <p:nvPr>
            <p:extLst>
              <p:ext uri="{D42A27DB-BD31-4B8C-83A1-F6EECF244321}">
                <p14:modId xmlns:p14="http://schemas.microsoft.com/office/powerpoint/2010/main" val="4067842702"/>
              </p:ext>
            </p:extLst>
          </p:nvPr>
        </p:nvGraphicFramePr>
        <p:xfrm>
          <a:off x="9201472" y="34290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50690733"/>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_aa729c551f054d07"/>
          <p:cNvGraphicFramePr>
            <a:graphicFrameLocks noGrp="1"/>
          </p:cNvGraphicFramePr>
          <p:nvPr>
            <p:extLst/>
          </p:nvPr>
        </p:nvGraphicFramePr>
        <p:xfrm>
          <a:off x="6825208" y="1099077"/>
          <a:ext cx="864096" cy="4483307"/>
        </p:xfrm>
        <a:graphic>
          <a:graphicData uri="http://schemas.openxmlformats.org/drawingml/2006/table">
            <a:tbl>
              <a:tblPr firstRow="1" bandRow="1">
                <a:tableStyleId>{ED083AE6-46FA-4A59-8FB0-9F97EB10719F}</a:tableStyleId>
              </a:tblPr>
              <a:tblGrid>
                <a:gridCol w="864096">
                  <a:extLst>
                    <a:ext uri="{9D8B030D-6E8A-4147-A177-3AD203B41FA5}">
                      <a16:colId xmlns="" xmlns:a16="http://schemas.microsoft.com/office/drawing/2014/main" val="20000"/>
                    </a:ext>
                  </a:extLst>
                </a:gridCol>
              </a:tblGrid>
              <a:tr h="557619">
                <a:tc>
                  <a:txBody>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2017 Number</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5</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1"/>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2"/>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3"/>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4"/>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5"/>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6"/>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7"/>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8"/>
                  </a:ext>
                </a:extLst>
              </a:tr>
            </a:tbl>
          </a:graphicData>
        </a:graphic>
      </p:graphicFrame>
      <p:graphicFrame>
        <p:nvGraphicFramePr>
          <p:cNvPr id="14" name="D_e96f132378fd8060"/>
          <p:cNvGraphicFramePr>
            <a:graphicFrameLocks noGrp="1"/>
          </p:cNvGraphicFramePr>
          <p:nvPr>
            <p:ph sz="quarter" idx="4294967295"/>
            <p:extLst>
              <p:ext uri="{D42A27DB-BD31-4B8C-83A1-F6EECF244321}">
                <p14:modId xmlns:p14="http://schemas.microsoft.com/office/powerpoint/2010/main" val="1164738858"/>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2"/>
          <p:cNvSpPr/>
          <p:nvPr/>
        </p:nvSpPr>
        <p:spPr bwMode="auto">
          <a:xfrm>
            <a:off x="6753200" y="1651112"/>
            <a:ext cx="1080120" cy="4104456"/>
          </a:xfrm>
          <a:custGeom>
            <a:avLst/>
            <a:gdLst/>
            <a:ahLst/>
            <a:cxnLst/>
            <a:rect l="l" t="t" r="r" b="b"/>
            <a:pathLst>
              <a:path w="1080120" h="4104456">
                <a:moveTo>
                  <a:pt x="514234" y="3554512"/>
                </a:moveTo>
                <a:cubicBezTo>
                  <a:pt x="421648" y="3554512"/>
                  <a:pt x="346593" y="3629567"/>
                  <a:pt x="346593" y="3722153"/>
                </a:cubicBezTo>
                <a:cubicBezTo>
                  <a:pt x="346593" y="3814739"/>
                  <a:pt x="421648" y="3889794"/>
                  <a:pt x="514234" y="3889794"/>
                </a:cubicBezTo>
                <a:cubicBezTo>
                  <a:pt x="606820" y="3889794"/>
                  <a:pt x="681875" y="3814739"/>
                  <a:pt x="681875" y="3722153"/>
                </a:cubicBezTo>
                <a:cubicBezTo>
                  <a:pt x="681875" y="3629567"/>
                  <a:pt x="606820" y="3554512"/>
                  <a:pt x="514234" y="3554512"/>
                </a:cubicBezTo>
                <a:close/>
                <a:moveTo>
                  <a:pt x="514234" y="3065552"/>
                </a:moveTo>
                <a:cubicBezTo>
                  <a:pt x="421648" y="3065552"/>
                  <a:pt x="346593" y="3140607"/>
                  <a:pt x="346593" y="3233193"/>
                </a:cubicBezTo>
                <a:cubicBezTo>
                  <a:pt x="346593" y="3325779"/>
                  <a:pt x="421648" y="3400834"/>
                  <a:pt x="514234" y="3400834"/>
                </a:cubicBezTo>
                <a:cubicBezTo>
                  <a:pt x="606820" y="3400834"/>
                  <a:pt x="681875" y="3325779"/>
                  <a:pt x="681875" y="3233193"/>
                </a:cubicBezTo>
                <a:cubicBezTo>
                  <a:pt x="681875" y="3140607"/>
                  <a:pt x="606820" y="3065552"/>
                  <a:pt x="514234" y="3065552"/>
                </a:cubicBezTo>
                <a:close/>
                <a:moveTo>
                  <a:pt x="514234" y="2576590"/>
                </a:moveTo>
                <a:cubicBezTo>
                  <a:pt x="421648" y="2576590"/>
                  <a:pt x="346593" y="2651645"/>
                  <a:pt x="346593" y="2744231"/>
                </a:cubicBezTo>
                <a:cubicBezTo>
                  <a:pt x="346593" y="2836817"/>
                  <a:pt x="421648" y="2911872"/>
                  <a:pt x="514234" y="2911872"/>
                </a:cubicBezTo>
                <a:cubicBezTo>
                  <a:pt x="606820" y="2911872"/>
                  <a:pt x="681875" y="2836817"/>
                  <a:pt x="681875" y="2744231"/>
                </a:cubicBezTo>
                <a:cubicBezTo>
                  <a:pt x="681875" y="2651645"/>
                  <a:pt x="606820" y="2576590"/>
                  <a:pt x="514234" y="2576590"/>
                </a:cubicBezTo>
                <a:close/>
                <a:moveTo>
                  <a:pt x="514234" y="2087628"/>
                </a:moveTo>
                <a:cubicBezTo>
                  <a:pt x="421648" y="2087628"/>
                  <a:pt x="346593" y="2162683"/>
                  <a:pt x="346593" y="2255269"/>
                </a:cubicBezTo>
                <a:cubicBezTo>
                  <a:pt x="346593" y="2347855"/>
                  <a:pt x="421648" y="2422910"/>
                  <a:pt x="514234" y="2422910"/>
                </a:cubicBezTo>
                <a:cubicBezTo>
                  <a:pt x="606820" y="2422910"/>
                  <a:pt x="681875" y="2347855"/>
                  <a:pt x="681875" y="2255269"/>
                </a:cubicBezTo>
                <a:cubicBezTo>
                  <a:pt x="681875" y="2162683"/>
                  <a:pt x="606820" y="2087628"/>
                  <a:pt x="514234" y="2087628"/>
                </a:cubicBezTo>
                <a:close/>
                <a:moveTo>
                  <a:pt x="514234" y="1598666"/>
                </a:moveTo>
                <a:cubicBezTo>
                  <a:pt x="421648" y="1598666"/>
                  <a:pt x="346593" y="1673721"/>
                  <a:pt x="346593" y="1766307"/>
                </a:cubicBezTo>
                <a:cubicBezTo>
                  <a:pt x="346593" y="1858893"/>
                  <a:pt x="421648" y="1933948"/>
                  <a:pt x="514234" y="1933948"/>
                </a:cubicBezTo>
                <a:cubicBezTo>
                  <a:pt x="606820" y="1933948"/>
                  <a:pt x="681875" y="1858893"/>
                  <a:pt x="681875" y="1766307"/>
                </a:cubicBezTo>
                <a:cubicBezTo>
                  <a:pt x="681875" y="1673721"/>
                  <a:pt x="606820" y="1598666"/>
                  <a:pt x="514234" y="1598666"/>
                </a:cubicBezTo>
                <a:close/>
                <a:moveTo>
                  <a:pt x="514234" y="1109704"/>
                </a:moveTo>
                <a:cubicBezTo>
                  <a:pt x="421648" y="1109704"/>
                  <a:pt x="346593" y="1184759"/>
                  <a:pt x="346593" y="1277345"/>
                </a:cubicBezTo>
                <a:cubicBezTo>
                  <a:pt x="346593" y="1369931"/>
                  <a:pt x="421648" y="1444986"/>
                  <a:pt x="514234" y="1444986"/>
                </a:cubicBezTo>
                <a:cubicBezTo>
                  <a:pt x="606820" y="1444986"/>
                  <a:pt x="681875" y="1369931"/>
                  <a:pt x="681875" y="1277345"/>
                </a:cubicBezTo>
                <a:cubicBezTo>
                  <a:pt x="681875" y="1184759"/>
                  <a:pt x="606820" y="1109704"/>
                  <a:pt x="514234" y="1109704"/>
                </a:cubicBezTo>
                <a:close/>
                <a:moveTo>
                  <a:pt x="514234" y="620742"/>
                </a:moveTo>
                <a:cubicBezTo>
                  <a:pt x="421648" y="620742"/>
                  <a:pt x="346593" y="695797"/>
                  <a:pt x="346593" y="788383"/>
                </a:cubicBezTo>
                <a:cubicBezTo>
                  <a:pt x="346593" y="880969"/>
                  <a:pt x="421648" y="956024"/>
                  <a:pt x="514234" y="956024"/>
                </a:cubicBezTo>
                <a:cubicBezTo>
                  <a:pt x="606820" y="956024"/>
                  <a:pt x="681875" y="880969"/>
                  <a:pt x="681875" y="788383"/>
                </a:cubicBezTo>
                <a:cubicBezTo>
                  <a:pt x="681875" y="695797"/>
                  <a:pt x="606820" y="620742"/>
                  <a:pt x="514234" y="620742"/>
                </a:cubicBezTo>
                <a:close/>
                <a:moveTo>
                  <a:pt x="514234" y="131780"/>
                </a:moveTo>
                <a:cubicBezTo>
                  <a:pt x="421648" y="131780"/>
                  <a:pt x="346593" y="206835"/>
                  <a:pt x="346593" y="299421"/>
                </a:cubicBezTo>
                <a:cubicBezTo>
                  <a:pt x="346593" y="392007"/>
                  <a:pt x="421648" y="467062"/>
                  <a:pt x="514234" y="467062"/>
                </a:cubicBezTo>
                <a:cubicBezTo>
                  <a:pt x="606820" y="467062"/>
                  <a:pt x="681875" y="392007"/>
                  <a:pt x="681875" y="299421"/>
                </a:cubicBezTo>
                <a:cubicBezTo>
                  <a:pt x="681875" y="206835"/>
                  <a:pt x="606820" y="131780"/>
                  <a:pt x="514234" y="131780"/>
                </a:cubicBezTo>
                <a:close/>
                <a:moveTo>
                  <a:pt x="0" y="0"/>
                </a:moveTo>
                <a:lnTo>
                  <a:pt x="1080120" y="0"/>
                </a:lnTo>
                <a:lnTo>
                  <a:pt x="1080120" y="4104456"/>
                </a:lnTo>
                <a:lnTo>
                  <a:pt x="0" y="4104456"/>
                </a:lnTo>
                <a:close/>
              </a:path>
            </a:pathLst>
          </a:cu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a:solidFill>
                <a:schemeClr val="bg1"/>
              </a:solidFill>
            </a:endParaRPr>
          </a:p>
        </p:txBody>
      </p:sp>
      <p:graphicFrame>
        <p:nvGraphicFramePr>
          <p:cNvPr id="15" name="D_f021e8527f0934b8"/>
          <p:cNvGraphicFramePr>
            <a:graphicFrameLocks noGrp="1"/>
          </p:cNvGraphicFramePr>
          <p:nvPr>
            <p:extLst/>
          </p:nvPr>
        </p:nvGraphicFramePr>
        <p:xfrm>
          <a:off x="7617296" y="1099077"/>
          <a:ext cx="864096" cy="4483307"/>
        </p:xfrm>
        <a:graphic>
          <a:graphicData uri="http://schemas.openxmlformats.org/drawingml/2006/table">
            <a:tbl>
              <a:tblPr firstRow="1" bandRow="1">
                <a:tableStyleId>{ED083AE6-46FA-4A59-8FB0-9F97EB10719F}</a:tableStyleId>
              </a:tblPr>
              <a:tblGrid>
                <a:gridCol w="864096">
                  <a:extLst>
                    <a:ext uri="{9D8B030D-6E8A-4147-A177-3AD203B41FA5}">
                      <a16:colId xmlns="" xmlns:a16="http://schemas.microsoft.com/office/drawing/2014/main" val="20000"/>
                    </a:ext>
                  </a:extLst>
                </a:gridCol>
              </a:tblGrid>
              <a:tr h="557619">
                <a:tc>
                  <a:txBody>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2016 Number</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5</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1"/>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2"/>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3"/>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4"/>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5"/>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6"/>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7"/>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8"/>
                  </a:ext>
                </a:extLst>
              </a:tr>
            </a:tbl>
          </a:graphicData>
        </a:graphic>
      </p:graphicFrame>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Approximately how often, if at all, do you have the opportunity for direct discussions with your CCG’s leaders?</a:t>
            </a:r>
          </a:p>
        </p:txBody>
      </p:sp>
      <p:graphicFrame>
        <p:nvGraphicFramePr>
          <p:cNvPr id="11" name="D_485b5e05adc304fb"/>
          <p:cNvGraphicFramePr>
            <a:graphicFrameLocks noGrp="1"/>
          </p:cNvGraphicFramePr>
          <p:nvPr>
            <p:extLst/>
          </p:nvPr>
        </p:nvGraphicFramePr>
        <p:xfrm>
          <a:off x="8481392" y="1099077"/>
          <a:ext cx="864096" cy="4483307"/>
        </p:xfrm>
        <a:graphic>
          <a:graphicData uri="http://schemas.openxmlformats.org/drawingml/2006/table">
            <a:tbl>
              <a:tblPr firstRow="1" bandRow="1">
                <a:tableStyleId>{ED083AE6-46FA-4A59-8FB0-9F97EB10719F}</a:tableStyleId>
              </a:tblPr>
              <a:tblGrid>
                <a:gridCol w="864096">
                  <a:extLst>
                    <a:ext uri="{9D8B030D-6E8A-4147-A177-3AD203B41FA5}">
                      <a16:colId xmlns="" xmlns:a16="http://schemas.microsoft.com/office/drawing/2014/main" val="20000"/>
                    </a:ext>
                  </a:extLst>
                </a:gridCol>
              </a:tblGrid>
              <a:tr h="557619">
                <a:tc>
                  <a:txBody>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2015 Number</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5</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1"/>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2"/>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3"/>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4"/>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5"/>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6"/>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7"/>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8"/>
                  </a:ext>
                </a:extLst>
              </a:tr>
            </a:tbl>
          </a:graphicData>
        </a:graphic>
      </p:graphicFrame>
      <p:sp>
        <p:nvSpPr>
          <p:cNvPr id="3" name="R3"/>
          <p:cNvSpPr/>
          <p:nvPr/>
        </p:nvSpPr>
        <p:spPr bwMode="auto">
          <a:xfrm>
            <a:off x="8379190" y="1628800"/>
            <a:ext cx="1080120" cy="4104456"/>
          </a:xfrm>
          <a:custGeom>
            <a:avLst/>
            <a:gdLst/>
            <a:ahLst/>
            <a:cxnLst/>
            <a:rect l="l" t="t" r="r" b="b"/>
            <a:pathLst>
              <a:path w="1080120" h="4104456">
                <a:moveTo>
                  <a:pt x="514234" y="3554512"/>
                </a:moveTo>
                <a:cubicBezTo>
                  <a:pt x="421648" y="3554512"/>
                  <a:pt x="346593" y="3629567"/>
                  <a:pt x="346593" y="3722153"/>
                </a:cubicBezTo>
                <a:cubicBezTo>
                  <a:pt x="346593" y="3814739"/>
                  <a:pt x="421648" y="3889794"/>
                  <a:pt x="514234" y="3889794"/>
                </a:cubicBezTo>
                <a:cubicBezTo>
                  <a:pt x="606820" y="3889794"/>
                  <a:pt x="681875" y="3814739"/>
                  <a:pt x="681875" y="3722153"/>
                </a:cubicBezTo>
                <a:cubicBezTo>
                  <a:pt x="681875" y="3629567"/>
                  <a:pt x="606820" y="3554512"/>
                  <a:pt x="514234" y="3554512"/>
                </a:cubicBezTo>
                <a:close/>
                <a:moveTo>
                  <a:pt x="514234" y="3065552"/>
                </a:moveTo>
                <a:cubicBezTo>
                  <a:pt x="421648" y="3065552"/>
                  <a:pt x="346593" y="3140607"/>
                  <a:pt x="346593" y="3233193"/>
                </a:cubicBezTo>
                <a:cubicBezTo>
                  <a:pt x="346593" y="3325779"/>
                  <a:pt x="421648" y="3400834"/>
                  <a:pt x="514234" y="3400834"/>
                </a:cubicBezTo>
                <a:cubicBezTo>
                  <a:pt x="606820" y="3400834"/>
                  <a:pt x="681875" y="3325779"/>
                  <a:pt x="681875" y="3233193"/>
                </a:cubicBezTo>
                <a:cubicBezTo>
                  <a:pt x="681875" y="3140607"/>
                  <a:pt x="606820" y="3065552"/>
                  <a:pt x="514234" y="3065552"/>
                </a:cubicBezTo>
                <a:close/>
                <a:moveTo>
                  <a:pt x="514234" y="2576590"/>
                </a:moveTo>
                <a:cubicBezTo>
                  <a:pt x="421648" y="2576590"/>
                  <a:pt x="346593" y="2651645"/>
                  <a:pt x="346593" y="2744231"/>
                </a:cubicBezTo>
                <a:cubicBezTo>
                  <a:pt x="346593" y="2836817"/>
                  <a:pt x="421648" y="2911872"/>
                  <a:pt x="514234" y="2911872"/>
                </a:cubicBezTo>
                <a:cubicBezTo>
                  <a:pt x="606820" y="2911872"/>
                  <a:pt x="681875" y="2836817"/>
                  <a:pt x="681875" y="2744231"/>
                </a:cubicBezTo>
                <a:cubicBezTo>
                  <a:pt x="681875" y="2651645"/>
                  <a:pt x="606820" y="2576590"/>
                  <a:pt x="514234" y="2576590"/>
                </a:cubicBezTo>
                <a:close/>
                <a:moveTo>
                  <a:pt x="514234" y="2087628"/>
                </a:moveTo>
                <a:cubicBezTo>
                  <a:pt x="421648" y="2087628"/>
                  <a:pt x="346593" y="2162683"/>
                  <a:pt x="346593" y="2255269"/>
                </a:cubicBezTo>
                <a:cubicBezTo>
                  <a:pt x="346593" y="2347855"/>
                  <a:pt x="421648" y="2422910"/>
                  <a:pt x="514234" y="2422910"/>
                </a:cubicBezTo>
                <a:cubicBezTo>
                  <a:pt x="606820" y="2422910"/>
                  <a:pt x="681875" y="2347855"/>
                  <a:pt x="681875" y="2255269"/>
                </a:cubicBezTo>
                <a:cubicBezTo>
                  <a:pt x="681875" y="2162683"/>
                  <a:pt x="606820" y="2087628"/>
                  <a:pt x="514234" y="2087628"/>
                </a:cubicBezTo>
                <a:close/>
                <a:moveTo>
                  <a:pt x="514234" y="1598666"/>
                </a:moveTo>
                <a:cubicBezTo>
                  <a:pt x="421648" y="1598666"/>
                  <a:pt x="346593" y="1673721"/>
                  <a:pt x="346593" y="1766307"/>
                </a:cubicBezTo>
                <a:cubicBezTo>
                  <a:pt x="346593" y="1858893"/>
                  <a:pt x="421648" y="1933948"/>
                  <a:pt x="514234" y="1933948"/>
                </a:cubicBezTo>
                <a:cubicBezTo>
                  <a:pt x="606820" y="1933948"/>
                  <a:pt x="681875" y="1858893"/>
                  <a:pt x="681875" y="1766307"/>
                </a:cubicBezTo>
                <a:cubicBezTo>
                  <a:pt x="681875" y="1673721"/>
                  <a:pt x="606820" y="1598666"/>
                  <a:pt x="514234" y="1598666"/>
                </a:cubicBezTo>
                <a:close/>
                <a:moveTo>
                  <a:pt x="514234" y="1109704"/>
                </a:moveTo>
                <a:cubicBezTo>
                  <a:pt x="421648" y="1109704"/>
                  <a:pt x="346593" y="1184759"/>
                  <a:pt x="346593" y="1277345"/>
                </a:cubicBezTo>
                <a:cubicBezTo>
                  <a:pt x="346593" y="1369931"/>
                  <a:pt x="421648" y="1444986"/>
                  <a:pt x="514234" y="1444986"/>
                </a:cubicBezTo>
                <a:cubicBezTo>
                  <a:pt x="606820" y="1444986"/>
                  <a:pt x="681875" y="1369931"/>
                  <a:pt x="681875" y="1277345"/>
                </a:cubicBezTo>
                <a:cubicBezTo>
                  <a:pt x="681875" y="1184759"/>
                  <a:pt x="606820" y="1109704"/>
                  <a:pt x="514234" y="1109704"/>
                </a:cubicBezTo>
                <a:close/>
                <a:moveTo>
                  <a:pt x="514234" y="620742"/>
                </a:moveTo>
                <a:cubicBezTo>
                  <a:pt x="421648" y="620742"/>
                  <a:pt x="346593" y="695797"/>
                  <a:pt x="346593" y="788383"/>
                </a:cubicBezTo>
                <a:cubicBezTo>
                  <a:pt x="346593" y="880969"/>
                  <a:pt x="421648" y="956024"/>
                  <a:pt x="514234" y="956024"/>
                </a:cubicBezTo>
                <a:cubicBezTo>
                  <a:pt x="606820" y="956024"/>
                  <a:pt x="681875" y="880969"/>
                  <a:pt x="681875" y="788383"/>
                </a:cubicBezTo>
                <a:cubicBezTo>
                  <a:pt x="681875" y="695797"/>
                  <a:pt x="606820" y="620742"/>
                  <a:pt x="514234" y="620742"/>
                </a:cubicBezTo>
                <a:close/>
                <a:moveTo>
                  <a:pt x="514234" y="131780"/>
                </a:moveTo>
                <a:cubicBezTo>
                  <a:pt x="421648" y="131780"/>
                  <a:pt x="346593" y="206835"/>
                  <a:pt x="346593" y="299421"/>
                </a:cubicBezTo>
                <a:cubicBezTo>
                  <a:pt x="346593" y="392007"/>
                  <a:pt x="421648" y="467062"/>
                  <a:pt x="514234" y="467062"/>
                </a:cubicBezTo>
                <a:cubicBezTo>
                  <a:pt x="606820" y="467062"/>
                  <a:pt x="681875" y="392007"/>
                  <a:pt x="681875" y="299421"/>
                </a:cubicBezTo>
                <a:cubicBezTo>
                  <a:pt x="681875" y="206835"/>
                  <a:pt x="606820" y="131780"/>
                  <a:pt x="514234" y="131780"/>
                </a:cubicBezTo>
                <a:close/>
                <a:moveTo>
                  <a:pt x="0" y="0"/>
                </a:moveTo>
                <a:lnTo>
                  <a:pt x="1080120" y="0"/>
                </a:lnTo>
                <a:lnTo>
                  <a:pt x="1080120" y="4104456"/>
                </a:lnTo>
                <a:lnTo>
                  <a:pt x="0" y="4104456"/>
                </a:lnTo>
                <a:close/>
              </a:path>
            </a:pathLst>
          </a:cu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a:solidFill>
                <a:schemeClr val="bg1"/>
              </a:solidFill>
            </a:endParaRPr>
          </a:p>
        </p:txBody>
      </p:sp>
      <p:sp>
        <p:nvSpPr>
          <p:cNvPr id="13" name="Rectangle 2"/>
          <p:cNvSpPr/>
          <p:nvPr/>
        </p:nvSpPr>
        <p:spPr bwMode="auto">
          <a:xfrm>
            <a:off x="7545288" y="1628800"/>
            <a:ext cx="1080120" cy="4104456"/>
          </a:xfrm>
          <a:custGeom>
            <a:avLst/>
            <a:gdLst/>
            <a:ahLst/>
            <a:cxnLst/>
            <a:rect l="l" t="t" r="r" b="b"/>
            <a:pathLst>
              <a:path w="1080120" h="4104456">
                <a:moveTo>
                  <a:pt x="514234" y="3554512"/>
                </a:moveTo>
                <a:cubicBezTo>
                  <a:pt x="421648" y="3554512"/>
                  <a:pt x="346593" y="3629567"/>
                  <a:pt x="346593" y="3722153"/>
                </a:cubicBezTo>
                <a:cubicBezTo>
                  <a:pt x="346593" y="3814739"/>
                  <a:pt x="421648" y="3889794"/>
                  <a:pt x="514234" y="3889794"/>
                </a:cubicBezTo>
                <a:cubicBezTo>
                  <a:pt x="606820" y="3889794"/>
                  <a:pt x="681875" y="3814739"/>
                  <a:pt x="681875" y="3722153"/>
                </a:cubicBezTo>
                <a:cubicBezTo>
                  <a:pt x="681875" y="3629567"/>
                  <a:pt x="606820" y="3554512"/>
                  <a:pt x="514234" y="3554512"/>
                </a:cubicBezTo>
                <a:close/>
                <a:moveTo>
                  <a:pt x="514234" y="3065552"/>
                </a:moveTo>
                <a:cubicBezTo>
                  <a:pt x="421648" y="3065552"/>
                  <a:pt x="346593" y="3140607"/>
                  <a:pt x="346593" y="3233193"/>
                </a:cubicBezTo>
                <a:cubicBezTo>
                  <a:pt x="346593" y="3325779"/>
                  <a:pt x="421648" y="3400834"/>
                  <a:pt x="514234" y="3400834"/>
                </a:cubicBezTo>
                <a:cubicBezTo>
                  <a:pt x="606820" y="3400834"/>
                  <a:pt x="681875" y="3325779"/>
                  <a:pt x="681875" y="3233193"/>
                </a:cubicBezTo>
                <a:cubicBezTo>
                  <a:pt x="681875" y="3140607"/>
                  <a:pt x="606820" y="3065552"/>
                  <a:pt x="514234" y="3065552"/>
                </a:cubicBezTo>
                <a:close/>
                <a:moveTo>
                  <a:pt x="514234" y="2576590"/>
                </a:moveTo>
                <a:cubicBezTo>
                  <a:pt x="421648" y="2576590"/>
                  <a:pt x="346593" y="2651645"/>
                  <a:pt x="346593" y="2744231"/>
                </a:cubicBezTo>
                <a:cubicBezTo>
                  <a:pt x="346593" y="2836817"/>
                  <a:pt x="421648" y="2911872"/>
                  <a:pt x="514234" y="2911872"/>
                </a:cubicBezTo>
                <a:cubicBezTo>
                  <a:pt x="606820" y="2911872"/>
                  <a:pt x="681875" y="2836817"/>
                  <a:pt x="681875" y="2744231"/>
                </a:cubicBezTo>
                <a:cubicBezTo>
                  <a:pt x="681875" y="2651645"/>
                  <a:pt x="606820" y="2576590"/>
                  <a:pt x="514234" y="2576590"/>
                </a:cubicBezTo>
                <a:close/>
                <a:moveTo>
                  <a:pt x="514234" y="2087628"/>
                </a:moveTo>
                <a:cubicBezTo>
                  <a:pt x="421648" y="2087628"/>
                  <a:pt x="346593" y="2162683"/>
                  <a:pt x="346593" y="2255269"/>
                </a:cubicBezTo>
                <a:cubicBezTo>
                  <a:pt x="346593" y="2347855"/>
                  <a:pt x="421648" y="2422910"/>
                  <a:pt x="514234" y="2422910"/>
                </a:cubicBezTo>
                <a:cubicBezTo>
                  <a:pt x="606820" y="2422910"/>
                  <a:pt x="681875" y="2347855"/>
                  <a:pt x="681875" y="2255269"/>
                </a:cubicBezTo>
                <a:cubicBezTo>
                  <a:pt x="681875" y="2162683"/>
                  <a:pt x="606820" y="2087628"/>
                  <a:pt x="514234" y="2087628"/>
                </a:cubicBezTo>
                <a:close/>
                <a:moveTo>
                  <a:pt x="514234" y="1598666"/>
                </a:moveTo>
                <a:cubicBezTo>
                  <a:pt x="421648" y="1598666"/>
                  <a:pt x="346593" y="1673721"/>
                  <a:pt x="346593" y="1766307"/>
                </a:cubicBezTo>
                <a:cubicBezTo>
                  <a:pt x="346593" y="1858893"/>
                  <a:pt x="421648" y="1933948"/>
                  <a:pt x="514234" y="1933948"/>
                </a:cubicBezTo>
                <a:cubicBezTo>
                  <a:pt x="606820" y="1933948"/>
                  <a:pt x="681875" y="1858893"/>
                  <a:pt x="681875" y="1766307"/>
                </a:cubicBezTo>
                <a:cubicBezTo>
                  <a:pt x="681875" y="1673721"/>
                  <a:pt x="606820" y="1598666"/>
                  <a:pt x="514234" y="1598666"/>
                </a:cubicBezTo>
                <a:close/>
                <a:moveTo>
                  <a:pt x="514234" y="1109704"/>
                </a:moveTo>
                <a:cubicBezTo>
                  <a:pt x="421648" y="1109704"/>
                  <a:pt x="346593" y="1184759"/>
                  <a:pt x="346593" y="1277345"/>
                </a:cubicBezTo>
                <a:cubicBezTo>
                  <a:pt x="346593" y="1369931"/>
                  <a:pt x="421648" y="1444986"/>
                  <a:pt x="514234" y="1444986"/>
                </a:cubicBezTo>
                <a:cubicBezTo>
                  <a:pt x="606820" y="1444986"/>
                  <a:pt x="681875" y="1369931"/>
                  <a:pt x="681875" y="1277345"/>
                </a:cubicBezTo>
                <a:cubicBezTo>
                  <a:pt x="681875" y="1184759"/>
                  <a:pt x="606820" y="1109704"/>
                  <a:pt x="514234" y="1109704"/>
                </a:cubicBezTo>
                <a:close/>
                <a:moveTo>
                  <a:pt x="514234" y="620742"/>
                </a:moveTo>
                <a:cubicBezTo>
                  <a:pt x="421648" y="620742"/>
                  <a:pt x="346593" y="695797"/>
                  <a:pt x="346593" y="788383"/>
                </a:cubicBezTo>
                <a:cubicBezTo>
                  <a:pt x="346593" y="880969"/>
                  <a:pt x="421648" y="956024"/>
                  <a:pt x="514234" y="956024"/>
                </a:cubicBezTo>
                <a:cubicBezTo>
                  <a:pt x="606820" y="956024"/>
                  <a:pt x="681875" y="880969"/>
                  <a:pt x="681875" y="788383"/>
                </a:cubicBezTo>
                <a:cubicBezTo>
                  <a:pt x="681875" y="695797"/>
                  <a:pt x="606820" y="620742"/>
                  <a:pt x="514234" y="620742"/>
                </a:cubicBezTo>
                <a:close/>
                <a:moveTo>
                  <a:pt x="514234" y="131780"/>
                </a:moveTo>
                <a:cubicBezTo>
                  <a:pt x="421648" y="131780"/>
                  <a:pt x="346593" y="206835"/>
                  <a:pt x="346593" y="299421"/>
                </a:cubicBezTo>
                <a:cubicBezTo>
                  <a:pt x="346593" y="392007"/>
                  <a:pt x="421648" y="467062"/>
                  <a:pt x="514234" y="467062"/>
                </a:cubicBezTo>
                <a:cubicBezTo>
                  <a:pt x="606820" y="467062"/>
                  <a:pt x="681875" y="392007"/>
                  <a:pt x="681875" y="299421"/>
                </a:cubicBezTo>
                <a:cubicBezTo>
                  <a:pt x="681875" y="206835"/>
                  <a:pt x="606820" y="131780"/>
                  <a:pt x="514234" y="131780"/>
                </a:cubicBezTo>
                <a:close/>
                <a:moveTo>
                  <a:pt x="0" y="0"/>
                </a:moveTo>
                <a:lnTo>
                  <a:pt x="1080120" y="0"/>
                </a:lnTo>
                <a:lnTo>
                  <a:pt x="1080120" y="4104456"/>
                </a:lnTo>
                <a:lnTo>
                  <a:pt x="0" y="4104456"/>
                </a:lnTo>
                <a:close/>
              </a:path>
            </a:pathLst>
          </a:cu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a:solidFill>
                <a:schemeClr val="bg1"/>
              </a:solidFill>
            </a:endParaRPr>
          </a:p>
        </p:txBody>
      </p:sp>
      <p:sp>
        <p:nvSpPr>
          <p:cNvPr id="17" name="TextBox 16"/>
          <p:cNvSpPr txBox="1"/>
          <p:nvPr/>
        </p:nvSpPr>
        <p:spPr>
          <a:xfrm>
            <a:off x="416496" y="938971"/>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4" name="Ipsos Ribbon Rules" hidden="1"/>
          <p:cNvGraphicFramePr/>
          <p:nvPr>
            <p:extLst>
              <p:ext uri="{D42A27DB-BD31-4B8C-83A1-F6EECF244321}">
                <p14:modId xmlns:p14="http://schemas.microsoft.com/office/powerpoint/2010/main" val="1843511329"/>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9" name="D_a79cb968855b6a55"/>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63); (2016: 55); (2015: 55)
Sheffield CCG</a:t>
            </a:r>
            <a:endParaRPr lang="en-GB" sz="1000" kern="0" dirty="0">
              <a:latin typeface="Segoe UI"/>
            </a:endParaRPr>
          </a:p>
        </p:txBody>
      </p:sp>
      <p:sp>
        <p:nvSpPr>
          <p:cNvPr id="24"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2754201645"/>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c2031ad6aceb1ff6"/>
          <p:cNvGraphicFramePr/>
          <p:nvPr>
            <p:extLst>
              <p:ext uri="{D42A27DB-BD31-4B8C-83A1-F6EECF244321}">
                <p14:modId xmlns:p14="http://schemas.microsoft.com/office/powerpoint/2010/main" val="2476588330"/>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that representatives from member practices are able to take a leadership role within the CCG if they want to?</a:t>
            </a:r>
          </a:p>
        </p:txBody>
      </p:sp>
      <p:graphicFrame>
        <p:nvGraphicFramePr>
          <p:cNvPr id="3" name="Ipsos Ribbon Rules" hidden="1"/>
          <p:cNvGraphicFramePr/>
          <p:nvPr>
            <p:extLst>
              <p:ext uri="{D42A27DB-BD31-4B8C-83A1-F6EECF244321}">
                <p14:modId xmlns:p14="http://schemas.microsoft.com/office/powerpoint/2010/main" val="201316152"/>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_581875ead21a48e5" hidden="1"/>
          <p:cNvGraphicFramePr/>
          <p:nvPr>
            <p:extLst>
              <p:ext uri="{D42A27DB-BD31-4B8C-83A1-F6EECF244321}">
                <p14:modId xmlns:p14="http://schemas.microsoft.com/office/powerpoint/2010/main" val="4241447452"/>
              </p:ext>
            </p:extLst>
          </p:nvPr>
        </p:nvGraphicFramePr>
        <p:xfrm>
          <a:off x="8797652" y="1916832"/>
          <a:ext cx="2216696" cy="5040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D_4eda9348c08a48e5" hidden="1"/>
          <p:cNvGraphicFramePr/>
          <p:nvPr>
            <p:extLst>
              <p:ext uri="{D42A27DB-BD31-4B8C-83A1-F6EECF244321}">
                <p14:modId xmlns:p14="http://schemas.microsoft.com/office/powerpoint/2010/main" val="226425500"/>
              </p:ext>
            </p:extLst>
          </p:nvPr>
        </p:nvGraphicFramePr>
        <p:xfrm>
          <a:off x="8711476" y="2636912"/>
          <a:ext cx="1224136" cy="648072"/>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416496" y="938971"/>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4" name="D_367445bb05e96ab3" hidden="1"/>
          <p:cNvGraphicFramePr/>
          <p:nvPr>
            <p:extLst>
              <p:ext uri="{D42A27DB-BD31-4B8C-83A1-F6EECF244321}">
                <p14:modId xmlns:p14="http://schemas.microsoft.com/office/powerpoint/2010/main" val="258934465"/>
              </p:ext>
            </p:extLst>
          </p:nvPr>
        </p:nvGraphicFramePr>
        <p:xfrm>
          <a:off x="8841432" y="3429000"/>
          <a:ext cx="1064568" cy="504056"/>
        </p:xfrm>
        <a:graphic>
          <a:graphicData uri="http://schemas.openxmlformats.org/drawingml/2006/chart">
            <c:chart xmlns:c="http://schemas.openxmlformats.org/drawingml/2006/chart" xmlns:r="http://schemas.openxmlformats.org/officeDocument/2006/relationships" r:id="rId7"/>
          </a:graphicData>
        </a:graphic>
      </p:graphicFrame>
      <p:sp>
        <p:nvSpPr>
          <p:cNvPr id="19" name="D_76c9738639332b76"/>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63); (2016: 55); (2015: 55)
Sheffield CCG</a:t>
            </a:r>
          </a:p>
        </p:txBody>
      </p:sp>
      <p:sp>
        <p:nvSpPr>
          <p:cNvPr id="24"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1" name="D_581875ead21a48e5_CalcTable"/>
          <p:cNvGraphicFramePr>
            <a:graphicFrameLocks noGrp="1"/>
          </p:cNvGraphicFramePr>
          <p:nvPr>
            <p:extLst/>
          </p:nvPr>
        </p:nvGraphicFramePr>
        <p:xfrm>
          <a:off x="7185249" y="1844824"/>
          <a:ext cx="2001600" cy="625179"/>
        </p:xfrm>
        <a:graphic>
          <a:graphicData uri="http://schemas.openxmlformats.org/drawingml/2006/table">
            <a:tbl>
              <a:tblPr firstRow="1" bandRow="1">
                <a:tableStyleId>{C4B1156A-380E-4F78-BDF5-A606A8083BF9}</a:tableStyleId>
              </a:tblPr>
              <a:tblGrid>
                <a:gridCol w="864096">
                  <a:extLst>
                    <a:ext uri="{9D8B030D-6E8A-4147-A177-3AD203B41FA5}">
                      <a16:colId xmlns="" xmlns:a16="http://schemas.microsoft.com/office/drawing/2014/main" val="20000"/>
                    </a:ext>
                  </a:extLst>
                </a:gridCol>
                <a:gridCol w="1137504">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b="1" kern="1200">
                          <a:solidFill>
                            <a:schemeClr val="bg1"/>
                          </a:solidFill>
                          <a:latin typeface="Segoe UI" panose="020B0502040204020203" pitchFamily="34" charset="0"/>
                          <a:ea typeface="Segoe UI" panose="020B0502040204020203" pitchFamily="34" charset="0"/>
                          <a:cs typeface="Segoe UI" panose="020B0502040204020203" pitchFamily="34" charset="0"/>
                        </a:rPr>
                        <a:t>62% (39)</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 Tend to agree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12" name="D_4eda9348c08a48e5_CalcTable"/>
          <p:cNvGraphicFramePr>
            <a:graphicFrameLocks noGrp="1"/>
          </p:cNvGraphicFramePr>
          <p:nvPr>
            <p:extLst/>
          </p:nvPr>
        </p:nvGraphicFramePr>
        <p:xfrm>
          <a:off x="7185249" y="2564904"/>
          <a:ext cx="2001600" cy="625179"/>
        </p:xfrm>
        <a:graphic>
          <a:graphicData uri="http://schemas.openxmlformats.org/drawingml/2006/table">
            <a:tbl>
              <a:tblPr firstRow="1" bandRow="1">
                <a:tableStyleId>{C4B1156A-380E-4F78-BDF5-A606A8083BF9}</a:tableStyleId>
              </a:tblPr>
              <a:tblGrid>
                <a:gridCol w="864096">
                  <a:extLst>
                    <a:ext uri="{9D8B030D-6E8A-4147-A177-3AD203B41FA5}">
                      <a16:colId xmlns="" xmlns:a16="http://schemas.microsoft.com/office/drawing/2014/main" val="20000"/>
                    </a:ext>
                  </a:extLst>
                </a:gridCol>
                <a:gridCol w="1137504">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62% (34)</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Strongly</a:t>
                      </a: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 Tend to agree </a:t>
                      </a: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6" name="D_367445bb05e96ab3_CalcTable"/>
          <p:cNvGraphicFramePr>
            <a:graphicFrameLocks noGrp="1"/>
          </p:cNvGraphicFramePr>
          <p:nvPr>
            <p:extLst/>
          </p:nvPr>
        </p:nvGraphicFramePr>
        <p:xfrm>
          <a:off x="7185248" y="3284980"/>
          <a:ext cx="2001600" cy="625179"/>
        </p:xfrm>
        <a:graphic>
          <a:graphicData uri="http://schemas.openxmlformats.org/drawingml/2006/table">
            <a:tbl>
              <a:tblPr firstRow="1" bandRow="1">
                <a:tableStyleId>{C4B1156A-380E-4F78-BDF5-A606A8083BF9}</a:tableStyleId>
              </a:tblPr>
              <a:tblGrid>
                <a:gridCol w="864096">
                  <a:extLst>
                    <a:ext uri="{9D8B030D-6E8A-4147-A177-3AD203B41FA5}">
                      <a16:colId xmlns="" xmlns:a16="http://schemas.microsoft.com/office/drawing/2014/main" val="20000"/>
                    </a:ext>
                  </a:extLst>
                </a:gridCol>
                <a:gridCol w="1137504">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64% (35)</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Strongly</a:t>
                      </a: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 Tend to agree </a:t>
                      </a: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8" name="D_581875ead21a48e5" hidden="1"/>
          <p:cNvGraphicFramePr/>
          <p:nvPr>
            <p:extLst>
              <p:ext uri="{D42A27DB-BD31-4B8C-83A1-F6EECF244321}">
                <p14:modId xmlns:p14="http://schemas.microsoft.com/office/powerpoint/2010/main" val="2754430864"/>
              </p:ext>
            </p:extLst>
          </p:nvPr>
        </p:nvGraphicFramePr>
        <p:xfrm>
          <a:off x="8985448" y="1916832"/>
          <a:ext cx="1440160" cy="57606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D_4eda9348c08a48e5" hidden="1"/>
          <p:cNvGraphicFramePr/>
          <p:nvPr>
            <p:extLst>
              <p:ext uri="{D42A27DB-BD31-4B8C-83A1-F6EECF244321}">
                <p14:modId xmlns:p14="http://schemas.microsoft.com/office/powerpoint/2010/main" val="496289984"/>
              </p:ext>
            </p:extLst>
          </p:nvPr>
        </p:nvGraphicFramePr>
        <p:xfrm>
          <a:off x="9005900" y="2636912"/>
          <a:ext cx="1800200" cy="5040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D_367445bb05e96ab3" hidden="1"/>
          <p:cNvGraphicFramePr/>
          <p:nvPr>
            <p:extLst>
              <p:ext uri="{D42A27DB-BD31-4B8C-83A1-F6EECF244321}">
                <p14:modId xmlns:p14="http://schemas.microsoft.com/office/powerpoint/2010/main" val="4117224947"/>
              </p:ext>
            </p:extLst>
          </p:nvPr>
        </p:nvGraphicFramePr>
        <p:xfrm>
          <a:off x="9057456" y="3429000"/>
          <a:ext cx="1440160" cy="36004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35743224"/>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36eda44e67c1fa3d"/>
          <p:cNvGraphicFramePr/>
          <p:nvPr>
            <p:extLst>
              <p:ext uri="{D42A27DB-BD31-4B8C-83A1-F6EECF244321}">
                <p14:modId xmlns:p14="http://schemas.microsoft.com/office/powerpoint/2010/main" val="3504155069"/>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Overall, how involved, if at all, do you feel you have been in discussions about  CCG’s plans for primary care co-commissioning?</a:t>
            </a:r>
          </a:p>
        </p:txBody>
      </p:sp>
      <p:graphicFrame>
        <p:nvGraphicFramePr>
          <p:cNvPr id="3" name="Ipsos Ribbon Rules" hidden="1"/>
          <p:cNvGraphicFramePr/>
          <p:nvPr>
            <p:extLst>
              <p:ext uri="{D42A27DB-BD31-4B8C-83A1-F6EECF244321}">
                <p14:modId xmlns:p14="http://schemas.microsoft.com/office/powerpoint/2010/main" val="232742244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15925" y="836613"/>
            <a:ext cx="1656755" cy="184666"/>
          </a:xfrm>
          <a:prstGeom prst="rect">
            <a:avLst/>
          </a:prstGeom>
          <a:solidFill>
            <a:schemeClr val="tx1"/>
          </a:solidFill>
        </p:spPr>
        <p:txBody>
          <a:bodyPr wrap="square" lIns="0" tIns="0" rIns="0" bIns="0" rtlCol="0">
            <a:spAutoFit/>
          </a:bodyPr>
          <a:lstStyle/>
          <a:p>
            <a:pPr algn="just">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13" name="D_3ad6007a4c03aee2_CalcTable"/>
          <p:cNvGraphicFramePr>
            <a:graphicFrameLocks noGrp="1"/>
          </p:cNvGraphicFramePr>
          <p:nvPr>
            <p:extLst/>
          </p:nvPr>
        </p:nvGraphicFramePr>
        <p:xfrm>
          <a:off x="7257256" y="2564904"/>
          <a:ext cx="2088232" cy="625179"/>
        </p:xfrm>
        <a:graphic>
          <a:graphicData uri="http://schemas.openxmlformats.org/drawingml/2006/table">
            <a:tbl>
              <a:tblPr firstRow="1" bandRow="1">
                <a:tableStyleId>{C4B1156A-380E-4F78-BDF5-A606A8083BF9}</a:tableStyleId>
              </a:tblPr>
              <a:tblGrid>
                <a:gridCol w="961214">
                  <a:extLst>
                    <a:ext uri="{9D8B030D-6E8A-4147-A177-3AD203B41FA5}">
                      <a16:colId xmlns="" xmlns:a16="http://schemas.microsoft.com/office/drawing/2014/main" val="20000"/>
                    </a:ext>
                  </a:extLst>
                </a:gridCol>
                <a:gridCol w="112701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45% (25)</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 / Fairly involved </a:t>
                      </a:r>
                      <a:r>
                        <a:rPr lang="en-GB" sz="1100" b="1" kern="1200" baseline="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4" name="D_c481733062168d12_CalcTable"/>
          <p:cNvGraphicFramePr>
            <a:graphicFrameLocks noGrp="1"/>
          </p:cNvGraphicFramePr>
          <p:nvPr>
            <p:extLst/>
          </p:nvPr>
        </p:nvGraphicFramePr>
        <p:xfrm>
          <a:off x="7257256" y="1844824"/>
          <a:ext cx="2088232" cy="648072"/>
        </p:xfrm>
        <a:graphic>
          <a:graphicData uri="http://schemas.openxmlformats.org/drawingml/2006/table">
            <a:tbl>
              <a:tblPr firstRow="1" bandRow="1">
                <a:tableStyleId>{C4B1156A-380E-4F78-BDF5-A606A8083BF9}</a:tableStyleId>
              </a:tblPr>
              <a:tblGrid>
                <a:gridCol w="961214">
                  <a:extLst>
                    <a:ext uri="{9D8B030D-6E8A-4147-A177-3AD203B41FA5}">
                      <a16:colId xmlns="" xmlns:a16="http://schemas.microsoft.com/office/drawing/2014/main" val="20000"/>
                    </a:ext>
                  </a:extLst>
                </a:gridCol>
                <a:gridCol w="1127018">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37% (23)</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 involved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4" name="D_c481733062168d12" hidden="1"/>
          <p:cNvGraphicFramePr/>
          <p:nvPr>
            <p:extLst>
              <p:ext uri="{D42A27DB-BD31-4B8C-83A1-F6EECF244321}">
                <p14:modId xmlns:p14="http://schemas.microsoft.com/office/powerpoint/2010/main" val="4240535607"/>
              </p:ext>
            </p:extLst>
          </p:nvPr>
        </p:nvGraphicFramePr>
        <p:xfrm>
          <a:off x="8769424" y="198884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3ad6007a4c03aee2" hidden="1"/>
          <p:cNvGraphicFramePr/>
          <p:nvPr>
            <p:extLst>
              <p:ext uri="{D42A27DB-BD31-4B8C-83A1-F6EECF244321}">
                <p14:modId xmlns:p14="http://schemas.microsoft.com/office/powerpoint/2010/main" val="81610611"/>
              </p:ext>
            </p:extLst>
          </p:nvPr>
        </p:nvGraphicFramePr>
        <p:xfrm>
          <a:off x="8890000" y="263691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8409d04c8d459d6"/>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63); (2016: 55); (2015: 55)
Sheffield CCG</a:t>
            </a:r>
          </a:p>
        </p:txBody>
      </p:sp>
      <p:sp>
        <p:nvSpPr>
          <p:cNvPr id="17"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12" name="TextBox 11"/>
          <p:cNvSpPr txBox="1"/>
          <p:nvPr/>
        </p:nvSpPr>
        <p:spPr>
          <a:xfrm>
            <a:off x="272480" y="5986650"/>
            <a:ext cx="4392488" cy="246221"/>
          </a:xfrm>
          <a:prstGeom prst="rect">
            <a:avLst/>
          </a:prstGeom>
          <a:noFill/>
        </p:spPr>
        <p:txBody>
          <a:bodyPr wrap="square" lIns="0" tIns="0" rIns="0" bIns="0" rtlCol="0">
            <a:spAutoFit/>
          </a:bodyPr>
          <a:lstStyle/>
          <a:p>
            <a:pPr algn="l"/>
            <a:r>
              <a:rPr lang="en-GB" sz="800" dirty="0">
                <a:latin typeface="Segoe UI"/>
                <a:ea typeface="Segoe UI" panose="020B0502040204020203" pitchFamily="34" charset="0"/>
                <a:cs typeface="Segoe UI" panose="020B0502040204020203" pitchFamily="34" charset="0"/>
              </a:rPr>
              <a:t>Please note, in 2015 the question included the response: ‘Not applicable -  CCG is not pursuing a co-commissioning role’</a:t>
            </a:r>
          </a:p>
        </p:txBody>
      </p:sp>
      <p:graphicFrame>
        <p:nvGraphicFramePr>
          <p:cNvPr id="16" name="D_e2c3bc60fa1323f7_CalcTable"/>
          <p:cNvGraphicFramePr>
            <a:graphicFrameLocks noGrp="1"/>
          </p:cNvGraphicFramePr>
          <p:nvPr>
            <p:extLst>
              <p:ext uri="{D42A27DB-BD31-4B8C-83A1-F6EECF244321}">
                <p14:modId xmlns:p14="http://schemas.microsoft.com/office/powerpoint/2010/main" val="3962889138"/>
              </p:ext>
            </p:extLst>
          </p:nvPr>
        </p:nvGraphicFramePr>
        <p:xfrm>
          <a:off x="7248177" y="3262091"/>
          <a:ext cx="2088232" cy="625179"/>
        </p:xfrm>
        <a:graphic>
          <a:graphicData uri="http://schemas.openxmlformats.org/drawingml/2006/table">
            <a:tbl>
              <a:tblPr firstRow="1" bandRow="1">
                <a:tableStyleId>{C4B1156A-380E-4F78-BDF5-A606A8083BF9}</a:tableStyleId>
              </a:tblPr>
              <a:tblGrid>
                <a:gridCol w="961214">
                  <a:extLst>
                    <a:ext uri="{9D8B030D-6E8A-4147-A177-3AD203B41FA5}">
                      <a16:colId xmlns="" xmlns:a16="http://schemas.microsoft.com/office/drawing/2014/main" val="20000"/>
                    </a:ext>
                  </a:extLst>
                </a:gridCol>
                <a:gridCol w="112701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27% (15)</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 / Fairly involved </a:t>
                      </a:r>
                      <a:r>
                        <a:rPr lang="en-GB" sz="1100" b="1" kern="1200" baseline="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9" name="D_e2c3bc60fa1323f7" hidden="1"/>
          <p:cNvGraphicFramePr/>
          <p:nvPr>
            <p:extLst>
              <p:ext uri="{D42A27DB-BD31-4B8C-83A1-F6EECF244321}">
                <p14:modId xmlns:p14="http://schemas.microsoft.com/office/powerpoint/2010/main" val="2181716051"/>
              </p:ext>
            </p:extLst>
          </p:nvPr>
        </p:nvGraphicFramePr>
        <p:xfrm>
          <a:off x="9201472" y="34290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28713959"/>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8504" y="3284984"/>
            <a:ext cx="3456384" cy="658525"/>
          </a:xfrm>
          <a:prstGeom prst="rect">
            <a:avLst/>
          </a:prstGeom>
          <a:solidFill>
            <a:srgbClr val="173861"/>
          </a:solidFill>
        </p:spPr>
        <p:txBody>
          <a:bodyPr/>
          <a:lstStyle/>
          <a:p>
            <a:pPr marL="0" indent="0">
              <a:buNone/>
            </a:pPr>
            <a:r>
              <a:rPr lang="en-GB"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NHS providers</a:t>
            </a:r>
          </a:p>
        </p:txBody>
      </p:sp>
    </p:spTree>
    <p:extLst>
      <p:ext uri="{BB962C8B-B14F-4D97-AF65-F5344CB8AC3E}">
        <p14:creationId xmlns:p14="http://schemas.microsoft.com/office/powerpoint/2010/main" val="17688537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92" y="404664"/>
            <a:ext cx="4680520" cy="504056"/>
          </a:xfrm>
          <a:solidFill>
            <a:srgbClr val="173861"/>
          </a:solidFill>
        </p:spPr>
        <p:txBody>
          <a:bodyPr/>
          <a:lstStyle/>
          <a:p>
            <a:r>
              <a:rPr lang="en-GB" sz="2800" dirty="0">
                <a:latin typeface="Segoe UI" panose="020B0502040204020203" pitchFamily="34" charset="0"/>
                <a:ea typeface="Segoe UI" panose="020B0502040204020203" pitchFamily="34" charset="0"/>
                <a:cs typeface="Segoe UI" panose="020B0502040204020203" pitchFamily="34" charset="0"/>
              </a:rPr>
              <a:t>Background and objectives</a:t>
            </a:r>
          </a:p>
        </p:txBody>
      </p:sp>
      <p:sp>
        <p:nvSpPr>
          <p:cNvPr id="4" name="D_5f3f2349e50b9f38"/>
          <p:cNvSpPr txBox="1"/>
          <p:nvPr/>
        </p:nvSpPr>
        <p:spPr>
          <a:xfrm>
            <a:off x="6320143" y="6318899"/>
            <a:ext cx="2520280" cy="153888"/>
          </a:xfrm>
          <a:prstGeom prst="rect">
            <a:avLst/>
          </a:prstGeom>
          <a:noFill/>
        </p:spPr>
        <p:txBody>
          <a:bodyPr wrap="square" lIns="0" tIns="0" rIns="0" bIns="0"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Sheffield CCG</a:t>
            </a:r>
          </a:p>
        </p:txBody>
      </p:sp>
      <p:sp>
        <p:nvSpPr>
          <p:cNvPr id="5" name="TextBox 4"/>
          <p:cNvSpPr txBox="1"/>
          <p:nvPr/>
        </p:nvSpPr>
        <p:spPr>
          <a:xfrm>
            <a:off x="472792" y="1196752"/>
            <a:ext cx="9073008" cy="4154984"/>
          </a:xfrm>
          <a:prstGeom prst="rect">
            <a:avLst/>
          </a:prstGeom>
          <a:noFill/>
        </p:spPr>
        <p:txBody>
          <a:bodyPr wrap="square" lIns="0" tIns="0" rIns="0" bIns="0" rtlCol="0">
            <a:spAutoFit/>
          </a:bodyPr>
          <a:lstStyle/>
          <a:p>
            <a:pPr algn="l"/>
            <a:r>
              <a:rPr lang="en-GB" sz="1600" dirty="0">
                <a:latin typeface="Segoe UI Light" panose="020B0502040204020203" pitchFamily="34" charset="0"/>
                <a:ea typeface="Segoe UI" panose="020B0502040204020203" pitchFamily="34" charset="0"/>
                <a:cs typeface="Segoe UI" panose="020B0502040204020203" pitchFamily="34" charset="0"/>
              </a:rPr>
              <a:t>Clinical Commissioning Groups (CCGs) need to have strong relationships with a range of health and care partners in order to be successful commissioners within the local system. These relationships provide CCGs with on-going information, advice and knowledge to help them make the best possible commissioning decisions.</a:t>
            </a:r>
          </a:p>
          <a:p>
            <a:pPr algn="l">
              <a:spcBef>
                <a:spcPts val="1200"/>
              </a:spcBef>
            </a:pPr>
            <a:r>
              <a:rPr lang="en-GB" sz="1600" dirty="0">
                <a:latin typeface="Segoe UI Light" panose="020B0502040204020203" pitchFamily="34" charset="0"/>
                <a:ea typeface="Segoe UI" panose="020B0502040204020203" pitchFamily="34" charset="0"/>
                <a:cs typeface="Segoe UI" panose="020B0502040204020203" pitchFamily="34" charset="0"/>
              </a:rPr>
              <a:t>The CCG 360</a:t>
            </a:r>
            <a:r>
              <a:rPr lang="en-GB" sz="1600" baseline="30000" dirty="0">
                <a:latin typeface="Segoe UI Light" panose="020B0502040204020203" pitchFamily="34" charset="0"/>
                <a:ea typeface="Segoe UI" panose="020B0502040204020203" pitchFamily="34" charset="0"/>
                <a:cs typeface="Segoe UI" panose="020B0502040204020203" pitchFamily="34" charset="0"/>
              </a:rPr>
              <a:t>o</a:t>
            </a:r>
            <a:r>
              <a:rPr lang="en-GB" sz="1600" dirty="0">
                <a:latin typeface="Segoe UI Light" panose="020B0502040204020203" pitchFamily="34" charset="0"/>
                <a:ea typeface="Segoe UI" panose="020B0502040204020203" pitchFamily="34" charset="0"/>
                <a:cs typeface="Segoe UI" panose="020B0502040204020203" pitchFamily="34" charset="0"/>
              </a:rPr>
              <a:t> stakeholder survey is a key part of ensuring these strong relationships are in place. The survey allows stakeholders to provide feedback on working relationships with CCGs. The results from the survey will serve two purposes:</a:t>
            </a:r>
          </a:p>
          <a:p>
            <a:pPr marL="342900" indent="-342900" algn="l">
              <a:spcBef>
                <a:spcPts val="1200"/>
              </a:spcBef>
              <a:buAutoNum type="arabicPeriod"/>
            </a:pPr>
            <a:r>
              <a:rPr lang="en-GB" sz="1600" dirty="0">
                <a:latin typeface="Segoe UI Light" panose="020B0502040204020203" pitchFamily="34" charset="0"/>
                <a:ea typeface="Segoe UI" panose="020B0502040204020203" pitchFamily="34" charset="0"/>
                <a:cs typeface="Segoe UI" panose="020B0502040204020203" pitchFamily="34" charset="0"/>
              </a:rPr>
              <a:t>To provide a wealth of data for CCGs to help with their ongoing organisational development, enabling them to continue to build strong and productive relationships with stakeholders. The findings can provide a valuable tool for all CCGs to be able to evaluate their progress and inform their organisational decisions.</a:t>
            </a:r>
          </a:p>
          <a:p>
            <a:pPr marL="342900" indent="-342900" algn="l">
              <a:spcBef>
                <a:spcPts val="1200"/>
              </a:spcBef>
              <a:buAutoNum type="arabicPeriod"/>
            </a:pPr>
            <a:r>
              <a:rPr lang="en-GB" sz="1600" dirty="0">
                <a:latin typeface="Segoe UI Light" panose="020B0502040204020203" pitchFamily="34" charset="0"/>
                <a:ea typeface="Segoe UI" panose="020B0502040204020203" pitchFamily="34" charset="0"/>
                <a:cs typeface="Segoe UI" panose="020B0502040204020203" pitchFamily="34" charset="0"/>
              </a:rPr>
              <a:t>To feed into improvement and assessment conversations between NHS England and CCGs. The survey will form part of the evidence used to assess whether the stakeholder relationships continue to be central to the effective commissioning of services by CCGs, and in doing so, improve quality and outcomes for patients.</a:t>
            </a:r>
          </a:p>
        </p:txBody>
      </p:sp>
    </p:spTree>
    <p:extLst>
      <p:ext uri="{BB962C8B-B14F-4D97-AF65-F5344CB8AC3E}">
        <p14:creationId xmlns:p14="http://schemas.microsoft.com/office/powerpoint/2010/main" val="1696099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8b164673348814b0"/>
          <p:cNvGraphicFramePr/>
          <p:nvPr>
            <p:extLst>
              <p:ext uri="{D42A27DB-BD31-4B8C-83A1-F6EECF244321}">
                <p14:modId xmlns:p14="http://schemas.microsoft.com/office/powerpoint/2010/main" val="1967055650"/>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3909"/>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the CCG and your organisation are </a:t>
            </a:r>
            <a:r>
              <a:rPr lang="en-GB" sz="1800" u="sng" dirty="0">
                <a:latin typeface="Segoe UI"/>
                <a:ea typeface="Segoe UI" panose="020B0502040204020203" pitchFamily="34" charset="0"/>
                <a:cs typeface="Segoe UI" panose="020B0502040204020203" pitchFamily="34" charset="0"/>
              </a:rPr>
              <a:t>working together</a:t>
            </a:r>
            <a:r>
              <a:rPr lang="en-GB" sz="1800" dirty="0">
                <a:latin typeface="Segoe UI"/>
                <a:ea typeface="Segoe UI" panose="020B0502040204020203" pitchFamily="34" charset="0"/>
                <a:cs typeface="Segoe UI" panose="020B0502040204020203" pitchFamily="34" charset="0"/>
              </a:rPr>
              <a:t> to develop long-term strategies and plans?</a:t>
            </a:r>
          </a:p>
        </p:txBody>
      </p:sp>
      <p:graphicFrame>
        <p:nvGraphicFramePr>
          <p:cNvPr id="3" name="Ipsos Ribbon Rules" hidden="1"/>
          <p:cNvGraphicFramePr/>
          <p:nvPr>
            <p:extLst>
              <p:ext uri="{D42A27DB-BD31-4B8C-83A1-F6EECF244321}">
                <p14:modId xmlns:p14="http://schemas.microsoft.com/office/powerpoint/2010/main" val="153329565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16197" y="836008"/>
            <a:ext cx="158405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NHS providers</a:t>
            </a:r>
          </a:p>
        </p:txBody>
      </p:sp>
      <p:graphicFrame>
        <p:nvGraphicFramePr>
          <p:cNvPr id="4" name="D_6384bf2c0c2fed9f" hidden="1"/>
          <p:cNvGraphicFramePr/>
          <p:nvPr>
            <p:extLst>
              <p:ext uri="{D42A27DB-BD31-4B8C-83A1-F6EECF244321}">
                <p14:modId xmlns:p14="http://schemas.microsoft.com/office/powerpoint/2010/main" val="1943357637"/>
              </p:ext>
            </p:extLst>
          </p:nvPr>
        </p:nvGraphicFramePr>
        <p:xfrm>
          <a:off x="8985448" y="1844824"/>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bba064ff54d2ed9f" hidden="1"/>
          <p:cNvGraphicFramePr/>
          <p:nvPr>
            <p:extLst>
              <p:ext uri="{D42A27DB-BD31-4B8C-83A1-F6EECF244321}">
                <p14:modId xmlns:p14="http://schemas.microsoft.com/office/powerpoint/2010/main" val="3574080485"/>
              </p:ext>
            </p:extLst>
          </p:nvPr>
        </p:nvGraphicFramePr>
        <p:xfrm>
          <a:off x="8890000" y="270892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e161041abf34a1f"/>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NHS providers (6)
Sheffield CCG</a:t>
            </a:r>
            <a:endParaRPr lang="en-GB" sz="1000" kern="0" dirty="0">
              <a:latin typeface="Segoe UI"/>
            </a:endParaRPr>
          </a:p>
        </p:txBody>
      </p:sp>
      <p:sp>
        <p:nvSpPr>
          <p:cNvPr id="17"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465259202"/>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8a42069fa1522630"/>
          <p:cNvGraphicFramePr/>
          <p:nvPr>
            <p:extLst>
              <p:ext uri="{D42A27DB-BD31-4B8C-83A1-F6EECF244321}">
                <p14:modId xmlns:p14="http://schemas.microsoft.com/office/powerpoint/2010/main" val="4255711451"/>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Would you say that the amount of monitoring the CCG carries out on the quality of your services is too much, too little or about right?</a:t>
            </a:r>
          </a:p>
        </p:txBody>
      </p:sp>
      <p:graphicFrame>
        <p:nvGraphicFramePr>
          <p:cNvPr id="3" name="Ipsos Ribbon Rules" hidden="1"/>
          <p:cNvGraphicFramePr/>
          <p:nvPr>
            <p:extLst>
              <p:ext uri="{D42A27DB-BD31-4B8C-83A1-F6EECF244321}">
                <p14:modId xmlns:p14="http://schemas.microsoft.com/office/powerpoint/2010/main" val="77185358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15925" y="836613"/>
            <a:ext cx="1441450"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NHS providers</a:t>
            </a:r>
          </a:p>
        </p:txBody>
      </p:sp>
      <p:graphicFrame>
        <p:nvGraphicFramePr>
          <p:cNvPr id="4" name="D_42a145091a481b06" hidden="1"/>
          <p:cNvGraphicFramePr/>
          <p:nvPr>
            <p:extLst>
              <p:ext uri="{D42A27DB-BD31-4B8C-83A1-F6EECF244321}">
                <p14:modId xmlns:p14="http://schemas.microsoft.com/office/powerpoint/2010/main" val="575623735"/>
              </p:ext>
            </p:extLst>
          </p:nvPr>
        </p:nvGraphicFramePr>
        <p:xfrm>
          <a:off x="8409384" y="191683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6caee6c38ff849b8" hidden="1"/>
          <p:cNvGraphicFramePr/>
          <p:nvPr>
            <p:extLst>
              <p:ext uri="{D42A27DB-BD31-4B8C-83A1-F6EECF244321}">
                <p14:modId xmlns:p14="http://schemas.microsoft.com/office/powerpoint/2010/main" val="1525899079"/>
              </p:ext>
            </p:extLst>
          </p:nvPr>
        </p:nvGraphicFramePr>
        <p:xfrm>
          <a:off x="8409384" y="263691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120e070ddedc9136"/>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NHS providers (6)
Sheffield CCG</a:t>
            </a:r>
            <a:endParaRPr lang="en-GB" sz="1000" kern="0" dirty="0">
              <a:latin typeface="Segoe UI"/>
            </a:endParaRPr>
          </a:p>
        </p:txBody>
      </p:sp>
      <p:sp>
        <p:nvSpPr>
          <p:cNvPr id="16"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2911346778"/>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3331" cy="504825"/>
          </a:xfrm>
          <a:prstGeom prst="rect">
            <a:avLst/>
          </a:prstGeom>
          <a:solidFill>
            <a:srgbClr val="173861"/>
          </a:solidFill>
        </p:spPr>
        <p:txBody>
          <a:bodyPr anchor="ctr"/>
          <a:lstStyle/>
          <a:p>
            <a:pPr algn="just"/>
            <a:r>
              <a:rPr lang="en-GB" sz="1800" dirty="0">
                <a:latin typeface="Segoe UI"/>
                <a:ea typeface="Segoe UI" panose="020B0502040204020203" pitchFamily="34" charset="0"/>
                <a:cs typeface="Segoe UI" panose="020B0502040204020203" pitchFamily="34" charset="0"/>
              </a:rPr>
              <a:t>To what extent do you agree or disagree with the following statement…?</a:t>
            </a:r>
          </a:p>
        </p:txBody>
      </p:sp>
      <p:graphicFrame>
        <p:nvGraphicFramePr>
          <p:cNvPr id="9" name="D_e616154b814257c1"/>
          <p:cNvGraphicFramePr/>
          <p:nvPr>
            <p:extLst>
              <p:ext uri="{D42A27DB-BD31-4B8C-83A1-F6EECF244321}">
                <p14:modId xmlns:p14="http://schemas.microsoft.com/office/powerpoint/2010/main" val="43633668"/>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209893975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15925" y="1121016"/>
            <a:ext cx="1441450" cy="184666"/>
          </a:xfrm>
          <a:prstGeom prst="rect">
            <a:avLst/>
          </a:prstGeom>
          <a:solidFill>
            <a:schemeClr val="tx1"/>
          </a:solidFill>
        </p:spPr>
        <p:txBody>
          <a:bodyPr wrap="square" lIns="0" tIns="0" rIns="0" bIns="0" rtlCol="0">
            <a:spAutoFit/>
          </a:bodyPr>
          <a:lstStyle/>
          <a:p>
            <a:pPr algn="just">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NHS providers</a:t>
            </a:r>
          </a:p>
        </p:txBody>
      </p:sp>
      <p:sp>
        <p:nvSpPr>
          <p:cNvPr id="11" name="TextBox 10"/>
          <p:cNvSpPr txBox="1"/>
          <p:nvPr/>
        </p:nvSpPr>
        <p:spPr>
          <a:xfrm>
            <a:off x="415925" y="836464"/>
            <a:ext cx="9074150" cy="184666"/>
          </a:xfrm>
          <a:prstGeom prst="rect">
            <a:avLst/>
          </a:prstGeom>
          <a:solidFill>
            <a:srgbClr val="71B2C9"/>
          </a:solidFill>
        </p:spPr>
        <p:txBody>
          <a:bodyPr wrap="square" lIns="0" tIns="0" rIns="0" bIns="0" rtlCol="0">
            <a:spAutoFit/>
          </a:bodyPr>
          <a:lstStyle/>
          <a:p>
            <a:pPr algn="just"/>
            <a:r>
              <a:rPr lang="en-GB" b="1" dirty="0">
                <a:solidFill>
                  <a:schemeClr val="bg1"/>
                </a:solidFill>
                <a:latin typeface="Segoe UI"/>
                <a:ea typeface="Segoe UI" panose="020B0502040204020203" pitchFamily="34" charset="0"/>
                <a:cs typeface="Segoe UI" panose="020B0502040204020203" pitchFamily="34" charset="0"/>
              </a:rPr>
              <a:t>When there is an issue with the quality of services, the response of the CCG is proportionate and fair</a:t>
            </a:r>
          </a:p>
        </p:txBody>
      </p:sp>
      <p:graphicFrame>
        <p:nvGraphicFramePr>
          <p:cNvPr id="4" name="D_b6b793f799d0fc71" hidden="1"/>
          <p:cNvGraphicFramePr/>
          <p:nvPr>
            <p:extLst>
              <p:ext uri="{D42A27DB-BD31-4B8C-83A1-F6EECF244321}">
                <p14:modId xmlns:p14="http://schemas.microsoft.com/office/powerpoint/2010/main" val="1945931813"/>
              </p:ext>
            </p:extLst>
          </p:nvPr>
        </p:nvGraphicFramePr>
        <p:xfrm>
          <a:off x="8553400" y="198884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41a10c6d8a90952a" hidden="1"/>
          <p:cNvGraphicFramePr/>
          <p:nvPr>
            <p:extLst>
              <p:ext uri="{D42A27DB-BD31-4B8C-83A1-F6EECF244321}">
                <p14:modId xmlns:p14="http://schemas.microsoft.com/office/powerpoint/2010/main" val="2633553172"/>
              </p:ext>
            </p:extLst>
          </p:nvPr>
        </p:nvGraphicFramePr>
        <p:xfrm>
          <a:off x="8337376" y="263691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D_93be0d4b5ec926ba"/>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NHS providers (6)
Sheffield CCG</a:t>
            </a:r>
            <a:endParaRPr lang="en-GB" sz="1000" kern="0" dirty="0">
              <a:latin typeface="Segoe UI"/>
            </a:endParaRPr>
          </a:p>
        </p:txBody>
      </p:sp>
      <p:sp>
        <p:nvSpPr>
          <p:cNvPr id="14"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722946905"/>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involved, if at all, would you say clinicians from the CCG are in discussions about…?</a:t>
            </a:r>
          </a:p>
        </p:txBody>
      </p:sp>
      <p:graphicFrame>
        <p:nvGraphicFramePr>
          <p:cNvPr id="9" name="D_a4c664df6f7f8f47"/>
          <p:cNvGraphicFramePr/>
          <p:nvPr>
            <p:extLst>
              <p:ext uri="{D42A27DB-BD31-4B8C-83A1-F6EECF244321}">
                <p14:modId xmlns:p14="http://schemas.microsoft.com/office/powerpoint/2010/main" val="435148407"/>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3624175964"/>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15925" y="1341438"/>
            <a:ext cx="136842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NHS providers</a:t>
            </a:r>
          </a:p>
        </p:txBody>
      </p:sp>
      <p:sp>
        <p:nvSpPr>
          <p:cNvPr id="11" name="Title 1"/>
          <p:cNvSpPr txBox="1">
            <a:spLocks/>
          </p:cNvSpPr>
          <p:nvPr/>
        </p:nvSpPr>
        <p:spPr bwMode="gray">
          <a:xfrm>
            <a:off x="415925" y="887003"/>
            <a:ext cx="1224707" cy="309750"/>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800" kern="0" dirty="0">
                <a:latin typeface="Segoe UI"/>
                <a:ea typeface="Segoe UI" panose="020B0502040204020203" pitchFamily="34" charset="0"/>
                <a:cs typeface="Segoe UI" panose="020B0502040204020203" pitchFamily="34" charset="0"/>
              </a:rPr>
              <a:t>Quality</a:t>
            </a:r>
          </a:p>
        </p:txBody>
      </p:sp>
      <p:graphicFrame>
        <p:nvGraphicFramePr>
          <p:cNvPr id="4" name="D_a677129fb5b5c747" hidden="1"/>
          <p:cNvGraphicFramePr/>
          <p:nvPr>
            <p:extLst>
              <p:ext uri="{D42A27DB-BD31-4B8C-83A1-F6EECF244321}">
                <p14:modId xmlns:p14="http://schemas.microsoft.com/office/powerpoint/2010/main" val="1806346188"/>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409b4f1241038f47" hidden="1"/>
          <p:cNvGraphicFramePr/>
          <p:nvPr>
            <p:extLst>
              <p:ext uri="{D42A27DB-BD31-4B8C-83A1-F6EECF244321}">
                <p14:modId xmlns:p14="http://schemas.microsoft.com/office/powerpoint/2010/main" val="3642703952"/>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5" name="D_a8a8cfe083df8f47"/>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NHS providers (6)
Sheffield CCG</a:t>
            </a:r>
          </a:p>
        </p:txBody>
      </p:sp>
      <p:sp>
        <p:nvSpPr>
          <p:cNvPr id="22"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2412768358"/>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involved, if at all, would you say clinicians from the CCG are in discussions about…?</a:t>
            </a:r>
          </a:p>
        </p:txBody>
      </p:sp>
      <p:graphicFrame>
        <p:nvGraphicFramePr>
          <p:cNvPr id="9" name="D_715b3c0c5b7cc9f2"/>
          <p:cNvGraphicFramePr/>
          <p:nvPr>
            <p:extLst>
              <p:ext uri="{D42A27DB-BD31-4B8C-83A1-F6EECF244321}">
                <p14:modId xmlns:p14="http://schemas.microsoft.com/office/powerpoint/2010/main" val="1887376525"/>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3827348120"/>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15925" y="1341438"/>
            <a:ext cx="136842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NHS providers</a:t>
            </a:r>
          </a:p>
        </p:txBody>
      </p:sp>
      <p:sp>
        <p:nvSpPr>
          <p:cNvPr id="13" name="Title 1"/>
          <p:cNvSpPr txBox="1">
            <a:spLocks/>
          </p:cNvSpPr>
          <p:nvPr/>
        </p:nvSpPr>
        <p:spPr bwMode="gray">
          <a:xfrm>
            <a:off x="415925" y="887003"/>
            <a:ext cx="2088803" cy="309750"/>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800" kern="0" dirty="0">
                <a:latin typeface="Segoe UI"/>
                <a:ea typeface="Segoe UI" panose="020B0502040204020203" pitchFamily="34" charset="0"/>
                <a:cs typeface="Segoe UI" panose="020B0502040204020203" pitchFamily="34" charset="0"/>
              </a:rPr>
              <a:t>Service Redesign</a:t>
            </a:r>
          </a:p>
        </p:txBody>
      </p:sp>
      <p:graphicFrame>
        <p:nvGraphicFramePr>
          <p:cNvPr id="4" name="D_8ec71a1e3cbc65f2" hidden="1"/>
          <p:cNvGraphicFramePr/>
          <p:nvPr>
            <p:extLst>
              <p:ext uri="{D42A27DB-BD31-4B8C-83A1-F6EECF244321}">
                <p14:modId xmlns:p14="http://schemas.microsoft.com/office/powerpoint/2010/main" val="366245767"/>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3f51ac8d13d465f2" hidden="1"/>
          <p:cNvGraphicFramePr/>
          <p:nvPr>
            <p:extLst>
              <p:ext uri="{D42A27DB-BD31-4B8C-83A1-F6EECF244321}">
                <p14:modId xmlns:p14="http://schemas.microsoft.com/office/powerpoint/2010/main" val="555670242"/>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8" name="D_cc753797a74c65f2"/>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NHS providers (6)
Sheffield CCG</a:t>
            </a:r>
            <a:endParaRPr lang="en-GB" sz="1000" kern="0" dirty="0">
              <a:latin typeface="Segoe UI"/>
            </a:endParaRPr>
          </a:p>
        </p:txBody>
      </p:sp>
      <p:sp>
        <p:nvSpPr>
          <p:cNvPr id="23"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2859918530"/>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b7df17c6b6003f4d"/>
          <p:cNvGraphicFramePr/>
          <p:nvPr>
            <p:extLst>
              <p:ext uri="{D42A27DB-BD31-4B8C-83A1-F6EECF244321}">
                <p14:modId xmlns:p14="http://schemas.microsoft.com/office/powerpoint/2010/main" val="14499485"/>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6971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the CCG </a:t>
            </a:r>
            <a:r>
              <a:rPr lang="en-GB" sz="1800" u="sng" dirty="0">
                <a:latin typeface="Segoe UI"/>
                <a:ea typeface="Segoe UI" panose="020B0502040204020203" pitchFamily="34" charset="0"/>
                <a:cs typeface="Segoe UI" panose="020B0502040204020203" pitchFamily="34" charset="0"/>
              </a:rPr>
              <a:t>understands</a:t>
            </a:r>
            <a:r>
              <a:rPr lang="en-GB" sz="1800" dirty="0">
                <a:latin typeface="Segoe UI"/>
                <a:ea typeface="Segoe UI" panose="020B0502040204020203" pitchFamily="34" charset="0"/>
                <a:cs typeface="Segoe UI" panose="020B0502040204020203" pitchFamily="34" charset="0"/>
              </a:rPr>
              <a:t> the challenges facing your provider organisation?</a:t>
            </a:r>
          </a:p>
        </p:txBody>
      </p:sp>
      <p:graphicFrame>
        <p:nvGraphicFramePr>
          <p:cNvPr id="3" name="Ipsos Ribbon Rules" hidden="1"/>
          <p:cNvGraphicFramePr/>
          <p:nvPr>
            <p:extLst>
              <p:ext uri="{D42A27DB-BD31-4B8C-83A1-F6EECF244321}">
                <p14:modId xmlns:p14="http://schemas.microsoft.com/office/powerpoint/2010/main" val="2239383511"/>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15925" y="867847"/>
            <a:ext cx="136842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NHS providers</a:t>
            </a:r>
          </a:p>
        </p:txBody>
      </p:sp>
      <p:graphicFrame>
        <p:nvGraphicFramePr>
          <p:cNvPr id="4" name="D_635c8dc1b60e0d4d" hidden="1"/>
          <p:cNvGraphicFramePr/>
          <p:nvPr>
            <p:extLst>
              <p:ext uri="{D42A27DB-BD31-4B8C-83A1-F6EECF244321}">
                <p14:modId xmlns:p14="http://schemas.microsoft.com/office/powerpoint/2010/main" val="1965414062"/>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451de747f141394d" hidden="1"/>
          <p:cNvGraphicFramePr/>
          <p:nvPr>
            <p:extLst>
              <p:ext uri="{D42A27DB-BD31-4B8C-83A1-F6EECF244321}">
                <p14:modId xmlns:p14="http://schemas.microsoft.com/office/powerpoint/2010/main" val="1150044284"/>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3" name="D_d5432596ffd83f4d"/>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NHS providers (6)
Sheffield CCG</a:t>
            </a:r>
            <a:endParaRPr lang="en-GB" sz="1000" kern="0" dirty="0">
              <a:latin typeface="Segoe UI"/>
            </a:endParaRPr>
          </a:p>
        </p:txBody>
      </p:sp>
      <p:sp>
        <p:nvSpPr>
          <p:cNvPr id="21"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3507178118"/>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_0d9e49aa8b603236"/>
          <p:cNvSpPr>
            <a:spLocks noGrp="1"/>
          </p:cNvSpPr>
          <p:nvPr>
            <p:ph type="body" sz="quarter" idx="4294967295"/>
          </p:nvPr>
        </p:nvSpPr>
        <p:spPr>
          <a:xfrm>
            <a:off x="488504" y="3119485"/>
            <a:ext cx="8712968" cy="553998"/>
          </a:xfrm>
          <a:prstGeom prst="rect">
            <a:avLst/>
          </a:prstGeom>
          <a:solidFill>
            <a:srgbClr val="173861"/>
          </a:solidFill>
        </p:spPr>
        <p:txBody>
          <a:bodyPr/>
          <a:lstStyle/>
          <a:p>
            <a:pPr marL="0" indent="0">
              <a:buNone/>
            </a:pPr>
            <a:r>
              <a:rPr lang="en-GB" sz="3600" b="1" dirty="0">
                <a:solidFill>
                  <a:schemeClr val="bg1"/>
                </a:solidFill>
                <a:latin typeface="Segoe UI"/>
                <a:ea typeface="Segoe UI" panose="020B0502040204020203" pitchFamily="34" charset="0"/>
                <a:cs typeface="Segoe UI" panose="020B0502040204020203" pitchFamily="34" charset="0"/>
              </a:rPr>
              <a:t>Sheffield CCG’s local questions</a:t>
            </a:r>
          </a:p>
        </p:txBody>
      </p:sp>
      <p:sp>
        <p:nvSpPr>
          <p:cNvPr id="4" name="D_96cc4f3ad2e1f19c" hidden="1"/>
          <p:cNvSpPr txBox="1"/>
          <p:nvPr/>
        </p:nvSpPr>
        <p:spPr>
          <a:xfrm>
            <a:off x="-303584" y="-675456"/>
            <a:ext cx="1656184" cy="276999"/>
          </a:xfrm>
          <a:prstGeom prst="rect">
            <a:avLst/>
          </a:prstGeom>
          <a:noFill/>
        </p:spPr>
        <p:txBody>
          <a:bodyPr wrap="square" lIns="0" tIns="0" rIns="0" bIns="0" rtlCol="0">
            <a:spAutoFit/>
          </a:bodyPr>
          <a:lstStyle/>
          <a:p>
            <a:pPr algn="l"/>
            <a:r>
              <a:rPr lang="en-GB" sz="1800" dirty="0">
                <a:latin typeface="Segoe UI"/>
              </a:rPr>
              <a:t>KEEP</a:t>
            </a:r>
          </a:p>
        </p:txBody>
      </p:sp>
      <p:graphicFrame>
        <p:nvGraphicFramePr>
          <p:cNvPr id="5" name="Ipsos Ribbon Rules" hidden="1"/>
          <p:cNvGraphicFramePr/>
          <p:nvPr>
            <p:extLst>
              <p:ext uri="{D42A27DB-BD31-4B8C-83A1-F6EECF244321}">
                <p14:modId xmlns:p14="http://schemas.microsoft.com/office/powerpoint/2010/main" val="243938796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9837914"/>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360338"/>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would you rate the CCG on each of the following…?</a:t>
            </a:r>
          </a:p>
        </p:txBody>
      </p:sp>
      <p:graphicFrame>
        <p:nvGraphicFramePr>
          <p:cNvPr id="9" name="D_d6c630d31d4687f4"/>
          <p:cNvGraphicFramePr/>
          <p:nvPr>
            <p:extLst>
              <p:ext uri="{D42A27DB-BD31-4B8C-83A1-F6EECF244321}">
                <p14:modId xmlns:p14="http://schemas.microsoft.com/office/powerpoint/2010/main" val="3992312363"/>
              </p:ext>
            </p:extLst>
          </p:nvPr>
        </p:nvGraphicFramePr>
        <p:xfrm>
          <a:off x="200472" y="1124744"/>
          <a:ext cx="5688369"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15" name="D_eee156f8f1fde6d8"/>
          <p:cNvSpPr>
            <a:spLocks noGrp="1"/>
          </p:cNvSpPr>
          <p:nvPr>
            <p:ph type="body" sz="quarter" idx="4294967295"/>
          </p:nvPr>
        </p:nvSpPr>
        <p:spPr>
          <a:xfrm>
            <a:off x="415925" y="692696"/>
            <a:ext cx="9062292" cy="360040"/>
          </a:xfrm>
          <a:prstGeom prst="rect">
            <a:avLst/>
          </a:prstGeom>
          <a:solidFill>
            <a:srgbClr val="71B2C9"/>
          </a:solidFill>
        </p:spPr>
        <p:txBody>
          <a:bodyPr/>
          <a:lstStyle/>
          <a:p>
            <a:pPr marL="0" indent="0">
              <a:buNone/>
            </a:pPr>
            <a:r>
              <a:rPr lang="en-GB" sz="1200" b="1" i="0" dirty="0">
                <a:solidFill>
                  <a:schemeClr val="bg1">
                    <a:lumMod val="95000"/>
                  </a:schemeClr>
                </a:solidFill>
                <a:latin typeface="Segoe UI"/>
                <a:ea typeface="Segoe UI" panose="020B0502040204020203" pitchFamily="34" charset="0"/>
                <a:cs typeface="Segoe UI" panose="020B0502040204020203" pitchFamily="34" charset="0"/>
              </a:rPr>
              <a:t>Contribution to developing the place-based plan (i.e. Shaping Sheffield)</a:t>
            </a:r>
          </a:p>
        </p:txBody>
      </p:sp>
      <p:sp>
        <p:nvSpPr>
          <p:cNvPr id="7" name="D_e90813f61fb52452" hidden="1"/>
          <p:cNvSpPr txBox="1"/>
          <p:nvPr/>
        </p:nvSpPr>
        <p:spPr>
          <a:xfrm>
            <a:off x="-303584" y="-675456"/>
            <a:ext cx="1656184" cy="276999"/>
          </a:xfrm>
          <a:prstGeom prst="rect">
            <a:avLst/>
          </a:prstGeom>
          <a:noFill/>
        </p:spPr>
        <p:txBody>
          <a:bodyPr wrap="square" lIns="0" tIns="0" rIns="0" bIns="0" rtlCol="0">
            <a:spAutoFit/>
          </a:bodyPr>
          <a:lstStyle/>
          <a:p>
            <a:pPr algn="l"/>
            <a:r>
              <a:rPr lang="en-GB" sz="1800" dirty="0">
                <a:latin typeface="Segoe UI"/>
              </a:rPr>
              <a:t>KEEP</a:t>
            </a:r>
          </a:p>
        </p:txBody>
      </p:sp>
      <p:graphicFrame>
        <p:nvGraphicFramePr>
          <p:cNvPr id="10" name="Ipsos Ribbon Rules" hidden="1"/>
          <p:cNvGraphicFramePr/>
          <p:nvPr>
            <p:extLst>
              <p:ext uri="{D42A27DB-BD31-4B8C-83A1-F6EECF244321}">
                <p14:modId xmlns:p14="http://schemas.microsoft.com/office/powerpoint/2010/main" val="145540454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15925" y="1337000"/>
            <a:ext cx="1274217"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13" name="TextBox 12"/>
          <p:cNvSpPr txBox="1"/>
          <p:nvPr/>
        </p:nvSpPr>
        <p:spPr>
          <a:xfrm>
            <a:off x="4806974" y="1337000"/>
            <a:ext cx="1744744"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17" name="D_b8ba0e8b85bd8200_CalcTable"/>
          <p:cNvGraphicFramePr>
            <a:graphicFrameLocks noGrp="1"/>
          </p:cNvGraphicFramePr>
          <p:nvPr>
            <p:ph sz="quarter" idx="4294967295"/>
            <p:extLst>
              <p:ext uri="{D42A27DB-BD31-4B8C-83A1-F6EECF244321}">
                <p14:modId xmlns:p14="http://schemas.microsoft.com/office/powerpoint/2010/main" val="4092182013"/>
              </p:ext>
            </p:extLst>
          </p:nvPr>
        </p:nvGraphicFramePr>
        <p:xfrm>
          <a:off x="4805946" y="1573043"/>
          <a:ext cx="4684129" cy="4376238"/>
        </p:xfrm>
        <a:graphic>
          <a:graphicData uri="http://schemas.openxmlformats.org/drawingml/2006/table">
            <a:tbl>
              <a:tblPr firstRow="1" bandRow="1">
                <a:tableStyleId>{ED083AE6-46FA-4A59-8FB0-9F97EB10719F}</a:tableStyleId>
              </a:tblPr>
              <a:tblGrid>
                <a:gridCol w="1875246">
                  <a:extLst>
                    <a:ext uri="{9D8B030D-6E8A-4147-A177-3AD203B41FA5}">
                      <a16:colId xmlns="" xmlns:a16="http://schemas.microsoft.com/office/drawing/2014/main" val="20000"/>
                    </a:ext>
                  </a:extLst>
                </a:gridCol>
                <a:gridCol w="560217">
                  <a:extLst>
                    <a:ext uri="{9D8B030D-6E8A-4147-A177-3AD203B41FA5}">
                      <a16:colId xmlns="" xmlns:a16="http://schemas.microsoft.com/office/drawing/2014/main" val="20001"/>
                    </a:ext>
                  </a:extLst>
                </a:gridCol>
                <a:gridCol w="1096195">
                  <a:extLst>
                    <a:ext uri="{9D8B030D-6E8A-4147-A177-3AD203B41FA5}">
                      <a16:colId xmlns="" xmlns:a16="http://schemas.microsoft.com/office/drawing/2014/main" val="20002"/>
                    </a:ext>
                  </a:extLst>
                </a:gridCol>
                <a:gridCol w="1152471">
                  <a:extLst>
                    <a:ext uri="{9D8B030D-6E8A-4147-A177-3AD203B41FA5}">
                      <a16:colId xmlns="" xmlns:a16="http://schemas.microsoft.com/office/drawing/2014/main" val="20003"/>
                    </a:ext>
                  </a:extLst>
                </a:gridCol>
              </a:tblGrid>
              <a:tr h="700971">
                <a:tc>
                  <a:txBody>
                    <a:bodyPr/>
                    <a:lstStyle/>
                    <a:p>
                      <a:pPr algn="l"/>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l"/>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good</a:t>
                      </a:r>
                      <a:endPar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poor</a:t>
                      </a:r>
                      <a:endPar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469541">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37% (23)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8%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69541">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63781">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69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69541">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663781">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69541">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18" name="D_b8ba0e8b85bd8200" hidden="1"/>
          <p:cNvGraphicFramePr/>
          <p:nvPr>
            <p:extLst>
              <p:ext uri="{D42A27DB-BD31-4B8C-83A1-F6EECF244321}">
                <p14:modId xmlns:p14="http://schemas.microsoft.com/office/powerpoint/2010/main" val="927606717"/>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Connector 15"/>
          <p:cNvCxnSpPr/>
          <p:nvPr/>
        </p:nvCxnSpPr>
        <p:spPr>
          <a:xfrm flipV="1">
            <a:off x="4753602" y="1268760"/>
            <a:ext cx="0" cy="460851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25" name="D_0f3efbda122b92b1"/>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stakeholders (87)
Sheffield CCG</a:t>
            </a:r>
            <a:endParaRPr lang="en-GB" sz="1000" kern="0" dirty="0">
              <a:latin typeface="Segoe UI"/>
            </a:endParaRPr>
          </a:p>
        </p:txBody>
      </p:sp>
    </p:spTree>
    <p:extLst>
      <p:ext uri="{BB962C8B-B14F-4D97-AF65-F5344CB8AC3E}">
        <p14:creationId xmlns:p14="http://schemas.microsoft.com/office/powerpoint/2010/main" val="725508017"/>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360338"/>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would you rate the CCG on each of the following…?</a:t>
            </a:r>
          </a:p>
        </p:txBody>
      </p:sp>
      <p:sp>
        <p:nvSpPr>
          <p:cNvPr id="15" name="D_1e860ad2ece3d4be"/>
          <p:cNvSpPr>
            <a:spLocks noGrp="1"/>
          </p:cNvSpPr>
          <p:nvPr>
            <p:ph type="body" sz="quarter" idx="4294967295"/>
          </p:nvPr>
        </p:nvSpPr>
        <p:spPr>
          <a:xfrm>
            <a:off x="419045" y="695053"/>
            <a:ext cx="9062839" cy="328279"/>
          </a:xfrm>
          <a:prstGeom prst="rect">
            <a:avLst/>
          </a:prstGeom>
          <a:solidFill>
            <a:srgbClr val="71B2C9"/>
          </a:solidFill>
        </p:spPr>
        <p:txBody>
          <a:bodyPr/>
          <a:lstStyle/>
          <a:p>
            <a:pPr marL="0" indent="0">
              <a:buNone/>
            </a:pPr>
            <a:r>
              <a:rPr lang="en-GB" sz="1200" b="1" i="0" dirty="0">
                <a:solidFill>
                  <a:schemeClr val="bg1">
                    <a:lumMod val="95000"/>
                  </a:schemeClr>
                </a:solidFill>
                <a:latin typeface="Segoe UI"/>
                <a:ea typeface="Segoe UI" panose="020B0502040204020203" pitchFamily="34" charset="0"/>
                <a:cs typeface="Segoe UI" panose="020B0502040204020203" pitchFamily="34" charset="0"/>
              </a:rPr>
              <a:t>Proactivity in helping to shape local services</a:t>
            </a:r>
          </a:p>
        </p:txBody>
      </p:sp>
      <p:graphicFrame>
        <p:nvGraphicFramePr>
          <p:cNvPr id="10" name="D_b08805b84874adad"/>
          <p:cNvGraphicFramePr/>
          <p:nvPr>
            <p:extLst>
              <p:ext uri="{D42A27DB-BD31-4B8C-83A1-F6EECF244321}">
                <p14:modId xmlns:p14="http://schemas.microsoft.com/office/powerpoint/2010/main" val="1708795673"/>
              </p:ext>
            </p:extLst>
          </p:nvPr>
        </p:nvGraphicFramePr>
        <p:xfrm>
          <a:off x="200472" y="1124744"/>
          <a:ext cx="5688369" cy="4752563"/>
        </p:xfrm>
        <a:graphic>
          <a:graphicData uri="http://schemas.openxmlformats.org/drawingml/2006/chart">
            <c:chart xmlns:c="http://schemas.openxmlformats.org/drawingml/2006/chart" xmlns:r="http://schemas.openxmlformats.org/officeDocument/2006/relationships" r:id="rId3"/>
          </a:graphicData>
        </a:graphic>
      </p:graphicFrame>
      <p:sp>
        <p:nvSpPr>
          <p:cNvPr id="7" name="D_e01c3b9a9f891c13" hidden="1"/>
          <p:cNvSpPr txBox="1"/>
          <p:nvPr/>
        </p:nvSpPr>
        <p:spPr>
          <a:xfrm>
            <a:off x="-303584" y="-675456"/>
            <a:ext cx="1656184" cy="276999"/>
          </a:xfrm>
          <a:prstGeom prst="rect">
            <a:avLst/>
          </a:prstGeom>
          <a:noFill/>
        </p:spPr>
        <p:txBody>
          <a:bodyPr wrap="square" lIns="0" tIns="0" rIns="0" bIns="0" rtlCol="0">
            <a:spAutoFit/>
          </a:bodyPr>
          <a:lstStyle/>
          <a:p>
            <a:pPr algn="l"/>
            <a:r>
              <a:rPr lang="en-GB" sz="1800" dirty="0">
                <a:latin typeface="Segoe UI"/>
              </a:rPr>
              <a:t>KEEP</a:t>
            </a:r>
          </a:p>
        </p:txBody>
      </p:sp>
      <p:graphicFrame>
        <p:nvGraphicFramePr>
          <p:cNvPr id="9" name="Ipsos Ribbon Rules" hidden="1"/>
          <p:cNvGraphicFramePr/>
          <p:nvPr>
            <p:extLst>
              <p:ext uri="{D42A27DB-BD31-4B8C-83A1-F6EECF244321}">
                <p14:modId xmlns:p14="http://schemas.microsoft.com/office/powerpoint/2010/main" val="102228989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_96165d57e90c39d1_CalcTable"/>
          <p:cNvGraphicFramePr>
            <a:graphicFrameLocks noGrp="1"/>
          </p:cNvGraphicFramePr>
          <p:nvPr>
            <p:ph sz="quarter" idx="4294967295"/>
            <p:extLst>
              <p:ext uri="{D42A27DB-BD31-4B8C-83A1-F6EECF244321}">
                <p14:modId xmlns:p14="http://schemas.microsoft.com/office/powerpoint/2010/main" val="803951978"/>
              </p:ext>
            </p:extLst>
          </p:nvPr>
        </p:nvGraphicFramePr>
        <p:xfrm>
          <a:off x="4807635" y="1571063"/>
          <a:ext cx="4681869" cy="4378217"/>
        </p:xfrm>
        <a:graphic>
          <a:graphicData uri="http://schemas.openxmlformats.org/drawingml/2006/table">
            <a:tbl>
              <a:tblPr firstRow="1" bandRow="1">
                <a:tableStyleId>{ED083AE6-46FA-4A59-8FB0-9F97EB10719F}</a:tableStyleId>
              </a:tblPr>
              <a:tblGrid>
                <a:gridCol w="1873557">
                  <a:extLst>
                    <a:ext uri="{9D8B030D-6E8A-4147-A177-3AD203B41FA5}">
                      <a16:colId xmlns="" xmlns:a16="http://schemas.microsoft.com/office/drawing/2014/main" val="20000"/>
                    </a:ext>
                  </a:extLst>
                </a:gridCol>
                <a:gridCol w="573142">
                  <a:extLst>
                    <a:ext uri="{9D8B030D-6E8A-4147-A177-3AD203B41FA5}">
                      <a16:colId xmlns="" xmlns:a16="http://schemas.microsoft.com/office/drawing/2014/main" val="20001"/>
                    </a:ext>
                  </a:extLst>
                </a:gridCol>
                <a:gridCol w="1072195">
                  <a:extLst>
                    <a:ext uri="{9D8B030D-6E8A-4147-A177-3AD203B41FA5}">
                      <a16:colId xmlns="" xmlns:a16="http://schemas.microsoft.com/office/drawing/2014/main" val="20002"/>
                    </a:ext>
                  </a:extLst>
                </a:gridCol>
                <a:gridCol w="1162975">
                  <a:extLst>
                    <a:ext uri="{9D8B030D-6E8A-4147-A177-3AD203B41FA5}">
                      <a16:colId xmlns="" xmlns:a16="http://schemas.microsoft.com/office/drawing/2014/main" val="20003"/>
                    </a:ext>
                  </a:extLst>
                </a:gridCol>
              </a:tblGrid>
              <a:tr h="696139">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good</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poor</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479212">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52% (33)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11%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79212">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00259">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792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79212">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685759">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79212">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18" name="D_96165d57e90c39d1" hidden="1"/>
          <p:cNvGraphicFramePr/>
          <p:nvPr>
            <p:extLst>
              <p:ext uri="{D42A27DB-BD31-4B8C-83A1-F6EECF244321}">
                <p14:modId xmlns:p14="http://schemas.microsoft.com/office/powerpoint/2010/main" val="564983310"/>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cxnSp>
        <p:nvCxnSpPr>
          <p:cNvPr id="20" name="Straight Connector 19"/>
          <p:cNvCxnSpPr/>
          <p:nvPr/>
        </p:nvCxnSpPr>
        <p:spPr>
          <a:xfrm flipV="1">
            <a:off x="4753602" y="1268795"/>
            <a:ext cx="0" cy="460851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5925" y="1337000"/>
            <a:ext cx="1274217"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22" name="TextBox 21"/>
          <p:cNvSpPr txBox="1"/>
          <p:nvPr/>
        </p:nvSpPr>
        <p:spPr>
          <a:xfrm>
            <a:off x="4806974" y="1337000"/>
            <a:ext cx="1744744"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5"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27" name="D_7151d933f3e99dad"/>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stakeholders (87)
Sheffield CCG</a:t>
            </a:r>
            <a:endParaRPr lang="en-GB" sz="1000" kern="0" dirty="0">
              <a:latin typeface="Segoe UI"/>
            </a:endParaRPr>
          </a:p>
        </p:txBody>
      </p:sp>
    </p:spTree>
    <p:extLst>
      <p:ext uri="{BB962C8B-B14F-4D97-AF65-F5344CB8AC3E}">
        <p14:creationId xmlns:p14="http://schemas.microsoft.com/office/powerpoint/2010/main" val="3275831871"/>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3579" cy="360040"/>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would you rate the CCG on each of the following…?</a:t>
            </a:r>
          </a:p>
        </p:txBody>
      </p:sp>
      <p:sp>
        <p:nvSpPr>
          <p:cNvPr id="15" name="D_2e678718a6d9deda"/>
          <p:cNvSpPr>
            <a:spLocks noGrp="1"/>
          </p:cNvSpPr>
          <p:nvPr>
            <p:ph type="body" sz="quarter" idx="4294967295"/>
          </p:nvPr>
        </p:nvSpPr>
        <p:spPr>
          <a:xfrm>
            <a:off x="416496" y="689725"/>
            <a:ext cx="9073008" cy="363046"/>
          </a:xfrm>
          <a:prstGeom prst="rect">
            <a:avLst/>
          </a:prstGeom>
          <a:solidFill>
            <a:srgbClr val="71B2C9"/>
          </a:solidFill>
        </p:spPr>
        <p:txBody>
          <a:bodyPr/>
          <a:lstStyle/>
          <a:p>
            <a:pPr marL="0" indent="0">
              <a:buNone/>
            </a:pPr>
            <a:r>
              <a:rPr lang="en-GB" sz="1200" b="1" i="0" dirty="0">
                <a:solidFill>
                  <a:schemeClr val="bg1">
                    <a:lumMod val="95000"/>
                  </a:schemeClr>
                </a:solidFill>
                <a:latin typeface="Segoe UI"/>
                <a:ea typeface="Segoe UI" panose="020B0502040204020203" pitchFamily="34" charset="0"/>
                <a:cs typeface="Segoe UI" panose="020B0502040204020203" pitchFamily="34" charset="0"/>
              </a:rPr>
              <a:t>Contribution to developing the Sustainability and Transformation Plan for South Yorkshire and Bassetlaw </a:t>
            </a:r>
          </a:p>
        </p:txBody>
      </p:sp>
      <p:graphicFrame>
        <p:nvGraphicFramePr>
          <p:cNvPr id="10" name="D_6e8d2b9b0f7990b8"/>
          <p:cNvGraphicFramePr/>
          <p:nvPr>
            <p:extLst>
              <p:ext uri="{D42A27DB-BD31-4B8C-83A1-F6EECF244321}">
                <p14:modId xmlns:p14="http://schemas.microsoft.com/office/powerpoint/2010/main" val="316612908"/>
              </p:ext>
            </p:extLst>
          </p:nvPr>
        </p:nvGraphicFramePr>
        <p:xfrm>
          <a:off x="200472" y="1124744"/>
          <a:ext cx="5688369" cy="4752563"/>
        </p:xfrm>
        <a:graphic>
          <a:graphicData uri="http://schemas.openxmlformats.org/drawingml/2006/chart">
            <c:chart xmlns:c="http://schemas.openxmlformats.org/drawingml/2006/chart" xmlns:r="http://schemas.openxmlformats.org/officeDocument/2006/relationships" r:id="rId3"/>
          </a:graphicData>
        </a:graphic>
      </p:graphicFrame>
      <p:sp>
        <p:nvSpPr>
          <p:cNvPr id="7" name="D_a38a0d76ff48a22a" hidden="1"/>
          <p:cNvSpPr txBox="1"/>
          <p:nvPr/>
        </p:nvSpPr>
        <p:spPr>
          <a:xfrm>
            <a:off x="-303584" y="-675456"/>
            <a:ext cx="1656184" cy="276999"/>
          </a:xfrm>
          <a:prstGeom prst="rect">
            <a:avLst/>
          </a:prstGeom>
          <a:noFill/>
        </p:spPr>
        <p:txBody>
          <a:bodyPr wrap="square" lIns="0" tIns="0" rIns="0" bIns="0" rtlCol="0">
            <a:spAutoFit/>
          </a:bodyPr>
          <a:lstStyle/>
          <a:p>
            <a:pPr algn="l"/>
            <a:r>
              <a:rPr lang="en-GB" sz="1800" dirty="0">
                <a:latin typeface="Segoe UI"/>
              </a:rPr>
              <a:t>KEEP</a:t>
            </a:r>
          </a:p>
        </p:txBody>
      </p:sp>
      <p:graphicFrame>
        <p:nvGraphicFramePr>
          <p:cNvPr id="9" name="Ipsos Ribbon Rules" hidden="1"/>
          <p:cNvGraphicFramePr/>
          <p:nvPr>
            <p:extLst>
              <p:ext uri="{D42A27DB-BD31-4B8C-83A1-F6EECF244321}">
                <p14:modId xmlns:p14="http://schemas.microsoft.com/office/powerpoint/2010/main" val="250046470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_755010b1b5b9729f_CalcTable"/>
          <p:cNvGraphicFramePr>
            <a:graphicFrameLocks noGrp="1"/>
          </p:cNvGraphicFramePr>
          <p:nvPr>
            <p:ph sz="quarter" idx="4294967295"/>
            <p:extLst>
              <p:ext uri="{D42A27DB-BD31-4B8C-83A1-F6EECF244321}">
                <p14:modId xmlns:p14="http://schemas.microsoft.com/office/powerpoint/2010/main" val="4198596539"/>
              </p:ext>
            </p:extLst>
          </p:nvPr>
        </p:nvGraphicFramePr>
        <p:xfrm>
          <a:off x="4809445" y="1571574"/>
          <a:ext cx="4680630" cy="4377705"/>
        </p:xfrm>
        <a:graphic>
          <a:graphicData uri="http://schemas.openxmlformats.org/drawingml/2006/table">
            <a:tbl>
              <a:tblPr firstRow="1" bandRow="1">
                <a:tableStyleId>{ED083AE6-46FA-4A59-8FB0-9F97EB10719F}</a:tableStyleId>
              </a:tblPr>
              <a:tblGrid>
                <a:gridCol w="1871747">
                  <a:extLst>
                    <a:ext uri="{9D8B030D-6E8A-4147-A177-3AD203B41FA5}">
                      <a16:colId xmlns="" xmlns:a16="http://schemas.microsoft.com/office/drawing/2014/main" val="20000"/>
                    </a:ext>
                  </a:extLst>
                </a:gridCol>
                <a:gridCol w="581992">
                  <a:extLst>
                    <a:ext uri="{9D8B030D-6E8A-4147-A177-3AD203B41FA5}">
                      <a16:colId xmlns="" xmlns:a16="http://schemas.microsoft.com/office/drawing/2014/main" val="20001"/>
                    </a:ext>
                  </a:extLst>
                </a:gridCol>
                <a:gridCol w="1075281">
                  <a:extLst>
                    <a:ext uri="{9D8B030D-6E8A-4147-A177-3AD203B41FA5}">
                      <a16:colId xmlns="" xmlns:a16="http://schemas.microsoft.com/office/drawing/2014/main" val="20002"/>
                    </a:ext>
                  </a:extLst>
                </a:gridCol>
                <a:gridCol w="1151610">
                  <a:extLst>
                    <a:ext uri="{9D8B030D-6E8A-4147-A177-3AD203B41FA5}">
                      <a16:colId xmlns="" xmlns:a16="http://schemas.microsoft.com/office/drawing/2014/main" val="20003"/>
                    </a:ext>
                  </a:extLst>
                </a:gridCol>
              </a:tblGrid>
              <a:tr h="690394">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good</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poor</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479893">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40% (25)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79893">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01113">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79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79893">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686733">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79893">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18" name="D_755010b1b5b9729f" hidden="1"/>
          <p:cNvGraphicFramePr/>
          <p:nvPr>
            <p:extLst>
              <p:ext uri="{D42A27DB-BD31-4B8C-83A1-F6EECF244321}">
                <p14:modId xmlns:p14="http://schemas.microsoft.com/office/powerpoint/2010/main" val="1160358853"/>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415925" y="1337000"/>
            <a:ext cx="1274217"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22" name="TextBox 21"/>
          <p:cNvSpPr txBox="1"/>
          <p:nvPr/>
        </p:nvSpPr>
        <p:spPr>
          <a:xfrm>
            <a:off x="4806974" y="1337000"/>
            <a:ext cx="1744744"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cxnSp>
        <p:nvCxnSpPr>
          <p:cNvPr id="23" name="Straight Connector 22"/>
          <p:cNvCxnSpPr/>
          <p:nvPr/>
        </p:nvCxnSpPr>
        <p:spPr>
          <a:xfrm flipV="1">
            <a:off x="4753602" y="1268795"/>
            <a:ext cx="0" cy="460851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27" name="D_41974f3fadeae678"/>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stakeholders (87)
Sheffield CCG</a:t>
            </a:r>
            <a:endParaRPr lang="en-GB" sz="1000" kern="0" dirty="0">
              <a:latin typeface="Segoe UI"/>
            </a:endParaRPr>
          </a:p>
        </p:txBody>
      </p:sp>
    </p:spTree>
    <p:extLst>
      <p:ext uri="{BB962C8B-B14F-4D97-AF65-F5344CB8AC3E}">
        <p14:creationId xmlns:p14="http://schemas.microsoft.com/office/powerpoint/2010/main" val="19218479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962" y="332656"/>
            <a:ext cx="5904656" cy="504056"/>
          </a:xfrm>
          <a:solidFill>
            <a:srgbClr val="173861"/>
          </a:solidFill>
        </p:spPr>
        <p:txBody>
          <a:bodyPr/>
          <a:lstStyle/>
          <a:p>
            <a:r>
              <a:rPr lang="en-GB" sz="2800" dirty="0">
                <a:latin typeface="Segoe UI" panose="020B0502040204020203" pitchFamily="34" charset="0"/>
                <a:ea typeface="Segoe UI" panose="020B0502040204020203" pitchFamily="34" charset="0"/>
                <a:cs typeface="Segoe UI" panose="020B0502040204020203" pitchFamily="34" charset="0"/>
              </a:rPr>
              <a:t>Methodology and technical details</a:t>
            </a:r>
          </a:p>
        </p:txBody>
      </p:sp>
      <p:sp>
        <p:nvSpPr>
          <p:cNvPr id="6" name="Rounded Rectangle 5"/>
          <p:cNvSpPr/>
          <p:nvPr/>
        </p:nvSpPr>
        <p:spPr bwMode="auto">
          <a:xfrm>
            <a:off x="6033120" y="1102295"/>
            <a:ext cx="3672408" cy="5112568"/>
          </a:xfrm>
          <a:prstGeom prst="roundRect">
            <a:avLst>
              <a:gd name="adj" fmla="val 3958"/>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8" name="D_5f3f2349e50b9f38"/>
          <p:cNvSpPr txBox="1"/>
          <p:nvPr/>
        </p:nvSpPr>
        <p:spPr>
          <a:xfrm>
            <a:off x="6310618" y="6309374"/>
            <a:ext cx="2520280" cy="153888"/>
          </a:xfrm>
          <a:prstGeom prst="rect">
            <a:avLst/>
          </a:prstGeom>
          <a:noFill/>
        </p:spPr>
        <p:txBody>
          <a:bodyPr wrap="square" lIns="0" tIns="0" rIns="0" bIns="0"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Sheffield CCG</a:t>
            </a:r>
          </a:p>
        </p:txBody>
      </p:sp>
      <p:sp>
        <p:nvSpPr>
          <p:cNvPr id="11" name="Content Placeholder 4"/>
          <p:cNvSpPr>
            <a:spLocks noGrp="1"/>
          </p:cNvSpPr>
          <p:nvPr>
            <p:ph sz="quarter" idx="10"/>
          </p:nvPr>
        </p:nvSpPr>
        <p:spPr>
          <a:xfrm>
            <a:off x="272482" y="980728"/>
            <a:ext cx="5472609" cy="4032448"/>
          </a:xfrm>
        </p:spPr>
        <p:txBody>
          <a:bodyPr/>
          <a:lstStyle/>
          <a:p>
            <a:pPr>
              <a:spcAft>
                <a:spcPts val="600"/>
              </a:spcAft>
            </a:pPr>
            <a:r>
              <a:rPr lang="en-GB" sz="1400" dirty="0">
                <a:solidFill>
                  <a:schemeClr val="tx1">
                    <a:lumMod val="90000"/>
                    <a:lumOff val="10000"/>
                  </a:schemeClr>
                </a:solidFill>
                <a:latin typeface="Segoe UI Light" panose="020B0502040204020203" pitchFamily="34" charset="0"/>
                <a:cs typeface="Arial" panose="020B0604020202020204" pitchFamily="34" charset="0"/>
              </a:rPr>
              <a:t>It was the responsibility of each CCG to provide the list of stakeholders to invite to take part in the CCG 360</a:t>
            </a:r>
            <a:r>
              <a:rPr lang="en-GB" sz="1400" baseline="30000" dirty="0">
                <a:solidFill>
                  <a:schemeClr val="tx1">
                    <a:lumMod val="90000"/>
                    <a:lumOff val="10000"/>
                  </a:schemeClr>
                </a:solidFill>
                <a:latin typeface="Segoe UI Light" panose="020B0502040204020203" pitchFamily="34" charset="0"/>
                <a:cs typeface="Arial" panose="020B0604020202020204" pitchFamily="34" charset="0"/>
              </a:rPr>
              <a:t>o </a:t>
            </a:r>
            <a:r>
              <a:rPr lang="en-GB" sz="1400" dirty="0">
                <a:solidFill>
                  <a:schemeClr val="tx1">
                    <a:lumMod val="90000"/>
                    <a:lumOff val="10000"/>
                  </a:schemeClr>
                </a:solidFill>
                <a:latin typeface="Segoe UI Light" panose="020B0502040204020203" pitchFamily="34" charset="0"/>
                <a:cs typeface="Arial" panose="020B0604020202020204" pitchFamily="34" charset="0"/>
              </a:rPr>
              <a:t>stakeholder survey.</a:t>
            </a:r>
          </a:p>
          <a:p>
            <a:pPr>
              <a:spcAft>
                <a:spcPts val="600"/>
              </a:spcAft>
            </a:pPr>
            <a:r>
              <a:rPr lang="en-GB" sz="1400" dirty="0">
                <a:solidFill>
                  <a:schemeClr val="tx1">
                    <a:lumMod val="90000"/>
                    <a:lumOff val="10000"/>
                  </a:schemeClr>
                </a:solidFill>
                <a:latin typeface="Segoe UI Light" panose="020B0502040204020203" pitchFamily="34" charset="0"/>
                <a:cs typeface="Arial" panose="020B0604020202020204" pitchFamily="34" charset="0"/>
              </a:rPr>
              <a:t>CCGs were provided with a specification of core stakeholder organisations (outlined in the table opposite) to be included in their stakeholder list. Beyond this however, CCGs had the flexibility to determine which individual within each organisation was the most appropriate to nominate.</a:t>
            </a:r>
          </a:p>
          <a:p>
            <a:pPr>
              <a:spcAft>
                <a:spcPts val="600"/>
              </a:spcAft>
            </a:pPr>
            <a:r>
              <a:rPr lang="en-GB" sz="1400" dirty="0">
                <a:solidFill>
                  <a:schemeClr val="tx1">
                    <a:lumMod val="90000"/>
                    <a:lumOff val="10000"/>
                  </a:schemeClr>
                </a:solidFill>
                <a:latin typeface="Segoe UI Light" panose="020B0502040204020203" pitchFamily="34" charset="0"/>
                <a:cs typeface="Arial" panose="020B0604020202020204" pitchFamily="34" charset="0"/>
              </a:rPr>
              <a:t>CCGs were also given the opportunity to add up to ten additional stakeholders they wanted to include locally (they are referred to in this report as ‘Wider stakeholders’). These included: Commissioning Support Units, Health Education England, lower tier local authorities, MPs, private providers, Public Health England, social care / community organisations, Voluntary Sector Council/Leader, voluntary / third sector organisations, local care homes, GP out-of-hours providers and other stakeholders and clinicians.</a:t>
            </a:r>
          </a:p>
          <a:p>
            <a:pPr>
              <a:spcAft>
                <a:spcPts val="600"/>
              </a:spcAft>
            </a:pPr>
            <a:r>
              <a:rPr lang="en-GB" sz="1400" dirty="0">
                <a:solidFill>
                  <a:schemeClr val="tx1">
                    <a:lumMod val="90000"/>
                    <a:lumOff val="10000"/>
                  </a:schemeClr>
                </a:solidFill>
                <a:latin typeface="Segoe UI Light" panose="020B0502040204020203" pitchFamily="34" charset="0"/>
                <a:cs typeface="Arial" panose="020B0604020202020204" pitchFamily="34" charset="0"/>
              </a:rPr>
              <a:t>Stakeholders were sent an email inviting them to complete the survey online. Stakeholders who did not respond to the email invitation, and stakeholders for whom an email address was not provided, were telephoned by an Ipsos MORI interviewer who encouraged response and offered the opportunity to complete the survey by telephone.</a:t>
            </a:r>
          </a:p>
        </p:txBody>
      </p:sp>
      <p:sp>
        <p:nvSpPr>
          <p:cNvPr id="13" name="TextBox 12"/>
          <p:cNvSpPr txBox="1"/>
          <p:nvPr/>
        </p:nvSpPr>
        <p:spPr>
          <a:xfrm>
            <a:off x="5867939" y="1102295"/>
            <a:ext cx="3177029" cy="307777"/>
          </a:xfrm>
          <a:prstGeom prst="rect">
            <a:avLst/>
          </a:prstGeom>
          <a:solidFill>
            <a:srgbClr val="9A83B3"/>
          </a:solidFill>
        </p:spPr>
        <p:txBody>
          <a:bodyPr wrap="square" rtlCol="0">
            <a:spAutoFit/>
          </a:bodyPr>
          <a:lstStyle/>
          <a:p>
            <a:pPr algn="l"/>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Core stakeholder framework</a:t>
            </a:r>
          </a:p>
        </p:txBody>
      </p:sp>
      <p:graphicFrame>
        <p:nvGraphicFramePr>
          <p:cNvPr id="14" name="Content Placeholder 3"/>
          <p:cNvGraphicFramePr>
            <a:graphicFrameLocks/>
          </p:cNvGraphicFramePr>
          <p:nvPr>
            <p:extLst>
              <p:ext uri="{D42A27DB-BD31-4B8C-83A1-F6EECF244321}">
                <p14:modId xmlns:p14="http://schemas.microsoft.com/office/powerpoint/2010/main" val="2330065149"/>
              </p:ext>
            </p:extLst>
          </p:nvPr>
        </p:nvGraphicFramePr>
        <p:xfrm>
          <a:off x="5842521" y="1539064"/>
          <a:ext cx="3456384" cy="4458600"/>
        </p:xfrm>
        <a:graphic>
          <a:graphicData uri="http://schemas.openxmlformats.org/drawingml/2006/table">
            <a:tbl>
              <a:tblPr firstRow="1" bandRow="1">
                <a:tableStyleId>{ED083AE6-46FA-4A59-8FB0-9F97EB10719F}</a:tableStyleId>
              </a:tblPr>
              <a:tblGrid>
                <a:gridCol w="1924050">
                  <a:extLst>
                    <a:ext uri="{9D8B030D-6E8A-4147-A177-3AD203B41FA5}">
                      <a16:colId xmlns="" xmlns:a16="http://schemas.microsoft.com/office/drawing/2014/main" val="20000"/>
                    </a:ext>
                  </a:extLst>
                </a:gridCol>
                <a:gridCol w="1532334">
                  <a:extLst>
                    <a:ext uri="{9D8B030D-6E8A-4147-A177-3AD203B41FA5}">
                      <a16:colId xmlns="" xmlns:a16="http://schemas.microsoft.com/office/drawing/2014/main" val="20001"/>
                    </a:ext>
                  </a:extLst>
                </a:gridCol>
              </a:tblGrid>
              <a:tr h="363919">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GP member practices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0" i="1" kern="1200" dirty="0">
                          <a:solidFill>
                            <a:schemeClr val="tx1"/>
                          </a:solidFill>
                          <a:latin typeface="Segoe UI Light" panose="020B0502040204020203" pitchFamily="34" charset="0"/>
                          <a:ea typeface="+mn-ea"/>
                          <a:cs typeface="+mn-cs"/>
                        </a:rPr>
                        <a:t>One from every member</a:t>
                      </a:r>
                      <a:r>
                        <a:rPr lang="en-GB" sz="1100" b="0" i="1" kern="1200" baseline="0" dirty="0">
                          <a:solidFill>
                            <a:schemeClr val="tx1"/>
                          </a:solidFill>
                          <a:latin typeface="Segoe UI Light" panose="020B0502040204020203" pitchFamily="34" charset="0"/>
                          <a:ea typeface="+mn-ea"/>
                          <a:cs typeface="+mn-cs"/>
                        </a:rPr>
                        <a:t> practice</a:t>
                      </a:r>
                      <a:endParaRPr lang="en-GB" sz="1100" b="0" i="1" kern="1200" dirty="0">
                        <a:solidFill>
                          <a:schemeClr val="tx1"/>
                        </a:solidFill>
                        <a:latin typeface="Segoe UI Light" panose="020B0502040204020203" pitchFamily="34" charset="0"/>
                        <a:ea typeface="+mn-ea"/>
                        <a:cs typeface="+mn-cs"/>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53254">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i="1" dirty="0">
                          <a:solidFill>
                            <a:schemeClr val="tx1"/>
                          </a:solidFill>
                          <a:latin typeface="Segoe UI Light" panose="020B0502040204020203" pitchFamily="34" charset="0"/>
                        </a:rPr>
                        <a:t>Up</a:t>
                      </a:r>
                      <a:r>
                        <a:rPr lang="en-GB" sz="1100" i="1" baseline="0" dirty="0">
                          <a:solidFill>
                            <a:schemeClr val="tx1"/>
                          </a:solidFill>
                          <a:latin typeface="Segoe UI Light" panose="020B0502040204020203" pitchFamily="34" charset="0"/>
                        </a:rPr>
                        <a:t> to two per HWB</a:t>
                      </a:r>
                      <a:endParaRPr lang="en-GB" sz="1100" i="1"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53254">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Local Healthwatch</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i="1" dirty="0">
                          <a:solidFill>
                            <a:schemeClr val="tx1"/>
                          </a:solidFill>
                          <a:latin typeface="Segoe UI Light" panose="020B0502040204020203" pitchFamily="34" charset="0"/>
                        </a:rPr>
                        <a:t>Up to three per local Healthwatch</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3919">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Other patient groups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i="1" dirty="0">
                          <a:solidFill>
                            <a:schemeClr val="tx1"/>
                          </a:solidFill>
                          <a:latin typeface="Segoe UI Light" panose="020B0502040204020203" pitchFamily="34" charset="0"/>
                        </a:rPr>
                        <a:t>Up to five</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3919">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NHS providers – Acute</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i="1" dirty="0">
                          <a:solidFill>
                            <a:schemeClr val="tx1"/>
                          </a:solidFill>
                          <a:latin typeface="Segoe UI Light" panose="020B0502040204020203" pitchFamily="34" charset="0"/>
                        </a:rPr>
                        <a:t>Up to two from each provider</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3919">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NHS providers – Mental health trusts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dirty="0">
                          <a:solidFill>
                            <a:schemeClr val="tx1"/>
                          </a:solidFill>
                          <a:latin typeface="Segoe UI Light" panose="020B0502040204020203" pitchFamily="34" charset="0"/>
                        </a:rPr>
                        <a:t>Up to two from each provider</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3919">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NHS providers</a:t>
                      </a:r>
                      <a:r>
                        <a:rPr lang="en-GB" sz="1100" b="1" kern="1200" baseline="0" dirty="0">
                          <a:solidFill>
                            <a:schemeClr val="tx1"/>
                          </a:solidFill>
                          <a:latin typeface="Segoe UI Light" panose="020B0502040204020203" pitchFamily="34" charset="0"/>
                          <a:ea typeface="+mn-ea"/>
                          <a:cs typeface="+mn-cs"/>
                        </a:rPr>
                        <a:t> – </a:t>
                      </a:r>
                      <a:r>
                        <a:rPr lang="en-GB" sz="1100" b="1" kern="1200" dirty="0">
                          <a:solidFill>
                            <a:schemeClr val="tx1"/>
                          </a:solidFill>
                          <a:latin typeface="Segoe UI Light" panose="020B0502040204020203" pitchFamily="34" charset="0"/>
                          <a:ea typeface="+mn-ea"/>
                          <a:cs typeface="+mn-cs"/>
                        </a:rPr>
                        <a:t>Community health trusts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dirty="0">
                          <a:solidFill>
                            <a:schemeClr val="tx1"/>
                          </a:solidFill>
                          <a:latin typeface="Segoe UI Light" panose="020B0502040204020203" pitchFamily="34" charset="0"/>
                        </a:rPr>
                        <a:t>Up to two from each provider</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3919">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Other CCGs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i="1" dirty="0">
                          <a:solidFill>
                            <a:schemeClr val="tx1"/>
                          </a:solidFill>
                          <a:latin typeface="Segoe UI Light" panose="020B0502040204020203" pitchFamily="34" charset="0"/>
                        </a:rPr>
                        <a:t>Up to five</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63919">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Upper tier or unitary local authorities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i="1" dirty="0">
                          <a:solidFill>
                            <a:schemeClr val="tx1"/>
                          </a:solidFill>
                          <a:latin typeface="Segoe UI Light" panose="020B0502040204020203" pitchFamily="34" charset="0"/>
                        </a:rPr>
                        <a:t>Up to</a:t>
                      </a:r>
                      <a:r>
                        <a:rPr lang="en-GB" sz="1100" i="1" baseline="0" dirty="0">
                          <a:solidFill>
                            <a:schemeClr val="tx1"/>
                          </a:solidFill>
                          <a:latin typeface="Segoe UI Light" panose="020B0502040204020203" pitchFamily="34" charset="0"/>
                        </a:rPr>
                        <a:t> five per LA</a:t>
                      </a:r>
                      <a:endParaRPr lang="en-GB" sz="1100" i="1"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137616974"/>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488504" y="3263349"/>
            <a:ext cx="2880320" cy="658525"/>
          </a:xfrm>
          <a:prstGeom prst="rect">
            <a:avLst/>
          </a:prstGeom>
          <a:solidFill>
            <a:srgbClr val="173861"/>
          </a:solid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Font typeface="Arial" pitchFamily="34" charset="0"/>
              <a:buNone/>
            </a:pPr>
            <a:r>
              <a:rPr lang="en-GB" sz="3600" b="1" kern="0" dirty="0">
                <a:solidFill>
                  <a:schemeClr val="bg1"/>
                </a:solidFill>
                <a:latin typeface="Segoe UI"/>
                <a:ea typeface="Segoe UI" panose="020B0502040204020203" pitchFamily="34" charset="0"/>
                <a:cs typeface="Segoe UI" panose="020B0502040204020203" pitchFamily="34" charset="0"/>
              </a:rPr>
              <a:t>Appendix</a:t>
            </a:r>
          </a:p>
        </p:txBody>
      </p:sp>
    </p:spTree>
    <p:extLst>
      <p:ext uri="{BB962C8B-B14F-4D97-AF65-F5344CB8AC3E}">
        <p14:creationId xmlns:p14="http://schemas.microsoft.com/office/powerpoint/2010/main" val="2755230270"/>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46063" y="0"/>
            <a:ext cx="9171433" cy="785794"/>
          </a:xfrm>
          <a:prstGeom prst="rect">
            <a:avLst/>
          </a:prstGeom>
        </p:spPr>
        <p:txBody>
          <a:bodyPr anchor="ctr"/>
          <a:lstStyle/>
          <a:p>
            <a:r>
              <a:rPr lang="en-US" sz="2000" dirty="0">
                <a:latin typeface="Segoe UI"/>
              </a:rPr>
              <a:t>Appendix A – cluster information</a:t>
            </a:r>
          </a:p>
        </p:txBody>
      </p:sp>
      <p:graphicFrame>
        <p:nvGraphicFramePr>
          <p:cNvPr id="4" name="D_b62a120cc364f275" hidden="1"/>
          <p:cNvGraphicFramePr/>
          <p:nvPr>
            <p:extLst>
              <p:ext uri="{D42A27DB-BD31-4B8C-83A1-F6EECF244321}">
                <p14:modId xmlns:p14="http://schemas.microsoft.com/office/powerpoint/2010/main" val="1438732512"/>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Ipsos Ribbon Rules" hidden="1"/>
          <p:cNvGraphicFramePr/>
          <p:nvPr>
            <p:extLst>
              <p:ext uri="{D42A27DB-BD31-4B8C-83A1-F6EECF244321}">
                <p14:modId xmlns:p14="http://schemas.microsoft.com/office/powerpoint/2010/main" val="230503007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D_5f3f2349e50b9f38"/>
          <p:cNvSpPr txBox="1"/>
          <p:nvPr/>
        </p:nvSpPr>
        <p:spPr>
          <a:xfrm>
            <a:off x="6969224" y="6097458"/>
            <a:ext cx="2646138" cy="184666"/>
          </a:xfrm>
          <a:prstGeom prst="rect">
            <a:avLst/>
          </a:prstGeom>
          <a:noFill/>
        </p:spPr>
        <p:txBody>
          <a:bodyPr wrap="square" lIns="0" tIns="0" rIns="0" bIns="0" rtlCol="0">
            <a:spAutoFit/>
          </a:bodyPr>
          <a:lstStyle/>
          <a:p>
            <a:r>
              <a:rPr lang="en-GB" dirty="0">
                <a:latin typeface="Segoe UI"/>
              </a:rPr>
              <a:t>Sheffield CCG</a:t>
            </a:r>
          </a:p>
        </p:txBody>
      </p:sp>
      <p:sp>
        <p:nvSpPr>
          <p:cNvPr id="10"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12" name="TextBox 11"/>
          <p:cNvSpPr txBox="1"/>
          <p:nvPr/>
        </p:nvSpPr>
        <p:spPr>
          <a:xfrm>
            <a:off x="344488" y="976425"/>
            <a:ext cx="9073008" cy="830997"/>
          </a:xfrm>
          <a:prstGeom prst="rect">
            <a:avLst/>
          </a:prstGeom>
          <a:noFill/>
        </p:spPr>
        <p:txBody>
          <a:bodyPr wrap="square" lIns="0" tIns="0" rIns="0" bIns="0" rtlCol="0">
            <a:spAutoFit/>
          </a:bodyPr>
          <a:lstStyle/>
          <a:p>
            <a:pPr algn="l"/>
            <a:r>
              <a:rPr lang="en-GB" sz="1400" dirty="0">
                <a:latin typeface="Segoe UI"/>
                <a:ea typeface="Segoe UI" panose="020B0502040204020203" pitchFamily="34" charset="0"/>
                <a:cs typeface="Segoe UI" panose="020B0502040204020203" pitchFamily="34" charset="0"/>
              </a:rPr>
              <a:t>Each CCG is compared to a cluster of the 20 other CCGs to which they are most similar. The clusters are based on the following variables: </a:t>
            </a:r>
          </a:p>
          <a:p>
            <a:pPr algn="l">
              <a:spcBef>
                <a:spcPts val="1200"/>
              </a:spcBef>
            </a:pPr>
            <a:endParaRPr lang="en-GB" sz="1600" dirty="0">
              <a:latin typeface="Segoe UI"/>
            </a:endParaRPr>
          </a:p>
        </p:txBody>
      </p:sp>
      <p:graphicFrame>
        <p:nvGraphicFramePr>
          <p:cNvPr id="3" name="D_9b8ca27023f3178a"/>
          <p:cNvGraphicFramePr>
            <a:graphicFrameLocks noGrp="1"/>
          </p:cNvGraphicFramePr>
          <p:nvPr>
            <p:extLst>
              <p:ext uri="{D42A27DB-BD31-4B8C-83A1-F6EECF244321}">
                <p14:modId xmlns:p14="http://schemas.microsoft.com/office/powerpoint/2010/main" val="1591345918"/>
              </p:ext>
            </p:extLst>
          </p:nvPr>
        </p:nvGraphicFramePr>
        <p:xfrm>
          <a:off x="416496" y="3068960"/>
          <a:ext cx="8928992" cy="2935390"/>
        </p:xfrm>
        <a:graphic>
          <a:graphicData uri="http://schemas.openxmlformats.org/drawingml/2006/table">
            <a:tbl>
              <a:tblPr firstRow="1" bandRow="1">
                <a:tableStyleId>{8799B23B-EC83-4686-B30A-512413B5E67A}</a:tableStyleId>
              </a:tblPr>
              <a:tblGrid>
                <a:gridCol w="4464496">
                  <a:extLst>
                    <a:ext uri="{9D8B030D-6E8A-4147-A177-3AD203B41FA5}">
                      <a16:colId xmlns="" xmlns:a16="http://schemas.microsoft.com/office/drawing/2014/main" val="20000"/>
                    </a:ext>
                  </a:extLst>
                </a:gridCol>
                <a:gridCol w="4464496">
                  <a:extLst>
                    <a:ext uri="{9D8B030D-6E8A-4147-A177-3AD203B41FA5}">
                      <a16:colId xmlns="" xmlns:a16="http://schemas.microsoft.com/office/drawing/2014/main" val="20001"/>
                    </a:ext>
                  </a:extLst>
                </a:gridCol>
              </a:tblGrid>
              <a:tr h="293539">
                <a:tc>
                  <a:txBody>
                    <a:bodyPr/>
                    <a:lstStyle/>
                    <a:p>
                      <a:r>
                        <a:rPr lang="en-GB" sz="1200" b="0" dirty="0"/>
                        <a:t>Coventry and Rugby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Hull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0"/>
                  </a:ext>
                </a:extLst>
              </a:tr>
              <a:tr h="293539">
                <a:tc>
                  <a:txBody>
                    <a:bodyPr/>
                    <a:lstStyle/>
                    <a:p>
                      <a:r>
                        <a:rPr lang="en-GB" sz="1200" b="0" dirty="0"/>
                        <a:t>Southern Derbyshire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Brighton and Hove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1"/>
                  </a:ext>
                </a:extLst>
              </a:tr>
              <a:tr h="293539">
                <a:tc>
                  <a:txBody>
                    <a:bodyPr/>
                    <a:lstStyle/>
                    <a:p>
                      <a:r>
                        <a:rPr lang="en-GB" sz="1200" b="0" dirty="0"/>
                        <a:t>Bristol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Wakefield CCG </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2"/>
                  </a:ext>
                </a:extLst>
              </a:tr>
              <a:tr h="293539">
                <a:tc>
                  <a:txBody>
                    <a:bodyPr/>
                    <a:lstStyle/>
                    <a:p>
                      <a:r>
                        <a:rPr lang="en-GB" sz="1200" b="0" dirty="0"/>
                        <a:t>West Leicestershire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Southampton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3"/>
                  </a:ext>
                </a:extLst>
              </a:tr>
              <a:tr h="293539">
                <a:tc>
                  <a:txBody>
                    <a:bodyPr/>
                    <a:lstStyle/>
                    <a:p>
                      <a:r>
                        <a:rPr lang="en-GB" sz="1200" b="0" dirty="0"/>
                        <a:t>Liverpool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Doncaster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4"/>
                  </a:ext>
                </a:extLst>
              </a:tr>
              <a:tr h="293539">
                <a:tc>
                  <a:txBody>
                    <a:bodyPr/>
                    <a:lstStyle/>
                    <a:p>
                      <a:r>
                        <a:rPr lang="en-GB" sz="1200" b="0" dirty="0"/>
                        <a:t>North Durham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Salford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5"/>
                  </a:ext>
                </a:extLst>
              </a:tr>
              <a:tr h="293539">
                <a:tc>
                  <a:txBody>
                    <a:bodyPr/>
                    <a:lstStyle/>
                    <a:p>
                      <a:r>
                        <a:rPr lang="en-GB" sz="1200" b="0" dirty="0"/>
                        <a:t>Portsmouth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Greater Preston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6"/>
                  </a:ext>
                </a:extLst>
              </a:tr>
              <a:tr h="293539">
                <a:tc>
                  <a:txBody>
                    <a:bodyPr/>
                    <a:lstStyle/>
                    <a:p>
                      <a:r>
                        <a:rPr lang="en-GB" sz="1200" b="0" dirty="0"/>
                        <a:t>Greater Huddersfield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Canterbury and Coastal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7"/>
                  </a:ext>
                </a:extLst>
              </a:tr>
              <a:tr h="293539">
                <a:tc>
                  <a:txBody>
                    <a:bodyPr/>
                    <a:lstStyle/>
                    <a:p>
                      <a:r>
                        <a:rPr lang="en-GB" sz="1200" b="0" dirty="0"/>
                        <a:t>Newcastle Gateshead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Oxfordshire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8"/>
                  </a:ext>
                </a:extLst>
              </a:tr>
              <a:tr h="293539">
                <a:tc>
                  <a:txBody>
                    <a:bodyPr/>
                    <a:lstStyle/>
                    <a:p>
                      <a:r>
                        <a:rPr lang="en-GB" sz="1200" b="0" dirty="0"/>
                        <a:t>Lincolnshire West CCG</a:t>
                      </a:r>
                    </a:p>
                  </a:txBody>
                  <a:tcPr>
                    <a:lnL w="12700" cap="flat" cmpd="sng" algn="ctr">
                      <a:noFill/>
                      <a:prstDash val="solid"/>
                      <a:round/>
                      <a:headEnd type="none" w="med" len="med"/>
                      <a:tailEnd type="none" w="med" len="med"/>
                    </a:lnL>
                    <a:lnR w="12700" cap="flat" cmpd="sng" algn="ctr">
                      <a:solidFill>
                        <a:srgbClr val="74AA50"/>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Vale of York CCG</a:t>
                      </a:r>
                    </a:p>
                  </a:txBody>
                  <a:tcPr>
                    <a:lnL w="12700" cap="flat" cmpd="sng" algn="ctr">
                      <a:solidFill>
                        <a:srgbClr val="74AA5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9"/>
                  </a:ext>
                </a:extLst>
              </a:tr>
            </a:tbl>
          </a:graphicData>
        </a:graphic>
      </p:graphicFrame>
      <p:graphicFrame>
        <p:nvGraphicFramePr>
          <p:cNvPr id="11" name="Picture Placeholder 4"/>
          <p:cNvGraphicFramePr>
            <a:graphicFrameLocks/>
          </p:cNvGraphicFramePr>
          <p:nvPr>
            <p:extLst>
              <p:ext uri="{D42A27DB-BD31-4B8C-83A1-F6EECF244321}">
                <p14:modId xmlns:p14="http://schemas.microsoft.com/office/powerpoint/2010/main" val="1756232533"/>
              </p:ext>
            </p:extLst>
          </p:nvPr>
        </p:nvGraphicFramePr>
        <p:xfrm>
          <a:off x="364574" y="1556792"/>
          <a:ext cx="9898062" cy="1240614"/>
        </p:xfrm>
        <a:graphic>
          <a:graphicData uri="http://schemas.openxmlformats.org/drawingml/2006/table">
            <a:tbl>
              <a:tblPr firstRow="1" bandRow="1">
                <a:tableStyleId>{5C22544A-7EE6-4342-B048-85BDC9FD1C3A}</a:tableStyleId>
              </a:tblPr>
              <a:tblGrid>
                <a:gridCol w="3576910">
                  <a:extLst>
                    <a:ext uri="{9D8B030D-6E8A-4147-A177-3AD203B41FA5}">
                      <a16:colId xmlns="" xmlns:a16="http://schemas.microsoft.com/office/drawing/2014/main" val="20000"/>
                    </a:ext>
                  </a:extLst>
                </a:gridCol>
                <a:gridCol w="6321152">
                  <a:extLst>
                    <a:ext uri="{9D8B030D-6E8A-4147-A177-3AD203B41FA5}">
                      <a16:colId xmlns="" xmlns:a16="http://schemas.microsoft.com/office/drawing/2014/main" val="20001"/>
                    </a:ext>
                  </a:extLst>
                </a:gridCol>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Index of Multiple Deprivation averages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       (overall and health domain)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Population registered with practices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26214">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Age of population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Population density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307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Ethnicity</a:t>
                      </a:r>
                    </a:p>
                    <a:p>
                      <a:endPar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Ratio of registered population to overall population</a:t>
                      </a:r>
                    </a:p>
                    <a:p>
                      <a:endPar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9" name="TextBox 8"/>
          <p:cNvSpPr txBox="1"/>
          <p:nvPr/>
        </p:nvSpPr>
        <p:spPr>
          <a:xfrm>
            <a:off x="366322" y="2722933"/>
            <a:ext cx="6246710" cy="215444"/>
          </a:xfrm>
          <a:prstGeom prst="rect">
            <a:avLst/>
          </a:prstGeom>
          <a:noFill/>
        </p:spPr>
        <p:txBody>
          <a:bodyPr wrap="none" lIns="0" tIns="0" rIns="0" bIns="0" rtlCol="0">
            <a:spAutoFit/>
          </a:bodyPr>
          <a:lstStyle/>
          <a:p>
            <a:pPr algn="l"/>
            <a:r>
              <a:rPr lang="en-GB" sz="1400" dirty="0">
                <a:latin typeface="Segoe UI"/>
                <a:ea typeface="Segoe UI" panose="020B0502040204020203" pitchFamily="34" charset="0"/>
                <a:cs typeface="Segoe UI" panose="020B0502040204020203" pitchFamily="34" charset="0"/>
              </a:rPr>
              <a:t>Based on these variables, the following 20 CCGs form the CCG cluster for Sheffield CCG</a:t>
            </a:r>
          </a:p>
        </p:txBody>
      </p:sp>
      <p:sp>
        <p:nvSpPr>
          <p:cNvPr id="14" name="Text Placeholder 1"/>
          <p:cNvSpPr txBox="1">
            <a:spLocks/>
          </p:cNvSpPr>
          <p:nvPr/>
        </p:nvSpPr>
        <p:spPr>
          <a:xfrm>
            <a:off x="408257" y="384454"/>
            <a:ext cx="2365701" cy="524265"/>
          </a:xfrm>
          <a:prstGeom prst="rect">
            <a:avLst/>
          </a:prstGeom>
          <a:solidFill>
            <a:srgbClr val="173861"/>
          </a:solid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Font typeface="Arial" pitchFamily="34" charset="0"/>
              <a:buNone/>
            </a:pPr>
            <a:r>
              <a:rPr lang="en-GB" sz="2800" b="1" kern="0" dirty="0">
                <a:solidFill>
                  <a:schemeClr val="bg1"/>
                </a:solidFill>
                <a:latin typeface="Segoe UI"/>
                <a:ea typeface="Segoe UI" panose="020B0502040204020203" pitchFamily="34" charset="0"/>
                <a:cs typeface="Segoe UI" panose="020B0502040204020203" pitchFamily="34" charset="0"/>
              </a:rPr>
              <a:t>CCG clusters</a:t>
            </a:r>
          </a:p>
        </p:txBody>
      </p:sp>
    </p:spTree>
    <p:extLst>
      <p:ext uri="{BB962C8B-B14F-4D97-AF65-F5344CB8AC3E}">
        <p14:creationId xmlns:p14="http://schemas.microsoft.com/office/powerpoint/2010/main" val="2281522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bwMode="ltGray">
          <a:xfrm>
            <a:off x="234184" y="6715148"/>
            <a:ext cx="610642"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lumMod val="75000"/>
                  </a:schemeClr>
                </a:solidFill>
              </a:rPr>
              <a:t>© Ipsos MORI</a:t>
            </a:r>
          </a:p>
        </p:txBody>
      </p:sp>
      <p:sp>
        <p:nvSpPr>
          <p:cNvPr id="8" name="TextBox 7"/>
          <p:cNvSpPr txBox="1"/>
          <p:nvPr/>
        </p:nvSpPr>
        <p:spPr bwMode="ltGray">
          <a:xfrm>
            <a:off x="912356" y="6715148"/>
            <a:ext cx="8765044" cy="142852"/>
          </a:xfrm>
          <a:prstGeom prst="rect">
            <a:avLst/>
          </a:prstGeom>
          <a:noFill/>
        </p:spPr>
        <p:txBody>
          <a:bodyPr wrap="square" lIns="0" tIns="0" rIns="0" bIns="0" rtlCol="0" anchor="t" anchorCtr="0">
            <a:noAutofit/>
          </a:bodyPr>
          <a:lstStyle/>
          <a:p>
            <a:pPr algn="l"/>
            <a:r>
              <a:rPr lang="en-GB" sz="700" dirty="0">
                <a:solidFill>
                  <a:schemeClr val="bg1">
                    <a:lumMod val="75000"/>
                  </a:schemeClr>
                </a:solidFill>
              </a:rPr>
              <a:t>This work was carried out in accordance with the requirements of the international quality standard for market research, ISO 20252:2006 and with the Ipsos MORI Terms and Conditions which can be found </a:t>
            </a:r>
            <a:r>
              <a:rPr lang="en-GB" sz="700" dirty="0">
                <a:solidFill>
                  <a:schemeClr val="bg1">
                    <a:lumMod val="75000"/>
                  </a:schemeClr>
                </a:solidFill>
                <a:hlinkClick r:id="rId3"/>
              </a:rPr>
              <a:t>here</a:t>
            </a:r>
            <a:r>
              <a:rPr lang="en-GB" sz="700" dirty="0">
                <a:solidFill>
                  <a:schemeClr val="bg1">
                    <a:lumMod val="75000"/>
                  </a:schemeClr>
                </a:solidFill>
              </a:rPr>
              <a:t> </a:t>
            </a:r>
            <a:endParaRPr lang="en-US" sz="700" dirty="0">
              <a:solidFill>
                <a:schemeClr val="bg1">
                  <a:lumMod val="75000"/>
                </a:schemeClr>
              </a:solidFill>
            </a:endParaRPr>
          </a:p>
        </p:txBody>
      </p:sp>
    </p:spTree>
    <p:extLst>
      <p:ext uri="{BB962C8B-B14F-4D97-AF65-F5344CB8AC3E}">
        <p14:creationId xmlns:p14="http://schemas.microsoft.com/office/powerpoint/2010/main" val="24136036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404813"/>
            <a:ext cx="5904210" cy="504056"/>
          </a:xfrm>
          <a:solidFill>
            <a:srgbClr val="173861"/>
          </a:solidFill>
        </p:spPr>
        <p:txBody>
          <a:bodyPr/>
          <a:lstStyle/>
          <a:p>
            <a:r>
              <a:rPr lang="en-GB" sz="2800" dirty="0">
                <a:latin typeface="Segoe UI" panose="020B0502040204020203" pitchFamily="34" charset="0"/>
                <a:ea typeface="Segoe UI" panose="020B0502040204020203" pitchFamily="34" charset="0"/>
                <a:cs typeface="Segoe UI" panose="020B0502040204020203" pitchFamily="34" charset="0"/>
              </a:rPr>
              <a:t>Methodology and technical details</a:t>
            </a:r>
          </a:p>
        </p:txBody>
      </p:sp>
      <p:sp>
        <p:nvSpPr>
          <p:cNvPr id="5" name="Content Placeholder 4"/>
          <p:cNvSpPr>
            <a:spLocks noGrp="1"/>
          </p:cNvSpPr>
          <p:nvPr>
            <p:ph sz="quarter" idx="10"/>
          </p:nvPr>
        </p:nvSpPr>
        <p:spPr>
          <a:xfrm>
            <a:off x="272480" y="908720"/>
            <a:ext cx="2520280" cy="5184576"/>
          </a:xfrm>
        </p:spPr>
        <p:txBody>
          <a:bodyPr/>
          <a:lstStyle/>
          <a:p>
            <a:pPr>
              <a:spcAft>
                <a:spcPts val="600"/>
              </a:spcAft>
            </a:pPr>
            <a:r>
              <a:rPr lang="en-GB" sz="1400" dirty="0">
                <a:solidFill>
                  <a:schemeClr val="tx1">
                    <a:lumMod val="90000"/>
                    <a:lumOff val="10000"/>
                  </a:schemeClr>
                </a:solidFill>
                <a:latin typeface="Segoe UI Light" panose="020B0502040204020203" pitchFamily="34" charset="0"/>
                <a:cs typeface="Arial" panose="020B0604020202020204" pitchFamily="34" charset="0"/>
              </a:rPr>
              <a:t>Within the survey, stakeholders were asked a series of questions about their working relationship with the CCG. In addition, to reflect each core stakeholder group’s different area of expertise and knowledge, they were presented with a short section of questions specific to the stakeholder group they represented.</a:t>
            </a:r>
          </a:p>
          <a:p>
            <a:pPr>
              <a:spcAft>
                <a:spcPts val="600"/>
              </a:spcAft>
            </a:pPr>
            <a:r>
              <a:rPr lang="en-GB" sz="1400" dirty="0">
                <a:solidFill>
                  <a:schemeClr val="tx1">
                    <a:lumMod val="90000"/>
                    <a:lumOff val="10000"/>
                  </a:schemeClr>
                </a:solidFill>
                <a:latin typeface="Segoe UI Light" panose="020B0502040204020203" pitchFamily="34" charset="0"/>
                <a:cs typeface="Arial" panose="020B0604020202020204" pitchFamily="34" charset="0"/>
              </a:rPr>
              <a:t>Fieldwork was conducted between 16th January 2017 and 28th February 2017.</a:t>
            </a:r>
            <a:endParaRPr lang="en-GB" sz="1400" strike="sngStrike" dirty="0">
              <a:latin typeface="Segoe UI Light" panose="020B0502040204020203" pitchFamily="34" charset="0"/>
              <a:cs typeface="Arial" panose="020B0604020202020204" pitchFamily="34" charset="0"/>
            </a:endParaRPr>
          </a:p>
          <a:p>
            <a:pPr>
              <a:spcAft>
                <a:spcPts val="600"/>
              </a:spcAft>
            </a:pPr>
            <a:r>
              <a:rPr lang="en-GB" sz="1400" dirty="0">
                <a:solidFill>
                  <a:schemeClr val="tx1">
                    <a:lumMod val="90000"/>
                    <a:lumOff val="10000"/>
                  </a:schemeClr>
                </a:solidFill>
                <a:latin typeface="Segoe UI Light" panose="020B0502040204020203" pitchFamily="34" charset="0"/>
                <a:cs typeface="Arial" panose="020B0604020202020204" pitchFamily="34" charset="0"/>
              </a:rPr>
              <a:t>87 of the CCG’s stakeholders completed the survey. The overall response rate was 77% which varied across the stakeholder groups as shown in the table opposite.</a:t>
            </a:r>
          </a:p>
        </p:txBody>
      </p:sp>
      <p:sp>
        <p:nvSpPr>
          <p:cNvPr id="6" name="Rounded Rectangle 5"/>
          <p:cNvSpPr/>
          <p:nvPr/>
        </p:nvSpPr>
        <p:spPr bwMode="auto">
          <a:xfrm>
            <a:off x="3008784" y="1052736"/>
            <a:ext cx="6696744" cy="5112568"/>
          </a:xfrm>
          <a:prstGeom prst="roundRect">
            <a:avLst>
              <a:gd name="adj" fmla="val 3958"/>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8" name="D_d798ac772606421a"/>
          <p:cNvSpPr txBox="1"/>
          <p:nvPr/>
        </p:nvSpPr>
        <p:spPr>
          <a:xfrm>
            <a:off x="3152800" y="1206624"/>
            <a:ext cx="4561589" cy="307777"/>
          </a:xfrm>
          <a:prstGeom prst="rect">
            <a:avLst/>
          </a:prstGeom>
          <a:solidFill>
            <a:srgbClr val="9A83B3"/>
          </a:solidFill>
        </p:spPr>
        <p:txBody>
          <a:bodyPr wrap="square" rtlCol="0">
            <a:spAutoFit/>
          </a:bodyPr>
          <a:lstStyle/>
          <a:p>
            <a:pPr algn="l"/>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Survey response rates for Sheffield CCG</a:t>
            </a:r>
          </a:p>
        </p:txBody>
      </p:sp>
      <p:graphicFrame>
        <p:nvGraphicFramePr>
          <p:cNvPr id="9" name="D_f842815fac7c7a6b"/>
          <p:cNvGraphicFramePr>
            <a:graphicFrameLocks/>
          </p:cNvGraphicFramePr>
          <p:nvPr>
            <p:extLst>
              <p:ext uri="{D42A27DB-BD31-4B8C-83A1-F6EECF244321}">
                <p14:modId xmlns:p14="http://schemas.microsoft.com/office/powerpoint/2010/main" val="653690119"/>
              </p:ext>
            </p:extLst>
          </p:nvPr>
        </p:nvGraphicFramePr>
        <p:xfrm>
          <a:off x="3165760" y="1571854"/>
          <a:ext cx="6382791" cy="4233410"/>
        </p:xfrm>
        <a:graphic>
          <a:graphicData uri="http://schemas.openxmlformats.org/drawingml/2006/table">
            <a:tbl>
              <a:tblPr bandRow="1">
                <a:tableStyleId>{ED083AE6-46FA-4A59-8FB0-9F97EB10719F}</a:tableStyleId>
              </a:tblPr>
              <a:tblGrid>
                <a:gridCol w="2147280">
                  <a:extLst>
                    <a:ext uri="{9D8B030D-6E8A-4147-A177-3AD203B41FA5}">
                      <a16:colId xmlns="" xmlns:a16="http://schemas.microsoft.com/office/drawing/2014/main" val="20000"/>
                    </a:ext>
                  </a:extLst>
                </a:gridCol>
                <a:gridCol w="1411837">
                  <a:extLst>
                    <a:ext uri="{9D8B030D-6E8A-4147-A177-3AD203B41FA5}">
                      <a16:colId xmlns="" xmlns:a16="http://schemas.microsoft.com/office/drawing/2014/main" val="20001"/>
                    </a:ext>
                  </a:extLst>
                </a:gridCol>
                <a:gridCol w="1411837">
                  <a:extLst>
                    <a:ext uri="{9D8B030D-6E8A-4147-A177-3AD203B41FA5}">
                      <a16:colId xmlns="" xmlns:a16="http://schemas.microsoft.com/office/drawing/2014/main" val="20002"/>
                    </a:ext>
                  </a:extLst>
                </a:gridCol>
                <a:gridCol w="1411837">
                  <a:extLst>
                    <a:ext uri="{9D8B030D-6E8A-4147-A177-3AD203B41FA5}">
                      <a16:colId xmlns="" xmlns:a16="http://schemas.microsoft.com/office/drawing/2014/main" val="20003"/>
                    </a:ext>
                  </a:extLst>
                </a:gridCol>
              </a:tblGrid>
              <a:tr h="607485">
                <a:tc>
                  <a:txBody>
                    <a:bodyPr/>
                    <a:lstStyle/>
                    <a:p>
                      <a:pPr marL="0" algn="l" defTabSz="914400" rtl="0" eaLnBrk="1" latinLnBrk="0" hangingPunct="1"/>
                      <a:r>
                        <a:rPr lang="en-GB" sz="1200" b="1" kern="1200" dirty="0">
                          <a:solidFill>
                            <a:srgbClr val="9A83B3"/>
                          </a:solidFill>
                          <a:latin typeface="Segoe UI" panose="020B0502040204020203" pitchFamily="34" charset="0"/>
                          <a:ea typeface="Segoe UI" panose="020B0502040204020203" pitchFamily="34" charset="0"/>
                          <a:cs typeface="Segoe UI" panose="020B0502040204020203" pitchFamily="34" charset="0"/>
                        </a:rPr>
                        <a:t>Stakeholder group</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a:solidFill>
                            <a:srgbClr val="9A83B3"/>
                          </a:solidFill>
                          <a:latin typeface="Segoe UI" panose="020B0502040204020203" pitchFamily="34" charset="0"/>
                          <a:ea typeface="Segoe UI" panose="020B0502040204020203" pitchFamily="34" charset="0"/>
                          <a:cs typeface="Segoe UI" panose="020B0502040204020203" pitchFamily="34" charset="0"/>
                        </a:rPr>
                        <a:t>Invited to take part in survey</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a:solidFill>
                            <a:srgbClr val="9A83B3"/>
                          </a:solidFill>
                          <a:latin typeface="Segoe UI" panose="020B0502040204020203" pitchFamily="34" charset="0"/>
                          <a:ea typeface="Segoe UI" panose="020B0502040204020203" pitchFamily="34" charset="0"/>
                          <a:cs typeface="Segoe UI" panose="020B0502040204020203" pitchFamily="34" charset="0"/>
                        </a:rPr>
                        <a:t>Completed survey</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a:solidFill>
                            <a:srgbClr val="9A83B3"/>
                          </a:solidFill>
                          <a:latin typeface="Segoe UI" panose="020B0502040204020203" pitchFamily="34" charset="0"/>
                          <a:ea typeface="Segoe UI" panose="020B0502040204020203" pitchFamily="34" charset="0"/>
                          <a:cs typeface="Segoe UI" panose="020B0502040204020203" pitchFamily="34" charset="0"/>
                        </a:rPr>
                        <a:t>Response rate</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04673">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GP member practices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dirty="0">
                          <a:solidFill>
                            <a:schemeClr val="tx1"/>
                          </a:solidFill>
                          <a:latin typeface="Segoe UI Light" panose="020B0502040204020203" pitchFamily="34" charset="0"/>
                          <a:ea typeface="+mn-ea"/>
                          <a:cs typeface="+mn-cs"/>
                        </a:rPr>
                        <a:t>82</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dirty="0">
                          <a:solidFill>
                            <a:schemeClr val="tx1"/>
                          </a:solidFill>
                          <a:latin typeface="Segoe UI Light" panose="020B0502040204020203" pitchFamily="34" charset="0"/>
                          <a:ea typeface="+mn-ea"/>
                          <a:cs typeface="+mn-cs"/>
                        </a:rPr>
                        <a:t>63</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u="none" kern="1200" dirty="0">
                          <a:solidFill>
                            <a:schemeClr val="tx1"/>
                          </a:solidFill>
                          <a:latin typeface="Segoe UI Light" panose="020B0502040204020203" pitchFamily="34" charset="0"/>
                          <a:ea typeface="+mn-ea"/>
                          <a:cs typeface="+mn-cs"/>
                        </a:rPr>
                        <a:t>77%</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04673">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2</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1</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u="none">
                          <a:solidFill>
                            <a:schemeClr val="tx1"/>
                          </a:solidFill>
                          <a:latin typeface="Segoe UI Light" panose="020B0502040204020203" pitchFamily="34" charset="0"/>
                        </a:rPr>
                        <a:t>50%</a:t>
                      </a:r>
                      <a:endParaRPr lang="en-GB" sz="1100" b="0" i="0" u="none"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046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Segoe UI Light" panose="020B0502040204020203" pitchFamily="34" charset="0"/>
                          <a:ea typeface="+mn-ea"/>
                          <a:cs typeface="+mn-cs"/>
                        </a:rPr>
                        <a:t>Local </a:t>
                      </a:r>
                      <a:r>
                        <a:rPr lang="en-GB" sz="1100" b="1" kern="1200" dirty="0" err="1">
                          <a:solidFill>
                            <a:schemeClr val="tx1"/>
                          </a:solidFill>
                          <a:latin typeface="Segoe UI Light" panose="020B0502040204020203" pitchFamily="34" charset="0"/>
                          <a:ea typeface="+mn-ea"/>
                          <a:cs typeface="+mn-cs"/>
                        </a:rPr>
                        <a:t>Healthwatch</a:t>
                      </a:r>
                      <a:r>
                        <a:rPr lang="en-GB" sz="1100" b="1" kern="1200" dirty="0">
                          <a:solidFill>
                            <a:schemeClr val="tx1"/>
                          </a:solidFill>
                          <a:latin typeface="Segoe UI Light" panose="020B0502040204020203" pitchFamily="34" charset="0"/>
                          <a:ea typeface="+mn-ea"/>
                          <a:cs typeface="+mn-cs"/>
                        </a:rPr>
                        <a:t>/patient groups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3</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3</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u="none">
                          <a:solidFill>
                            <a:schemeClr val="tx1"/>
                          </a:solidFill>
                          <a:latin typeface="Segoe UI Light" panose="020B0502040204020203" pitchFamily="34" charset="0"/>
                        </a:rPr>
                        <a:t>100%</a:t>
                      </a:r>
                      <a:endParaRPr lang="en-GB" sz="1100" b="0" i="0" u="none"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04673">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NHS providers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7</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6</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u="none">
                          <a:solidFill>
                            <a:schemeClr val="tx1"/>
                          </a:solidFill>
                          <a:latin typeface="Segoe UI Light" panose="020B0502040204020203" pitchFamily="34" charset="0"/>
                        </a:rPr>
                        <a:t>86%</a:t>
                      </a:r>
                      <a:endParaRPr lang="en-GB" sz="1100" b="0" i="0" u="none"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504673">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Other CCGs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a:solidFill>
                            <a:schemeClr val="tx1"/>
                          </a:solidFill>
                          <a:latin typeface="Segoe UI Light" panose="020B0502040204020203" pitchFamily="34" charset="0"/>
                        </a:rPr>
                        <a:t>4</a:t>
                      </a:r>
                      <a:endParaRPr lang="en-GB" sz="1100" i="0"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4</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u="none" dirty="0">
                          <a:solidFill>
                            <a:schemeClr val="tx1"/>
                          </a:solidFill>
                          <a:latin typeface="Segoe UI Light" panose="020B0502040204020203" pitchFamily="34" charset="0"/>
                        </a:rPr>
                        <a:t>100%</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504673">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Upper tier or unitary local authorities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a:solidFill>
                            <a:schemeClr val="tx1"/>
                          </a:solidFill>
                          <a:latin typeface="Segoe UI Light" panose="020B0502040204020203" pitchFamily="34" charset="0"/>
                        </a:rPr>
                        <a:t>5</a:t>
                      </a:r>
                      <a:endParaRPr lang="en-GB" sz="1100" i="0"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4</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u="none" dirty="0">
                          <a:solidFill>
                            <a:schemeClr val="tx1"/>
                          </a:solidFill>
                          <a:latin typeface="Segoe UI Light" panose="020B0502040204020203" pitchFamily="34" charset="0"/>
                        </a:rPr>
                        <a:t>80%</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504673">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Wider stakeholders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i="0">
                          <a:solidFill>
                            <a:schemeClr val="tx1"/>
                          </a:solidFill>
                          <a:latin typeface="Segoe UI Light" panose="020B0502040204020203" pitchFamily="34" charset="0"/>
                        </a:rPr>
                        <a:t>10</a:t>
                      </a:r>
                      <a:endParaRPr lang="en-GB" sz="1100" i="0"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i="0">
                          <a:solidFill>
                            <a:schemeClr val="tx1"/>
                          </a:solidFill>
                          <a:latin typeface="Segoe UI Light" panose="020B0502040204020203" pitchFamily="34" charset="0"/>
                        </a:rPr>
                        <a:t>6</a:t>
                      </a:r>
                      <a:endParaRPr lang="en-GB" sz="1100" i="0"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u="none" dirty="0">
                          <a:solidFill>
                            <a:schemeClr val="tx1"/>
                          </a:solidFill>
                          <a:latin typeface="Segoe UI Light" panose="020B0502040204020203" pitchFamily="34" charset="0"/>
                        </a:rPr>
                        <a:t>60%</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sp>
        <p:nvSpPr>
          <p:cNvPr id="8" name="D_5f3f2349e50b9f38"/>
          <p:cNvSpPr txBox="1"/>
          <p:nvPr/>
        </p:nvSpPr>
        <p:spPr>
          <a:xfrm>
            <a:off x="6310618" y="6309374"/>
            <a:ext cx="2520280" cy="153888"/>
          </a:xfrm>
          <a:prstGeom prst="rect">
            <a:avLst/>
          </a:prstGeom>
          <a:noFill/>
        </p:spPr>
        <p:txBody>
          <a:bodyPr wrap="square" lIns="0" tIns="0" rIns="0" bIns="0"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Sheffield CCG</a:t>
            </a:r>
          </a:p>
        </p:txBody>
      </p:sp>
      <p:graphicFrame>
        <p:nvGraphicFramePr>
          <p:cNvPr id="4" name="Ipsos Ribbon Rules" hidden="1"/>
          <p:cNvGraphicFramePr/>
          <p:nvPr>
            <p:extLst>
              <p:ext uri="{D42A27DB-BD31-4B8C-83A1-F6EECF244321}">
                <p14:modId xmlns:p14="http://schemas.microsoft.com/office/powerpoint/2010/main" val="83806984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5816368"/>
      </p:ext>
    </p:extLst>
  </p:cSld>
  <p:clrMapOvr>
    <a:masterClrMapping/>
  </p:clrMapOvr>
  <p:transition>
    <p:fade/>
  </p:transition>
</p:sld>
</file>

<file path=ppt/theme/theme1.xml><?xml version="1.0" encoding="utf-8"?>
<a:theme xmlns:a="http://schemas.openxmlformats.org/drawingml/2006/main" name="UK - Ipsos SRI">
  <a:themeElements>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K - Ipsos SRI">
  <a:themeElements>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0.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2.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4.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6.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8.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0.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2.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0.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4.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6.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8.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UK - Ipsos SRI</Template>
  <TotalTime>25366</TotalTime>
  <Words>12088</Words>
  <Application>Microsoft Office PowerPoint</Application>
  <PresentationFormat>A4 Paper (210x297 mm)</PresentationFormat>
  <Paragraphs>2323</Paragraphs>
  <Slides>82</Slides>
  <Notes>82</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UK - Ipsos SRI</vt:lpstr>
      <vt:lpstr>1_UK - Ipsos SRI</vt:lpstr>
      <vt:lpstr>Sheffield CCG</vt:lpstr>
      <vt:lpstr>Table of contents</vt:lpstr>
      <vt:lpstr>PowerPoint Presentation</vt:lpstr>
      <vt:lpstr>PowerPoint Presentation</vt:lpstr>
      <vt:lpstr>PowerPoint Presentation</vt:lpstr>
      <vt:lpstr>PowerPoint Presentation</vt:lpstr>
      <vt:lpstr>Background and objectives</vt:lpstr>
      <vt:lpstr>Methodology and technical details</vt:lpstr>
      <vt:lpstr>Methodology and technical details</vt:lpstr>
      <vt:lpstr>Interpreting the results</vt:lpstr>
      <vt:lpstr>Using the results – the reports</vt:lpstr>
      <vt:lpstr>Using the results – comparisons</vt:lpstr>
      <vt:lpstr>PowerPoint Presentation</vt:lpstr>
      <vt:lpstr>Overall, to what extent, if at all, do you feel you have been engaged by the CCG over the past 12 months?</vt:lpstr>
      <vt:lpstr>How satisfied or dissatisfied are you with the way in which the CCG has engaged with you over the past 12 months?</vt:lpstr>
      <vt:lpstr>Overall, how would you rate your working relationship with the CCG?</vt:lpstr>
      <vt:lpstr>To what extent do you agree or disagree with the following statements about the way in which the CCG commissions services…?</vt:lpstr>
      <vt:lpstr>To what extent do you agree or disagree with the following statements about the way in which the CCG commissions services…?</vt:lpstr>
      <vt:lpstr>To what extent do you agree or disagree with the following statements about the way in which the CCG commissions services…?</vt:lpstr>
      <vt:lpstr>To what extent do you agree or disagree with the following statements about the way in which the CCG commissions services…?</vt:lpstr>
      <vt:lpstr>To what extent do you agree or disagree with the following statements about the leadership of the CCG…?</vt:lpstr>
      <vt:lpstr>To what extent do you agree or disagree with the following statements about the overall leadership of the CCG…?</vt:lpstr>
      <vt:lpstr>To what extent do you agree or disagree with the following statements about the clinical leadership of the CCG…?</vt:lpstr>
      <vt:lpstr>To what extent do you agree or disagree with the following statements about the leadership of the CCG…?</vt:lpstr>
      <vt:lpstr>To what extent do you agree or disagree with the following statements about the leadership of the CCG…?</vt:lpstr>
      <vt:lpstr>To what extent do you agree or disagree with the following statements about the leadership of the CCG…?</vt:lpstr>
      <vt:lpstr>To what extent do you agree or disagree with the following statements about the way in which the CCG monitors and reviews the quality of commissioned services…?</vt:lpstr>
      <vt:lpstr>To what extent do you agree or disagree with the following statements about the way in which the CCG monitors and reviews the quality of commissioned services…?</vt:lpstr>
      <vt:lpstr>To what extent do you agree or disagree with the following statements about the way in which the CCG monitors and reviews the quality of commissioned services…?</vt:lpstr>
      <vt:lpstr>How much would you say you know about the CCG’s plans and priorities?</vt:lpstr>
      <vt:lpstr>To what extent do you agree or disagree with each of the following statements about the CCG’s plans and priorities, including operational and sustainability plans? </vt:lpstr>
      <vt:lpstr>To what extent do you agree or disagree with each of the following statements about the CCG’s plans and priorities…?</vt:lpstr>
      <vt:lpstr>To what extent do you agree or disagree with each of the following statements about the CCG’s plans and priorities…?</vt:lpstr>
      <vt:lpstr>To what extent do you agree or disagree with each of the following statements about the CCG’s plans and priorities…?</vt:lpstr>
      <vt:lpstr>How effective, if at all, do you feel the CCG is as a local system leader?</vt:lpstr>
      <vt:lpstr>PowerPoint Presentation</vt:lpstr>
      <vt:lpstr>How satisfied or dissatisfied are you with the steps taken by CCG to engage with patients and the public? </vt:lpstr>
      <vt:lpstr>To what extent do you agree or disagree that each of the following statements apply to your CCG?</vt:lpstr>
      <vt:lpstr>To what extent do you agree or disagree with each of the following statements…?</vt:lpstr>
      <vt:lpstr>To what extent do you agree or disagree with the following statement…?</vt:lpstr>
      <vt:lpstr>PowerPoint Presentation</vt:lpstr>
      <vt:lpstr>How well, if at all, would you say the CCG and your local authority are working together to deliver shared plans for integrated commissioning?</vt:lpstr>
      <vt:lpstr>How effective, if at all, has the CCG been as part of the Local Safeguarding Children Board?</vt:lpstr>
      <vt:lpstr>How effective, if at all, has the CCG been as part of the Safeguarding Adults Board?</vt:lpstr>
      <vt:lpstr>PowerPoint Presentation</vt:lpstr>
      <vt:lpstr>How active, if at all, would you say the CCG is as a member of the health and wellbeing board?</vt:lpstr>
      <vt:lpstr>And how well, if at all, would you say the CCG and the local authority are working together to deliver shared plans for integrated commissioning?</vt:lpstr>
      <vt:lpstr>PowerPoint Presentation</vt:lpstr>
      <vt:lpstr>To what extent, if at all, do you feel that the CCG has engaged with seldom heard groups?</vt:lpstr>
      <vt:lpstr>To what extent do you agree or disagree that the CCG listens to and acts on any concerns, complaints or issues that are raised?</vt:lpstr>
      <vt:lpstr>PowerPoint Presentation</vt:lpstr>
      <vt:lpstr>How effective, if at all, would you say the arrangements are for member participation in decision-making in your CCG?</vt:lpstr>
      <vt:lpstr>To what extent, if at all, do you feel able to influence the CCG’s decision-making process?</vt:lpstr>
      <vt:lpstr>To what extent do you agree or disagree with the following statements about the clinical leadership of your CCG/CCG…? </vt:lpstr>
      <vt:lpstr>To what extent do you agree or disagree with the following statements about the clinical leadership of your CCG/CCG…? </vt:lpstr>
      <vt:lpstr>To what extent do you agree or disagree that your contracts with the CCG place enough emphasis on delivering positive patient outcomes?</vt:lpstr>
      <vt:lpstr>How confident are you, if at all, in the systems to sustain two-way accountability between your CCG and its member practices in the CCG?</vt:lpstr>
      <vt:lpstr>How well, if at all, would you say that you understand…?</vt:lpstr>
      <vt:lpstr>How well, if at all, would you say that you understand…?</vt:lpstr>
      <vt:lpstr>How well, if at all, would you say that you understand…?</vt:lpstr>
      <vt:lpstr>How well, if at all, would you say that you understand…?</vt:lpstr>
      <vt:lpstr>How well, if at all, would you say that you understand…?</vt:lpstr>
      <vt:lpstr>To what extent do you agree or disagree that value for money is a key factor in decision making when formulating my CCG’s plans and priorities? </vt:lpstr>
      <vt:lpstr>To what extent do you agree or disagree with the following statement…?</vt:lpstr>
      <vt:lpstr>How familiar are you, if at all, with the financial position of your CCG?</vt:lpstr>
      <vt:lpstr>Approximately how often, if at all, do you have the opportunity for direct discussions with your CCG’s leaders?</vt:lpstr>
      <vt:lpstr>To what extent do you agree or disagree that representatives from member practices are able to take a leadership role within the CCG if they want to?</vt:lpstr>
      <vt:lpstr>Overall, how involved, if at all, do you feel you have been in discussions about  CCG’s plans for primary care co-commissioning?</vt:lpstr>
      <vt:lpstr>PowerPoint Presentation</vt:lpstr>
      <vt:lpstr>How well, if at all, would you say the CCG and your organisation are working together to develop long-term strategies and plans?</vt:lpstr>
      <vt:lpstr>Would you say that the amount of monitoring the CCG carries out on the quality of your services is too much, too little or about right?</vt:lpstr>
      <vt:lpstr>To what extent do you agree or disagree with the following statement…?</vt:lpstr>
      <vt:lpstr>How involved, if at all, would you say clinicians from the CCG are in discussions about…?</vt:lpstr>
      <vt:lpstr>How involved, if at all, would you say clinicians from the CCG are in discussions about…?</vt:lpstr>
      <vt:lpstr>How well, if at all, would you say the CCG understands the challenges facing your provider organisation?</vt:lpstr>
      <vt:lpstr>PowerPoint Presentation</vt:lpstr>
      <vt:lpstr>How would you rate the CCG on each of the following…?</vt:lpstr>
      <vt:lpstr>How would you rate the CCG on each of the following…?</vt:lpstr>
      <vt:lpstr>How would you rate the CCG on each of the following…?</vt:lpstr>
      <vt:lpstr>PowerPoint Presentation</vt:lpstr>
      <vt:lpstr>Appendix A – cluster information</vt:lpstr>
      <vt:lpstr>PowerPoint Presentation</vt:lpstr>
    </vt:vector>
  </TitlesOfParts>
  <Company>Ipsos MORI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Sylvie.Hobden</dc:creator>
  <cp:keywords>PowerPoint;potx;Template;Ipsos MORI</cp:keywords>
  <cp:lastModifiedBy>Eleanor Nossiter</cp:lastModifiedBy>
  <cp:revision>2601</cp:revision>
  <cp:lastPrinted>2017-01-06T16:44:43Z</cp:lastPrinted>
  <dcterms:created xsi:type="dcterms:W3CDTF">2012-04-19T11:10:37Z</dcterms:created>
  <dcterms:modified xsi:type="dcterms:W3CDTF">2017-04-27T11:37:32Z</dcterms:modified>
</cp:coreProperties>
</file>