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20.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21.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22.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23.xml" ContentType="application/vnd.openxmlformats-officedocument.presentationml.notesSlide+xml"/>
  <Override PartName="/ppt/charts/chart38.xml" ContentType="application/vnd.openxmlformats-officedocument.drawingml.chart+xml"/>
  <Override PartName="/ppt/notesSlides/notesSlide24.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25.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26.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9.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notesSlides/notesSlide30.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notesSlides/notesSlide31.xml" ContentType="application/vnd.openxmlformats-officedocument.presentationml.notesSlide+xml"/>
  <Override PartName="/ppt/charts/chart66.xml" ContentType="application/vnd.openxmlformats-officedocument.drawingml.chart+xml"/>
  <Override PartName="/ppt/notesSlides/notesSlide32.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33.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notesSlides/notesSlide3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3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36.xml" ContentType="application/vnd.openxmlformats-officedocument.presentationml.notesSlide+xml"/>
  <Override PartName="/ppt/charts/chart77.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notesSlides/notesSlide39.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notesSlides/notesSlide4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notesSlides/notesSlide41.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notesSlides/notesSlide42.xml" ContentType="application/vnd.openxmlformats-officedocument.presentationml.notesSlide+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3.xml" ContentType="application/vnd.openxmlformats-officedocument.presentationml.notesSlide+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notesSlides/notesSlide44.xml" ContentType="application/vnd.openxmlformats-officedocument.presentationml.notesSlide+xml"/>
  <Override PartName="/ppt/charts/chart105.xml" ContentType="application/vnd.openxmlformats-officedocument.drawingml.chart+xml"/>
  <Override PartName="/ppt/charts/chart106.xml" ContentType="application/vnd.openxmlformats-officedocument.drawingml.chart+xml"/>
  <Override PartName="/ppt/notesSlides/notesSlide45.xml" ContentType="application/vnd.openxmlformats-officedocument.presentationml.notesSlide+xml"/>
  <Override PartName="/ppt/charts/chart107.xml" ContentType="application/vnd.openxmlformats-officedocument.drawingml.chart+xml"/>
  <Override PartName="/ppt/charts/chart108.xml" ContentType="application/vnd.openxmlformats-officedocument.drawingml.chart+xml"/>
  <Override PartName="/ppt/notesSlides/notesSlide46.xml" ContentType="application/vnd.openxmlformats-officedocument.presentationml.notesSlide+xml"/>
  <Override PartName="/ppt/charts/chart109.xml" ContentType="application/vnd.openxmlformats-officedocument.drawingml.chart+xml"/>
  <Override PartName="/ppt/charts/chart110.xml" ContentType="application/vnd.openxmlformats-officedocument.drawingml.chart+xml"/>
  <Override PartName="/ppt/notesSlides/notesSlide47.xml" ContentType="application/vnd.openxmlformats-officedocument.presentationml.notesSlide+xml"/>
  <Override PartName="/ppt/charts/chart111.xml" ContentType="application/vnd.openxmlformats-officedocument.drawingml.chart+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charts/chart114.xml" ContentType="application/vnd.openxmlformats-officedocument.drawingml.chart+xml"/>
  <Override PartName="/ppt/notesSlides/notesSlide49.xml" ContentType="application/vnd.openxmlformats-officedocument.presentationml.notesSlide+xml"/>
  <Override PartName="/ppt/charts/chart115.xml" ContentType="application/vnd.openxmlformats-officedocument.drawingml.chart+xml"/>
  <Override PartName="/ppt/charts/chart116.xml" ContentType="application/vnd.openxmlformats-officedocument.drawingml.chart+xml"/>
  <Override PartName="/ppt/notesSlides/notesSlide50.xml" ContentType="application/vnd.openxmlformats-officedocument.presentationml.notesSlide+xml"/>
  <Override PartName="/ppt/charts/chart117.xml" ContentType="application/vnd.openxmlformats-officedocument.drawingml.chart+xml"/>
  <Override PartName="/ppt/notesSlides/notesSlide51.xml" ContentType="application/vnd.openxmlformats-officedocument.presentationml.notesSlide+xml"/>
  <Override PartName="/ppt/charts/chart118.xml" ContentType="application/vnd.openxmlformats-officedocument.drawingml.chart+xml"/>
  <Override PartName="/ppt/notesSlides/notesSlide52.xml" ContentType="application/vnd.openxmlformats-officedocument.presentationml.notesSlide+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notesSlides/notesSlide53.xml" ContentType="application/vnd.openxmlformats-officedocument.presentationml.notesSlide+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notesSlides/notesSlide54.xml" ContentType="application/vnd.openxmlformats-officedocument.presentationml.notesSlide+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notesSlides/notesSlide57.xml" ContentType="application/vnd.openxmlformats-officedocument.presentationml.notesSlide+xml"/>
  <Override PartName="/ppt/charts/chart137.xml" ContentType="application/vnd.openxmlformats-officedocument.drawingml.chart+xml"/>
  <Override PartName="/ppt/charts/chart138.xml" ContentType="application/vnd.openxmlformats-officedocument.drawingml.chart+xml"/>
  <Override PartName="/ppt/notesSlides/notesSlide58.xml" ContentType="application/vnd.openxmlformats-officedocument.presentationml.notesSlide+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notesSlides/notesSlide59.xml" ContentType="application/vnd.openxmlformats-officedocument.presentationml.notesSlide+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notesSlides/notesSlide60.xml" ContentType="application/vnd.openxmlformats-officedocument.presentationml.notesSlide+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notesSlides/notesSlide61.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notesSlides/notesSlide62.xml" ContentType="application/vnd.openxmlformats-officedocument.presentationml.notesSlide+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notesSlides/notesSlide63.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64.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65.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66.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67.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notesSlides/notesSlide68.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notesSlides/notesSlide69.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notesSlides/notesSlide70.xml" ContentType="application/vnd.openxmlformats-officedocument.presentationml.notesSlide+xml"/>
  <Override PartName="/ppt/charts/chart180.xml" ContentType="application/vnd.openxmlformats-officedocument.drawingml.chart+xml"/>
  <Override PartName="/ppt/charts/chart181.xml" ContentType="application/vnd.openxmlformats-officedocument.drawingml.chart+xml"/>
  <Override PartName="/ppt/notesSlides/notesSlide71.xml" ContentType="application/vnd.openxmlformats-officedocument.presentationml.notesSlide+xml"/>
  <Override PartName="/ppt/charts/chart182.xml" ContentType="application/vnd.openxmlformats-officedocument.drawingml.chart+xml"/>
  <Override PartName="/ppt/charts/chart183.xml" ContentType="application/vnd.openxmlformats-officedocument.drawingml.chart+xml"/>
  <Override PartName="/ppt/notesSlides/notesSlide72.xml" ContentType="application/vnd.openxmlformats-officedocument.presentationml.notesSlide+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notesSlides/notesSlide73.xml" ContentType="application/vnd.openxmlformats-officedocument.presentationml.notesSlide+xml"/>
  <Override PartName="/ppt/charts/chart188.xml" ContentType="application/vnd.openxmlformats-officedocument.drawingml.chart+xml"/>
  <Override PartName="/ppt/charts/chart189.xml" ContentType="application/vnd.openxmlformats-officedocument.drawingml.chart+xml"/>
  <Override PartName="/ppt/notesSlides/notesSlide74.xml" ContentType="application/vnd.openxmlformats-officedocument.presentationml.notesSlide+xml"/>
  <Override PartName="/ppt/charts/chart190.xml" ContentType="application/vnd.openxmlformats-officedocument.drawingml.chart+xml"/>
  <Override PartName="/ppt/charts/chart191.xml" ContentType="application/vnd.openxmlformats-officedocument.drawingml.chart+xml"/>
  <Override PartName="/ppt/notesSlides/notesSlide75.xml" ContentType="application/vnd.openxmlformats-officedocument.presentationml.notesSlide+xml"/>
  <Override PartName="/ppt/charts/chart192.xml" ContentType="application/vnd.openxmlformats-officedocument.drawingml.chart+xml"/>
  <Override PartName="/ppt/charts/chart193.xml" ContentType="application/vnd.openxmlformats-officedocument.drawingml.chart+xml"/>
  <Override PartName="/ppt/notesSlides/notesSlide76.xml" ContentType="application/vnd.openxmlformats-officedocument.presentationml.notesSlide+xml"/>
  <Override PartName="/ppt/charts/chart194.xml" ContentType="application/vnd.openxmlformats-officedocument.drawingml.chart+xml"/>
  <Override PartName="/ppt/notesSlides/notesSlide77.xml" ContentType="application/vnd.openxmlformats-officedocument.presentationml.notesSlide+xml"/>
  <Override PartName="/ppt/charts/chart195.xml" ContentType="application/vnd.openxmlformats-officedocument.drawingml.chart+xml"/>
  <Override PartName="/ppt/notesSlides/notesSlide78.xml" ContentType="application/vnd.openxmlformats-officedocument.presentationml.notesSlide+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notesSlides/notesSlide79.xml" ContentType="application/vnd.openxmlformats-officedocument.presentationml.notesSlide+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ppt/charts/chart205.xml" ContentType="application/vnd.openxmlformats-officedocument.drawingml.chart+xml"/>
  <Override PartName="/ppt/notesSlides/notesSlide80.xml" ContentType="application/vnd.openxmlformats-officedocument.presentationml.notesSlide+xml"/>
  <Override PartName="/ppt/charts/chart206.xml" ContentType="application/vnd.openxmlformats-officedocument.drawingml.chart+xml"/>
  <Override PartName="/ppt/charts/chart207.xml" ContentType="application/vnd.openxmlformats-officedocument.drawingml.chart+xml"/>
  <Override PartName="/ppt/charts/chart208.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209.xml" ContentType="application/vnd.openxmlformats-officedocument.drawingml.chart+xml"/>
  <Override PartName="/ppt/charts/chart210.xml" ContentType="application/vnd.openxmlformats-officedocument.drawingml.chart+xml"/>
  <Override PartName="/ppt/notesSlides/notesSlide83.xml" ContentType="application/vnd.openxmlformats-officedocument.presentationml.notesSlide+xml"/>
  <Override PartName="/ppt/charts/chart211.xml" ContentType="application/vnd.openxmlformats-officedocument.drawingml.chart+xml"/>
  <Override PartName="/ppt/charts/chart212.xml" ContentType="application/vnd.openxmlformats-officedocument.drawingml.chart+xml"/>
  <Override PartName="/ppt/charts/chart213.xml" ContentType="application/vnd.openxmlformats-officedocument.drawingml.chart+xml"/>
  <Override PartName="/ppt/charts/chart214.xml" ContentType="application/vnd.openxmlformats-officedocument.drawingml.chart+xml"/>
  <Override PartName="/ppt/charts/chart215.xml" ContentType="application/vnd.openxmlformats-officedocument.drawingml.chart+xml"/>
  <Override PartName="/ppt/notesSlides/notesSlide84.xml" ContentType="application/vnd.openxmlformats-officedocument.presentationml.notesSlide+xml"/>
  <Override PartName="/ppt/charts/chart216.xml" ContentType="application/vnd.openxmlformats-officedocument.drawingml.chart+xml"/>
  <Override PartName="/ppt/charts/chart217.xml" ContentType="application/vnd.openxmlformats-officedocument.drawingml.chart+xml"/>
  <Override PartName="/ppt/charts/chart218.xml" ContentType="application/vnd.openxmlformats-officedocument.drawingml.chart+xml"/>
  <Override PartName="/ppt/charts/chart219.xml" ContentType="application/vnd.openxmlformats-officedocument.drawingml.chart+xml"/>
  <Override PartName="/ppt/charts/chart220.xml" ContentType="application/vnd.openxmlformats-officedocument.drawingml.chart+xml"/>
  <Override PartName="/ppt/notesSlides/notesSlide85.xml" ContentType="application/vnd.openxmlformats-officedocument.presentationml.notesSlide+xml"/>
  <Override PartName="/ppt/charts/chart221.xml" ContentType="application/vnd.openxmlformats-officedocument.drawingml.chart+xml"/>
  <Override PartName="/ppt/charts/chart222.xml" ContentType="application/vnd.openxmlformats-officedocument.drawingml.chart+xml"/>
  <Override PartName="/ppt/charts/chart223.xml" ContentType="application/vnd.openxmlformats-officedocument.drawingml.chart+xml"/>
  <Override PartName="/ppt/charts/chart224.xml" ContentType="application/vnd.openxmlformats-officedocument.drawingml.chart+xml"/>
  <Override PartName="/ppt/charts/chart225.xml" ContentType="application/vnd.openxmlformats-officedocument.drawingml.chart+xml"/>
  <Override PartName="/ppt/notesSlides/notesSlide86.xml" ContentType="application/vnd.openxmlformats-officedocument.presentationml.notesSlide+xml"/>
  <Override PartName="/ppt/charts/chart226.xml" ContentType="application/vnd.openxmlformats-officedocument.drawingml.chart+xml"/>
  <Override PartName="/ppt/charts/chart227.xml" ContentType="application/vnd.openxmlformats-officedocument.drawingml.chart+xml"/>
  <Override PartName="/ppt/notesSlides/notesSlide87.xml" ContentType="application/vnd.openxmlformats-officedocument.presentationml.notesSlide+xml"/>
  <Override PartName="/ppt/charts/chart228.xml" ContentType="application/vnd.openxmlformats-officedocument.drawingml.chart+xml"/>
  <Override PartName="/ppt/charts/chart229.xml" ContentType="application/vnd.openxmlformats-officedocument.drawingml.chart+xml"/>
  <Override PartName="/ppt/notesSlides/notesSlide88.xml" ContentType="application/vnd.openxmlformats-officedocument.presentationml.notesSlide+xml"/>
  <Override PartName="/ppt/charts/chart230.xml" ContentType="application/vnd.openxmlformats-officedocument.drawingml.chart+xml"/>
  <Override PartName="/ppt/charts/chart231.xml" ContentType="application/vnd.openxmlformats-officedocument.drawingml.chart+xml"/>
  <Override PartName="/ppt/notesSlides/notesSlide89.xml" ContentType="application/vnd.openxmlformats-officedocument.presentationml.notesSlide+xml"/>
  <Override PartName="/ppt/charts/chart232.xml" ContentType="application/vnd.openxmlformats-officedocument.drawingml.chart+xml"/>
  <Override PartName="/ppt/charts/chart233.xml" ContentType="application/vnd.openxmlformats-officedocument.drawingml.chart+xml"/>
  <Override PartName="/ppt/notesSlides/notesSlide90.xml" ContentType="application/vnd.openxmlformats-officedocument.presentationml.notesSlide+xml"/>
  <Override PartName="/ppt/charts/chart234.xml" ContentType="application/vnd.openxmlformats-officedocument.drawingml.chart+xml"/>
  <Override PartName="/ppt/notesSlides/notesSlide91.xml" ContentType="application/vnd.openxmlformats-officedocument.presentationml.notesSlide+xml"/>
  <Override PartName="/ppt/charts/chart235.xml" ContentType="application/vnd.openxmlformats-officedocument.drawingml.chart+xml"/>
  <Override PartName="/ppt/charts/chart236.xml" ContentType="application/vnd.openxmlformats-officedocument.drawingml.chart+xml"/>
  <Override PartName="/ppt/charts/chart237.xml" ContentType="application/vnd.openxmlformats-officedocument.drawingml.chart+xml"/>
  <Override PartName="/ppt/charts/chart238.xml" ContentType="application/vnd.openxmlformats-officedocument.drawingml.chart+xml"/>
  <Override PartName="/ppt/charts/chart239.xml" ContentType="application/vnd.openxmlformats-officedocument.drawingml.chart+xml"/>
  <Override PartName="/ppt/notesSlides/notesSlide92.xml" ContentType="application/vnd.openxmlformats-officedocument.presentationml.notesSlide+xml"/>
  <Override PartName="/ppt/charts/chart240.xml" ContentType="application/vnd.openxmlformats-officedocument.drawingml.chart+xml"/>
  <Override PartName="/ppt/charts/chart241.xml" ContentType="application/vnd.openxmlformats-officedocument.drawingml.chart+xml"/>
  <Override PartName="/ppt/charts/chart242.xml" ContentType="application/vnd.openxmlformats-officedocument.drawingml.chart+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243.xml" ContentType="application/vnd.openxmlformats-officedocument.drawingml.chart+xml"/>
  <Override PartName="/ppt/charts/chart244.xml" ContentType="application/vnd.openxmlformats-officedocument.drawingml.chart+xml"/>
  <Override PartName="/ppt/charts/chart245.xml" ContentType="application/vnd.openxmlformats-officedocument.drawingml.chart+xml"/>
  <Override PartName="/ppt/notesSlides/notesSlide95.xml" ContentType="application/vnd.openxmlformats-officedocument.presentationml.notesSlide+xml"/>
  <Override PartName="/ppt/charts/chart246.xml" ContentType="application/vnd.openxmlformats-officedocument.drawingml.chart+xml"/>
  <Override PartName="/ppt/charts/chart247.xml" ContentType="application/vnd.openxmlformats-officedocument.drawingml.chart+xml"/>
  <Override PartName="/ppt/notesSlides/notesSlide96.xml" ContentType="application/vnd.openxmlformats-officedocument.presentationml.notesSlide+xml"/>
  <Override PartName="/ppt/charts/chart248.xml" ContentType="application/vnd.openxmlformats-officedocument.drawingml.chart+xml"/>
  <Override PartName="/ppt/charts/chart249.xml" ContentType="application/vnd.openxmlformats-officedocument.drawingml.chart+xml"/>
  <Override PartName="/ppt/notesSlides/notesSlide97.xml" ContentType="application/vnd.openxmlformats-officedocument.presentationml.notesSlide+xml"/>
  <Override PartName="/ppt/charts/chart250.xml" ContentType="application/vnd.openxmlformats-officedocument.drawingml.chart+xml"/>
  <Override PartName="/ppt/charts/chart251.xml" ContentType="application/vnd.openxmlformats-officedocument.drawingml.chart+xml"/>
  <Override PartName="/ppt/notesSlides/notesSlide98.xml" ContentType="application/vnd.openxmlformats-officedocument.presentationml.notesSlide+xml"/>
  <Override PartName="/ppt/charts/chart252.xml" ContentType="application/vnd.openxmlformats-officedocument.drawingml.chart+xml"/>
  <Override PartName="/ppt/charts/chart253.xml" ContentType="application/vnd.openxmlformats-officedocument.drawingml.chart+xml"/>
  <Override PartName="/ppt/notesSlides/notesSlide99.xml" ContentType="application/vnd.openxmlformats-officedocument.presentationml.notesSlide+xml"/>
  <Override PartName="/ppt/charts/chart254.xml" ContentType="application/vnd.openxmlformats-officedocument.drawingml.chart+xml"/>
  <Override PartName="/ppt/charts/chart255.xml" ContentType="application/vnd.openxmlformats-officedocument.drawingml.chart+xml"/>
  <Override PartName="/ppt/notesSlides/notesSlide100.xml" ContentType="application/vnd.openxmlformats-officedocument.presentationml.notesSlide+xml"/>
  <Override PartName="/ppt/charts/chart256.xml" ContentType="application/vnd.openxmlformats-officedocument.drawingml.chart+xml"/>
  <Override PartName="/ppt/charts/chart257.xml" ContentType="application/vnd.openxmlformats-officedocument.drawingml.chart+xml"/>
  <Override PartName="/ppt/notesSlides/notesSlide101.xml" ContentType="application/vnd.openxmlformats-officedocument.presentationml.notesSlide+xml"/>
  <Override PartName="/ppt/charts/chart258.xml" ContentType="application/vnd.openxmlformats-officedocument.drawingml.chart+xml"/>
  <Override PartName="/ppt/charts/chart259.xml" ContentType="application/vnd.openxmlformats-officedocument.drawingml.chart+xml"/>
  <Override PartName="/ppt/notesSlides/notesSlide102.xml" ContentType="application/vnd.openxmlformats-officedocument.presentationml.notesSlide+xml"/>
  <Override PartName="/ppt/charts/chart260.xml" ContentType="application/vnd.openxmlformats-officedocument.drawingml.chart+xml"/>
  <Override PartName="/ppt/charts/chart261.xml" ContentType="application/vnd.openxmlformats-officedocument.drawingml.chart+xml"/>
  <Override PartName="/ppt/notesSlides/notesSlide103.xml" ContentType="application/vnd.openxmlformats-officedocument.presentationml.notesSlide+xml"/>
  <Override PartName="/ppt/charts/chart262.xml" ContentType="application/vnd.openxmlformats-officedocument.drawingml.chart+xml"/>
  <Override PartName="/ppt/charts/chart263.xml" ContentType="application/vnd.openxmlformats-officedocument.drawingml.chart+xml"/>
  <Override PartName="/ppt/notesSlides/notesSlide104.xml" ContentType="application/vnd.openxmlformats-officedocument.presentationml.notesSlide+xml"/>
  <Override PartName="/ppt/charts/chart264.xml" ContentType="application/vnd.openxmlformats-officedocument.drawingml.chart+xml"/>
  <Override PartName="/ppt/charts/chart265.xml" ContentType="application/vnd.openxmlformats-officedocument.drawingml.chart+xml"/>
  <Override PartName="/ppt/notesSlides/notesSlide105.xml" ContentType="application/vnd.openxmlformats-officedocument.presentationml.notesSlide+xml"/>
  <Override PartName="/ppt/charts/chart266.xml" ContentType="application/vnd.openxmlformats-officedocument.drawingml.chart+xml"/>
  <Override PartName="/ppt/charts/chart267.xml" ContentType="application/vnd.openxmlformats-officedocument.drawingml.chart+xml"/>
  <Override PartName="/ppt/notesSlides/notesSlide106.xml" ContentType="application/vnd.openxmlformats-officedocument.presentationml.notesSlide+xml"/>
  <Override PartName="/ppt/charts/chart268.xml" ContentType="application/vnd.openxmlformats-officedocument.drawingml.chart+xml"/>
  <Override PartName="/ppt/charts/chart269.xml" ContentType="application/vnd.openxmlformats-officedocument.drawingml.chart+xml"/>
  <Override PartName="/ppt/notesSlides/notesSlide107.xml" ContentType="application/vnd.openxmlformats-officedocument.presentationml.notesSlide+xml"/>
  <Override PartName="/ppt/charts/chart270.xml" ContentType="application/vnd.openxmlformats-officedocument.drawingml.chart+xml"/>
  <Override PartName="/ppt/charts/chart271.xml" ContentType="application/vnd.openxmlformats-officedocument.drawingml.chart+xml"/>
  <Override PartName="/ppt/notesSlides/notesSlide108.xml" ContentType="application/vnd.openxmlformats-officedocument.presentationml.notesSlide+xml"/>
  <Override PartName="/ppt/charts/chart272.xml" ContentType="application/vnd.openxmlformats-officedocument.drawingml.chart+xml"/>
  <Override PartName="/ppt/notesSlides/notesSlide109.xml" ContentType="application/vnd.openxmlformats-officedocument.presentationml.notesSlide+xml"/>
  <Override PartName="/ppt/charts/chart273.xml" ContentType="application/vnd.openxmlformats-officedocument.drawingml.chart+xml"/>
  <Override PartName="/ppt/notesSlides/notesSlide110.xml" ContentType="application/vnd.openxmlformats-officedocument.presentationml.notesSlide+xml"/>
  <Override PartName="/ppt/charts/chart274.xml" ContentType="application/vnd.openxmlformats-officedocument.drawingml.chart+xml"/>
  <Override PartName="/ppt/charts/chart275.xml" ContentType="application/vnd.openxmlformats-officedocument.drawingml.chart+xml"/>
  <Override PartName="/ppt/charts/chart276.xml" ContentType="application/vnd.openxmlformats-officedocument.drawingml.chart+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rts/chart277.xml" ContentType="application/vnd.openxmlformats-officedocument.drawingml.chart+xml"/>
  <Override PartName="/ppt/charts/chart278.xml" ContentType="application/vnd.openxmlformats-officedocument.drawingml.chart+xml"/>
  <Override PartName="/ppt/notesSlides/notesSlide113.xml" ContentType="application/vnd.openxmlformats-officedocument.presentationml.notesSlide+xml"/>
  <Override PartName="/ppt/charts/chart279.xml" ContentType="application/vnd.openxmlformats-officedocument.drawingml.chart+xml"/>
  <Override PartName="/ppt/charts/chart280.xml" ContentType="application/vnd.openxmlformats-officedocument.drawingml.chart+xml"/>
  <Override PartName="/ppt/charts/chart281.xml" ContentType="application/vnd.openxmlformats-officedocument.drawingml.chart+xml"/>
  <Override PartName="/ppt/charts/chart282.xml" ContentType="application/vnd.openxmlformats-officedocument.drawingml.chart+xml"/>
  <Override PartName="/ppt/charts/chart283.xml" ContentType="application/vnd.openxmlformats-officedocument.drawingml.chart+xml"/>
  <Override PartName="/ppt/notesSlides/notesSlide114.xml" ContentType="application/vnd.openxmlformats-officedocument.presentationml.notesSlide+xml"/>
  <Override PartName="/ppt/charts/chart284.xml" ContentType="application/vnd.openxmlformats-officedocument.drawingml.chart+xml"/>
  <Override PartName="/ppt/charts/chart285.xml" ContentType="application/vnd.openxmlformats-officedocument.drawingml.chart+xml"/>
  <Override PartName="/ppt/charts/chart286.xml" ContentType="application/vnd.openxmlformats-officedocument.drawingml.chart+xml"/>
  <Override PartName="/ppt/charts/chart287.xml" ContentType="application/vnd.openxmlformats-officedocument.drawingml.chart+xml"/>
  <Override PartName="/ppt/charts/chart288.xml" ContentType="application/vnd.openxmlformats-officedocument.drawingml.chart+xml"/>
  <Override PartName="/ppt/notesSlides/notesSlide115.xml" ContentType="application/vnd.openxmlformats-officedocument.presentationml.notesSlide+xml"/>
  <Override PartName="/ppt/charts/chart289.xml" ContentType="application/vnd.openxmlformats-officedocument.drawingml.chart+xml"/>
  <Override PartName="/ppt/charts/chart290.xml" ContentType="application/vnd.openxmlformats-officedocument.drawingml.chart+xml"/>
  <Override PartName="/ppt/charts/chart291.xml" ContentType="application/vnd.openxmlformats-officedocument.drawingml.chart+xml"/>
  <Override PartName="/ppt/charts/chart292.xml" ContentType="application/vnd.openxmlformats-officedocument.drawingml.chart+xml"/>
  <Override PartName="/ppt/charts/chart293.xml" ContentType="application/vnd.openxmlformats-officedocument.drawingml.chart+xml"/>
  <Override PartName="/ppt/notesSlides/notesSlide116.xml" ContentType="application/vnd.openxmlformats-officedocument.presentationml.notesSlide+xml"/>
  <Override PartName="/ppt/charts/chart294.xml" ContentType="application/vnd.openxmlformats-officedocument.drawingml.chart+xml"/>
  <Override PartName="/ppt/charts/chart295.xml" ContentType="application/vnd.openxmlformats-officedocument.drawingml.chart+xml"/>
  <Override PartName="/ppt/charts/chart296.xml" ContentType="application/vnd.openxmlformats-officedocument.drawingml.chart+xml"/>
  <Override PartName="/ppt/charts/chart297.xml" ContentType="application/vnd.openxmlformats-officedocument.drawingml.chart+xml"/>
  <Override PartName="/ppt/charts/chart298.xml" ContentType="application/vnd.openxmlformats-officedocument.drawingml.chart+xml"/>
  <Override PartName="/ppt/notesSlides/notesSlide117.xml" ContentType="application/vnd.openxmlformats-officedocument.presentationml.notesSlide+xml"/>
  <Override PartName="/ppt/charts/chart299.xml" ContentType="application/vnd.openxmlformats-officedocument.drawingml.chart+xml"/>
  <Override PartName="/ppt/charts/chart300.xml" ContentType="application/vnd.openxmlformats-officedocument.drawingml.chart+xml"/>
  <Override PartName="/ppt/charts/chart301.xml" ContentType="application/vnd.openxmlformats-officedocument.drawingml.chart+xml"/>
  <Override PartName="/ppt/charts/chart302.xml" ContentType="application/vnd.openxmlformats-officedocument.drawingml.chart+xml"/>
  <Override PartName="/ppt/charts/chart303.xml" ContentType="application/vnd.openxmlformats-officedocument.drawingml.chart+xml"/>
  <Override PartName="/ppt/notesSlides/notesSlide118.xml" ContentType="application/vnd.openxmlformats-officedocument.presentationml.notesSlide+xml"/>
  <Override PartName="/ppt/charts/chart304.xml" ContentType="application/vnd.openxmlformats-officedocument.drawingml.chart+xml"/>
  <Override PartName="/ppt/charts/chart305.xml" ContentType="application/vnd.openxmlformats-officedocument.drawingml.chart+xml"/>
  <Override PartName="/ppt/notesSlides/notesSlide119.xml" ContentType="application/vnd.openxmlformats-officedocument.presentationml.notesSlide+xml"/>
  <Override PartName="/ppt/charts/chart306.xml" ContentType="application/vnd.openxmlformats-officedocument.drawingml.chart+xml"/>
  <Override PartName="/ppt/charts/chart307.xml" ContentType="application/vnd.openxmlformats-officedocument.drawingml.chart+xml"/>
  <Override PartName="/ppt/charts/chart308.xml" ContentType="application/vnd.openxmlformats-officedocument.drawingml.chart+xml"/>
  <Override PartName="/ppt/charts/chart309.xml" ContentType="application/vnd.openxmlformats-officedocument.drawingml.chart+xml"/>
  <Override PartName="/ppt/charts/chart310.xml" ContentType="application/vnd.openxmlformats-officedocument.drawingml.chart+xml"/>
  <Override PartName="/ppt/notesSlides/notesSlide120.xml" ContentType="application/vnd.openxmlformats-officedocument.presentationml.notesSlide+xml"/>
  <Override PartName="/ppt/charts/chart311.xml" ContentType="application/vnd.openxmlformats-officedocument.drawingml.chart+xml"/>
  <Override PartName="/ppt/charts/chart312.xml" ContentType="application/vnd.openxmlformats-officedocument.drawingml.chart+xml"/>
  <Override PartName="/ppt/charts/chart313.xml" ContentType="application/vnd.openxmlformats-officedocument.drawingml.chart+xml"/>
  <Override PartName="/ppt/charts/chart314.xml" ContentType="application/vnd.openxmlformats-officedocument.drawingml.chart+xml"/>
  <Override PartName="/ppt/charts/chart315.xml" ContentType="application/vnd.openxmlformats-officedocument.drawingml.chart+xml"/>
  <Override PartName="/ppt/notesSlides/notesSlide121.xml" ContentType="application/vnd.openxmlformats-officedocument.presentationml.notesSlide+xml"/>
  <Override PartName="/ppt/charts/chart316.xml" ContentType="application/vnd.openxmlformats-officedocument.drawingml.chart+xml"/>
  <Override PartName="/ppt/charts/chart317.xml" ContentType="application/vnd.openxmlformats-officedocument.drawingml.chart+xml"/>
  <Override PartName="/ppt/charts/chart318.xml" ContentType="application/vnd.openxmlformats-officedocument.drawingml.chart+xml"/>
  <Override PartName="/ppt/charts/chart319.xml" ContentType="application/vnd.openxmlformats-officedocument.drawingml.chart+xml"/>
  <Override PartName="/ppt/charts/chart320.xml" ContentType="application/vnd.openxmlformats-officedocument.drawingml.chart+xml"/>
  <Override PartName="/ppt/notesSlides/notesSlide122.xml" ContentType="application/vnd.openxmlformats-officedocument.presentationml.notesSlide+xml"/>
  <Override PartName="/ppt/charts/chart321.xml" ContentType="application/vnd.openxmlformats-officedocument.drawingml.chart+xml"/>
  <Override PartName="/ppt/charts/chart322.xml" ContentType="application/vnd.openxmlformats-officedocument.drawingml.chart+xml"/>
  <Override PartName="/ppt/charts/chart323.xml" ContentType="application/vnd.openxmlformats-officedocument.drawingml.chart+xml"/>
  <Override PartName="/ppt/notesSlides/notesSlide123.xml" ContentType="application/vnd.openxmlformats-officedocument.presentationml.notesSlide+xml"/>
  <Override PartName="/ppt/charts/chart324.xml" ContentType="application/vnd.openxmlformats-officedocument.drawingml.chart+xml"/>
  <Override PartName="/ppt/notesSlides/notesSlide124.xml" ContentType="application/vnd.openxmlformats-officedocument.presentationml.notesSlide+xml"/>
  <Override PartName="/ppt/charts/chart325.xml" ContentType="application/vnd.openxmlformats-officedocument.drawingml.chart+xml"/>
  <Override PartName="/ppt/notesSlides/notesSlide125.xml" ContentType="application/vnd.openxmlformats-officedocument.presentationml.notesSlide+xml"/>
  <Override PartName="/ppt/charts/chart326.xml" ContentType="application/vnd.openxmlformats-officedocument.drawingml.chart+xml"/>
  <Override PartName="/ppt/charts/chart327.xml" ContentType="application/vnd.openxmlformats-officedocument.drawingml.chart+xml"/>
  <Override PartName="/ppt/charts/chart328.xml" ContentType="application/vnd.openxmlformats-officedocument.drawingml.chart+xml"/>
  <Override PartName="/ppt/charts/chart329.xml" ContentType="application/vnd.openxmlformats-officedocument.drawingml.chart+xml"/>
  <Override PartName="/ppt/charts/chart330.xml" ContentType="application/vnd.openxmlformats-officedocument.drawingml.chart+xml"/>
  <Override PartName="/ppt/notesSlides/notesSlide126.xml" ContentType="application/vnd.openxmlformats-officedocument.presentationml.notesSlide+xml"/>
  <Override PartName="/ppt/charts/chart331.xml" ContentType="application/vnd.openxmlformats-officedocument.drawingml.chart+xml"/>
  <Override PartName="/ppt/charts/chart332.xml" ContentType="application/vnd.openxmlformats-officedocument.drawingml.chart+xml"/>
  <Override PartName="/ppt/charts/chart333.xml" ContentType="application/vnd.openxmlformats-officedocument.drawingml.chart+xml"/>
  <Override PartName="/ppt/charts/chart334.xml" ContentType="application/vnd.openxmlformats-officedocument.drawingml.chart+xml"/>
  <Override PartName="/ppt/charts/chart335.xml" ContentType="application/vnd.openxmlformats-officedocument.drawingml.chart+xml"/>
  <Override PartName="/ppt/notesSlides/notesSlide127.xml" ContentType="application/vnd.openxmlformats-officedocument.presentationml.notesSlide+xml"/>
  <Override PartName="/ppt/charts/chart336.xml" ContentType="application/vnd.openxmlformats-officedocument.drawingml.chart+xml"/>
  <Override PartName="/ppt/charts/chart337.xml" ContentType="application/vnd.openxmlformats-officedocument.drawingml.chart+xml"/>
  <Override PartName="/ppt/charts/chart338.xml" ContentType="application/vnd.openxmlformats-officedocument.drawingml.chart+xml"/>
  <Override PartName="/ppt/notesSlides/notesSlide128.xml" ContentType="application/vnd.openxmlformats-officedocument.presentationml.notesSlide+xml"/>
  <Override PartName="/ppt/charts/chart339.xml" ContentType="application/vnd.openxmlformats-officedocument.drawingml.chart+xml"/>
  <Override PartName="/ppt/charts/chart340.xml" ContentType="application/vnd.openxmlformats-officedocument.drawingml.chart+xml"/>
  <Override PartName="/ppt/charts/chart341.xml" ContentType="application/vnd.openxmlformats-officedocument.drawingml.chart+xml"/>
  <Override PartName="/ppt/charts/chart342.xml" ContentType="application/vnd.openxmlformats-officedocument.drawingml.chart+xml"/>
  <Override PartName="/ppt/charts/chart343.xml" ContentType="application/vnd.openxmlformats-officedocument.drawingml.chart+xml"/>
  <Override PartName="/ppt/notesSlides/notesSlide129.xml" ContentType="application/vnd.openxmlformats-officedocument.presentationml.notesSlide+xml"/>
  <Override PartName="/ppt/charts/chart344.xml" ContentType="application/vnd.openxmlformats-officedocument.drawingml.chart+xml"/>
  <Override PartName="/ppt/charts/chart345.xml" ContentType="application/vnd.openxmlformats-officedocument.drawingml.chart+xml"/>
  <Override PartName="/ppt/charts/chart346.xml" ContentType="application/vnd.openxmlformats-officedocument.drawingml.chart+xml"/>
  <Override PartName="/ppt/charts/chart347.xml" ContentType="application/vnd.openxmlformats-officedocument.drawingml.chart+xml"/>
  <Override PartName="/ppt/charts/chart348.xml" ContentType="application/vnd.openxmlformats-officedocument.drawingml.chart+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rts/chart349.xml" ContentType="application/vnd.openxmlformats-officedocument.drawingml.chart+xml"/>
  <Override PartName="/ppt/charts/chart350.xml" ContentType="application/vnd.openxmlformats-officedocument.drawingml.chart+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Lst>
  <p:notesMasterIdLst>
    <p:notesMasterId r:id="rId134"/>
  </p:notesMasterIdLst>
  <p:handoutMasterIdLst>
    <p:handoutMasterId r:id="rId135"/>
  </p:handoutMasterIdLst>
  <p:sldIdLst>
    <p:sldId id="536" r:id="rId2"/>
    <p:sldId id="828" r:id="rId3"/>
    <p:sldId id="560" r:id="rId4"/>
    <p:sldId id="561" r:id="rId5"/>
    <p:sldId id="562" r:id="rId6"/>
    <p:sldId id="563" r:id="rId7"/>
    <p:sldId id="757" r:id="rId8"/>
    <p:sldId id="758" r:id="rId9"/>
    <p:sldId id="819" r:id="rId10"/>
    <p:sldId id="820" r:id="rId11"/>
    <p:sldId id="821" r:id="rId12"/>
    <p:sldId id="822" r:id="rId13"/>
    <p:sldId id="823" r:id="rId14"/>
    <p:sldId id="824" r:id="rId15"/>
    <p:sldId id="825" r:id="rId16"/>
    <p:sldId id="565" r:id="rId17"/>
    <p:sldId id="554" r:id="rId18"/>
    <p:sldId id="566" r:id="rId19"/>
    <p:sldId id="567" r:id="rId20"/>
    <p:sldId id="568" r:id="rId21"/>
    <p:sldId id="569" r:id="rId22"/>
    <p:sldId id="570" r:id="rId23"/>
    <p:sldId id="724" r:id="rId24"/>
    <p:sldId id="735" r:id="rId25"/>
    <p:sldId id="736" r:id="rId26"/>
    <p:sldId id="737" r:id="rId27"/>
    <p:sldId id="524" r:id="rId28"/>
    <p:sldId id="702" r:id="rId29"/>
    <p:sldId id="703" r:id="rId30"/>
    <p:sldId id="704" r:id="rId31"/>
    <p:sldId id="710" r:id="rId32"/>
    <p:sldId id="711" r:id="rId33"/>
    <p:sldId id="713" r:id="rId34"/>
    <p:sldId id="716" r:id="rId35"/>
    <p:sldId id="717" r:id="rId36"/>
    <p:sldId id="725" r:id="rId37"/>
    <p:sldId id="542" r:id="rId38"/>
    <p:sldId id="656" r:id="rId39"/>
    <p:sldId id="657" r:id="rId40"/>
    <p:sldId id="658" r:id="rId41"/>
    <p:sldId id="659" r:id="rId42"/>
    <p:sldId id="660" r:id="rId43"/>
    <p:sldId id="661" r:id="rId44"/>
    <p:sldId id="696" r:id="rId45"/>
    <p:sldId id="697" r:id="rId46"/>
    <p:sldId id="698" r:id="rId47"/>
    <p:sldId id="699" r:id="rId48"/>
    <p:sldId id="700" r:id="rId49"/>
    <p:sldId id="701" r:id="rId50"/>
    <p:sldId id="726" r:id="rId51"/>
    <p:sldId id="727" r:id="rId52"/>
    <p:sldId id="739" r:id="rId53"/>
    <p:sldId id="738" r:id="rId54"/>
    <p:sldId id="740" r:id="rId55"/>
    <p:sldId id="544" r:id="rId56"/>
    <p:sldId id="790" r:id="rId57"/>
    <p:sldId id="677" r:id="rId58"/>
    <p:sldId id="791" r:id="rId59"/>
    <p:sldId id="792" r:id="rId60"/>
    <p:sldId id="793" r:id="rId61"/>
    <p:sldId id="794" r:id="rId62"/>
    <p:sldId id="795" r:id="rId63"/>
    <p:sldId id="796" r:id="rId64"/>
    <p:sldId id="797" r:id="rId65"/>
    <p:sldId id="798" r:id="rId66"/>
    <p:sldId id="799" r:id="rId67"/>
    <p:sldId id="706" r:id="rId68"/>
    <p:sldId id="707" r:id="rId69"/>
    <p:sldId id="708" r:id="rId70"/>
    <p:sldId id="800" r:id="rId71"/>
    <p:sldId id="801" r:id="rId72"/>
    <p:sldId id="756" r:id="rId73"/>
    <p:sldId id="712" r:id="rId74"/>
    <p:sldId id="718" r:id="rId75"/>
    <p:sldId id="802" r:id="rId76"/>
    <p:sldId id="803" r:id="rId77"/>
    <p:sldId id="804" r:id="rId78"/>
    <p:sldId id="805" r:id="rId79"/>
    <p:sldId id="806" r:id="rId80"/>
    <p:sldId id="807" r:id="rId81"/>
    <p:sldId id="541" r:id="rId82"/>
    <p:sldId id="672" r:id="rId83"/>
    <p:sldId id="673" r:id="rId84"/>
    <p:sldId id="674" r:id="rId85"/>
    <p:sldId id="675" r:id="rId86"/>
    <p:sldId id="714" r:id="rId87"/>
    <p:sldId id="715" r:id="rId88"/>
    <p:sldId id="808" r:id="rId89"/>
    <p:sldId id="809" r:id="rId90"/>
    <p:sldId id="730" r:id="rId91"/>
    <p:sldId id="743" r:id="rId92"/>
    <p:sldId id="744" r:id="rId93"/>
    <p:sldId id="543" r:id="rId94"/>
    <p:sldId id="682" r:id="rId95"/>
    <p:sldId id="683" r:id="rId96"/>
    <p:sldId id="684" r:id="rId97"/>
    <p:sldId id="685" r:id="rId98"/>
    <p:sldId id="686" r:id="rId99"/>
    <p:sldId id="687" r:id="rId100"/>
    <p:sldId id="688" r:id="rId101"/>
    <p:sldId id="689" r:id="rId102"/>
    <p:sldId id="690" r:id="rId103"/>
    <p:sldId id="691" r:id="rId104"/>
    <p:sldId id="692" r:id="rId105"/>
    <p:sldId id="693" r:id="rId106"/>
    <p:sldId id="694" r:id="rId107"/>
    <p:sldId id="695" r:id="rId108"/>
    <p:sldId id="731" r:id="rId109"/>
    <p:sldId id="732" r:id="rId110"/>
    <p:sldId id="745" r:id="rId111"/>
    <p:sldId id="546" r:id="rId112"/>
    <p:sldId id="662" r:id="rId113"/>
    <p:sldId id="663" r:id="rId114"/>
    <p:sldId id="664" r:id="rId115"/>
    <p:sldId id="665" r:id="rId116"/>
    <p:sldId id="666" r:id="rId117"/>
    <p:sldId id="667" r:id="rId118"/>
    <p:sldId id="668" r:id="rId119"/>
    <p:sldId id="669" r:id="rId120"/>
    <p:sldId id="670" r:id="rId121"/>
    <p:sldId id="671" r:id="rId122"/>
    <p:sldId id="810" r:id="rId123"/>
    <p:sldId id="733" r:id="rId124"/>
    <p:sldId id="778" r:id="rId125"/>
    <p:sldId id="746" r:id="rId126"/>
    <p:sldId id="747" r:id="rId127"/>
    <p:sldId id="748" r:id="rId128"/>
    <p:sldId id="749" r:id="rId129"/>
    <p:sldId id="811" r:id="rId130"/>
    <p:sldId id="827" r:id="rId131"/>
    <p:sldId id="826" r:id="rId132"/>
    <p:sldId id="531" r:id="rId133"/>
  </p:sldIdLst>
  <p:sldSz cx="9906000" cy="6858000" type="A4"/>
  <p:notesSz cx="6797675" cy="9856788"/>
  <p:defaultTex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F34"/>
    <a:srgbClr val="5F081A"/>
    <a:srgbClr val="53534C"/>
    <a:srgbClr val="0066CC"/>
    <a:srgbClr val="8CD8DC"/>
    <a:srgbClr val="76B4FE"/>
    <a:srgbClr val="4C9DFE"/>
    <a:srgbClr val="0087E2"/>
    <a:srgbClr val="3BB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59" autoAdjust="0"/>
    <p:restoredTop sz="77565" autoAdjust="0"/>
  </p:normalViewPr>
  <p:slideViewPr>
    <p:cSldViewPr>
      <p:cViewPr varScale="1">
        <p:scale>
          <a:sx n="92" d="100"/>
          <a:sy n="92" d="100"/>
        </p:scale>
        <p:origin x="-1878" y="-102"/>
      </p:cViewPr>
      <p:guideLst>
        <p:guide orient="horz" pos="527"/>
        <p:guide orient="horz" pos="4020"/>
        <p:guide orient="horz" pos="1026"/>
        <p:guide orient="horz" pos="3294"/>
        <p:guide orient="horz" pos="1298"/>
        <p:guide orient="horz" pos="1525"/>
        <p:guide orient="horz" pos="3748"/>
        <p:guide orient="horz" pos="754"/>
        <p:guide orient="horz" pos="3974"/>
        <p:guide pos="126"/>
        <p:guide pos="5388"/>
        <p:guide pos="1124"/>
        <p:guide pos="4662"/>
        <p:guide pos="3936"/>
        <p:guide pos="6114"/>
        <p:guide/>
        <p:guide pos="2122"/>
        <p:guide pos="535"/>
        <p:guide pos="3165"/>
      </p:guideLst>
    </p:cSldViewPr>
  </p:slideViewPr>
  <p:outlineViewPr>
    <p:cViewPr>
      <p:scale>
        <a:sx n="33" d="100"/>
        <a:sy n="33" d="100"/>
      </p:scale>
      <p:origin x="0" y="0"/>
    </p:cViewPr>
  </p:outlineViewPr>
  <p:notesTextViewPr>
    <p:cViewPr>
      <p:scale>
        <a:sx n="66" d="100"/>
        <a:sy n="66" d="100"/>
      </p:scale>
      <p:origin x="0" y="0"/>
    </p:cViewPr>
  </p:notesTextViewPr>
  <p:sorterViewPr>
    <p:cViewPr>
      <p:scale>
        <a:sx n="90" d="100"/>
        <a:sy n="90" d="100"/>
      </p:scale>
      <p:origin x="0" y="0"/>
    </p:cViewPr>
  </p:sorterViewPr>
  <p:notesViewPr>
    <p:cSldViewPr>
      <p:cViewPr varScale="1">
        <p:scale>
          <a:sx n="77" d="100"/>
          <a:sy n="77" d="100"/>
        </p:scale>
        <p:origin x="-2160" y="-84"/>
      </p:cViewPr>
      <p:guideLst>
        <p:guide orient="horz" pos="3104"/>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3.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_Worksheet197.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_Worksheet203.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_Worksheet204.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8.xlsx"/></Relationships>
</file>

<file path=ppt/charts/_rels/chart209.xml.rels><?xml version="1.0" encoding="UTF-8" standalone="yes"?>
<Relationships xmlns="http://schemas.openxmlformats.org/package/2006/relationships"><Relationship Id="rId1" Type="http://schemas.openxmlformats.org/officeDocument/2006/relationships/package" Target="../embeddings/Microsoft_Excel_Worksheet20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10.xml.rels><?xml version="1.0" encoding="UTF-8" standalone="yes"?>
<Relationships xmlns="http://schemas.openxmlformats.org/package/2006/relationships"><Relationship Id="rId1" Type="http://schemas.openxmlformats.org/officeDocument/2006/relationships/package" Target="../embeddings/Microsoft_Excel_Worksheet210.xlsx"/></Relationships>
</file>

<file path=ppt/charts/_rels/chart211.xml.rels><?xml version="1.0" encoding="UTF-8" standalone="yes"?>
<Relationships xmlns="http://schemas.openxmlformats.org/package/2006/relationships"><Relationship Id="rId1" Type="http://schemas.openxmlformats.org/officeDocument/2006/relationships/package" Target="../embeddings/Microsoft_Excel_Worksheet211.xlsx"/></Relationships>
</file>

<file path=ppt/charts/_rels/chart212.xml.rels><?xml version="1.0" encoding="UTF-8" standalone="yes"?>
<Relationships xmlns="http://schemas.openxmlformats.org/package/2006/relationships"><Relationship Id="rId1" Type="http://schemas.openxmlformats.org/officeDocument/2006/relationships/package" Target="../embeddings/Microsoft_Excel_Worksheet212.xlsx"/></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_Worksheet213.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_Worksheet214.xlsx"/></Relationships>
</file>

<file path=ppt/charts/_rels/chart215.xml.rels><?xml version="1.0" encoding="UTF-8" standalone="yes"?>
<Relationships xmlns="http://schemas.openxmlformats.org/package/2006/relationships"><Relationship Id="rId1" Type="http://schemas.openxmlformats.org/officeDocument/2006/relationships/package" Target="../embeddings/Microsoft_Excel_Worksheet215.xlsx"/></Relationships>
</file>

<file path=ppt/charts/_rels/chart216.xml.rels><?xml version="1.0" encoding="UTF-8" standalone="yes"?>
<Relationships xmlns="http://schemas.openxmlformats.org/package/2006/relationships"><Relationship Id="rId1" Type="http://schemas.openxmlformats.org/officeDocument/2006/relationships/package" Target="../embeddings/Microsoft_Excel_Worksheet216.xlsx"/></Relationships>
</file>

<file path=ppt/charts/_rels/chart217.xml.rels><?xml version="1.0" encoding="UTF-8" standalone="yes"?>
<Relationships xmlns="http://schemas.openxmlformats.org/package/2006/relationships"><Relationship Id="rId1" Type="http://schemas.openxmlformats.org/officeDocument/2006/relationships/package" Target="../embeddings/Microsoft_Excel_Worksheet217.xlsx"/></Relationships>
</file>

<file path=ppt/charts/_rels/chart218.xml.rels><?xml version="1.0" encoding="UTF-8" standalone="yes"?>
<Relationships xmlns="http://schemas.openxmlformats.org/package/2006/relationships"><Relationship Id="rId1" Type="http://schemas.openxmlformats.org/officeDocument/2006/relationships/package" Target="../embeddings/Microsoft_Excel_Worksheet218.xlsx"/></Relationships>
</file>

<file path=ppt/charts/_rels/chart219.xml.rels><?xml version="1.0" encoding="UTF-8" standalone="yes"?>
<Relationships xmlns="http://schemas.openxmlformats.org/package/2006/relationships"><Relationship Id="rId1" Type="http://schemas.openxmlformats.org/officeDocument/2006/relationships/package" Target="../embeddings/Microsoft_Excel_Worksheet2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20.xml.rels><?xml version="1.0" encoding="UTF-8" standalone="yes"?>
<Relationships xmlns="http://schemas.openxmlformats.org/package/2006/relationships"><Relationship Id="rId1" Type="http://schemas.openxmlformats.org/officeDocument/2006/relationships/package" Target="../embeddings/Microsoft_Excel_Worksheet220.xlsx"/></Relationships>
</file>

<file path=ppt/charts/_rels/chart221.xml.rels><?xml version="1.0" encoding="UTF-8" standalone="yes"?>
<Relationships xmlns="http://schemas.openxmlformats.org/package/2006/relationships"><Relationship Id="rId1" Type="http://schemas.openxmlformats.org/officeDocument/2006/relationships/package" Target="../embeddings/Microsoft_Excel_Worksheet221.xlsx"/></Relationships>
</file>

<file path=ppt/charts/_rels/chart222.xml.rels><?xml version="1.0" encoding="UTF-8" standalone="yes"?>
<Relationships xmlns="http://schemas.openxmlformats.org/package/2006/relationships"><Relationship Id="rId1" Type="http://schemas.openxmlformats.org/officeDocument/2006/relationships/package" Target="../embeddings/Microsoft_Excel_Worksheet222.xlsx"/></Relationships>
</file>

<file path=ppt/charts/_rels/chart223.xml.rels><?xml version="1.0" encoding="UTF-8" standalone="yes"?>
<Relationships xmlns="http://schemas.openxmlformats.org/package/2006/relationships"><Relationship Id="rId1" Type="http://schemas.openxmlformats.org/officeDocument/2006/relationships/package" Target="../embeddings/Microsoft_Excel_Worksheet223.xlsx"/></Relationships>
</file>

<file path=ppt/charts/_rels/chart224.xml.rels><?xml version="1.0" encoding="UTF-8" standalone="yes"?>
<Relationships xmlns="http://schemas.openxmlformats.org/package/2006/relationships"><Relationship Id="rId1" Type="http://schemas.openxmlformats.org/officeDocument/2006/relationships/package" Target="../embeddings/Microsoft_Excel_Worksheet224.xlsx"/></Relationships>
</file>

<file path=ppt/charts/_rels/chart225.xml.rels><?xml version="1.0" encoding="UTF-8" standalone="yes"?>
<Relationships xmlns="http://schemas.openxmlformats.org/package/2006/relationships"><Relationship Id="rId1" Type="http://schemas.openxmlformats.org/officeDocument/2006/relationships/package" Target="../embeddings/Microsoft_Excel_Worksheet225.xlsx"/></Relationships>
</file>

<file path=ppt/charts/_rels/chart226.xml.rels><?xml version="1.0" encoding="UTF-8" standalone="yes"?>
<Relationships xmlns="http://schemas.openxmlformats.org/package/2006/relationships"><Relationship Id="rId1" Type="http://schemas.openxmlformats.org/officeDocument/2006/relationships/package" Target="../embeddings/Microsoft_Excel_Worksheet226.xlsx"/></Relationships>
</file>

<file path=ppt/charts/_rels/chart227.xml.rels><?xml version="1.0" encoding="UTF-8" standalone="yes"?>
<Relationships xmlns="http://schemas.openxmlformats.org/package/2006/relationships"><Relationship Id="rId1" Type="http://schemas.openxmlformats.org/officeDocument/2006/relationships/package" Target="../embeddings/Microsoft_Excel_Worksheet227.xlsx"/></Relationships>
</file>

<file path=ppt/charts/_rels/chart228.xml.rels><?xml version="1.0" encoding="UTF-8" standalone="yes"?>
<Relationships xmlns="http://schemas.openxmlformats.org/package/2006/relationships"><Relationship Id="rId1" Type="http://schemas.openxmlformats.org/officeDocument/2006/relationships/package" Target="../embeddings/Microsoft_Excel_Worksheet228.xlsx"/></Relationships>
</file>

<file path=ppt/charts/_rels/chart229.xml.rels><?xml version="1.0" encoding="UTF-8" standalone="yes"?>
<Relationships xmlns="http://schemas.openxmlformats.org/package/2006/relationships"><Relationship Id="rId1" Type="http://schemas.openxmlformats.org/officeDocument/2006/relationships/package" Target="../embeddings/Microsoft_Excel_Worksheet22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30.xml.rels><?xml version="1.0" encoding="UTF-8" standalone="yes"?>
<Relationships xmlns="http://schemas.openxmlformats.org/package/2006/relationships"><Relationship Id="rId1" Type="http://schemas.openxmlformats.org/officeDocument/2006/relationships/package" Target="../embeddings/Microsoft_Excel_Worksheet230.xlsx"/></Relationships>
</file>

<file path=ppt/charts/_rels/chart231.xml.rels><?xml version="1.0" encoding="UTF-8" standalone="yes"?>
<Relationships xmlns="http://schemas.openxmlformats.org/package/2006/relationships"><Relationship Id="rId1" Type="http://schemas.openxmlformats.org/officeDocument/2006/relationships/package" Target="../embeddings/Microsoft_Excel_Worksheet231.xlsx"/></Relationships>
</file>

<file path=ppt/charts/_rels/chart232.xml.rels><?xml version="1.0" encoding="UTF-8" standalone="yes"?>
<Relationships xmlns="http://schemas.openxmlformats.org/package/2006/relationships"><Relationship Id="rId1" Type="http://schemas.openxmlformats.org/officeDocument/2006/relationships/package" Target="../embeddings/Microsoft_Excel_Worksheet232.xlsx"/></Relationships>
</file>

<file path=ppt/charts/_rels/chart233.xml.rels><?xml version="1.0" encoding="UTF-8" standalone="yes"?>
<Relationships xmlns="http://schemas.openxmlformats.org/package/2006/relationships"><Relationship Id="rId1" Type="http://schemas.openxmlformats.org/officeDocument/2006/relationships/package" Target="../embeddings/Microsoft_Excel_Worksheet233.xlsx"/></Relationships>
</file>

<file path=ppt/charts/_rels/chart234.xml.rels><?xml version="1.0" encoding="UTF-8" standalone="yes"?>
<Relationships xmlns="http://schemas.openxmlformats.org/package/2006/relationships"><Relationship Id="rId1" Type="http://schemas.openxmlformats.org/officeDocument/2006/relationships/package" Target="../embeddings/Microsoft_Excel_Worksheet234.xlsx"/></Relationships>
</file>

<file path=ppt/charts/_rels/chart235.xml.rels><?xml version="1.0" encoding="UTF-8" standalone="yes"?>
<Relationships xmlns="http://schemas.openxmlformats.org/package/2006/relationships"><Relationship Id="rId1" Type="http://schemas.openxmlformats.org/officeDocument/2006/relationships/package" Target="../embeddings/Microsoft_Excel_Worksheet235.xlsx"/></Relationships>
</file>

<file path=ppt/charts/_rels/chart236.xml.rels><?xml version="1.0" encoding="UTF-8" standalone="yes"?>
<Relationships xmlns="http://schemas.openxmlformats.org/package/2006/relationships"><Relationship Id="rId1" Type="http://schemas.openxmlformats.org/officeDocument/2006/relationships/package" Target="../embeddings/Microsoft_Excel_Worksheet236.xlsx"/></Relationships>
</file>

<file path=ppt/charts/_rels/chart237.xml.rels><?xml version="1.0" encoding="UTF-8" standalone="yes"?>
<Relationships xmlns="http://schemas.openxmlformats.org/package/2006/relationships"><Relationship Id="rId1" Type="http://schemas.openxmlformats.org/officeDocument/2006/relationships/package" Target="../embeddings/Microsoft_Excel_Worksheet237.xlsx"/></Relationships>
</file>

<file path=ppt/charts/_rels/chart238.xml.rels><?xml version="1.0" encoding="UTF-8" standalone="yes"?>
<Relationships xmlns="http://schemas.openxmlformats.org/package/2006/relationships"><Relationship Id="rId1" Type="http://schemas.openxmlformats.org/officeDocument/2006/relationships/package" Target="../embeddings/Microsoft_Excel_Worksheet238.xlsx"/></Relationships>
</file>

<file path=ppt/charts/_rels/chart239.xml.rels><?xml version="1.0" encoding="UTF-8" standalone="yes"?>
<Relationships xmlns="http://schemas.openxmlformats.org/package/2006/relationships"><Relationship Id="rId1" Type="http://schemas.openxmlformats.org/officeDocument/2006/relationships/package" Target="../embeddings/Microsoft_Excel_Worksheet23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40.xml.rels><?xml version="1.0" encoding="UTF-8" standalone="yes"?>
<Relationships xmlns="http://schemas.openxmlformats.org/package/2006/relationships"><Relationship Id="rId1" Type="http://schemas.openxmlformats.org/officeDocument/2006/relationships/package" Target="../embeddings/Microsoft_Excel_Worksheet240.xlsx"/></Relationships>
</file>

<file path=ppt/charts/_rels/chart241.xml.rels><?xml version="1.0" encoding="UTF-8" standalone="yes"?>
<Relationships xmlns="http://schemas.openxmlformats.org/package/2006/relationships"><Relationship Id="rId1" Type="http://schemas.openxmlformats.org/officeDocument/2006/relationships/package" Target="../embeddings/Microsoft_Excel_Worksheet241.xlsx"/></Relationships>
</file>

<file path=ppt/charts/_rels/chart242.xml.rels><?xml version="1.0" encoding="UTF-8" standalone="yes"?>
<Relationships xmlns="http://schemas.openxmlformats.org/package/2006/relationships"><Relationship Id="rId1" Type="http://schemas.openxmlformats.org/officeDocument/2006/relationships/package" Target="../embeddings/Microsoft_Excel_Worksheet242.xlsx"/></Relationships>
</file>

<file path=ppt/charts/_rels/chart243.xml.rels><?xml version="1.0" encoding="UTF-8" standalone="yes"?>
<Relationships xmlns="http://schemas.openxmlformats.org/package/2006/relationships"><Relationship Id="rId1" Type="http://schemas.openxmlformats.org/officeDocument/2006/relationships/package" Target="../embeddings/Microsoft_Excel_Worksheet243.xlsx"/></Relationships>
</file>

<file path=ppt/charts/_rels/chart244.xml.rels><?xml version="1.0" encoding="UTF-8" standalone="yes"?>
<Relationships xmlns="http://schemas.openxmlformats.org/package/2006/relationships"><Relationship Id="rId1" Type="http://schemas.openxmlformats.org/officeDocument/2006/relationships/package" Target="../embeddings/Microsoft_Excel_Worksheet244.xlsx"/></Relationships>
</file>

<file path=ppt/charts/_rels/chart245.xml.rels><?xml version="1.0" encoding="UTF-8" standalone="yes"?>
<Relationships xmlns="http://schemas.openxmlformats.org/package/2006/relationships"><Relationship Id="rId1" Type="http://schemas.openxmlformats.org/officeDocument/2006/relationships/package" Target="../embeddings/Microsoft_Excel_Worksheet245.xlsx"/></Relationships>
</file>

<file path=ppt/charts/_rels/chart246.xml.rels><?xml version="1.0" encoding="UTF-8" standalone="yes"?>
<Relationships xmlns="http://schemas.openxmlformats.org/package/2006/relationships"><Relationship Id="rId1" Type="http://schemas.openxmlformats.org/officeDocument/2006/relationships/package" Target="../embeddings/Microsoft_Excel_Worksheet246.xlsx"/></Relationships>
</file>

<file path=ppt/charts/_rels/chart247.xml.rels><?xml version="1.0" encoding="UTF-8" standalone="yes"?>
<Relationships xmlns="http://schemas.openxmlformats.org/package/2006/relationships"><Relationship Id="rId1" Type="http://schemas.openxmlformats.org/officeDocument/2006/relationships/package" Target="../embeddings/Microsoft_Excel_Worksheet247.xlsx"/></Relationships>
</file>

<file path=ppt/charts/_rels/chart248.xml.rels><?xml version="1.0" encoding="UTF-8" standalone="yes"?>
<Relationships xmlns="http://schemas.openxmlformats.org/package/2006/relationships"><Relationship Id="rId1" Type="http://schemas.openxmlformats.org/officeDocument/2006/relationships/package" Target="../embeddings/Microsoft_Excel_Worksheet248.xlsx"/></Relationships>
</file>

<file path=ppt/charts/_rels/chart249.xml.rels><?xml version="1.0" encoding="UTF-8" standalone="yes"?>
<Relationships xmlns="http://schemas.openxmlformats.org/package/2006/relationships"><Relationship Id="rId1" Type="http://schemas.openxmlformats.org/officeDocument/2006/relationships/package" Target="../embeddings/Microsoft_Excel_Worksheet24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50.xml.rels><?xml version="1.0" encoding="UTF-8" standalone="yes"?>
<Relationships xmlns="http://schemas.openxmlformats.org/package/2006/relationships"><Relationship Id="rId1" Type="http://schemas.openxmlformats.org/officeDocument/2006/relationships/package" Target="../embeddings/Microsoft_Excel_Worksheet250.xlsx"/></Relationships>
</file>

<file path=ppt/charts/_rels/chart251.xml.rels><?xml version="1.0" encoding="UTF-8" standalone="yes"?>
<Relationships xmlns="http://schemas.openxmlformats.org/package/2006/relationships"><Relationship Id="rId1" Type="http://schemas.openxmlformats.org/officeDocument/2006/relationships/package" Target="../embeddings/Microsoft_Excel_Worksheet251.xlsx"/></Relationships>
</file>

<file path=ppt/charts/_rels/chart252.xml.rels><?xml version="1.0" encoding="UTF-8" standalone="yes"?>
<Relationships xmlns="http://schemas.openxmlformats.org/package/2006/relationships"><Relationship Id="rId1" Type="http://schemas.openxmlformats.org/officeDocument/2006/relationships/package" Target="../embeddings/Microsoft_Excel_Worksheet252.xlsx"/></Relationships>
</file>

<file path=ppt/charts/_rels/chart253.xml.rels><?xml version="1.0" encoding="UTF-8" standalone="yes"?>
<Relationships xmlns="http://schemas.openxmlformats.org/package/2006/relationships"><Relationship Id="rId1" Type="http://schemas.openxmlformats.org/officeDocument/2006/relationships/package" Target="../embeddings/Microsoft_Excel_Worksheet253.xlsx"/></Relationships>
</file>

<file path=ppt/charts/_rels/chart254.xml.rels><?xml version="1.0" encoding="UTF-8" standalone="yes"?>
<Relationships xmlns="http://schemas.openxmlformats.org/package/2006/relationships"><Relationship Id="rId1" Type="http://schemas.openxmlformats.org/officeDocument/2006/relationships/package" Target="../embeddings/Microsoft_Excel_Worksheet254.xlsx"/></Relationships>
</file>

<file path=ppt/charts/_rels/chart255.xml.rels><?xml version="1.0" encoding="UTF-8" standalone="yes"?>
<Relationships xmlns="http://schemas.openxmlformats.org/package/2006/relationships"><Relationship Id="rId1" Type="http://schemas.openxmlformats.org/officeDocument/2006/relationships/package" Target="../embeddings/Microsoft_Excel_Worksheet255.xlsx"/></Relationships>
</file>

<file path=ppt/charts/_rels/chart256.xml.rels><?xml version="1.0" encoding="UTF-8" standalone="yes"?>
<Relationships xmlns="http://schemas.openxmlformats.org/package/2006/relationships"><Relationship Id="rId1" Type="http://schemas.openxmlformats.org/officeDocument/2006/relationships/package" Target="../embeddings/Microsoft_Excel_Worksheet256.xlsx"/></Relationships>
</file>

<file path=ppt/charts/_rels/chart257.xml.rels><?xml version="1.0" encoding="UTF-8" standalone="yes"?>
<Relationships xmlns="http://schemas.openxmlformats.org/package/2006/relationships"><Relationship Id="rId1" Type="http://schemas.openxmlformats.org/officeDocument/2006/relationships/package" Target="../embeddings/Microsoft_Excel_Worksheet257.xlsx"/></Relationships>
</file>

<file path=ppt/charts/_rels/chart258.xml.rels><?xml version="1.0" encoding="UTF-8" standalone="yes"?>
<Relationships xmlns="http://schemas.openxmlformats.org/package/2006/relationships"><Relationship Id="rId1" Type="http://schemas.openxmlformats.org/officeDocument/2006/relationships/package" Target="../embeddings/Microsoft_Excel_Worksheet258.xlsx"/></Relationships>
</file>

<file path=ppt/charts/_rels/chart259.xml.rels><?xml version="1.0" encoding="UTF-8" standalone="yes"?>
<Relationships xmlns="http://schemas.openxmlformats.org/package/2006/relationships"><Relationship Id="rId1" Type="http://schemas.openxmlformats.org/officeDocument/2006/relationships/package" Target="../embeddings/Microsoft_Excel_Worksheet259.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60.xml.rels><?xml version="1.0" encoding="UTF-8" standalone="yes"?>
<Relationships xmlns="http://schemas.openxmlformats.org/package/2006/relationships"><Relationship Id="rId1" Type="http://schemas.openxmlformats.org/officeDocument/2006/relationships/package" Target="../embeddings/Microsoft_Excel_Worksheet260.xlsx"/></Relationships>
</file>

<file path=ppt/charts/_rels/chart261.xml.rels><?xml version="1.0" encoding="UTF-8" standalone="yes"?>
<Relationships xmlns="http://schemas.openxmlformats.org/package/2006/relationships"><Relationship Id="rId1" Type="http://schemas.openxmlformats.org/officeDocument/2006/relationships/package" Target="../embeddings/Microsoft_Excel_Worksheet261.xlsx"/></Relationships>
</file>

<file path=ppt/charts/_rels/chart262.xml.rels><?xml version="1.0" encoding="UTF-8" standalone="yes"?>
<Relationships xmlns="http://schemas.openxmlformats.org/package/2006/relationships"><Relationship Id="rId1" Type="http://schemas.openxmlformats.org/officeDocument/2006/relationships/package" Target="../embeddings/Microsoft_Excel_Worksheet262.xlsx"/></Relationships>
</file>

<file path=ppt/charts/_rels/chart263.xml.rels><?xml version="1.0" encoding="UTF-8" standalone="yes"?>
<Relationships xmlns="http://schemas.openxmlformats.org/package/2006/relationships"><Relationship Id="rId1" Type="http://schemas.openxmlformats.org/officeDocument/2006/relationships/package" Target="../embeddings/Microsoft_Excel_Worksheet263.xlsx"/></Relationships>
</file>

<file path=ppt/charts/_rels/chart264.xml.rels><?xml version="1.0" encoding="UTF-8" standalone="yes"?>
<Relationships xmlns="http://schemas.openxmlformats.org/package/2006/relationships"><Relationship Id="rId1" Type="http://schemas.openxmlformats.org/officeDocument/2006/relationships/package" Target="../embeddings/Microsoft_Excel_Worksheet264.xlsx"/></Relationships>
</file>

<file path=ppt/charts/_rels/chart265.xml.rels><?xml version="1.0" encoding="UTF-8" standalone="yes"?>
<Relationships xmlns="http://schemas.openxmlformats.org/package/2006/relationships"><Relationship Id="rId1" Type="http://schemas.openxmlformats.org/officeDocument/2006/relationships/package" Target="../embeddings/Microsoft_Excel_Worksheet265.xlsx"/></Relationships>
</file>

<file path=ppt/charts/_rels/chart266.xml.rels><?xml version="1.0" encoding="UTF-8" standalone="yes"?>
<Relationships xmlns="http://schemas.openxmlformats.org/package/2006/relationships"><Relationship Id="rId1" Type="http://schemas.openxmlformats.org/officeDocument/2006/relationships/package" Target="../embeddings/Microsoft_Excel_Worksheet266.xlsx"/></Relationships>
</file>

<file path=ppt/charts/_rels/chart267.xml.rels><?xml version="1.0" encoding="UTF-8" standalone="yes"?>
<Relationships xmlns="http://schemas.openxmlformats.org/package/2006/relationships"><Relationship Id="rId1" Type="http://schemas.openxmlformats.org/officeDocument/2006/relationships/package" Target="../embeddings/Microsoft_Excel_Worksheet267.xlsx"/></Relationships>
</file>

<file path=ppt/charts/_rels/chart268.xml.rels><?xml version="1.0" encoding="UTF-8" standalone="yes"?>
<Relationships xmlns="http://schemas.openxmlformats.org/package/2006/relationships"><Relationship Id="rId1" Type="http://schemas.openxmlformats.org/officeDocument/2006/relationships/package" Target="../embeddings/Microsoft_Excel_Worksheet268.xlsx"/></Relationships>
</file>

<file path=ppt/charts/_rels/chart269.xml.rels><?xml version="1.0" encoding="UTF-8" standalone="yes"?>
<Relationships xmlns="http://schemas.openxmlformats.org/package/2006/relationships"><Relationship Id="rId1" Type="http://schemas.openxmlformats.org/officeDocument/2006/relationships/package" Target="../embeddings/Microsoft_Excel_Worksheet269.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70.xml.rels><?xml version="1.0" encoding="UTF-8" standalone="yes"?>
<Relationships xmlns="http://schemas.openxmlformats.org/package/2006/relationships"><Relationship Id="rId1" Type="http://schemas.openxmlformats.org/officeDocument/2006/relationships/package" Target="../embeddings/Microsoft_Excel_Worksheet270.xlsx"/></Relationships>
</file>

<file path=ppt/charts/_rels/chart271.xml.rels><?xml version="1.0" encoding="UTF-8" standalone="yes"?>
<Relationships xmlns="http://schemas.openxmlformats.org/package/2006/relationships"><Relationship Id="rId1" Type="http://schemas.openxmlformats.org/officeDocument/2006/relationships/package" Target="../embeddings/Microsoft_Excel_Worksheet271.xlsx"/></Relationships>
</file>

<file path=ppt/charts/_rels/chart272.xml.rels><?xml version="1.0" encoding="UTF-8" standalone="yes"?>
<Relationships xmlns="http://schemas.openxmlformats.org/package/2006/relationships"><Relationship Id="rId1" Type="http://schemas.openxmlformats.org/officeDocument/2006/relationships/package" Target="../embeddings/Microsoft_Excel_Worksheet272.xlsx"/></Relationships>
</file>

<file path=ppt/charts/_rels/chart273.xml.rels><?xml version="1.0" encoding="UTF-8" standalone="yes"?>
<Relationships xmlns="http://schemas.openxmlformats.org/package/2006/relationships"><Relationship Id="rId1" Type="http://schemas.openxmlformats.org/officeDocument/2006/relationships/package" Target="../embeddings/Microsoft_Excel_Worksheet273.xlsx"/></Relationships>
</file>

<file path=ppt/charts/_rels/chart274.xml.rels><?xml version="1.0" encoding="UTF-8" standalone="yes"?>
<Relationships xmlns="http://schemas.openxmlformats.org/package/2006/relationships"><Relationship Id="rId1" Type="http://schemas.openxmlformats.org/officeDocument/2006/relationships/package" Target="../embeddings/Microsoft_Excel_Worksheet274.xlsx"/></Relationships>
</file>

<file path=ppt/charts/_rels/chart275.xml.rels><?xml version="1.0" encoding="UTF-8" standalone="yes"?>
<Relationships xmlns="http://schemas.openxmlformats.org/package/2006/relationships"><Relationship Id="rId1" Type="http://schemas.openxmlformats.org/officeDocument/2006/relationships/package" Target="../embeddings/Microsoft_Excel_Worksheet275.xlsx"/></Relationships>
</file>

<file path=ppt/charts/_rels/chart276.xml.rels><?xml version="1.0" encoding="UTF-8" standalone="yes"?>
<Relationships xmlns="http://schemas.openxmlformats.org/package/2006/relationships"><Relationship Id="rId1" Type="http://schemas.openxmlformats.org/officeDocument/2006/relationships/package" Target="../embeddings/Microsoft_Excel_Worksheet276.xlsx"/></Relationships>
</file>

<file path=ppt/charts/_rels/chart277.xml.rels><?xml version="1.0" encoding="UTF-8" standalone="yes"?>
<Relationships xmlns="http://schemas.openxmlformats.org/package/2006/relationships"><Relationship Id="rId1" Type="http://schemas.openxmlformats.org/officeDocument/2006/relationships/package" Target="../embeddings/Microsoft_Excel_Worksheet277.xlsx"/></Relationships>
</file>

<file path=ppt/charts/_rels/chart278.xml.rels><?xml version="1.0" encoding="UTF-8" standalone="yes"?>
<Relationships xmlns="http://schemas.openxmlformats.org/package/2006/relationships"><Relationship Id="rId1" Type="http://schemas.openxmlformats.org/officeDocument/2006/relationships/package" Target="../embeddings/Microsoft_Excel_Worksheet278.xlsx"/></Relationships>
</file>

<file path=ppt/charts/_rels/chart279.xml.rels><?xml version="1.0" encoding="UTF-8" standalone="yes"?>
<Relationships xmlns="http://schemas.openxmlformats.org/package/2006/relationships"><Relationship Id="rId1" Type="http://schemas.openxmlformats.org/officeDocument/2006/relationships/package" Target="../embeddings/Microsoft_Excel_Worksheet279.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80.xml.rels><?xml version="1.0" encoding="UTF-8" standalone="yes"?>
<Relationships xmlns="http://schemas.openxmlformats.org/package/2006/relationships"><Relationship Id="rId1" Type="http://schemas.openxmlformats.org/officeDocument/2006/relationships/package" Target="../embeddings/Microsoft_Excel_Worksheet280.xlsx"/></Relationships>
</file>

<file path=ppt/charts/_rels/chart281.xml.rels><?xml version="1.0" encoding="UTF-8" standalone="yes"?>
<Relationships xmlns="http://schemas.openxmlformats.org/package/2006/relationships"><Relationship Id="rId1" Type="http://schemas.openxmlformats.org/officeDocument/2006/relationships/package" Target="../embeddings/Microsoft_Excel_Worksheet281.xlsx"/></Relationships>
</file>

<file path=ppt/charts/_rels/chart282.xml.rels><?xml version="1.0" encoding="UTF-8" standalone="yes"?>
<Relationships xmlns="http://schemas.openxmlformats.org/package/2006/relationships"><Relationship Id="rId1" Type="http://schemas.openxmlformats.org/officeDocument/2006/relationships/package" Target="../embeddings/Microsoft_Excel_Worksheet282.xlsx"/></Relationships>
</file>

<file path=ppt/charts/_rels/chart283.xml.rels><?xml version="1.0" encoding="UTF-8" standalone="yes"?>
<Relationships xmlns="http://schemas.openxmlformats.org/package/2006/relationships"><Relationship Id="rId1" Type="http://schemas.openxmlformats.org/officeDocument/2006/relationships/package" Target="../embeddings/Microsoft_Excel_Worksheet283.xlsx"/></Relationships>
</file>

<file path=ppt/charts/_rels/chart284.xml.rels><?xml version="1.0" encoding="UTF-8" standalone="yes"?>
<Relationships xmlns="http://schemas.openxmlformats.org/package/2006/relationships"><Relationship Id="rId1" Type="http://schemas.openxmlformats.org/officeDocument/2006/relationships/package" Target="../embeddings/Microsoft_Excel_Worksheet284.xlsx"/></Relationships>
</file>

<file path=ppt/charts/_rels/chart285.xml.rels><?xml version="1.0" encoding="UTF-8" standalone="yes"?>
<Relationships xmlns="http://schemas.openxmlformats.org/package/2006/relationships"><Relationship Id="rId1" Type="http://schemas.openxmlformats.org/officeDocument/2006/relationships/package" Target="../embeddings/Microsoft_Excel_Worksheet285.xlsx"/></Relationships>
</file>

<file path=ppt/charts/_rels/chart286.xml.rels><?xml version="1.0" encoding="UTF-8" standalone="yes"?>
<Relationships xmlns="http://schemas.openxmlformats.org/package/2006/relationships"><Relationship Id="rId1" Type="http://schemas.openxmlformats.org/officeDocument/2006/relationships/package" Target="../embeddings/Microsoft_Excel_Worksheet286.xlsx"/></Relationships>
</file>

<file path=ppt/charts/_rels/chart287.xml.rels><?xml version="1.0" encoding="UTF-8" standalone="yes"?>
<Relationships xmlns="http://schemas.openxmlformats.org/package/2006/relationships"><Relationship Id="rId1" Type="http://schemas.openxmlformats.org/officeDocument/2006/relationships/package" Target="../embeddings/Microsoft_Excel_Worksheet287.xlsx"/></Relationships>
</file>

<file path=ppt/charts/_rels/chart288.xml.rels><?xml version="1.0" encoding="UTF-8" standalone="yes"?>
<Relationships xmlns="http://schemas.openxmlformats.org/package/2006/relationships"><Relationship Id="rId1" Type="http://schemas.openxmlformats.org/officeDocument/2006/relationships/package" Target="../embeddings/Microsoft_Excel_Worksheet288.xlsx"/></Relationships>
</file>

<file path=ppt/charts/_rels/chart289.xml.rels><?xml version="1.0" encoding="UTF-8" standalone="yes"?>
<Relationships xmlns="http://schemas.openxmlformats.org/package/2006/relationships"><Relationship Id="rId1" Type="http://schemas.openxmlformats.org/officeDocument/2006/relationships/package" Target="../embeddings/Microsoft_Excel_Worksheet289.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290.xml.rels><?xml version="1.0" encoding="UTF-8" standalone="yes"?>
<Relationships xmlns="http://schemas.openxmlformats.org/package/2006/relationships"><Relationship Id="rId1" Type="http://schemas.openxmlformats.org/officeDocument/2006/relationships/package" Target="../embeddings/Microsoft_Excel_Worksheet290.xlsx"/></Relationships>
</file>

<file path=ppt/charts/_rels/chart291.xml.rels><?xml version="1.0" encoding="UTF-8" standalone="yes"?>
<Relationships xmlns="http://schemas.openxmlformats.org/package/2006/relationships"><Relationship Id="rId1" Type="http://schemas.openxmlformats.org/officeDocument/2006/relationships/package" Target="../embeddings/Microsoft_Excel_Worksheet291.xlsx"/></Relationships>
</file>

<file path=ppt/charts/_rels/chart292.xml.rels><?xml version="1.0" encoding="UTF-8" standalone="yes"?>
<Relationships xmlns="http://schemas.openxmlformats.org/package/2006/relationships"><Relationship Id="rId1" Type="http://schemas.openxmlformats.org/officeDocument/2006/relationships/package" Target="../embeddings/Microsoft_Excel_Worksheet292.xlsx"/></Relationships>
</file>

<file path=ppt/charts/_rels/chart293.xml.rels><?xml version="1.0" encoding="UTF-8" standalone="yes"?>
<Relationships xmlns="http://schemas.openxmlformats.org/package/2006/relationships"><Relationship Id="rId1" Type="http://schemas.openxmlformats.org/officeDocument/2006/relationships/package" Target="../embeddings/Microsoft_Excel_Worksheet293.xlsx"/></Relationships>
</file>

<file path=ppt/charts/_rels/chart294.xml.rels><?xml version="1.0" encoding="UTF-8" standalone="yes"?>
<Relationships xmlns="http://schemas.openxmlformats.org/package/2006/relationships"><Relationship Id="rId1" Type="http://schemas.openxmlformats.org/officeDocument/2006/relationships/package" Target="../embeddings/Microsoft_Excel_Worksheet294.xlsx"/></Relationships>
</file>

<file path=ppt/charts/_rels/chart295.xml.rels><?xml version="1.0" encoding="UTF-8" standalone="yes"?>
<Relationships xmlns="http://schemas.openxmlformats.org/package/2006/relationships"><Relationship Id="rId1" Type="http://schemas.openxmlformats.org/officeDocument/2006/relationships/package" Target="../embeddings/Microsoft_Excel_Worksheet295.xlsx"/></Relationships>
</file>

<file path=ppt/charts/_rels/chart296.xml.rels><?xml version="1.0" encoding="UTF-8" standalone="yes"?>
<Relationships xmlns="http://schemas.openxmlformats.org/package/2006/relationships"><Relationship Id="rId1" Type="http://schemas.openxmlformats.org/officeDocument/2006/relationships/package" Target="../embeddings/Microsoft_Excel_Worksheet296.xlsx"/></Relationships>
</file>

<file path=ppt/charts/_rels/chart297.xml.rels><?xml version="1.0" encoding="UTF-8" standalone="yes"?>
<Relationships xmlns="http://schemas.openxmlformats.org/package/2006/relationships"><Relationship Id="rId1" Type="http://schemas.openxmlformats.org/officeDocument/2006/relationships/package" Target="../embeddings/Microsoft_Excel_Worksheet297.xlsx"/></Relationships>
</file>

<file path=ppt/charts/_rels/chart298.xml.rels><?xml version="1.0" encoding="UTF-8" standalone="yes"?>
<Relationships xmlns="http://schemas.openxmlformats.org/package/2006/relationships"><Relationship Id="rId1" Type="http://schemas.openxmlformats.org/officeDocument/2006/relationships/package" Target="../embeddings/Microsoft_Excel_Worksheet298.xlsx"/></Relationships>
</file>

<file path=ppt/charts/_rels/chart299.xml.rels><?xml version="1.0" encoding="UTF-8" standalone="yes"?>
<Relationships xmlns="http://schemas.openxmlformats.org/package/2006/relationships"><Relationship Id="rId1" Type="http://schemas.openxmlformats.org/officeDocument/2006/relationships/package" Target="../embeddings/Microsoft_Excel_Worksheet29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00.xml.rels><?xml version="1.0" encoding="UTF-8" standalone="yes"?>
<Relationships xmlns="http://schemas.openxmlformats.org/package/2006/relationships"><Relationship Id="rId1" Type="http://schemas.openxmlformats.org/officeDocument/2006/relationships/package" Target="../embeddings/Microsoft_Excel_Worksheet300.xlsx"/></Relationships>
</file>

<file path=ppt/charts/_rels/chart301.xml.rels><?xml version="1.0" encoding="UTF-8" standalone="yes"?>
<Relationships xmlns="http://schemas.openxmlformats.org/package/2006/relationships"><Relationship Id="rId1" Type="http://schemas.openxmlformats.org/officeDocument/2006/relationships/package" Target="../embeddings/Microsoft_Excel_Worksheet301.xlsx"/></Relationships>
</file>

<file path=ppt/charts/_rels/chart302.xml.rels><?xml version="1.0" encoding="UTF-8" standalone="yes"?>
<Relationships xmlns="http://schemas.openxmlformats.org/package/2006/relationships"><Relationship Id="rId1" Type="http://schemas.openxmlformats.org/officeDocument/2006/relationships/package" Target="../embeddings/Microsoft_Excel_Worksheet302.xlsx"/></Relationships>
</file>

<file path=ppt/charts/_rels/chart303.xml.rels><?xml version="1.0" encoding="UTF-8" standalone="yes"?>
<Relationships xmlns="http://schemas.openxmlformats.org/package/2006/relationships"><Relationship Id="rId1" Type="http://schemas.openxmlformats.org/officeDocument/2006/relationships/package" Target="../embeddings/Microsoft_Excel_Worksheet303.xlsx"/></Relationships>
</file>

<file path=ppt/charts/_rels/chart304.xml.rels><?xml version="1.0" encoding="UTF-8" standalone="yes"?>
<Relationships xmlns="http://schemas.openxmlformats.org/package/2006/relationships"><Relationship Id="rId1" Type="http://schemas.openxmlformats.org/officeDocument/2006/relationships/package" Target="../embeddings/Microsoft_Excel_Worksheet304.xlsx"/></Relationships>
</file>

<file path=ppt/charts/_rels/chart305.xml.rels><?xml version="1.0" encoding="UTF-8" standalone="yes"?>
<Relationships xmlns="http://schemas.openxmlformats.org/package/2006/relationships"><Relationship Id="rId1" Type="http://schemas.openxmlformats.org/officeDocument/2006/relationships/package" Target="../embeddings/Microsoft_Excel_Worksheet305.xlsx"/></Relationships>
</file>

<file path=ppt/charts/_rels/chart306.xml.rels><?xml version="1.0" encoding="UTF-8" standalone="yes"?>
<Relationships xmlns="http://schemas.openxmlformats.org/package/2006/relationships"><Relationship Id="rId1" Type="http://schemas.openxmlformats.org/officeDocument/2006/relationships/package" Target="../embeddings/Microsoft_Excel_Worksheet306.xlsx"/></Relationships>
</file>

<file path=ppt/charts/_rels/chart307.xml.rels><?xml version="1.0" encoding="UTF-8" standalone="yes"?>
<Relationships xmlns="http://schemas.openxmlformats.org/package/2006/relationships"><Relationship Id="rId1" Type="http://schemas.openxmlformats.org/officeDocument/2006/relationships/package" Target="../embeddings/Microsoft_Excel_Worksheet307.xlsx"/></Relationships>
</file>

<file path=ppt/charts/_rels/chart308.xml.rels><?xml version="1.0" encoding="UTF-8" standalone="yes"?>
<Relationships xmlns="http://schemas.openxmlformats.org/package/2006/relationships"><Relationship Id="rId1" Type="http://schemas.openxmlformats.org/officeDocument/2006/relationships/package" Target="../embeddings/Microsoft_Excel_Worksheet308.xlsx"/></Relationships>
</file>

<file path=ppt/charts/_rels/chart309.xml.rels><?xml version="1.0" encoding="UTF-8" standalone="yes"?>
<Relationships xmlns="http://schemas.openxmlformats.org/package/2006/relationships"><Relationship Id="rId1" Type="http://schemas.openxmlformats.org/officeDocument/2006/relationships/package" Target="../embeddings/Microsoft_Excel_Worksheet30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10.xml.rels><?xml version="1.0" encoding="UTF-8" standalone="yes"?>
<Relationships xmlns="http://schemas.openxmlformats.org/package/2006/relationships"><Relationship Id="rId1" Type="http://schemas.openxmlformats.org/officeDocument/2006/relationships/package" Target="../embeddings/Microsoft_Excel_Worksheet310.xlsx"/></Relationships>
</file>

<file path=ppt/charts/_rels/chart311.xml.rels><?xml version="1.0" encoding="UTF-8" standalone="yes"?>
<Relationships xmlns="http://schemas.openxmlformats.org/package/2006/relationships"><Relationship Id="rId1" Type="http://schemas.openxmlformats.org/officeDocument/2006/relationships/package" Target="../embeddings/Microsoft_Excel_Worksheet311.xlsx"/></Relationships>
</file>

<file path=ppt/charts/_rels/chart312.xml.rels><?xml version="1.0" encoding="UTF-8" standalone="yes"?>
<Relationships xmlns="http://schemas.openxmlformats.org/package/2006/relationships"><Relationship Id="rId1" Type="http://schemas.openxmlformats.org/officeDocument/2006/relationships/package" Target="../embeddings/Microsoft_Excel_Worksheet312.xlsx"/></Relationships>
</file>

<file path=ppt/charts/_rels/chart313.xml.rels><?xml version="1.0" encoding="UTF-8" standalone="yes"?>
<Relationships xmlns="http://schemas.openxmlformats.org/package/2006/relationships"><Relationship Id="rId1" Type="http://schemas.openxmlformats.org/officeDocument/2006/relationships/package" Target="../embeddings/Microsoft_Excel_Worksheet313.xlsx"/></Relationships>
</file>

<file path=ppt/charts/_rels/chart314.xml.rels><?xml version="1.0" encoding="UTF-8" standalone="yes"?>
<Relationships xmlns="http://schemas.openxmlformats.org/package/2006/relationships"><Relationship Id="rId1" Type="http://schemas.openxmlformats.org/officeDocument/2006/relationships/package" Target="../embeddings/Microsoft_Excel_Worksheet314.xlsx"/></Relationships>
</file>

<file path=ppt/charts/_rels/chart315.xml.rels><?xml version="1.0" encoding="UTF-8" standalone="yes"?>
<Relationships xmlns="http://schemas.openxmlformats.org/package/2006/relationships"><Relationship Id="rId1" Type="http://schemas.openxmlformats.org/officeDocument/2006/relationships/package" Target="../embeddings/Microsoft_Excel_Worksheet315.xlsx"/></Relationships>
</file>

<file path=ppt/charts/_rels/chart316.xml.rels><?xml version="1.0" encoding="UTF-8" standalone="yes"?>
<Relationships xmlns="http://schemas.openxmlformats.org/package/2006/relationships"><Relationship Id="rId1" Type="http://schemas.openxmlformats.org/officeDocument/2006/relationships/package" Target="../embeddings/Microsoft_Excel_Worksheet316.xlsx"/></Relationships>
</file>

<file path=ppt/charts/_rels/chart317.xml.rels><?xml version="1.0" encoding="UTF-8" standalone="yes"?>
<Relationships xmlns="http://schemas.openxmlformats.org/package/2006/relationships"><Relationship Id="rId1" Type="http://schemas.openxmlformats.org/officeDocument/2006/relationships/package" Target="../embeddings/Microsoft_Excel_Worksheet317.xlsx"/></Relationships>
</file>

<file path=ppt/charts/_rels/chart318.xml.rels><?xml version="1.0" encoding="UTF-8" standalone="yes"?>
<Relationships xmlns="http://schemas.openxmlformats.org/package/2006/relationships"><Relationship Id="rId1" Type="http://schemas.openxmlformats.org/officeDocument/2006/relationships/package" Target="../embeddings/Microsoft_Excel_Worksheet318.xlsx"/></Relationships>
</file>

<file path=ppt/charts/_rels/chart319.xml.rels><?xml version="1.0" encoding="UTF-8" standalone="yes"?>
<Relationships xmlns="http://schemas.openxmlformats.org/package/2006/relationships"><Relationship Id="rId1" Type="http://schemas.openxmlformats.org/officeDocument/2006/relationships/package" Target="../embeddings/Microsoft_Excel_Worksheet31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20.xml.rels><?xml version="1.0" encoding="UTF-8" standalone="yes"?>
<Relationships xmlns="http://schemas.openxmlformats.org/package/2006/relationships"><Relationship Id="rId1" Type="http://schemas.openxmlformats.org/officeDocument/2006/relationships/package" Target="../embeddings/Microsoft_Excel_Worksheet320.xlsx"/></Relationships>
</file>

<file path=ppt/charts/_rels/chart321.xml.rels><?xml version="1.0" encoding="UTF-8" standalone="yes"?>
<Relationships xmlns="http://schemas.openxmlformats.org/package/2006/relationships"><Relationship Id="rId1" Type="http://schemas.openxmlformats.org/officeDocument/2006/relationships/package" Target="../embeddings/Microsoft_Excel_Worksheet321.xlsx"/></Relationships>
</file>

<file path=ppt/charts/_rels/chart322.xml.rels><?xml version="1.0" encoding="UTF-8" standalone="yes"?>
<Relationships xmlns="http://schemas.openxmlformats.org/package/2006/relationships"><Relationship Id="rId1" Type="http://schemas.openxmlformats.org/officeDocument/2006/relationships/package" Target="../embeddings/Microsoft_Excel_Worksheet322.xlsx"/></Relationships>
</file>

<file path=ppt/charts/_rels/chart323.xml.rels><?xml version="1.0" encoding="UTF-8" standalone="yes"?>
<Relationships xmlns="http://schemas.openxmlformats.org/package/2006/relationships"><Relationship Id="rId1" Type="http://schemas.openxmlformats.org/officeDocument/2006/relationships/package" Target="../embeddings/Microsoft_Excel_Worksheet323.xlsx"/></Relationships>
</file>

<file path=ppt/charts/_rels/chart324.xml.rels><?xml version="1.0" encoding="UTF-8" standalone="yes"?>
<Relationships xmlns="http://schemas.openxmlformats.org/package/2006/relationships"><Relationship Id="rId1" Type="http://schemas.openxmlformats.org/officeDocument/2006/relationships/package" Target="../embeddings/Microsoft_Excel_Worksheet324.xlsx"/></Relationships>
</file>

<file path=ppt/charts/_rels/chart325.xml.rels><?xml version="1.0" encoding="UTF-8" standalone="yes"?>
<Relationships xmlns="http://schemas.openxmlformats.org/package/2006/relationships"><Relationship Id="rId1" Type="http://schemas.openxmlformats.org/officeDocument/2006/relationships/package" Target="../embeddings/Microsoft_Excel_Worksheet325.xlsx"/></Relationships>
</file>

<file path=ppt/charts/_rels/chart326.xml.rels><?xml version="1.0" encoding="UTF-8" standalone="yes"?>
<Relationships xmlns="http://schemas.openxmlformats.org/package/2006/relationships"><Relationship Id="rId1" Type="http://schemas.openxmlformats.org/officeDocument/2006/relationships/package" Target="../embeddings/Microsoft_Excel_Worksheet326.xlsx"/></Relationships>
</file>

<file path=ppt/charts/_rels/chart327.xml.rels><?xml version="1.0" encoding="UTF-8" standalone="yes"?>
<Relationships xmlns="http://schemas.openxmlformats.org/package/2006/relationships"><Relationship Id="rId1" Type="http://schemas.openxmlformats.org/officeDocument/2006/relationships/package" Target="../embeddings/Microsoft_Excel_Worksheet327.xlsx"/></Relationships>
</file>

<file path=ppt/charts/_rels/chart328.xml.rels><?xml version="1.0" encoding="UTF-8" standalone="yes"?>
<Relationships xmlns="http://schemas.openxmlformats.org/package/2006/relationships"><Relationship Id="rId1" Type="http://schemas.openxmlformats.org/officeDocument/2006/relationships/package" Target="../embeddings/Microsoft_Excel_Worksheet328.xlsx"/></Relationships>
</file>

<file path=ppt/charts/_rels/chart329.xml.rels><?xml version="1.0" encoding="UTF-8" standalone="yes"?>
<Relationships xmlns="http://schemas.openxmlformats.org/package/2006/relationships"><Relationship Id="rId1" Type="http://schemas.openxmlformats.org/officeDocument/2006/relationships/package" Target="../embeddings/Microsoft_Excel_Worksheet329.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30.xml.rels><?xml version="1.0" encoding="UTF-8" standalone="yes"?>
<Relationships xmlns="http://schemas.openxmlformats.org/package/2006/relationships"><Relationship Id="rId1" Type="http://schemas.openxmlformats.org/officeDocument/2006/relationships/package" Target="../embeddings/Microsoft_Excel_Worksheet330.xlsx"/></Relationships>
</file>

<file path=ppt/charts/_rels/chart331.xml.rels><?xml version="1.0" encoding="UTF-8" standalone="yes"?>
<Relationships xmlns="http://schemas.openxmlformats.org/package/2006/relationships"><Relationship Id="rId1" Type="http://schemas.openxmlformats.org/officeDocument/2006/relationships/package" Target="../embeddings/Microsoft_Excel_Worksheet331.xlsx"/></Relationships>
</file>

<file path=ppt/charts/_rels/chart332.xml.rels><?xml version="1.0" encoding="UTF-8" standalone="yes"?>
<Relationships xmlns="http://schemas.openxmlformats.org/package/2006/relationships"><Relationship Id="rId1" Type="http://schemas.openxmlformats.org/officeDocument/2006/relationships/package" Target="../embeddings/Microsoft_Excel_Worksheet332.xlsx"/></Relationships>
</file>

<file path=ppt/charts/_rels/chart333.xml.rels><?xml version="1.0" encoding="UTF-8" standalone="yes"?>
<Relationships xmlns="http://schemas.openxmlformats.org/package/2006/relationships"><Relationship Id="rId1" Type="http://schemas.openxmlformats.org/officeDocument/2006/relationships/package" Target="../embeddings/Microsoft_Excel_Worksheet333.xlsx"/></Relationships>
</file>

<file path=ppt/charts/_rels/chart334.xml.rels><?xml version="1.0" encoding="UTF-8" standalone="yes"?>
<Relationships xmlns="http://schemas.openxmlformats.org/package/2006/relationships"><Relationship Id="rId1" Type="http://schemas.openxmlformats.org/officeDocument/2006/relationships/package" Target="../embeddings/Microsoft_Excel_Worksheet334.xlsx"/></Relationships>
</file>

<file path=ppt/charts/_rels/chart335.xml.rels><?xml version="1.0" encoding="UTF-8" standalone="yes"?>
<Relationships xmlns="http://schemas.openxmlformats.org/package/2006/relationships"><Relationship Id="rId1" Type="http://schemas.openxmlformats.org/officeDocument/2006/relationships/package" Target="../embeddings/Microsoft_Excel_Worksheet335.xlsx"/></Relationships>
</file>

<file path=ppt/charts/_rels/chart336.xml.rels><?xml version="1.0" encoding="UTF-8" standalone="yes"?>
<Relationships xmlns="http://schemas.openxmlformats.org/package/2006/relationships"><Relationship Id="rId1" Type="http://schemas.openxmlformats.org/officeDocument/2006/relationships/package" Target="../embeddings/Microsoft_Excel_Worksheet336.xlsx"/></Relationships>
</file>

<file path=ppt/charts/_rels/chart337.xml.rels><?xml version="1.0" encoding="UTF-8" standalone="yes"?>
<Relationships xmlns="http://schemas.openxmlformats.org/package/2006/relationships"><Relationship Id="rId1" Type="http://schemas.openxmlformats.org/officeDocument/2006/relationships/package" Target="../embeddings/Microsoft_Excel_Worksheet337.xlsx"/></Relationships>
</file>

<file path=ppt/charts/_rels/chart338.xml.rels><?xml version="1.0" encoding="UTF-8" standalone="yes"?>
<Relationships xmlns="http://schemas.openxmlformats.org/package/2006/relationships"><Relationship Id="rId1" Type="http://schemas.openxmlformats.org/officeDocument/2006/relationships/package" Target="../embeddings/Microsoft_Excel_Worksheet338.xlsx"/></Relationships>
</file>

<file path=ppt/charts/_rels/chart339.xml.rels><?xml version="1.0" encoding="UTF-8" standalone="yes"?>
<Relationships xmlns="http://schemas.openxmlformats.org/package/2006/relationships"><Relationship Id="rId1" Type="http://schemas.openxmlformats.org/officeDocument/2006/relationships/package" Target="../embeddings/Microsoft_Excel_Worksheet339.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40.xml.rels><?xml version="1.0" encoding="UTF-8" standalone="yes"?>
<Relationships xmlns="http://schemas.openxmlformats.org/package/2006/relationships"><Relationship Id="rId1" Type="http://schemas.openxmlformats.org/officeDocument/2006/relationships/package" Target="../embeddings/Microsoft_Excel_Worksheet340.xlsx"/></Relationships>
</file>

<file path=ppt/charts/_rels/chart341.xml.rels><?xml version="1.0" encoding="UTF-8" standalone="yes"?>
<Relationships xmlns="http://schemas.openxmlformats.org/package/2006/relationships"><Relationship Id="rId1" Type="http://schemas.openxmlformats.org/officeDocument/2006/relationships/package" Target="../embeddings/Microsoft_Excel_Worksheet341.xlsx"/></Relationships>
</file>

<file path=ppt/charts/_rels/chart342.xml.rels><?xml version="1.0" encoding="UTF-8" standalone="yes"?>
<Relationships xmlns="http://schemas.openxmlformats.org/package/2006/relationships"><Relationship Id="rId1" Type="http://schemas.openxmlformats.org/officeDocument/2006/relationships/package" Target="../embeddings/Microsoft_Excel_Worksheet342.xlsx"/></Relationships>
</file>

<file path=ppt/charts/_rels/chart343.xml.rels><?xml version="1.0" encoding="UTF-8" standalone="yes"?>
<Relationships xmlns="http://schemas.openxmlformats.org/package/2006/relationships"><Relationship Id="rId1" Type="http://schemas.openxmlformats.org/officeDocument/2006/relationships/package" Target="../embeddings/Microsoft_Excel_Worksheet343.xlsx"/></Relationships>
</file>

<file path=ppt/charts/_rels/chart344.xml.rels><?xml version="1.0" encoding="UTF-8" standalone="yes"?>
<Relationships xmlns="http://schemas.openxmlformats.org/package/2006/relationships"><Relationship Id="rId1" Type="http://schemas.openxmlformats.org/officeDocument/2006/relationships/package" Target="../embeddings/Microsoft_Excel_Worksheet344.xlsx"/></Relationships>
</file>

<file path=ppt/charts/_rels/chart345.xml.rels><?xml version="1.0" encoding="UTF-8" standalone="yes"?>
<Relationships xmlns="http://schemas.openxmlformats.org/package/2006/relationships"><Relationship Id="rId1" Type="http://schemas.openxmlformats.org/officeDocument/2006/relationships/package" Target="../embeddings/Microsoft_Excel_Worksheet345.xlsx"/></Relationships>
</file>

<file path=ppt/charts/_rels/chart346.xml.rels><?xml version="1.0" encoding="UTF-8" standalone="yes"?>
<Relationships xmlns="http://schemas.openxmlformats.org/package/2006/relationships"><Relationship Id="rId1" Type="http://schemas.openxmlformats.org/officeDocument/2006/relationships/package" Target="../embeddings/Microsoft_Excel_Worksheet346.xlsx"/></Relationships>
</file>

<file path=ppt/charts/_rels/chart347.xml.rels><?xml version="1.0" encoding="UTF-8" standalone="yes"?>
<Relationships xmlns="http://schemas.openxmlformats.org/package/2006/relationships"><Relationship Id="rId1" Type="http://schemas.openxmlformats.org/officeDocument/2006/relationships/package" Target="../embeddings/Microsoft_Excel_Worksheet347.xlsx"/></Relationships>
</file>

<file path=ppt/charts/_rels/chart348.xml.rels><?xml version="1.0" encoding="UTF-8" standalone="yes"?>
<Relationships xmlns="http://schemas.openxmlformats.org/package/2006/relationships"><Relationship Id="rId1" Type="http://schemas.openxmlformats.org/officeDocument/2006/relationships/package" Target="../embeddings/Microsoft_Excel_Worksheet348.xlsx"/></Relationships>
</file>

<file path=ppt/charts/_rels/chart349.xml.rels><?xml version="1.0" encoding="UTF-8" standalone="yes"?>
<Relationships xmlns="http://schemas.openxmlformats.org/package/2006/relationships"><Relationship Id="rId1" Type="http://schemas.openxmlformats.org/officeDocument/2006/relationships/package" Target="../embeddings/Microsoft_Excel_Worksheet349.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50.xml.rels><?xml version="1.0" encoding="UTF-8" standalone="yes"?>
<Relationships xmlns="http://schemas.openxmlformats.org/package/2006/relationships"><Relationship Id="rId1" Type="http://schemas.openxmlformats.org/officeDocument/2006/relationships/package" Target="../embeddings/Microsoft_Excel_Worksheet350.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19200707331971"/>
          <c:y val="5.1886524828861857E-2"/>
          <c:w val="0.77920312983085871"/>
          <c:h val="0.71878760001399933"/>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12</c:v>
                </c:pt>
                <c:pt idx="1">
                  <c:v>32</c:v>
                </c:pt>
                <c:pt idx="2">
                  <c:v>32</c:v>
                </c:pt>
                <c:pt idx="3">
                  <c:v>10</c:v>
                </c:pt>
                <c:pt idx="4">
                  <c:v>7</c:v>
                </c:pt>
                <c:pt idx="5">
                  <c:v>8</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bg2"/>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9</c:v>
                </c:pt>
                <c:pt idx="1">
                  <c:v>23</c:v>
                </c:pt>
                <c:pt idx="2">
                  <c:v>23</c:v>
                </c:pt>
                <c:pt idx="3">
                  <c:v>7</c:v>
                </c:pt>
                <c:pt idx="4">
                  <c:v>5</c:v>
                </c:pt>
                <c:pt idx="5">
                  <c:v>6</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2914162475209449E-2"/>
          <c:y val="0.75598986224822184"/>
          <c:w val="0.93002966075994942"/>
          <c:h val="0.10883996912328968"/>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72090497407419"/>
          <c:y val="5.1558479243314075E-2"/>
          <c:w val="0.46153080835131088"/>
          <c:h val="0.86092105057119328"/>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accent3">
                  <a:lumMod val="50000"/>
                </a:schemeClr>
              </a:solidFill>
            </c:spPr>
          </c:dPt>
          <c:dLbls>
            <c:dLbl>
              <c:idx val="0"/>
              <c:tx>
                <c:rich>
                  <a:bodyPr/>
                  <a:lstStyle/>
                  <a:p>
                    <a:endParaRPr lang="en-GB"/>
                  </a:p>
                </c:rich>
              </c:tx>
              <c:showLegendKey val="0"/>
              <c:showVal val="1"/>
              <c:showCatName val="0"/>
              <c:showSerName val="0"/>
              <c:showPercent val="0"/>
              <c:showBubbleSize val="0"/>
            </c:dLbl>
            <c:dLbl>
              <c:idx val="1"/>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8030674866971663E-3"/>
                  <c:y val="-5.3870588023779151E-3"/>
                </c:manualLayout>
              </c:layout>
              <c:tx>
                <c:rich>
                  <a:bodyPr/>
                  <a:lstStyle/>
                  <a:p>
                    <a:endParaRPr lang="en-GB"/>
                  </a:p>
                </c:rich>
              </c:tx>
              <c:showLegendKey val="0"/>
              <c:showVal val="1"/>
              <c:showCatName val="0"/>
              <c:showSerName val="0"/>
              <c:showPercent val="0"/>
              <c:showBubbleSize val="0"/>
            </c:dLbl>
            <c:dLbl>
              <c:idx val="5"/>
              <c:layout>
                <c:manualLayout>
                  <c:x val="9.8589634821720142E-3"/>
                  <c:y val="-5.7256554264904901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Sheet1!$B$2:$B$7</c:f>
              <c:numCache>
                <c:formatCode>General</c:formatCode>
                <c:ptCount val="6"/>
                <c:pt idx="0">
                  <c:v>0</c:v>
                </c:pt>
                <c:pt idx="1">
                  <c:v>0</c:v>
                </c:pt>
                <c:pt idx="2">
                  <c:v>100</c:v>
                </c:pt>
                <c:pt idx="3">
                  <c:v>0</c:v>
                </c:pt>
                <c:pt idx="4">
                  <c:v>0</c:v>
                </c:pt>
                <c:pt idx="5">
                  <c:v>0</c:v>
                </c:pt>
              </c:numCache>
            </c:numRef>
          </c:val>
        </c:ser>
        <c:ser>
          <c:idx val="1"/>
          <c:order val="1"/>
          <c:tx>
            <c:strRef>
              <c:f>Sheet1!$C$1</c:f>
              <c:strCache>
                <c:ptCount val="1"/>
                <c:pt idx="0">
                  <c:v>Column1</c:v>
                </c:pt>
              </c:strCache>
            </c:strRef>
          </c:tx>
          <c:spPr>
            <a:noFill/>
          </c:spPr>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tx>
                <c:rich>
                  <a:bodyPr/>
                  <a:lstStyle/>
                  <a:p>
                    <a:pPr>
                      <a:defRPr sz="1400" b="1">
                        <a:solidFill>
                          <a:srgbClr val="73AE57"/>
                        </a:solidFill>
                      </a:defRPr>
                    </a:pPr>
                    <a:endParaRPr lang="en-GB"/>
                  </a:p>
                </c:rich>
              </c:tx>
              <c:sp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5">
                            <a:lumMod val="75000"/>
                          </a:schemeClr>
                        </a:solidFill>
                      </a:defRPr>
                    </a:pPr>
                    <a:endParaRPr lang="en-GB"/>
                  </a:p>
                </c:rich>
              </c:tx>
              <c:spPr/>
              <c:showLegendKey val="0"/>
              <c:showVal val="1"/>
              <c:showCatName val="0"/>
              <c:showSerName val="0"/>
              <c:showPercent val="0"/>
              <c:showBubbleSize val="0"/>
            </c:dLbl>
            <c:dLbl>
              <c:idx val="5"/>
              <c:tx>
                <c:rich>
                  <a:bodyPr/>
                  <a:lstStyle/>
                  <a:p>
                    <a:pPr>
                      <a:defRPr sz="1400" b="1">
                        <a:solidFill>
                          <a:schemeClr val="accent4">
                            <a:lumMod val="50000"/>
                          </a:schemeClr>
                        </a:solidFill>
                      </a:defRPr>
                    </a:pPr>
                    <a:endParaRPr lang="en-GB"/>
                  </a:p>
                </c:rich>
              </c:tx>
              <c:sp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Sheet1!$C$2:$C$7</c:f>
              <c:numCache>
                <c:formatCode>General</c:formatCode>
                <c:ptCount val="6"/>
                <c:pt idx="0">
                  <c:v>0</c:v>
                </c:pt>
                <c:pt idx="1">
                  <c:v>0</c:v>
                </c:pt>
                <c:pt idx="2">
                  <c:v>2</c:v>
                </c:pt>
                <c:pt idx="3">
                  <c:v>0</c:v>
                </c:pt>
                <c:pt idx="4">
                  <c:v>0</c:v>
                </c:pt>
                <c:pt idx="5">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30184871664342"/>
          <c:y val="4.9103313565061021E-2"/>
          <c:w val="0.4641631858483386"/>
          <c:h val="0.86583138192769948"/>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accent4"/>
              </a:solidFill>
            </c:spPr>
          </c:dPt>
          <c:dPt>
            <c:idx val="6"/>
            <c:bubble3D val="0"/>
            <c:spPr>
              <a:solidFill>
                <a:schemeClr val="accent3">
                  <a:lumMod val="50000"/>
                </a:schemeClr>
              </a:solidFill>
            </c:spPr>
          </c:dPt>
          <c:dLbls>
            <c:dLbl>
              <c:idx val="0"/>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1.3332671473646245E-2"/>
                  <c:y val="-2.931916071507465E-3"/>
                </c:manualLayout>
              </c:layout>
              <c:tx>
                <c:rich>
                  <a:bodyPr/>
                  <a:lstStyle/>
                  <a:p>
                    <a:endParaRPr lang="en-GB"/>
                  </a:p>
                </c:rich>
              </c:tx>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A great deal</c:v>
                </c:pt>
                <c:pt idx="1">
                  <c:v>A fair amount</c:v>
                </c:pt>
                <c:pt idx="2">
                  <c:v>Just a little</c:v>
                </c:pt>
                <c:pt idx="3">
                  <c:v>Not at all</c:v>
                </c:pt>
                <c:pt idx="4">
                  <c:v>Don't know</c:v>
                </c:pt>
              </c:strCache>
            </c:strRef>
          </c:cat>
          <c:val>
            <c:numRef>
              <c:f>Sheet1!$B$2:$B$6</c:f>
              <c:numCache>
                <c:formatCode>General</c:formatCode>
                <c:ptCount val="5"/>
                <c:pt idx="0">
                  <c:v>0</c:v>
                </c:pt>
                <c:pt idx="1">
                  <c:v>50</c:v>
                </c:pt>
                <c:pt idx="2">
                  <c:v>50</c:v>
                </c:pt>
                <c:pt idx="3">
                  <c:v>0</c:v>
                </c:pt>
                <c:pt idx="4">
                  <c:v>0</c:v>
                </c:pt>
              </c:numCache>
            </c:numRef>
          </c:val>
        </c:ser>
        <c:ser>
          <c:idx val="1"/>
          <c:order val="1"/>
          <c:tx>
            <c:strRef>
              <c:f>Sheet1!$C$1</c:f>
              <c:strCache>
                <c:ptCount val="1"/>
                <c:pt idx="0">
                  <c:v>Column1</c:v>
                </c:pt>
              </c:strCache>
            </c:strRef>
          </c:tx>
          <c:spPr>
            <a:noFill/>
          </c:spPr>
          <c:dLbls>
            <c:dLbl>
              <c:idx val="0"/>
              <c:tx>
                <c:rich>
                  <a:bodyPr/>
                  <a:lstStyle/>
                  <a:p>
                    <a:endParaRPr lang="en-GB"/>
                  </a:p>
                </c:rich>
              </c:tx>
              <c:showLegendKey val="0"/>
              <c:showVal val="1"/>
              <c:showCatName val="0"/>
              <c:showSerName val="0"/>
              <c:showPercent val="0"/>
              <c:showBubbleSize val="0"/>
            </c:dLbl>
            <c:dLbl>
              <c:idx val="1"/>
              <c:spPr/>
              <c:txPr>
                <a:bodyPr/>
                <a:lstStyle/>
                <a:p>
                  <a:pPr>
                    <a:defRPr sz="1400" b="1">
                      <a:solidFill>
                        <a:srgbClr val="6F9D6B"/>
                      </a:solidFill>
                    </a:defRPr>
                  </a:pPr>
                  <a:endParaRPr lang="en-US"/>
                </a:p>
              </c:txPr>
              <c:showLegendKey val="0"/>
              <c:showVal val="1"/>
              <c:showCatName val="0"/>
              <c:showSerName val="0"/>
              <c:showPercent val="0"/>
              <c:showBubbleSize val="0"/>
            </c:dLbl>
            <c:dLbl>
              <c:idx val="2"/>
              <c:spPr/>
              <c:txPr>
                <a:bodyPr/>
                <a:lstStyle/>
                <a:p>
                  <a:pPr>
                    <a:defRPr sz="1400" b="1">
                      <a:solidFill>
                        <a:schemeClr val="accent5"/>
                      </a:solidFill>
                    </a:defRPr>
                  </a:pPr>
                  <a:endParaRPr lang="en-US"/>
                </a:p>
              </c:txPr>
              <c:showLegendKey val="0"/>
              <c:showVal val="1"/>
              <c:showCatName val="0"/>
              <c:showSerName val="0"/>
              <c:showPercent val="0"/>
              <c:showBubbleSize val="0"/>
            </c:dLbl>
            <c:dLbl>
              <c:idx val="3"/>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4"/>
              <c:tx>
                <c:rich>
                  <a:bodyPr/>
                  <a:lstStyle/>
                  <a:p>
                    <a:pPr>
                      <a:defRPr sz="1400" b="1">
                        <a:solidFill>
                          <a:schemeClr val="tx1">
                            <a:lumMod val="75000"/>
                            <a:lumOff val="25000"/>
                          </a:schemeClr>
                        </a:solidFill>
                      </a:defRPr>
                    </a:pPr>
                    <a:endParaRPr lang="en-GB"/>
                  </a:p>
                </c:rich>
              </c:tx>
              <c:spPr/>
              <c:showLegendKey val="0"/>
              <c:showVal val="1"/>
              <c:showCatName val="0"/>
              <c:showSerName val="0"/>
              <c:showPercent val="0"/>
              <c:showBubbleSize val="0"/>
            </c:dLbl>
            <c:txPr>
              <a:bodyPr/>
              <a:lstStyle/>
              <a:p>
                <a:pPr>
                  <a:defRPr sz="1400" b="1">
                    <a:solidFill>
                      <a:schemeClr val="accent6">
                        <a:lumMod val="50000"/>
                      </a:schemeClr>
                    </a:solidFill>
                  </a:defRPr>
                </a:pPr>
                <a:endParaRPr lang="en-US"/>
              </a:p>
            </c:txPr>
            <c:showLegendKey val="0"/>
            <c:showVal val="1"/>
            <c:showCatName val="0"/>
            <c:showSerName val="0"/>
            <c:showPercent val="0"/>
            <c:showBubbleSize val="0"/>
            <c:showLeaderLines val="1"/>
          </c:dLbls>
          <c:cat>
            <c:strRef>
              <c:f>Sheet1!$A$2:$A$6</c:f>
              <c:strCache>
                <c:ptCount val="5"/>
                <c:pt idx="0">
                  <c:v>A great deal</c:v>
                </c:pt>
                <c:pt idx="1">
                  <c:v>A fair amount</c:v>
                </c:pt>
                <c:pt idx="2">
                  <c:v>Just a little</c:v>
                </c:pt>
                <c:pt idx="3">
                  <c:v>Not at all</c:v>
                </c:pt>
                <c:pt idx="4">
                  <c:v>Don't know</c:v>
                </c:pt>
              </c:strCache>
            </c:strRef>
          </c:cat>
          <c:val>
            <c:numRef>
              <c:f>Sheet1!$C$2:$C$6</c:f>
              <c:numCache>
                <c:formatCode>General</c:formatCode>
                <c:ptCount val="5"/>
                <c:pt idx="0">
                  <c:v>0</c:v>
                </c:pt>
                <c:pt idx="1">
                  <c:v>1</c:v>
                </c:pt>
                <c:pt idx="2">
                  <c:v>1</c:v>
                </c:pt>
                <c:pt idx="3">
                  <c:v>0</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407879167689"/>
          <c:y val="0.19289413085348087"/>
          <c:w val="0.58137831492554859"/>
          <c:h val="0.76320298474183368"/>
        </c:manualLayout>
      </c:layout>
      <c:barChart>
        <c:barDir val="bar"/>
        <c:grouping val="percentStacked"/>
        <c:varyColors val="0"/>
        <c:ser>
          <c:idx val="0"/>
          <c:order val="0"/>
          <c:tx>
            <c:strRef>
              <c:f>Sheet1!$B$1</c:f>
              <c:strCache>
                <c:ptCount val="1"/>
                <c:pt idx="0">
                  <c:v>Strongly agree / Tend to agree</c:v>
                </c:pt>
              </c:strCache>
            </c:strRef>
          </c:tx>
          <c:spPr>
            <a:solidFill>
              <a:srgbClr val="6F9D6B"/>
            </a:solidFill>
            <a:ln w="19050">
              <a:solidFill>
                <a:schemeClr val="bg1"/>
              </a:solidFill>
            </a:ln>
          </c:spPr>
          <c:invertIfNegative val="0"/>
          <c:dLbls>
            <c:dLbl>
              <c:idx val="1"/>
              <c:tx>
                <c:rich>
                  <a:bodyPr/>
                  <a:lstStyle/>
                  <a:p>
                    <a:endParaRPr lang="en-GB"/>
                  </a:p>
                </c:rich>
              </c:tx>
              <c:dLblPos val="ctr"/>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Sheet1!$A$2:$A$3</c:f>
              <c:strCache>
                <c:ptCount val="2"/>
                <c:pt idx="0">
                  <c:v>The CCG’s commissioning decisions are open and transparent so patients and the public are able to understand how decisions have been made if they want to</c:v>
                </c:pt>
                <c:pt idx="1">
                  <c:v>Patients and the public have the opportunity to input into CCG’s commissioning decisions</c:v>
                </c:pt>
              </c:strCache>
            </c:strRef>
          </c:cat>
          <c:val>
            <c:numRef>
              <c:f>Sheet1!$B$2:$B$3</c:f>
              <c:numCache>
                <c:formatCode>0%</c:formatCode>
                <c:ptCount val="2"/>
                <c:pt idx="0">
                  <c:v>50</c:v>
                </c:pt>
                <c:pt idx="1">
                  <c:v>0</c:v>
                </c:pt>
              </c:numCache>
            </c:numRef>
          </c:val>
        </c:ser>
        <c:ser>
          <c:idx val="1"/>
          <c:order val="1"/>
          <c:tx>
            <c:strRef>
              <c:f>Sheet1!$C$1</c:f>
              <c:strCache>
                <c:ptCount val="1"/>
                <c:pt idx="0">
                  <c:v>Neither agree nor disagree</c:v>
                </c:pt>
              </c:strCache>
            </c:strRef>
          </c:tx>
          <c:spPr>
            <a:solidFill>
              <a:schemeClr val="accent2"/>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Sheet1!$A$2:$A$3</c:f>
              <c:strCache>
                <c:ptCount val="2"/>
                <c:pt idx="0">
                  <c:v>The CCG’s commissioning decisions are open and transparent so patients and the public are able to understand how decisions have been made if they want to</c:v>
                </c:pt>
                <c:pt idx="1">
                  <c:v>Patients and the public have the opportunity to input into CCG’s commissioning decisions</c:v>
                </c:pt>
              </c:strCache>
            </c:strRef>
          </c:cat>
          <c:val>
            <c:numRef>
              <c:f>Sheet1!$C$2:$C$3</c:f>
              <c:numCache>
                <c:formatCode>0%</c:formatCode>
                <c:ptCount val="2"/>
                <c:pt idx="0">
                  <c:v>50</c:v>
                </c:pt>
                <c:pt idx="1">
                  <c:v>100</c:v>
                </c:pt>
              </c:numCache>
            </c:numRef>
          </c:val>
        </c:ser>
        <c:ser>
          <c:idx val="2"/>
          <c:order val="2"/>
          <c:tx>
            <c:strRef>
              <c:f>Sheet1!$D$1</c:f>
              <c:strCache>
                <c:ptCount val="1"/>
                <c:pt idx="0">
                  <c:v>Strongly disagree / Tend to disagree</c:v>
                </c:pt>
              </c:strCache>
            </c:strRef>
          </c:tx>
          <c:spPr>
            <a:solidFill>
              <a:schemeClr val="accent5"/>
            </a:solidFill>
            <a:ln w="19050">
              <a:solidFill>
                <a:schemeClr val="bg1"/>
              </a:solidFill>
            </a:ln>
          </c:spPr>
          <c:invertIfNegative val="0"/>
          <c:dLbls>
            <c:dLbl>
              <c:idx val="0"/>
              <c:tx>
                <c:rich>
                  <a:bodyPr/>
                  <a:lstStyle/>
                  <a:p>
                    <a:endParaRPr lang="en-GB"/>
                  </a:p>
                </c:rich>
              </c:tx>
              <c:dLblPos val="ctr"/>
              <c:showLegendKey val="0"/>
              <c:showVal val="1"/>
              <c:showCatName val="0"/>
              <c:showSerName val="0"/>
              <c:showPercent val="0"/>
              <c:showBubbleSize val="0"/>
            </c:dLbl>
            <c:dLbl>
              <c:idx val="1"/>
              <c:tx>
                <c:rich>
                  <a:bodyPr/>
                  <a:lstStyle/>
                  <a:p>
                    <a:endParaRPr lang="en-GB"/>
                  </a:p>
                </c:rich>
              </c:tx>
              <c:dLblPos val="ctr"/>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Sheet1!$A$2:$A$3</c:f>
              <c:strCache>
                <c:ptCount val="2"/>
                <c:pt idx="0">
                  <c:v>The CCG’s commissioning decisions are open and transparent so patients and the public are able to understand how decisions have been made if they want to</c:v>
                </c:pt>
                <c:pt idx="1">
                  <c:v>Patients and the public have the opportunity to input into CCG’s commissioning decisions</c:v>
                </c:pt>
              </c:strCache>
            </c:strRef>
          </c:cat>
          <c:val>
            <c:numRef>
              <c:f>Sheet1!$D$2:$D$3</c:f>
              <c:numCache>
                <c:formatCode>0%</c:formatCode>
                <c:ptCount val="2"/>
                <c:pt idx="0">
                  <c:v>0</c:v>
                </c:pt>
                <c:pt idx="1">
                  <c:v>0</c:v>
                </c:pt>
              </c:numCache>
            </c:numRef>
          </c:val>
        </c:ser>
        <c:ser>
          <c:idx val="3"/>
          <c:order val="3"/>
          <c:tx>
            <c:strRef>
              <c:f>Sheet1!$E$1</c:f>
              <c:strCache>
                <c:ptCount val="1"/>
                <c:pt idx="0">
                  <c:v>Don't know</c:v>
                </c:pt>
              </c:strCache>
            </c:strRef>
          </c:tx>
          <c:spPr>
            <a:solidFill>
              <a:schemeClr val="tx1">
                <a:lumMod val="75000"/>
                <a:lumOff val="25000"/>
              </a:schemeClr>
            </a:solidFill>
            <a:ln w="19050">
              <a:solidFill>
                <a:schemeClr val="bg1"/>
              </a:solidFill>
            </a:ln>
          </c:spPr>
          <c:invertIfNegative val="0"/>
          <c:dPt>
            <c:idx val="0"/>
            <c:invertIfNegative val="0"/>
            <c:bubble3D val="0"/>
          </c:dPt>
          <c:dLbls>
            <c:dLbl>
              <c:idx val="0"/>
              <c:tx>
                <c:rich>
                  <a:bodyPr/>
                  <a:lstStyle/>
                  <a:p>
                    <a:endParaRPr lang="en-GB"/>
                  </a:p>
                </c:rich>
              </c:tx>
              <c:dLblPos val="ctr"/>
              <c:showLegendKey val="0"/>
              <c:showVal val="1"/>
              <c:showCatName val="0"/>
              <c:showSerName val="0"/>
              <c:showPercent val="0"/>
              <c:showBubbleSize val="0"/>
            </c:dLbl>
            <c:dLbl>
              <c:idx val="1"/>
              <c:tx>
                <c:rich>
                  <a:bodyPr/>
                  <a:lstStyle/>
                  <a:p>
                    <a:endParaRPr lang="en-GB"/>
                  </a:p>
                </c:rich>
              </c:tx>
              <c:dLblPos val="ctr"/>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Sheet1!$A$2:$A$3</c:f>
              <c:strCache>
                <c:ptCount val="2"/>
                <c:pt idx="0">
                  <c:v>The CCG’s commissioning decisions are open and transparent so patients and the public are able to understand how decisions have been made if they want to</c:v>
                </c:pt>
                <c:pt idx="1">
                  <c:v>Patients and the public have the opportunity to input into CCG’s commissioning decisions</c:v>
                </c:pt>
              </c:strCache>
            </c:strRef>
          </c:cat>
          <c:val>
            <c:numRef>
              <c:f>Sheet1!$E$2:$E$3</c:f>
              <c:numCache>
                <c:formatCode>0%</c:formatCode>
                <c:ptCount val="2"/>
                <c:pt idx="0">
                  <c:v>0</c:v>
                </c:pt>
                <c:pt idx="1">
                  <c:v>0</c:v>
                </c:pt>
              </c:numCache>
            </c:numRef>
          </c:val>
        </c:ser>
        <c:dLbls>
          <c:dLblPos val="ctr"/>
          <c:showLegendKey val="0"/>
          <c:showVal val="1"/>
          <c:showCatName val="0"/>
          <c:showSerName val="0"/>
          <c:showPercent val="0"/>
          <c:showBubbleSize val="0"/>
        </c:dLbls>
        <c:gapWidth val="75"/>
        <c:overlap val="100"/>
        <c:axId val="135427200"/>
        <c:axId val="135428736"/>
      </c:barChart>
      <c:catAx>
        <c:axId val="135427200"/>
        <c:scaling>
          <c:orientation val="maxMin"/>
        </c:scaling>
        <c:delete val="1"/>
        <c:axPos val="l"/>
        <c:majorTickMark val="none"/>
        <c:minorTickMark val="none"/>
        <c:tickLblPos val="nextTo"/>
        <c:crossAx val="135428736"/>
        <c:crosses val="autoZero"/>
        <c:auto val="1"/>
        <c:lblAlgn val="ctr"/>
        <c:lblOffset val="100"/>
        <c:noMultiLvlLbl val="0"/>
      </c:catAx>
      <c:valAx>
        <c:axId val="135428736"/>
        <c:scaling>
          <c:orientation val="minMax"/>
          <c:max val="1"/>
          <c:min val="0"/>
        </c:scaling>
        <c:delete val="1"/>
        <c:axPos val="t"/>
        <c:numFmt formatCode="0%" sourceLinked="1"/>
        <c:majorTickMark val="out"/>
        <c:minorTickMark val="none"/>
        <c:tickLblPos val="none"/>
        <c:crossAx val="135427200"/>
        <c:crosses val="autoZero"/>
        <c:crossBetween val="between"/>
      </c:valAx>
      <c:spPr>
        <a:noFill/>
        <a:ln w="25400">
          <a:noFill/>
        </a:ln>
      </c:spPr>
    </c:plotArea>
    <c:legend>
      <c:legendPos val="b"/>
      <c:layout>
        <c:manualLayout>
          <c:xMode val="edge"/>
          <c:yMode val="edge"/>
          <c:x val="8.0847619993595951E-2"/>
          <c:y val="8.4448300702745754E-2"/>
          <c:w val="0.91514092149272808"/>
          <c:h val="0.10081315668883541"/>
        </c:manualLayout>
      </c:layout>
      <c:overlay val="0"/>
      <c:txPr>
        <a:bodyPr/>
        <a:lstStyle/>
        <a:p>
          <a:pPr>
            <a:defRPr lang="en-GB"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bg2"/>
              </a:solidFill>
            </c:spPr>
          </c:dPt>
          <c:dLbls>
            <c:dLbl>
              <c:idx val="0"/>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1.560320320555337E-4"/>
                  <c:y val="-6.3096340609063344E-3"/>
                </c:manualLayout>
              </c:layout>
              <c:tx>
                <c:rich>
                  <a:bodyPr/>
                  <a:lstStyle/>
                  <a:p>
                    <a:endParaRPr lang="en-GB"/>
                  </a:p>
                </c:rich>
              </c:tx>
              <c:showLegendKey val="0"/>
              <c:showVal val="1"/>
              <c:showCatName val="0"/>
              <c:showSerName val="0"/>
              <c:showPercent val="0"/>
              <c:showBubbleSize val="0"/>
            </c:dLbl>
            <c:dLbl>
              <c:idx val="5"/>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0</c:v>
                </c:pt>
                <c:pt idx="1">
                  <c:v>50</c:v>
                </c:pt>
                <c:pt idx="2">
                  <c:v>50</c:v>
                </c:pt>
                <c:pt idx="3">
                  <c:v>0</c:v>
                </c:pt>
                <c:pt idx="4">
                  <c:v>0</c:v>
                </c:pt>
                <c:pt idx="5">
                  <c:v>0</c:v>
                </c:pt>
              </c:numCache>
            </c:numRef>
          </c:val>
        </c:ser>
        <c:ser>
          <c:idx val="1"/>
          <c:order val="1"/>
          <c:tx>
            <c:strRef>
              <c:f>Sheet1!$C$1</c:f>
              <c:strCache>
                <c:ptCount val="1"/>
                <c:pt idx="0">
                  <c:v>Column1</c:v>
                </c:pt>
              </c:strCache>
            </c:strRef>
          </c:tx>
          <c:spPr>
            <a:noFill/>
          </c:spPr>
          <c:explosion val="2"/>
          <c:dLbls>
            <c:dLbl>
              <c:idx val="0"/>
              <c:layout>
                <c:manualLayout>
                  <c:x val="-2.5641025641025641E-3"/>
                  <c:y val="0"/>
                </c:manualLayout>
              </c:layout>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5"/>
              <c:tx>
                <c:rich>
                  <a:bodyPr/>
                  <a:lstStyle/>
                  <a:p>
                    <a:pPr>
                      <a:defRPr sz="1400" b="1">
                        <a:solidFill>
                          <a:schemeClr val="tx2">
                            <a:lumMod val="50000"/>
                          </a:schemeClr>
                        </a:solidFill>
                      </a:defRPr>
                    </a:pPr>
                    <a:endParaRPr lang="en-GB"/>
                  </a:p>
                </c:rich>
              </c:tx>
              <c:spPr/>
              <c:showLegendKey val="0"/>
              <c:showVal val="1"/>
              <c:showCatName val="0"/>
              <c:showSerName val="0"/>
              <c:showPercent val="0"/>
              <c:showBubbleSize val="0"/>
            </c:dLbl>
            <c:dLbl>
              <c:idx val="6"/>
              <c:spPr/>
              <c:txPr>
                <a:bodyPr/>
                <a:lstStyle/>
                <a:p>
                  <a:pPr>
                    <a:defRPr sz="1400" b="1">
                      <a:solidFill>
                        <a:schemeClr val="bg2"/>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0</c:v>
                </c:pt>
                <c:pt idx="1">
                  <c:v>1</c:v>
                </c:pt>
                <c:pt idx="2">
                  <c:v>1</c:v>
                </c:pt>
                <c:pt idx="3">
                  <c:v>0</c:v>
                </c:pt>
                <c:pt idx="4">
                  <c:v>0</c:v>
                </c:pt>
                <c:pt idx="5">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4536846355743993E-2"/>
          <c:y val="0.86072254537585557"/>
          <c:w val="0.93002966075994942"/>
          <c:h val="0.1309257513728469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bg2"/>
              </a:solidFill>
            </c:spPr>
          </c:dPt>
          <c:dLbls>
            <c:dLbl>
              <c:idx val="0"/>
              <c:tx>
                <c:rich>
                  <a:bodyPr/>
                  <a:lstStyle/>
                  <a:p>
                    <a:endParaRPr lang="en-GB"/>
                  </a:p>
                </c:rich>
              </c:tx>
              <c:showLegendKey val="0"/>
              <c:showVal val="1"/>
              <c:showCatName val="0"/>
              <c:showSerName val="0"/>
              <c:showPercent val="0"/>
              <c:showBubbleSize val="0"/>
            </c:dLbl>
            <c:dLbl>
              <c:idx val="1"/>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1.560320320555337E-4"/>
                  <c:y val="-6.3096340609063344E-3"/>
                </c:manualLayout>
              </c:layout>
              <c:tx>
                <c:rich>
                  <a:bodyPr/>
                  <a:lstStyle/>
                  <a:p>
                    <a:endParaRPr lang="en-GB"/>
                  </a:p>
                </c:rich>
              </c:tx>
              <c:showLegendKey val="0"/>
              <c:showVal val="1"/>
              <c:showCatName val="0"/>
              <c:showSerName val="0"/>
              <c:showPercent val="0"/>
              <c:showBubbleSize val="0"/>
            </c:dLbl>
            <c:dLbl>
              <c:idx val="5"/>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0</c:v>
                </c:pt>
                <c:pt idx="1">
                  <c:v>0</c:v>
                </c:pt>
                <c:pt idx="2">
                  <c:v>100</c:v>
                </c:pt>
                <c:pt idx="3">
                  <c:v>0</c:v>
                </c:pt>
                <c:pt idx="4">
                  <c:v>0</c:v>
                </c:pt>
                <c:pt idx="5">
                  <c:v>0</c:v>
                </c:pt>
              </c:numCache>
            </c:numRef>
          </c:val>
        </c:ser>
        <c:ser>
          <c:idx val="1"/>
          <c:order val="1"/>
          <c:tx>
            <c:strRef>
              <c:f>Sheet1!$C$1</c:f>
              <c:strCache>
                <c:ptCount val="1"/>
                <c:pt idx="0">
                  <c:v>Column1</c:v>
                </c:pt>
              </c:strCache>
            </c:strRef>
          </c:tx>
          <c:spPr>
            <a:noFill/>
          </c:spPr>
          <c:explosion val="2"/>
          <c:dLbls>
            <c:dLbl>
              <c:idx val="0"/>
              <c:tx>
                <c:rich>
                  <a:bodyPr/>
                  <a:lstStyle/>
                  <a:p>
                    <a:endParaRPr lang="en-GB"/>
                  </a:p>
                </c:rich>
              </c:tx>
              <c:showLegendKey val="0"/>
              <c:showVal val="1"/>
              <c:showCatName val="0"/>
              <c:showSerName val="0"/>
              <c:showPercent val="0"/>
              <c:showBubbleSize val="0"/>
            </c:dLbl>
            <c:dLbl>
              <c:idx val="1"/>
              <c:tx>
                <c:rich>
                  <a:bodyPr/>
                  <a:lstStyle/>
                  <a:p>
                    <a:pPr>
                      <a:defRPr sz="1400" b="1">
                        <a:solidFill>
                          <a:srgbClr val="6F9D6B"/>
                        </a:solidFill>
                      </a:defRPr>
                    </a:pPr>
                    <a:endParaRPr lang="en-GB"/>
                  </a:p>
                </c:rich>
              </c:tx>
              <c:sp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5"/>
              <c:tx>
                <c:rich>
                  <a:bodyPr/>
                  <a:lstStyle/>
                  <a:p>
                    <a:pPr>
                      <a:defRPr sz="1400" b="1">
                        <a:solidFill>
                          <a:schemeClr val="tx1">
                            <a:lumMod val="75000"/>
                            <a:lumOff val="25000"/>
                          </a:schemeClr>
                        </a:solidFill>
                      </a:defRPr>
                    </a:pPr>
                    <a:endParaRPr lang="en-GB"/>
                  </a:p>
                </c:rich>
              </c:tx>
              <c:spPr/>
              <c:showLegendKey val="0"/>
              <c:showVal val="1"/>
              <c:showCatName val="0"/>
              <c:showSerName val="0"/>
              <c:showPercent val="0"/>
              <c:showBubbleSize val="0"/>
            </c:dLbl>
            <c:txPr>
              <a:bodyPr/>
              <a:lstStyle/>
              <a:p>
                <a:pPr>
                  <a:defRPr sz="1400" b="1">
                    <a:solidFill>
                      <a:schemeClr val="accent6">
                        <a:lumMod val="50000"/>
                      </a:schemeClr>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0</c:v>
                </c:pt>
                <c:pt idx="1">
                  <c:v>0</c:v>
                </c:pt>
                <c:pt idx="2">
                  <c:v>2</c:v>
                </c:pt>
                <c:pt idx="3">
                  <c:v>0</c:v>
                </c:pt>
                <c:pt idx="4">
                  <c:v>0</c:v>
                </c:pt>
                <c:pt idx="5">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4536846355743993E-2"/>
          <c:y val="0.89315020923716049"/>
          <c:w val="0.9449503331314355"/>
          <c:h val="0.1068497907628395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0758373447724"/>
          <c:y val="0"/>
          <c:w val="0.48917077207010168"/>
          <c:h val="0.91247952981450742"/>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accent3">
                  <a:lumMod val="50000"/>
                </a:schemeClr>
              </a:solidFill>
            </c:spPr>
          </c:dPt>
          <c:dLbls>
            <c:dLbl>
              <c:idx val="0"/>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8030674866971663E-3"/>
                  <c:y val="-5.3870588023779151E-3"/>
                </c:manualLayout>
              </c:layout>
              <c:tx>
                <c:rich>
                  <a:bodyPr/>
                  <a:lstStyle/>
                  <a:p>
                    <a:endParaRPr lang="en-GB"/>
                  </a:p>
                </c:rich>
              </c:tx>
              <c:showLegendKey val="0"/>
              <c:showVal val="1"/>
              <c:showCatName val="0"/>
              <c:showSerName val="0"/>
              <c:showPercent val="0"/>
              <c:showBubbleSize val="0"/>
            </c:dLbl>
            <c:dLbl>
              <c:idx val="5"/>
              <c:layout>
                <c:manualLayout>
                  <c:x val="9.8589634821720142E-3"/>
                  <c:y val="-5.7256554264904901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0</c:v>
                </c:pt>
                <c:pt idx="1">
                  <c:v>50</c:v>
                </c:pt>
                <c:pt idx="2">
                  <c:v>50</c:v>
                </c:pt>
                <c:pt idx="3">
                  <c:v>0</c:v>
                </c:pt>
                <c:pt idx="4">
                  <c:v>0</c:v>
                </c:pt>
                <c:pt idx="5">
                  <c:v>0</c:v>
                </c:pt>
              </c:numCache>
            </c:numRef>
          </c:val>
        </c:ser>
        <c:ser>
          <c:idx val="1"/>
          <c:order val="1"/>
          <c:tx>
            <c:strRef>
              <c:f>Sheet1!$C$1</c:f>
              <c:strCache>
                <c:ptCount val="1"/>
                <c:pt idx="0">
                  <c:v>Column1</c:v>
                </c:pt>
              </c:strCache>
            </c:strRef>
          </c:tx>
          <c:spPr>
            <a:noFill/>
          </c:spPr>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5">
                            <a:lumMod val="75000"/>
                          </a:schemeClr>
                        </a:solidFill>
                      </a:defRPr>
                    </a:pPr>
                    <a:endParaRPr lang="en-GB"/>
                  </a:p>
                </c:rich>
              </c:tx>
              <c:spPr/>
              <c:showLegendKey val="0"/>
              <c:showVal val="1"/>
              <c:showCatName val="0"/>
              <c:showSerName val="0"/>
              <c:showPercent val="0"/>
              <c:showBubbleSize val="0"/>
            </c:dLbl>
            <c:dLbl>
              <c:idx val="5"/>
              <c:tx>
                <c:rich>
                  <a:bodyPr/>
                  <a:lstStyle/>
                  <a:p>
                    <a:pPr>
                      <a:defRPr sz="1400" b="1">
                        <a:solidFill>
                          <a:schemeClr val="accent4">
                            <a:lumMod val="50000"/>
                          </a:schemeClr>
                        </a:solidFill>
                      </a:defRPr>
                    </a:pPr>
                    <a:endParaRPr lang="en-GB"/>
                  </a:p>
                </c:rich>
              </c:tx>
              <c:sp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0</c:v>
                </c:pt>
                <c:pt idx="1">
                  <c:v>1</c:v>
                </c:pt>
                <c:pt idx="2">
                  <c:v>1</c:v>
                </c:pt>
                <c:pt idx="3">
                  <c:v>0</c:v>
                </c:pt>
                <c:pt idx="4">
                  <c:v>0</c:v>
                </c:pt>
                <c:pt idx="5">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59</c:v>
                </c:pt>
                <c:pt idx="1">
                  <c:v>57</c:v>
                </c:pt>
                <c:pt idx="2">
                  <c:v>49</c:v>
                </c:pt>
                <c:pt idx="3">
                  <c:v>59</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36788608"/>
        <c:axId val="136790400"/>
      </c:bubbleChart>
      <c:valAx>
        <c:axId val="13678860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6790400"/>
        <c:crossesAt val="0"/>
        <c:crossBetween val="midCat"/>
      </c:valAx>
      <c:valAx>
        <c:axId val="136790400"/>
        <c:scaling>
          <c:orientation val="minMax"/>
          <c:max val="4"/>
          <c:min val="-1"/>
        </c:scaling>
        <c:delete val="1"/>
        <c:axPos val="l"/>
        <c:numFmt formatCode="General" sourceLinked="1"/>
        <c:majorTickMark val="out"/>
        <c:minorTickMark val="none"/>
        <c:tickLblPos val="nextTo"/>
        <c:crossAx val="136788608"/>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62</c:v>
                </c:pt>
                <c:pt idx="1">
                  <c:v>63</c:v>
                </c:pt>
                <c:pt idx="2">
                  <c:v>53</c:v>
                </c:pt>
                <c:pt idx="3">
                  <c:v>66</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36824320"/>
        <c:axId val="136825856"/>
      </c:bubbleChart>
      <c:valAx>
        <c:axId val="13682432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6825856"/>
        <c:crossesAt val="0"/>
        <c:crossBetween val="midCat"/>
      </c:valAx>
      <c:valAx>
        <c:axId val="136825856"/>
        <c:scaling>
          <c:orientation val="minMax"/>
          <c:max val="4"/>
          <c:min val="-1"/>
        </c:scaling>
        <c:delete val="1"/>
        <c:axPos val="l"/>
        <c:numFmt formatCode="General" sourceLinked="1"/>
        <c:majorTickMark val="out"/>
        <c:minorTickMark val="none"/>
        <c:tickLblPos val="nextTo"/>
        <c:crossAx val="136824320"/>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40000"/>
    </a:solidFill>
  </c:spPr>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68</c:v>
                </c:pt>
                <c:pt idx="1">
                  <c:v>68</c:v>
                </c:pt>
                <c:pt idx="2">
                  <c:v>66</c:v>
                </c:pt>
                <c:pt idx="3">
                  <c:v>66</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36854144"/>
        <c:axId val="136855936"/>
      </c:bubbleChart>
      <c:valAx>
        <c:axId val="13685414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6855936"/>
        <c:crossesAt val="0"/>
        <c:crossBetween val="midCat"/>
      </c:valAx>
      <c:valAx>
        <c:axId val="136855936"/>
        <c:scaling>
          <c:orientation val="minMax"/>
          <c:max val="4"/>
          <c:min val="-1"/>
        </c:scaling>
        <c:delete val="1"/>
        <c:axPos val="l"/>
        <c:numFmt formatCode="General" sourceLinked="1"/>
        <c:majorTickMark val="out"/>
        <c:minorTickMark val="none"/>
        <c:tickLblPos val="nextTo"/>
        <c:crossAx val="136854144"/>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62</c:v>
                </c:pt>
                <c:pt idx="1">
                  <c:v>62</c:v>
                </c:pt>
                <c:pt idx="2">
                  <c:v>62</c:v>
                </c:pt>
                <c:pt idx="3">
                  <c:v>62</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36934912"/>
        <c:axId val="136936448"/>
      </c:bubbleChart>
      <c:valAx>
        <c:axId val="13693491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6936448"/>
        <c:crossesAt val="0"/>
        <c:crossBetween val="midCat"/>
      </c:valAx>
      <c:valAx>
        <c:axId val="136936448"/>
        <c:scaling>
          <c:orientation val="minMax"/>
          <c:max val="4"/>
          <c:min val="-1"/>
        </c:scaling>
        <c:delete val="1"/>
        <c:axPos val="l"/>
        <c:numFmt formatCode="General" sourceLinked="1"/>
        <c:majorTickMark val="out"/>
        <c:minorTickMark val="none"/>
        <c:tickLblPos val="nextTo"/>
        <c:crossAx val="136934912"/>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DBFD66"/>
    </a:solidFill>
  </c:spPr>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58</c:v>
                </c:pt>
                <c:pt idx="1">
                  <c:v>58</c:v>
                </c:pt>
                <c:pt idx="2">
                  <c:v>44</c:v>
                </c:pt>
                <c:pt idx="3">
                  <c:v>49</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37322880"/>
        <c:axId val="137324416"/>
      </c:bubbleChart>
      <c:valAx>
        <c:axId val="13732288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7324416"/>
        <c:crossesAt val="0"/>
        <c:crossBetween val="midCat"/>
      </c:valAx>
      <c:valAx>
        <c:axId val="137324416"/>
        <c:scaling>
          <c:orientation val="minMax"/>
          <c:max val="4"/>
          <c:min val="-1"/>
        </c:scaling>
        <c:delete val="1"/>
        <c:axPos val="l"/>
        <c:numFmt formatCode="General" sourceLinked="1"/>
        <c:majorTickMark val="out"/>
        <c:minorTickMark val="none"/>
        <c:tickLblPos val="nextTo"/>
        <c:crossAx val="137322880"/>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325777400040728E-2"/>
          <c:y val="6.5586864502055503E-2"/>
          <c:w val="0.78901701985601436"/>
          <c:h val="0.80550960250682613"/>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75000"/>
                </a:schemeClr>
              </a:solidFill>
            </c:spPr>
          </c:dPt>
          <c:dPt>
            <c:idx val="5"/>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3332671473646245E-2"/>
                  <c:y val="-2.931916071507465E-3"/>
                </c:manualLayout>
              </c:layout>
              <c:showLegendKey val="0"/>
              <c:showVal val="1"/>
              <c:showCatName val="0"/>
              <c:showSerName val="0"/>
              <c:showPercent val="0"/>
              <c:showBubbleSize val="0"/>
            </c:dLbl>
            <c:dLbl>
              <c:idx val="5"/>
              <c:layout>
                <c:manualLayout>
                  <c:x val="3.4076606233958008E-2"/>
                  <c:y val="-2.8629404185604918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Sheet1!$B$2:$B$7</c:f>
              <c:numCache>
                <c:formatCode>General</c:formatCode>
                <c:ptCount val="6"/>
                <c:pt idx="0">
                  <c:v>23</c:v>
                </c:pt>
                <c:pt idx="1">
                  <c:v>39</c:v>
                </c:pt>
                <c:pt idx="2">
                  <c:v>25</c:v>
                </c:pt>
                <c:pt idx="3">
                  <c:v>11</c:v>
                </c:pt>
                <c:pt idx="4">
                  <c:v>1</c:v>
                </c:pt>
                <c:pt idx="5">
                  <c:v>0</c:v>
                </c:pt>
              </c:numCache>
            </c:numRef>
          </c:val>
        </c:ser>
        <c:ser>
          <c:idx val="1"/>
          <c:order val="1"/>
          <c:tx>
            <c:strRef>
              <c:f>Sheet1!$C$1</c:f>
              <c:strCache>
                <c:ptCount val="1"/>
                <c:pt idx="0">
                  <c:v>Column1</c:v>
                </c:pt>
              </c:strCache>
            </c:strRef>
          </c:tx>
          <c:spPr>
            <a:noFill/>
          </c:spPr>
          <c:explosion val="1"/>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75000"/>
                        </a:schemeClr>
                      </a:solidFill>
                    </a:defRPr>
                  </a:pPr>
                  <a:endParaRPr lang="en-US"/>
                </a:p>
              </c:txPr>
              <c:showLegendKey val="0"/>
              <c:showVal val="1"/>
              <c:showCatName val="0"/>
              <c:showSerName val="0"/>
              <c:showPercent val="0"/>
              <c:showBubbleSize val="0"/>
            </c:dLbl>
            <c:dLbl>
              <c:idx val="5"/>
              <c:layout/>
              <c:tx>
                <c:rich>
                  <a:bodyPr/>
                  <a:lstStyle/>
                  <a:p>
                    <a:endParaRPr lang="en-GB"/>
                  </a:p>
                </c:rich>
              </c:tx>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Sheet1!$C$2:$C$7</c:f>
              <c:numCache>
                <c:formatCode>General</c:formatCode>
                <c:ptCount val="6"/>
                <c:pt idx="0">
                  <c:v>16</c:v>
                </c:pt>
                <c:pt idx="1">
                  <c:v>28</c:v>
                </c:pt>
                <c:pt idx="2">
                  <c:v>18</c:v>
                </c:pt>
                <c:pt idx="3">
                  <c:v>8</c:v>
                </c:pt>
                <c:pt idx="4">
                  <c:v>1</c:v>
                </c:pt>
                <c:pt idx="5">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7.6639326942362519E-3"/>
          <c:y val="0.85655881819911328"/>
          <c:w val="0.99233606730576374"/>
          <c:h val="0.13325126883643934"/>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10563153801627E-2"/>
          <c:y val="1.431357503964973E-2"/>
          <c:w val="0.68198014548091146"/>
          <c:h val="0.84127980942883651"/>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5">
                  <a:lumMod val="50000"/>
                </a:schemeClr>
              </a:solidFill>
            </c:spPr>
          </c:dPt>
          <c:dPt>
            <c:idx val="5"/>
            <c:bubble3D val="0"/>
            <c:spPr>
              <a:solidFill>
                <a:schemeClr val="tx1"/>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3332671473646245E-2"/>
                  <c:y val="-2.931916071507465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Sheet1!$A$2:$A$5</c:f>
              <c:strCache>
                <c:ptCount val="4"/>
                <c:pt idx="0">
                  <c:v>A great deal</c:v>
                </c:pt>
                <c:pt idx="1">
                  <c:v>A fair amount</c:v>
                </c:pt>
                <c:pt idx="2">
                  <c:v>Not very much</c:v>
                </c:pt>
                <c:pt idx="3">
                  <c:v>Nothing at all</c:v>
                </c:pt>
              </c:strCache>
            </c:strRef>
          </c:cat>
          <c:val>
            <c:numRef>
              <c:f>Sheet1!$B$2:$B$5</c:f>
              <c:numCache>
                <c:formatCode>General</c:formatCode>
                <c:ptCount val="4"/>
                <c:pt idx="0">
                  <c:v>18</c:v>
                </c:pt>
                <c:pt idx="1">
                  <c:v>51</c:v>
                </c:pt>
                <c:pt idx="2">
                  <c:v>29</c:v>
                </c:pt>
                <c:pt idx="3">
                  <c:v>3</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accent5"/>
                      </a:solidFill>
                    </a:defRPr>
                  </a:pPr>
                  <a:endParaRPr lang="en-US"/>
                </a:p>
              </c:txPr>
              <c:showLegendKey val="0"/>
              <c:showVal val="1"/>
              <c:showCatName val="0"/>
              <c:showSerName val="0"/>
              <c:showPercent val="0"/>
              <c:showBubbleSize val="0"/>
            </c:dLbl>
            <c:dLbl>
              <c:idx val="3"/>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Sheet1!$A$2:$A$5</c:f>
              <c:strCache>
                <c:ptCount val="4"/>
                <c:pt idx="0">
                  <c:v>A great deal</c:v>
                </c:pt>
                <c:pt idx="1">
                  <c:v>A fair amount</c:v>
                </c:pt>
                <c:pt idx="2">
                  <c:v>Not very much</c:v>
                </c:pt>
                <c:pt idx="3">
                  <c:v>Nothing at all</c:v>
                </c:pt>
              </c:strCache>
            </c:strRef>
          </c:cat>
          <c:val>
            <c:numRef>
              <c:f>Sheet1!$C$2:$C$5</c:f>
              <c:numCache>
                <c:formatCode>General</c:formatCode>
                <c:ptCount val="4"/>
                <c:pt idx="0">
                  <c:v>13</c:v>
                </c:pt>
                <c:pt idx="1">
                  <c:v>37</c:v>
                </c:pt>
                <c:pt idx="2">
                  <c:v>21</c:v>
                </c:pt>
                <c:pt idx="3">
                  <c:v>2</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24890801606839E-2"/>
          <c:y val="0.73913806672521687"/>
          <c:w val="0.70311284857238088"/>
          <c:h val="0.1209174896143592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407879167689"/>
          <c:y val="0.11233616343323101"/>
          <c:w val="0.58137831492554859"/>
          <c:h val="0.85840793397845305"/>
        </c:manualLayout>
      </c:layout>
      <c:barChart>
        <c:barDir val="bar"/>
        <c:grouping val="percentStacked"/>
        <c:varyColors val="0"/>
        <c:ser>
          <c:idx val="0"/>
          <c:order val="0"/>
          <c:tx>
            <c:strRef>
              <c:f>Sheet1!$B$1</c:f>
              <c:strCache>
                <c:ptCount val="1"/>
                <c:pt idx="0">
                  <c:v>Strongly agree / Tend to agree</c:v>
                </c:pt>
              </c:strCache>
            </c:strRef>
          </c:tx>
          <c:spPr>
            <a:solidFill>
              <a:srgbClr val="6F9D6B"/>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 have been given the opportunity to influence the CCG’s plans and priorities</c:v>
                </c:pt>
                <c:pt idx="1">
                  <c:v>When I have commented on the CCG’s plans and priorities I feel that my comments have been taken on board</c:v>
                </c:pt>
                <c:pt idx="2">
                  <c:v>*The CCG has effectively communicated it’s plans and priorities to me</c:v>
                </c:pt>
                <c:pt idx="3">
                  <c:v>The CCG’s plans and priorities are the right ones</c:v>
                </c:pt>
              </c:strCache>
            </c:strRef>
          </c:cat>
          <c:val>
            <c:numRef>
              <c:f>Sheet1!$B$2:$B$5</c:f>
              <c:numCache>
                <c:formatCode>0%</c:formatCode>
                <c:ptCount val="4"/>
                <c:pt idx="0">
                  <c:v>55</c:v>
                </c:pt>
                <c:pt idx="1">
                  <c:v>42</c:v>
                </c:pt>
                <c:pt idx="2">
                  <c:v>60</c:v>
                </c:pt>
                <c:pt idx="3">
                  <c:v>53</c:v>
                </c:pt>
              </c:numCache>
            </c:numRef>
          </c:val>
        </c:ser>
        <c:ser>
          <c:idx val="1"/>
          <c:order val="1"/>
          <c:tx>
            <c:strRef>
              <c:f>Sheet1!$C$1</c:f>
              <c:strCache>
                <c:ptCount val="1"/>
                <c:pt idx="0">
                  <c:v>Neither agree nor disagree</c:v>
                </c:pt>
              </c:strCache>
            </c:strRef>
          </c:tx>
          <c:spPr>
            <a:solidFill>
              <a:schemeClr val="bg1">
                <a:lumMod val="65000"/>
              </a:schemeClr>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 have been given the opportunity to influence the CCG’s plans and priorities</c:v>
                </c:pt>
                <c:pt idx="1">
                  <c:v>When I have commented on the CCG’s plans and priorities I feel that my comments have been taken on board</c:v>
                </c:pt>
                <c:pt idx="2">
                  <c:v>*The CCG has effectively communicated it’s plans and priorities to me</c:v>
                </c:pt>
                <c:pt idx="3">
                  <c:v>The CCG’s plans and priorities are the right ones</c:v>
                </c:pt>
              </c:strCache>
            </c:strRef>
          </c:cat>
          <c:val>
            <c:numRef>
              <c:f>Sheet1!$C$2:$C$5</c:f>
              <c:numCache>
                <c:formatCode>0%</c:formatCode>
                <c:ptCount val="4"/>
                <c:pt idx="0">
                  <c:v>23</c:v>
                </c:pt>
                <c:pt idx="1">
                  <c:v>32</c:v>
                </c:pt>
                <c:pt idx="2">
                  <c:v>21</c:v>
                </c:pt>
                <c:pt idx="3">
                  <c:v>25</c:v>
                </c:pt>
              </c:numCache>
            </c:numRef>
          </c:val>
        </c:ser>
        <c:ser>
          <c:idx val="2"/>
          <c:order val="2"/>
          <c:tx>
            <c:strRef>
              <c:f>Sheet1!$D$1</c:f>
              <c:strCache>
                <c:ptCount val="1"/>
                <c:pt idx="0">
                  <c:v>Strongly disagree / Tend to disagree</c:v>
                </c:pt>
              </c:strCache>
            </c:strRef>
          </c:tx>
          <c:spPr>
            <a:solidFill>
              <a:schemeClr val="accent5"/>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 have been given the opportunity to influence the CCG’s plans and priorities</c:v>
                </c:pt>
                <c:pt idx="1">
                  <c:v>When I have commented on the CCG’s plans and priorities I feel that my comments have been taken on board</c:v>
                </c:pt>
                <c:pt idx="2">
                  <c:v>*The CCG has effectively communicated it’s plans and priorities to me</c:v>
                </c:pt>
                <c:pt idx="3">
                  <c:v>The CCG’s plans and priorities are the right ones</c:v>
                </c:pt>
              </c:strCache>
            </c:strRef>
          </c:cat>
          <c:val>
            <c:numRef>
              <c:f>Sheet1!$D$2:$D$5</c:f>
              <c:numCache>
                <c:formatCode>0%</c:formatCode>
                <c:ptCount val="4"/>
                <c:pt idx="0">
                  <c:v>22</c:v>
                </c:pt>
                <c:pt idx="1">
                  <c:v>12</c:v>
                </c:pt>
                <c:pt idx="2">
                  <c:v>18</c:v>
                </c:pt>
                <c:pt idx="3">
                  <c:v>11</c:v>
                </c:pt>
              </c:numCache>
            </c:numRef>
          </c:val>
        </c:ser>
        <c:ser>
          <c:idx val="3"/>
          <c:order val="3"/>
          <c:tx>
            <c:strRef>
              <c:f>Sheet1!$E$1</c:f>
              <c:strCache>
                <c:ptCount val="1"/>
                <c:pt idx="0">
                  <c:v>Don't know</c:v>
                </c:pt>
              </c:strCache>
            </c:strRef>
          </c:tx>
          <c:spPr>
            <a:solidFill>
              <a:schemeClr val="accent4"/>
            </a:solidFill>
            <a:ln w="19050">
              <a:solidFill>
                <a:schemeClr val="bg1"/>
              </a:solidFill>
            </a:ln>
          </c:spPr>
          <c:invertIfNegative val="0"/>
          <c:dLbls>
            <c:dLbl>
              <c:idx val="0"/>
              <c:tx>
                <c:rich>
                  <a:bodyPr/>
                  <a:lstStyle/>
                  <a:p>
                    <a:endParaRPr lang="en-GB"/>
                  </a:p>
                </c:rich>
              </c:tx>
              <c:dLblPos val="ctr"/>
              <c:showLegendKey val="0"/>
              <c:showVal val="1"/>
              <c:showCatName val="0"/>
              <c:showSerName val="0"/>
              <c:showPercent val="0"/>
              <c:showBubbleSize val="0"/>
            </c:dLbl>
            <c:dLbl>
              <c:idx val="2"/>
              <c:layout>
                <c:manualLayout>
                  <c:x val="0"/>
                  <c:y val="8.0111052598593371E-2"/>
                </c:manualLayout>
              </c:layout>
              <c:numFmt formatCode="General\%" sourceLinked="0"/>
              <c:spPr/>
              <c:txPr>
                <a:bodyPr/>
                <a:lstStyle/>
                <a:p>
                  <a:pPr>
                    <a:defRPr sz="1400">
                      <a:solidFill>
                        <a:schemeClr val="tx1"/>
                      </a:solidFill>
                    </a:defRPr>
                  </a:pPr>
                  <a:endParaRPr lang="en-US"/>
                </a:p>
              </c:txPr>
              <c:dLblPos val="ctr"/>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 have been given the opportunity to influence the CCG’s plans and priorities</c:v>
                </c:pt>
                <c:pt idx="1">
                  <c:v>When I have commented on the CCG’s plans and priorities I feel that my comments have been taken on board</c:v>
                </c:pt>
                <c:pt idx="2">
                  <c:v>*The CCG has effectively communicated it’s plans and priorities to me</c:v>
                </c:pt>
                <c:pt idx="3">
                  <c:v>The CCG’s plans and priorities are the right ones</c:v>
                </c:pt>
              </c:strCache>
            </c:strRef>
          </c:cat>
          <c:val>
            <c:numRef>
              <c:f>Sheet1!$E$2:$E$5</c:f>
              <c:numCache>
                <c:formatCode>0%</c:formatCode>
                <c:ptCount val="4"/>
                <c:pt idx="0">
                  <c:v>0</c:v>
                </c:pt>
                <c:pt idx="1">
                  <c:v>14</c:v>
                </c:pt>
                <c:pt idx="2">
                  <c:v>1</c:v>
                </c:pt>
                <c:pt idx="3">
                  <c:v>11</c:v>
                </c:pt>
              </c:numCache>
            </c:numRef>
          </c:val>
        </c:ser>
        <c:ser>
          <c:idx val="4"/>
          <c:order val="4"/>
          <c:tx>
            <c:strRef>
              <c:f>Sheet1!$F$1</c:f>
              <c:strCache>
                <c:ptCount val="1"/>
                <c:pt idx="0">
                  <c:v>Not applicable</c:v>
                </c:pt>
              </c:strCache>
            </c:strRef>
          </c:tx>
          <c:spPr>
            <a:solidFill>
              <a:schemeClr val="tx2">
                <a:lumMod val="50000"/>
              </a:schemeClr>
            </a:solidFill>
            <a:ln>
              <a:solidFill>
                <a:schemeClr val="bg1"/>
              </a:solidFill>
            </a:ln>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 have been given the opportunity to influence the CCG’s plans and priorities</c:v>
                </c:pt>
                <c:pt idx="1">
                  <c:v>When I have commented on the CCG’s plans and priorities I feel that my comments have been taken on board</c:v>
                </c:pt>
                <c:pt idx="2">
                  <c:v>*The CCG has effectively communicated it’s plans and priorities to me</c:v>
                </c:pt>
                <c:pt idx="3">
                  <c:v>The CCG’s plans and priorities are the right ones</c:v>
                </c:pt>
              </c:strCache>
            </c:strRef>
          </c:cat>
          <c:val>
            <c:numRef>
              <c:f>Sheet1!$F$2:$F$5</c:f>
              <c:numCache>
                <c:formatCode>General</c:formatCode>
                <c:ptCount val="4"/>
              </c:numCache>
            </c:numRef>
          </c:val>
        </c:ser>
        <c:dLbls>
          <c:dLblPos val="ctr"/>
          <c:showLegendKey val="0"/>
          <c:showVal val="1"/>
          <c:showCatName val="0"/>
          <c:showSerName val="0"/>
          <c:showPercent val="0"/>
          <c:showBubbleSize val="0"/>
        </c:dLbls>
        <c:gapWidth val="75"/>
        <c:overlap val="100"/>
        <c:axId val="137862528"/>
        <c:axId val="137692288"/>
      </c:barChart>
      <c:catAx>
        <c:axId val="137862528"/>
        <c:scaling>
          <c:orientation val="maxMin"/>
        </c:scaling>
        <c:delete val="1"/>
        <c:axPos val="l"/>
        <c:majorTickMark val="none"/>
        <c:minorTickMark val="none"/>
        <c:tickLblPos val="nextTo"/>
        <c:crossAx val="137692288"/>
        <c:crosses val="autoZero"/>
        <c:auto val="1"/>
        <c:lblAlgn val="ctr"/>
        <c:lblOffset val="100"/>
        <c:noMultiLvlLbl val="0"/>
      </c:catAx>
      <c:valAx>
        <c:axId val="137692288"/>
        <c:scaling>
          <c:orientation val="minMax"/>
          <c:max val="1"/>
          <c:min val="0"/>
        </c:scaling>
        <c:delete val="1"/>
        <c:axPos val="t"/>
        <c:numFmt formatCode="0%" sourceLinked="1"/>
        <c:majorTickMark val="out"/>
        <c:minorTickMark val="none"/>
        <c:tickLblPos val="none"/>
        <c:crossAx val="137862528"/>
        <c:crosses val="autoZero"/>
        <c:crossBetween val="between"/>
      </c:valAx>
      <c:spPr>
        <a:noFill/>
        <a:ln w="25400">
          <a:noFill/>
        </a:ln>
      </c:spPr>
    </c:plotArea>
    <c:legend>
      <c:legendPos val="b"/>
      <c:layout>
        <c:manualLayout>
          <c:xMode val="edge"/>
          <c:yMode val="edge"/>
          <c:x val="6.9404977567971617E-3"/>
          <c:y val="2.3408624564242261E-3"/>
          <c:w val="0.97902257169539741"/>
          <c:h val="8.4314186717152032E-2"/>
        </c:manualLayout>
      </c:layout>
      <c:overlay val="0"/>
      <c:txPr>
        <a:bodyPr/>
        <a:lstStyle/>
        <a:p>
          <a:pPr>
            <a:defRPr lang="en-GB" sz="10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2812775712422"/>
          <c:y val="3.5322139257789445E-2"/>
          <c:w val="0.79715978501029328"/>
          <c:h val="0.73535198558507175"/>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dLbl>
              <c:idx val="5"/>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14</c:v>
                </c:pt>
                <c:pt idx="1">
                  <c:v>41</c:v>
                </c:pt>
                <c:pt idx="2">
                  <c:v>23</c:v>
                </c:pt>
                <c:pt idx="3">
                  <c:v>14</c:v>
                </c:pt>
                <c:pt idx="4">
                  <c:v>8</c:v>
                </c:pt>
                <c:pt idx="5">
                  <c:v>0</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tx>
                <c:rich>
                  <a:bodyPr/>
                  <a:lstStyle/>
                  <a:p>
                    <a:pPr>
                      <a:defRPr sz="1400" b="1">
                        <a:solidFill>
                          <a:schemeClr val="accent4"/>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10</c:v>
                </c:pt>
                <c:pt idx="1">
                  <c:v>30</c:v>
                </c:pt>
                <c:pt idx="2">
                  <c:v>17</c:v>
                </c:pt>
                <c:pt idx="3">
                  <c:v>10</c:v>
                </c:pt>
                <c:pt idx="4">
                  <c:v>6</c:v>
                </c:pt>
                <c:pt idx="5">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2914162475209449E-2"/>
          <c:y val="0.73942547667714953"/>
          <c:w val="0.93002966075994942"/>
          <c:h val="0.11712216190882588"/>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19200707331971"/>
          <c:y val="7.1211641328446332E-2"/>
          <c:w val="0.77920312983085871"/>
          <c:h val="0.71878760001399933"/>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12</c:v>
                </c:pt>
                <c:pt idx="1">
                  <c:v>30</c:v>
                </c:pt>
                <c:pt idx="2">
                  <c:v>32</c:v>
                </c:pt>
                <c:pt idx="3">
                  <c:v>3</c:v>
                </c:pt>
                <c:pt idx="4">
                  <c:v>10</c:v>
                </c:pt>
                <c:pt idx="5">
                  <c:v>14</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accent4"/>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9</c:v>
                </c:pt>
                <c:pt idx="1">
                  <c:v>22</c:v>
                </c:pt>
                <c:pt idx="2">
                  <c:v>23</c:v>
                </c:pt>
                <c:pt idx="3">
                  <c:v>2</c:v>
                </c:pt>
                <c:pt idx="4">
                  <c:v>7</c:v>
                </c:pt>
                <c:pt idx="5">
                  <c:v>10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4.9921386611970348E-2"/>
          <c:y val="0.75322913131970981"/>
          <c:w val="0.93002966075994942"/>
          <c:h val="0.11160070005180174"/>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dLbl>
              <c:idx val="5"/>
              <c:layout>
                <c:manualLayout>
                  <c:x val="1.4963879316195434E-2"/>
                  <c:y val="-2.7607309285120683E-3"/>
                </c:manualLayout>
              </c:layout>
              <c:showLegendKey val="0"/>
              <c:showVal val="1"/>
              <c:showCatName val="0"/>
              <c:showSerName val="0"/>
              <c:showPercent val="0"/>
              <c:showBubbleSize val="0"/>
            </c:dLbl>
            <c:dLbl>
              <c:idx val="6"/>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Don't know</c:v>
                </c:pt>
                <c:pt idx="6">
                  <c:v>Not applicable</c:v>
                </c:pt>
              </c:strCache>
            </c:strRef>
          </c:cat>
          <c:val>
            <c:numRef>
              <c:f>Sheet1!$B$2:$B$8</c:f>
              <c:numCache>
                <c:formatCode>General</c:formatCode>
                <c:ptCount val="7"/>
                <c:pt idx="0">
                  <c:v>18</c:v>
                </c:pt>
                <c:pt idx="1">
                  <c:v>42</c:v>
                </c:pt>
                <c:pt idx="2">
                  <c:v>21</c:v>
                </c:pt>
                <c:pt idx="3">
                  <c:v>12</c:v>
                </c:pt>
                <c:pt idx="4">
                  <c:v>5</c:v>
                </c:pt>
                <c:pt idx="5">
                  <c:v>1</c:v>
                </c:pt>
                <c:pt idx="6">
                  <c:v>0</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accent4"/>
                      </a:solidFill>
                    </a:defRPr>
                  </a:pPr>
                  <a:endParaRPr lang="en-US"/>
                </a:p>
              </c:txPr>
              <c:showLegendKey val="0"/>
              <c:showVal val="1"/>
              <c:showCatName val="0"/>
              <c:showSerName val="0"/>
              <c:showPercent val="0"/>
              <c:showBubbleSize val="0"/>
            </c:dLbl>
            <c:dLbl>
              <c:idx val="6"/>
              <c:tx>
                <c:rich>
                  <a:bodyPr/>
                  <a:lstStyle/>
                  <a:p>
                    <a:endParaRPr lang="en-GB"/>
                  </a:p>
                </c:rich>
              </c:tx>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Don't know</c:v>
                </c:pt>
                <c:pt idx="6">
                  <c:v>Not applicable</c:v>
                </c:pt>
              </c:strCache>
            </c:strRef>
          </c:cat>
          <c:val>
            <c:numRef>
              <c:f>Sheet1!$C$2:$C$8</c:f>
              <c:numCache>
                <c:formatCode>General</c:formatCode>
                <c:ptCount val="7"/>
                <c:pt idx="0">
                  <c:v>13</c:v>
                </c:pt>
                <c:pt idx="1">
                  <c:v>31</c:v>
                </c:pt>
                <c:pt idx="2">
                  <c:v>15</c:v>
                </c:pt>
                <c:pt idx="3">
                  <c:v>9</c:v>
                </c:pt>
                <c:pt idx="4">
                  <c:v>4</c:v>
                </c:pt>
                <c:pt idx="5">
                  <c:v>1</c:v>
                </c:pt>
                <c:pt idx="6">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4.9921477651259087E-2"/>
          <c:y val="0.8332903282465598"/>
          <c:w val="0.93002966075994942"/>
          <c:h val="0.1502509330509707"/>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2812775712422"/>
          <c:y val="2.9800677400765311E-2"/>
          <c:w val="0.80314533673677146"/>
          <c:h val="0.74087344744209582"/>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11</c:v>
                </c:pt>
                <c:pt idx="1">
                  <c:v>42</c:v>
                </c:pt>
                <c:pt idx="2">
                  <c:v>25</c:v>
                </c:pt>
                <c:pt idx="3">
                  <c:v>8</c:v>
                </c:pt>
                <c:pt idx="4">
                  <c:v>3</c:v>
                </c:pt>
                <c:pt idx="5">
                  <c:v>11</c:v>
                </c:pt>
              </c:numCache>
            </c:numRef>
          </c:val>
        </c:ser>
        <c:ser>
          <c:idx val="1"/>
          <c:order val="1"/>
          <c:tx>
            <c:strRef>
              <c:f>Sheet1!$C$1</c:f>
              <c:strCache>
                <c:ptCount val="1"/>
                <c:pt idx="0">
                  <c:v>Column1</c:v>
                </c:pt>
              </c:strCache>
            </c:strRef>
          </c:tx>
          <c:spPr>
            <a:noFill/>
          </c:spPr>
          <c:explosion val="3"/>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accent4"/>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8</c:v>
                </c:pt>
                <c:pt idx="1">
                  <c:v>31</c:v>
                </c:pt>
                <c:pt idx="2">
                  <c:v>18</c:v>
                </c:pt>
                <c:pt idx="3">
                  <c:v>6</c:v>
                </c:pt>
                <c:pt idx="4">
                  <c:v>2</c:v>
                </c:pt>
                <c:pt idx="5">
                  <c:v>8</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2914162475209449E-2"/>
          <c:y val="0.75598986224822184"/>
          <c:w val="0.93002966075994942"/>
          <c:h val="0.10055777633775348"/>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93144987972346E-2"/>
          <c:y val="9.694730547226868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33</c:v>
                </c:pt>
                <c:pt idx="1">
                  <c:v>38</c:v>
                </c:pt>
                <c:pt idx="2">
                  <c:v>15</c:v>
                </c:pt>
                <c:pt idx="3">
                  <c:v>4</c:v>
                </c:pt>
                <c:pt idx="4">
                  <c:v>1</c:v>
                </c:pt>
                <c:pt idx="5">
                  <c:v>8</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accent4"/>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24</c:v>
                </c:pt>
                <c:pt idx="1">
                  <c:v>28</c:v>
                </c:pt>
                <c:pt idx="2">
                  <c:v>11</c:v>
                </c:pt>
                <c:pt idx="3">
                  <c:v>3</c:v>
                </c:pt>
                <c:pt idx="4">
                  <c:v>1</c:v>
                </c:pt>
                <c:pt idx="5">
                  <c:v>6</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4.9921477651259087E-2"/>
          <c:y val="0.86641909938870465"/>
          <c:w val="0.93002966075994942"/>
          <c:h val="0.11712216190882588"/>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72090497407419"/>
          <c:y val="5.1558479243314075E-2"/>
          <c:w val="0.46153080835131088"/>
          <c:h val="0.86092105057119328"/>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5F081A"/>
              </a:solidFill>
            </c:spPr>
          </c:dPt>
          <c:dPt>
            <c:idx val="4"/>
            <c:bubble3D val="0"/>
            <c:spPr>
              <a:solidFill>
                <a:schemeClr val="tx1">
                  <a:lumMod val="90000"/>
                  <a:lumOff val="10000"/>
                </a:schemeClr>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tx>
                <c:rich>
                  <a:bodyPr/>
                  <a:lstStyle/>
                  <a:p>
                    <a:endParaRPr lang="en-GB"/>
                  </a:p>
                </c:rich>
              </c:tx>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familiar</c:v>
                </c:pt>
                <c:pt idx="1">
                  <c:v>Fairly familiar</c:v>
                </c:pt>
                <c:pt idx="2">
                  <c:v>Not very familiar</c:v>
                </c:pt>
                <c:pt idx="3">
                  <c:v>Not at all familiar</c:v>
                </c:pt>
                <c:pt idx="4">
                  <c:v>Don’t know</c:v>
                </c:pt>
              </c:strCache>
            </c:strRef>
          </c:cat>
          <c:val>
            <c:numRef>
              <c:f>Sheet1!$B$2:$B$6</c:f>
              <c:numCache>
                <c:formatCode>General</c:formatCode>
                <c:ptCount val="5"/>
                <c:pt idx="0">
                  <c:v>15</c:v>
                </c:pt>
                <c:pt idx="1">
                  <c:v>31</c:v>
                </c:pt>
                <c:pt idx="2">
                  <c:v>42</c:v>
                </c:pt>
                <c:pt idx="3">
                  <c:v>13</c:v>
                </c:pt>
                <c:pt idx="4">
                  <c:v>0</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rgbClr val="BE0F34"/>
                      </a:solidFill>
                    </a:defRPr>
                  </a:pPr>
                  <a:endParaRPr lang="en-US"/>
                </a:p>
              </c:txPr>
              <c:showLegendKey val="0"/>
              <c:showVal val="1"/>
              <c:showCatName val="0"/>
              <c:showSerName val="0"/>
              <c:showPercent val="0"/>
              <c:showBubbleSize val="0"/>
            </c:dLbl>
            <c:dLbl>
              <c:idx val="3"/>
              <c:spPr/>
              <c:txPr>
                <a:bodyPr/>
                <a:lstStyle/>
                <a:p>
                  <a:pPr>
                    <a:defRPr sz="1400" b="1">
                      <a:solidFill>
                        <a:srgbClr val="5F081A"/>
                      </a:solidFill>
                    </a:defRPr>
                  </a:pPr>
                  <a:endParaRPr lang="en-US"/>
                </a:p>
              </c:txPr>
              <c:showLegendKey val="0"/>
              <c:showVal val="1"/>
              <c:showCatName val="0"/>
              <c:showSerName val="0"/>
              <c:showPercent val="0"/>
              <c:showBubbleSize val="0"/>
            </c:dLbl>
            <c:dLbl>
              <c:idx val="4"/>
              <c:tx>
                <c:rich>
                  <a:bodyPr/>
                  <a:lstStyle/>
                  <a:p>
                    <a:pPr>
                      <a:defRPr sz="1400" b="1">
                        <a:solidFill>
                          <a:schemeClr val="accent2">
                            <a:lumMod val="50000"/>
                          </a:schemeClr>
                        </a:solidFill>
                      </a:defRPr>
                    </a:pPr>
                    <a:endParaRPr lang="en-GB"/>
                  </a:p>
                </c:rich>
              </c:tx>
              <c:sp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familiar</c:v>
                </c:pt>
                <c:pt idx="1">
                  <c:v>Fairly familiar</c:v>
                </c:pt>
                <c:pt idx="2">
                  <c:v>Not very familiar</c:v>
                </c:pt>
                <c:pt idx="3">
                  <c:v>Not at all familiar</c:v>
                </c:pt>
                <c:pt idx="4">
                  <c:v>Don’t know</c:v>
                </c:pt>
              </c:strCache>
            </c:strRef>
          </c:cat>
          <c:val>
            <c:numRef>
              <c:f>Sheet1!$C$2:$C$6</c:f>
              <c:numCache>
                <c:formatCode>General</c:formatCode>
                <c:ptCount val="5"/>
                <c:pt idx="0">
                  <c:v>8</c:v>
                </c:pt>
                <c:pt idx="1">
                  <c:v>17</c:v>
                </c:pt>
                <c:pt idx="2">
                  <c:v>23</c:v>
                </c:pt>
                <c:pt idx="3">
                  <c:v>7</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6870372611998334"/>
          <c:h val="0.11109682690134699"/>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72090497407419"/>
          <c:y val="5.1558479243314075E-2"/>
          <c:w val="0.46153080835131088"/>
          <c:h val="0.86092105057119328"/>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showLegendKey val="0"/>
              <c:showVal val="1"/>
              <c:showCatName val="0"/>
              <c:showSerName val="0"/>
              <c:showPercent val="0"/>
              <c:showBubbleSize val="0"/>
            </c:dLbl>
            <c:dLbl>
              <c:idx val="5"/>
              <c:layout>
                <c:manualLayout>
                  <c:x val="1.9618466936509541E-3"/>
                  <c:y val="-1.3091059388524555E-2"/>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4</c:v>
                </c:pt>
                <c:pt idx="1">
                  <c:v>5</c:v>
                </c:pt>
                <c:pt idx="2">
                  <c:v>22</c:v>
                </c:pt>
                <c:pt idx="3">
                  <c:v>36</c:v>
                </c:pt>
                <c:pt idx="4">
                  <c:v>31</c:v>
                </c:pt>
                <c:pt idx="5">
                  <c:v>2</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75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2</c:v>
                </c:pt>
                <c:pt idx="1">
                  <c:v>3</c:v>
                </c:pt>
                <c:pt idx="2">
                  <c:v>12</c:v>
                </c:pt>
                <c:pt idx="3">
                  <c:v>20</c:v>
                </c:pt>
                <c:pt idx="4">
                  <c:v>17</c:v>
                </c:pt>
                <c:pt idx="5">
                  <c:v>1</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72090497407419"/>
          <c:y val="5.1558479243314075E-2"/>
          <c:w val="0.46153080835131088"/>
          <c:h val="0.86092105057119328"/>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27</c:v>
                </c:pt>
                <c:pt idx="1">
                  <c:v>45</c:v>
                </c:pt>
                <c:pt idx="2">
                  <c:v>9</c:v>
                </c:pt>
                <c:pt idx="3">
                  <c:v>9</c:v>
                </c:pt>
                <c:pt idx="4">
                  <c:v>2</c:v>
                </c:pt>
                <c:pt idx="5">
                  <c:v>7</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75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15</c:v>
                </c:pt>
                <c:pt idx="1">
                  <c:v>25</c:v>
                </c:pt>
                <c:pt idx="2">
                  <c:v>5</c:v>
                </c:pt>
                <c:pt idx="3">
                  <c:v>5</c:v>
                </c:pt>
                <c:pt idx="4">
                  <c:v>1</c:v>
                </c:pt>
                <c:pt idx="5">
                  <c:v>4</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407879167689"/>
          <c:y val="0.11233616343323101"/>
          <c:w val="0.58137831492554859"/>
          <c:h val="0.85840793397845305"/>
        </c:manualLayout>
      </c:layout>
      <c:barChart>
        <c:barDir val="bar"/>
        <c:grouping val="percentStacked"/>
        <c:varyColors val="0"/>
        <c:ser>
          <c:idx val="0"/>
          <c:order val="0"/>
          <c:tx>
            <c:strRef>
              <c:f>Sheet1!$B$1</c:f>
              <c:strCache>
                <c:ptCount val="1"/>
                <c:pt idx="0">
                  <c:v>Very well / Fairly well</c:v>
                </c:pt>
              </c:strCache>
            </c:strRef>
          </c:tx>
          <c:spPr>
            <a:solidFill>
              <a:srgbClr val="6F9D6B"/>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The financial implications of the CCG’s plans</c:v>
                </c:pt>
                <c:pt idx="1">
                  <c:v>The implications of the CCG’s plans for service improvement</c:v>
                </c:pt>
                <c:pt idx="2">
                  <c:v>The referral and activity implications of the CCG’s plans</c:v>
                </c:pt>
                <c:pt idx="3">
                  <c:v>The CCG’s plans to reduce health inequalities</c:v>
                </c:pt>
                <c:pt idx="4">
                  <c:v>The CCG’s plans to improve the health of the local population</c:v>
                </c:pt>
              </c:strCache>
            </c:strRef>
          </c:cat>
          <c:val>
            <c:numRef>
              <c:f>Sheet1!$B$2:$B$6</c:f>
              <c:numCache>
                <c:formatCode>0%</c:formatCode>
                <c:ptCount val="5"/>
                <c:pt idx="0">
                  <c:v>51</c:v>
                </c:pt>
                <c:pt idx="1">
                  <c:v>53</c:v>
                </c:pt>
                <c:pt idx="2">
                  <c:v>55</c:v>
                </c:pt>
                <c:pt idx="3">
                  <c:v>51</c:v>
                </c:pt>
                <c:pt idx="4">
                  <c:v>51</c:v>
                </c:pt>
              </c:numCache>
            </c:numRef>
          </c:val>
        </c:ser>
        <c:ser>
          <c:idx val="1"/>
          <c:order val="1"/>
          <c:tx>
            <c:strRef>
              <c:f>Sheet1!$C$1</c:f>
              <c:strCache>
                <c:ptCount val="1"/>
                <c:pt idx="0">
                  <c:v>Not very well / Not at all well</c:v>
                </c:pt>
              </c:strCache>
            </c:strRef>
          </c:tx>
          <c:spPr>
            <a:solidFill>
              <a:schemeClr val="accent5"/>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The financial implications of the CCG’s plans</c:v>
                </c:pt>
                <c:pt idx="1">
                  <c:v>The implications of the CCG’s plans for service improvement</c:v>
                </c:pt>
                <c:pt idx="2">
                  <c:v>The referral and activity implications of the CCG’s plans</c:v>
                </c:pt>
                <c:pt idx="3">
                  <c:v>The CCG’s plans to reduce health inequalities</c:v>
                </c:pt>
                <c:pt idx="4">
                  <c:v>The CCG’s plans to improve the health of the local population</c:v>
                </c:pt>
              </c:strCache>
            </c:strRef>
          </c:cat>
          <c:val>
            <c:numRef>
              <c:f>Sheet1!$C$2:$C$6</c:f>
              <c:numCache>
                <c:formatCode>0%</c:formatCode>
                <c:ptCount val="5"/>
                <c:pt idx="0">
                  <c:v>42</c:v>
                </c:pt>
                <c:pt idx="1">
                  <c:v>40</c:v>
                </c:pt>
                <c:pt idx="2">
                  <c:v>36</c:v>
                </c:pt>
                <c:pt idx="3">
                  <c:v>42</c:v>
                </c:pt>
                <c:pt idx="4">
                  <c:v>40</c:v>
                </c:pt>
              </c:numCache>
            </c:numRef>
          </c:val>
        </c:ser>
        <c:ser>
          <c:idx val="2"/>
          <c:order val="2"/>
          <c:tx>
            <c:strRef>
              <c:f>Sheet1!$D$1</c:f>
              <c:strCache>
                <c:ptCount val="1"/>
                <c:pt idx="0">
                  <c:v>Don't know</c:v>
                </c:pt>
              </c:strCache>
            </c:strRef>
          </c:tx>
          <c:spPr>
            <a:solidFill>
              <a:schemeClr val="accent4"/>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The financial implications of the CCG’s plans</c:v>
                </c:pt>
                <c:pt idx="1">
                  <c:v>The implications of the CCG’s plans for service improvement</c:v>
                </c:pt>
                <c:pt idx="2">
                  <c:v>The referral and activity implications of the CCG’s plans</c:v>
                </c:pt>
                <c:pt idx="3">
                  <c:v>The CCG’s plans to reduce health inequalities</c:v>
                </c:pt>
                <c:pt idx="4">
                  <c:v>The CCG’s plans to improve the health of the local population</c:v>
                </c:pt>
              </c:strCache>
            </c:strRef>
          </c:cat>
          <c:val>
            <c:numRef>
              <c:f>Sheet1!$D$2:$D$6</c:f>
              <c:numCache>
                <c:formatCode>0%</c:formatCode>
                <c:ptCount val="5"/>
                <c:pt idx="0">
                  <c:v>7</c:v>
                </c:pt>
                <c:pt idx="1">
                  <c:v>7</c:v>
                </c:pt>
                <c:pt idx="2">
                  <c:v>9</c:v>
                </c:pt>
                <c:pt idx="3">
                  <c:v>7</c:v>
                </c:pt>
                <c:pt idx="4">
                  <c:v>9</c:v>
                </c:pt>
              </c:numCache>
            </c:numRef>
          </c:val>
        </c:ser>
        <c:dLbls>
          <c:dLblPos val="ctr"/>
          <c:showLegendKey val="0"/>
          <c:showVal val="1"/>
          <c:showCatName val="0"/>
          <c:showSerName val="0"/>
          <c:showPercent val="0"/>
          <c:showBubbleSize val="0"/>
        </c:dLbls>
        <c:gapWidth val="75"/>
        <c:overlap val="100"/>
        <c:axId val="144829824"/>
        <c:axId val="144491648"/>
      </c:barChart>
      <c:catAx>
        <c:axId val="144829824"/>
        <c:scaling>
          <c:orientation val="maxMin"/>
        </c:scaling>
        <c:delete val="1"/>
        <c:axPos val="l"/>
        <c:majorTickMark val="none"/>
        <c:minorTickMark val="none"/>
        <c:tickLblPos val="nextTo"/>
        <c:crossAx val="144491648"/>
        <c:crosses val="autoZero"/>
        <c:auto val="1"/>
        <c:lblAlgn val="ctr"/>
        <c:lblOffset val="100"/>
        <c:noMultiLvlLbl val="0"/>
      </c:catAx>
      <c:valAx>
        <c:axId val="144491648"/>
        <c:scaling>
          <c:orientation val="minMax"/>
          <c:max val="1"/>
          <c:min val="0"/>
        </c:scaling>
        <c:delete val="1"/>
        <c:axPos val="t"/>
        <c:numFmt formatCode="0%" sourceLinked="1"/>
        <c:majorTickMark val="out"/>
        <c:minorTickMark val="none"/>
        <c:tickLblPos val="none"/>
        <c:crossAx val="144829824"/>
        <c:crosses val="autoZero"/>
        <c:crossBetween val="between"/>
      </c:valAx>
      <c:spPr>
        <a:noFill/>
        <a:ln w="25400">
          <a:noFill/>
        </a:ln>
      </c:spPr>
    </c:plotArea>
    <c:legend>
      <c:legendPos val="b"/>
      <c:layout>
        <c:manualLayout>
          <c:xMode val="edge"/>
          <c:yMode val="edge"/>
          <c:x val="6.9404977567971617E-3"/>
          <c:y val="2.3408624564242261E-3"/>
          <c:w val="0.98232921443527244"/>
          <c:h val="0.10081315668883541"/>
        </c:manualLayout>
      </c:layout>
      <c:overlay val="0"/>
      <c:txPr>
        <a:bodyPr/>
        <a:lstStyle/>
        <a:p>
          <a:pPr>
            <a:defRPr lang="en-GB"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accent3">
                  <a:lumMod val="50000"/>
                </a:schemeClr>
              </a:solidFill>
            </c:spPr>
          </c:dPt>
          <c:dPt>
            <c:idx val="6"/>
            <c:bubble3D val="0"/>
            <c:spPr>
              <a:solidFill>
                <a:schemeClr val="bg2"/>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13</c:v>
                </c:pt>
                <c:pt idx="1">
                  <c:v>38</c:v>
                </c:pt>
                <c:pt idx="2">
                  <c:v>29</c:v>
                </c:pt>
                <c:pt idx="3">
                  <c:v>13</c:v>
                </c:pt>
                <c:pt idx="4">
                  <c:v>7</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accent5"/>
                      </a:solidFill>
                    </a:defRPr>
                  </a:pPr>
                  <a:endParaRPr lang="en-US"/>
                </a:p>
              </c:txPr>
              <c:showLegendKey val="0"/>
              <c:showVal val="1"/>
              <c:showCatName val="0"/>
              <c:showSerName val="0"/>
              <c:showPercent val="0"/>
              <c:showBubbleSize val="0"/>
            </c:dLbl>
            <c:dLbl>
              <c:idx val="3"/>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4"/>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2">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bg2"/>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7</c:v>
                </c:pt>
                <c:pt idx="1">
                  <c:v>21</c:v>
                </c:pt>
                <c:pt idx="2">
                  <c:v>16</c:v>
                </c:pt>
                <c:pt idx="3">
                  <c:v>7</c:v>
                </c:pt>
                <c:pt idx="4">
                  <c:v>4</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3254795073692708E-2"/>
          <c:y val="0.909364041167813"/>
          <c:w val="0.94549535634968707"/>
          <c:h val="7.7124432223310002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accent3">
                  <a:lumMod val="50000"/>
                </a:schemeClr>
              </a:solidFill>
            </c:spPr>
          </c:dPt>
          <c:dPt>
            <c:idx val="6"/>
            <c:bubble3D val="0"/>
            <c:spPr>
              <a:solidFill>
                <a:schemeClr val="bg2"/>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13</c:v>
                </c:pt>
                <c:pt idx="1">
                  <c:v>40</c:v>
                </c:pt>
                <c:pt idx="2">
                  <c:v>29</c:v>
                </c:pt>
                <c:pt idx="3">
                  <c:v>11</c:v>
                </c:pt>
                <c:pt idx="4">
                  <c:v>7</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accent5"/>
                      </a:solidFill>
                    </a:defRPr>
                  </a:pPr>
                  <a:endParaRPr lang="en-US"/>
                </a:p>
              </c:txPr>
              <c:showLegendKey val="0"/>
              <c:showVal val="1"/>
              <c:showCatName val="0"/>
              <c:showSerName val="0"/>
              <c:showPercent val="0"/>
              <c:showBubbleSize val="0"/>
            </c:dLbl>
            <c:dLbl>
              <c:idx val="3"/>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4"/>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2">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bg2"/>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7</c:v>
                </c:pt>
                <c:pt idx="1">
                  <c:v>22</c:v>
                </c:pt>
                <c:pt idx="2">
                  <c:v>16</c:v>
                </c:pt>
                <c:pt idx="3">
                  <c:v>6</c:v>
                </c:pt>
                <c:pt idx="4">
                  <c:v>4</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4536846355743993E-2"/>
          <c:y val="0.89315020923716049"/>
          <c:w val="0.94421330506763579"/>
          <c:h val="0.1068497907628395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accent3">
                  <a:lumMod val="50000"/>
                </a:schemeClr>
              </a:solidFill>
            </c:spPr>
          </c:dPt>
          <c:dPt>
            <c:idx val="6"/>
            <c:bubble3D val="0"/>
            <c:spPr>
              <a:solidFill>
                <a:schemeClr val="bg2"/>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13</c:v>
                </c:pt>
                <c:pt idx="1">
                  <c:v>42</c:v>
                </c:pt>
                <c:pt idx="2">
                  <c:v>27</c:v>
                </c:pt>
                <c:pt idx="3">
                  <c:v>9</c:v>
                </c:pt>
                <c:pt idx="4">
                  <c:v>9</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accent5"/>
                      </a:solidFill>
                    </a:defRPr>
                  </a:pPr>
                  <a:endParaRPr lang="en-US"/>
                </a:p>
              </c:txPr>
              <c:showLegendKey val="0"/>
              <c:showVal val="1"/>
              <c:showCatName val="0"/>
              <c:showSerName val="0"/>
              <c:showPercent val="0"/>
              <c:showBubbleSize val="0"/>
            </c:dLbl>
            <c:dLbl>
              <c:idx val="3"/>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4"/>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2">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bg2"/>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7</c:v>
                </c:pt>
                <c:pt idx="1">
                  <c:v>23</c:v>
                </c:pt>
                <c:pt idx="2">
                  <c:v>15</c:v>
                </c:pt>
                <c:pt idx="3">
                  <c:v>5</c:v>
                </c:pt>
                <c:pt idx="4">
                  <c:v>5</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4536846355743993E-2"/>
          <c:y val="0.86072254537585557"/>
          <c:w val="0.96546315364425606"/>
          <c:h val="0.1392774546241444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10563153801627E-2"/>
          <c:y val="1.431357503964973E-2"/>
          <c:w val="0.68198014548091146"/>
          <c:h val="0.84127980942883651"/>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1011934346476123E-2"/>
                  <c:y val="2.6543451565459512E-2"/>
                </c:manualLayout>
              </c:layout>
              <c:showLegendKey val="0"/>
              <c:showVal val="1"/>
              <c:showCatName val="0"/>
              <c:showSerName val="0"/>
              <c:showPercent val="0"/>
              <c:showBubbleSize val="0"/>
            </c:dLbl>
            <c:dLbl>
              <c:idx val="5"/>
              <c:layout>
                <c:manualLayout>
                  <c:x val="-8.7062694788298377E-3"/>
                  <c:y val="-2.0463386505955059E-2"/>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Don't know</c:v>
                </c:pt>
                <c:pt idx="6">
                  <c:v>I have not given any views</c:v>
                </c:pt>
              </c:strCache>
            </c:strRef>
          </c:cat>
          <c:val>
            <c:numRef>
              <c:f>Sheet1!$B$2:$B$8</c:f>
              <c:numCache>
                <c:formatCode>General</c:formatCode>
                <c:ptCount val="7"/>
                <c:pt idx="0">
                  <c:v>8</c:v>
                </c:pt>
                <c:pt idx="1">
                  <c:v>38</c:v>
                </c:pt>
                <c:pt idx="2">
                  <c:v>26</c:v>
                </c:pt>
                <c:pt idx="3">
                  <c:v>16</c:v>
                </c:pt>
                <c:pt idx="4">
                  <c:v>3</c:v>
                </c:pt>
                <c:pt idx="5">
                  <c:v>1</c:v>
                </c:pt>
                <c:pt idx="6">
                  <c:v>7</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75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Don't know</c:v>
                </c:pt>
                <c:pt idx="6">
                  <c:v>I have not given any views</c:v>
                </c:pt>
              </c:strCache>
            </c:strRef>
          </c:cat>
          <c:val>
            <c:numRef>
              <c:f>Sheet1!$C$2:$C$8</c:f>
              <c:numCache>
                <c:formatCode>General</c:formatCode>
                <c:ptCount val="7"/>
                <c:pt idx="0">
                  <c:v>6</c:v>
                </c:pt>
                <c:pt idx="1">
                  <c:v>28</c:v>
                </c:pt>
                <c:pt idx="2">
                  <c:v>19</c:v>
                </c:pt>
                <c:pt idx="3">
                  <c:v>12</c:v>
                </c:pt>
                <c:pt idx="4">
                  <c:v>2</c:v>
                </c:pt>
                <c:pt idx="5">
                  <c:v>1</c:v>
                </c:pt>
                <c:pt idx="6">
                  <c:v>5</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4224524315946359"/>
          <c:w val="0.82827200486495656"/>
          <c:h val="0.14756484387608906"/>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72090497407419"/>
          <c:y val="5.1558479243314075E-2"/>
          <c:w val="0.46153080835131088"/>
          <c:h val="0.86092105057119328"/>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5F081A"/>
              </a:solidFill>
            </c:spPr>
          </c:dPt>
          <c:dPt>
            <c:idx val="4"/>
            <c:bubble3D val="0"/>
            <c:spPr>
              <a:solidFill>
                <a:schemeClr val="tx1">
                  <a:lumMod val="90000"/>
                  <a:lumOff val="10000"/>
                </a:schemeClr>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7</c:v>
                </c:pt>
                <c:pt idx="1">
                  <c:v>44</c:v>
                </c:pt>
                <c:pt idx="2">
                  <c:v>33</c:v>
                </c:pt>
                <c:pt idx="3">
                  <c:v>9</c:v>
                </c:pt>
                <c:pt idx="4">
                  <c:v>7</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rgbClr val="BE0F34"/>
                      </a:solidFill>
                    </a:defRPr>
                  </a:pPr>
                  <a:endParaRPr lang="en-US"/>
                </a:p>
              </c:txPr>
              <c:showLegendKey val="0"/>
              <c:showVal val="1"/>
              <c:showCatName val="0"/>
              <c:showSerName val="0"/>
              <c:showPercent val="0"/>
              <c:showBubbleSize val="0"/>
            </c:dLbl>
            <c:dLbl>
              <c:idx val="3"/>
              <c:spPr/>
              <c:txPr>
                <a:bodyPr/>
                <a:lstStyle/>
                <a:p>
                  <a:pPr>
                    <a:defRPr sz="1400" b="1">
                      <a:solidFill>
                        <a:srgbClr val="5F081A"/>
                      </a:solidFill>
                    </a:defRPr>
                  </a:pPr>
                  <a:endParaRPr lang="en-US"/>
                </a:p>
              </c:txPr>
              <c:showLegendKey val="0"/>
              <c:showVal val="1"/>
              <c:showCatName val="0"/>
              <c:showSerName val="0"/>
              <c:showPercent val="0"/>
              <c:showBubbleSize val="0"/>
            </c:dLbl>
            <c:dLbl>
              <c:idx val="4"/>
              <c:spPr/>
              <c:txPr>
                <a:bodyPr/>
                <a:lstStyle/>
                <a:p>
                  <a:pPr>
                    <a:defRPr sz="1400" b="1">
                      <a:solidFill>
                        <a:srgbClr val="53534C"/>
                      </a:solidFill>
                    </a:defRPr>
                  </a:pPr>
                  <a:endParaRPr lang="en-US"/>
                </a:p>
              </c:tx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4</c:v>
                </c:pt>
                <c:pt idx="1">
                  <c:v>24</c:v>
                </c:pt>
                <c:pt idx="2">
                  <c:v>18</c:v>
                </c:pt>
                <c:pt idx="3">
                  <c:v>5</c:v>
                </c:pt>
                <c:pt idx="4">
                  <c:v>4</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62742531095217"/>
          <c:h val="0.11109682690134699"/>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72090497407419"/>
          <c:y val="5.1558479243314075E-2"/>
          <c:w val="0.46153080835131088"/>
          <c:h val="0.86092105057119328"/>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5F081A"/>
              </a:solidFill>
            </c:spPr>
          </c:dPt>
          <c:dPt>
            <c:idx val="4"/>
            <c:bubble3D val="0"/>
            <c:spPr>
              <a:solidFill>
                <a:schemeClr val="tx1">
                  <a:lumMod val="90000"/>
                  <a:lumOff val="10000"/>
                </a:schemeClr>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7</c:v>
                </c:pt>
                <c:pt idx="1">
                  <c:v>44</c:v>
                </c:pt>
                <c:pt idx="2">
                  <c:v>29</c:v>
                </c:pt>
                <c:pt idx="3">
                  <c:v>11</c:v>
                </c:pt>
                <c:pt idx="4">
                  <c:v>9</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rgbClr val="BE0F34"/>
                      </a:solidFill>
                    </a:defRPr>
                  </a:pPr>
                  <a:endParaRPr lang="en-US"/>
                </a:p>
              </c:txPr>
              <c:showLegendKey val="0"/>
              <c:showVal val="1"/>
              <c:showCatName val="0"/>
              <c:showSerName val="0"/>
              <c:showPercent val="0"/>
              <c:showBubbleSize val="0"/>
            </c:dLbl>
            <c:dLbl>
              <c:idx val="3"/>
              <c:spPr/>
              <c:txPr>
                <a:bodyPr/>
                <a:lstStyle/>
                <a:p>
                  <a:pPr>
                    <a:defRPr sz="1400" b="1">
                      <a:solidFill>
                        <a:srgbClr val="5F081A"/>
                      </a:solidFill>
                    </a:defRPr>
                  </a:pPr>
                  <a:endParaRPr lang="en-US"/>
                </a:p>
              </c:txPr>
              <c:showLegendKey val="0"/>
              <c:showVal val="1"/>
              <c:showCatName val="0"/>
              <c:showSerName val="0"/>
              <c:showPercent val="0"/>
              <c:showBubbleSize val="0"/>
            </c:dLbl>
            <c:dLbl>
              <c:idx val="4"/>
              <c:spPr/>
              <c:txPr>
                <a:bodyPr/>
                <a:lstStyle/>
                <a:p>
                  <a:pPr>
                    <a:defRPr sz="1400" b="1">
                      <a:solidFill>
                        <a:srgbClr val="53534C"/>
                      </a:solidFill>
                    </a:defRPr>
                  </a:pPr>
                  <a:endParaRPr lang="en-US"/>
                </a:p>
              </c:tx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4</c:v>
                </c:pt>
                <c:pt idx="1">
                  <c:v>24</c:v>
                </c:pt>
                <c:pt idx="2">
                  <c:v>16</c:v>
                </c:pt>
                <c:pt idx="3">
                  <c:v>6</c:v>
                </c:pt>
                <c:pt idx="4">
                  <c:v>5</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0758373447724"/>
          <c:y val="0"/>
          <c:w val="0.48917077207010168"/>
          <c:h val="0.91247952981450742"/>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15</c:v>
                </c:pt>
                <c:pt idx="1">
                  <c:v>45</c:v>
                </c:pt>
                <c:pt idx="2">
                  <c:v>20</c:v>
                </c:pt>
                <c:pt idx="3">
                  <c:v>16</c:v>
                </c:pt>
                <c:pt idx="4">
                  <c:v>4</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accent5"/>
                      </a:solidFill>
                    </a:defRPr>
                  </a:pPr>
                  <a:endParaRPr lang="en-US"/>
                </a:p>
              </c:txPr>
              <c:showLegendKey val="0"/>
              <c:showVal val="1"/>
              <c:showCatName val="0"/>
              <c:showSerName val="0"/>
              <c:showPercent val="0"/>
              <c:showBubbleSize val="0"/>
            </c:dLbl>
            <c:dLbl>
              <c:idx val="3"/>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4"/>
              <c:spPr/>
              <c:txPr>
                <a:bodyPr/>
                <a:lstStyle/>
                <a:p>
                  <a:pPr>
                    <a:defRPr sz="1400" b="1">
                      <a:solidFill>
                        <a:schemeClr val="accent4"/>
                      </a:solidFill>
                    </a:defRPr>
                  </a:pPr>
                  <a:endParaRPr lang="en-US"/>
                </a:p>
              </c:tx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8</c:v>
                </c:pt>
                <c:pt idx="1">
                  <c:v>25</c:v>
                </c:pt>
                <c:pt idx="2">
                  <c:v>11</c:v>
                </c:pt>
                <c:pt idx="3">
                  <c:v>9</c:v>
                </c:pt>
                <c:pt idx="4">
                  <c:v>2</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0758373447724"/>
          <c:y val="0"/>
          <c:w val="0.48917077207010168"/>
          <c:h val="0.91247952981450742"/>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chemeClr val="accent5">
                  <a:lumMod val="50000"/>
                </a:schemeClr>
              </a:solidFill>
            </c:spPr>
          </c:dPt>
          <c:dPt>
            <c:idx val="4"/>
            <c:bubble3D val="0"/>
            <c:spPr>
              <a:solidFill>
                <a:schemeClr val="tx1">
                  <a:lumMod val="90000"/>
                  <a:lumOff val="10000"/>
                </a:schemeClr>
              </a:solidFill>
            </c:spPr>
          </c:dPt>
          <c:dPt>
            <c:idx val="5"/>
            <c:bubble3D val="0"/>
            <c:spPr>
              <a:solidFill>
                <a:schemeClr val="accent4"/>
              </a:solidFill>
            </c:spPr>
          </c:dPt>
          <c:dPt>
            <c:idx val="6"/>
            <c:bubble3D val="0"/>
            <c:spPr>
              <a:solidFill>
                <a:schemeClr val="accent3">
                  <a:lumMod val="50000"/>
                </a:schemeClr>
              </a:solidFill>
            </c:spPr>
          </c:dPt>
          <c:dLbls>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8030674866971663E-3"/>
                  <c:y val="-5.3870588023779151E-3"/>
                </c:manualLayout>
              </c:layout>
              <c:tx>
                <c:rich>
                  <a:bodyPr/>
                  <a:lstStyle/>
                  <a:p>
                    <a:endParaRPr lang="en-GB"/>
                  </a:p>
                </c:rich>
              </c:tx>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40</c:v>
                </c:pt>
                <c:pt idx="1">
                  <c:v>60</c:v>
                </c:pt>
                <c:pt idx="2">
                  <c:v>0</c:v>
                </c:pt>
                <c:pt idx="3">
                  <c:v>0</c:v>
                </c:pt>
                <c:pt idx="4">
                  <c:v>0</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3"/>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4"/>
                        </a:solidFill>
                      </a:defRPr>
                    </a:pPr>
                    <a:endParaRPr lang="en-GB"/>
                  </a:p>
                </c:rich>
              </c:tx>
              <c:sp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2</c:v>
                </c:pt>
                <c:pt idx="1">
                  <c:v>3</c:v>
                </c:pt>
                <c:pt idx="2">
                  <c:v>0</c:v>
                </c:pt>
                <c:pt idx="3">
                  <c:v>0</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62742531095217"/>
          <c:h val="0.11109682690134699"/>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err="1">
                <a:solidFill>
                  <a:srgbClr val="FFFFFF"/>
                </a:solidFill>
              </a:rPr>
              <a:t>Ipsos</a:t>
            </a:r>
            <a:r>
              <a:rPr lang="en-GB" sz="1200" dirty="0">
                <a:solidFill>
                  <a:srgbClr val="FFFFFF"/>
                </a:solidFill>
              </a:rPr>
              <a:t>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0758373447724"/>
          <c:y val="0"/>
          <c:w val="0.48917077207010168"/>
          <c:h val="0.91247952981450742"/>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8030674866971663E-3"/>
                  <c:y val="-5.3870588023779151E-3"/>
                </c:manualLayout>
              </c:layout>
              <c:tx>
                <c:rich>
                  <a:bodyPr/>
                  <a:lstStyle/>
                  <a:p>
                    <a:endParaRPr lang="en-GB"/>
                  </a:p>
                </c:rich>
              </c:tx>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20</c:v>
                </c:pt>
                <c:pt idx="1">
                  <c:v>60</c:v>
                </c:pt>
                <c:pt idx="2">
                  <c:v>20</c:v>
                </c:pt>
                <c:pt idx="3">
                  <c:v>0</c:v>
                </c:pt>
                <c:pt idx="4">
                  <c:v>0</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accent5"/>
                      </a:solidFill>
                    </a:defRPr>
                  </a:pPr>
                  <a:endParaRPr lang="en-US"/>
                </a:p>
              </c:txPr>
              <c:showLegendKey val="0"/>
              <c:showVal val="1"/>
              <c:showCatName val="0"/>
              <c:showSerName val="0"/>
              <c:showPercent val="0"/>
              <c:showBubbleSize val="0"/>
            </c:dLbl>
            <c:dLbl>
              <c:idx val="3"/>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4"/>
                        </a:solidFill>
                      </a:defRPr>
                    </a:pPr>
                    <a:endParaRPr lang="en-GB"/>
                  </a:p>
                </c:rich>
              </c:tx>
              <c:sp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1</c:v>
                </c:pt>
                <c:pt idx="1">
                  <c:v>3</c:v>
                </c:pt>
                <c:pt idx="2">
                  <c:v>1</c:v>
                </c:pt>
                <c:pt idx="3">
                  <c:v>0</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72090497407419"/>
          <c:y val="5.1558479243314075E-2"/>
          <c:w val="0.46153080835131088"/>
          <c:h val="0.86092105057119328"/>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8030674866971663E-3"/>
                  <c:y val="-5.3870588023779151E-3"/>
                </c:manualLayout>
              </c:layout>
              <c:tx>
                <c:rich>
                  <a:bodyPr/>
                  <a:lstStyle/>
                  <a:p>
                    <a:endParaRPr lang="en-GB"/>
                  </a:p>
                </c:rich>
              </c:tx>
              <c:showLegendKey val="0"/>
              <c:showVal val="1"/>
              <c:showCatName val="0"/>
              <c:showSerName val="0"/>
              <c:showPercent val="0"/>
              <c:showBubbleSize val="0"/>
            </c:dLbl>
            <c:dLbl>
              <c:idx val="5"/>
              <c:layout>
                <c:manualLayout>
                  <c:x val="9.8589634821720142E-3"/>
                  <c:y val="-5.7256554264904901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20</c:v>
                </c:pt>
                <c:pt idx="1">
                  <c:v>60</c:v>
                </c:pt>
                <c:pt idx="2">
                  <c:v>20</c:v>
                </c:pt>
                <c:pt idx="3">
                  <c:v>0</c:v>
                </c:pt>
                <c:pt idx="4">
                  <c:v>0</c:v>
                </c:pt>
                <c:pt idx="5">
                  <c:v>0</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5">
                            <a:lumMod val="75000"/>
                          </a:schemeClr>
                        </a:solidFill>
                      </a:defRPr>
                    </a:pPr>
                    <a:endParaRPr lang="en-GB"/>
                  </a:p>
                </c:rich>
              </c:tx>
              <c:spPr/>
              <c:showLegendKey val="0"/>
              <c:showVal val="1"/>
              <c:showCatName val="0"/>
              <c:showSerName val="0"/>
              <c:showPercent val="0"/>
              <c:showBubbleSize val="0"/>
            </c:dLbl>
            <c:dLbl>
              <c:idx val="5"/>
              <c:tx>
                <c:rich>
                  <a:bodyPr/>
                  <a:lstStyle/>
                  <a:p>
                    <a:pPr>
                      <a:defRPr sz="1400" b="1">
                        <a:solidFill>
                          <a:schemeClr val="accent4">
                            <a:lumMod val="50000"/>
                          </a:schemeClr>
                        </a:solidFill>
                      </a:defRPr>
                    </a:pPr>
                    <a:endParaRPr lang="en-GB"/>
                  </a:p>
                </c:rich>
              </c:tx>
              <c:sp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c:v>
                </c:pt>
                <c:pt idx="1">
                  <c:v>3</c:v>
                </c:pt>
                <c:pt idx="2">
                  <c:v>1</c:v>
                </c:pt>
                <c:pt idx="3">
                  <c:v>0</c:v>
                </c:pt>
                <c:pt idx="4">
                  <c:v>0</c:v>
                </c:pt>
                <c:pt idx="5">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62</c:v>
                </c:pt>
                <c:pt idx="1">
                  <c:v>61</c:v>
                </c:pt>
                <c:pt idx="2">
                  <c:v>55</c:v>
                </c:pt>
                <c:pt idx="3">
                  <c:v>65</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47060608"/>
        <c:axId val="147062144"/>
      </c:bubbleChart>
      <c:valAx>
        <c:axId val="14706060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47062144"/>
        <c:crossesAt val="0"/>
        <c:crossBetween val="midCat"/>
      </c:valAx>
      <c:valAx>
        <c:axId val="147062144"/>
        <c:scaling>
          <c:orientation val="minMax"/>
          <c:max val="4"/>
          <c:min val="-1"/>
        </c:scaling>
        <c:delete val="1"/>
        <c:axPos val="l"/>
        <c:numFmt formatCode="General" sourceLinked="1"/>
        <c:majorTickMark val="out"/>
        <c:minorTickMark val="none"/>
        <c:tickLblPos val="nextTo"/>
        <c:crossAx val="147060608"/>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77</c:v>
                </c:pt>
                <c:pt idx="1">
                  <c:v>78</c:v>
                </c:pt>
                <c:pt idx="2">
                  <c:v>68</c:v>
                </c:pt>
                <c:pt idx="3">
                  <c:v>69</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47387136"/>
        <c:axId val="147388672"/>
      </c:bubbleChart>
      <c:valAx>
        <c:axId val="14738713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47388672"/>
        <c:crossesAt val="0"/>
        <c:crossBetween val="midCat"/>
      </c:valAx>
      <c:valAx>
        <c:axId val="147388672"/>
        <c:scaling>
          <c:orientation val="minMax"/>
          <c:max val="4"/>
          <c:min val="-1"/>
        </c:scaling>
        <c:delete val="1"/>
        <c:axPos val="l"/>
        <c:numFmt formatCode="General" sourceLinked="1"/>
        <c:majorTickMark val="out"/>
        <c:minorTickMark val="none"/>
        <c:tickLblPos val="nextTo"/>
        <c:crossAx val="147387136"/>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dirty="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Sheet1!$B$2:$B$4</c:f>
              <c:numCache>
                <c:formatCode>General</c:formatCode>
                <c:ptCount val="3"/>
                <c:pt idx="0">
                  <c:v>67</c:v>
                </c:pt>
                <c:pt idx="1">
                  <c:v>66</c:v>
                </c:pt>
                <c:pt idx="2">
                  <c:v>60</c:v>
                </c:pt>
              </c:numCache>
            </c:numRef>
          </c:xVal>
          <c:yVal>
            <c:numRef>
              <c:f>Sheet1!$C$2:$C$4</c:f>
              <c:numCache>
                <c:formatCode>General</c:formatCode>
                <c:ptCount val="3"/>
                <c:pt idx="0">
                  <c:v>0</c:v>
                </c:pt>
                <c:pt idx="1">
                  <c:v>0</c:v>
                </c:pt>
                <c:pt idx="2">
                  <c:v>0</c:v>
                </c:pt>
              </c:numCache>
            </c:numRef>
          </c:yVal>
          <c:bubbleSize>
            <c:numRef>
              <c:f>Sheet1!$D$2:$D$4</c:f>
              <c:numCache>
                <c:formatCode>General</c:formatCode>
                <c:ptCount val="3"/>
                <c:pt idx="0">
                  <c:v>3</c:v>
                </c:pt>
                <c:pt idx="1">
                  <c:v>3</c:v>
                </c:pt>
                <c:pt idx="2">
                  <c:v>3</c:v>
                </c:pt>
              </c:numCache>
            </c:numRef>
          </c:bubbleSize>
          <c:bubble3D val="0"/>
        </c:ser>
        <c:dLbls>
          <c:showLegendKey val="0"/>
          <c:showVal val="0"/>
          <c:showCatName val="0"/>
          <c:showSerName val="0"/>
          <c:showPercent val="0"/>
          <c:showBubbleSize val="0"/>
        </c:dLbls>
        <c:bubbleScale val="60"/>
        <c:showNegBubbles val="0"/>
        <c:sizeRepresents val="w"/>
        <c:axId val="147502592"/>
        <c:axId val="147504128"/>
      </c:bubbleChart>
      <c:valAx>
        <c:axId val="14750259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47504128"/>
        <c:crossesAt val="0"/>
        <c:crossBetween val="midCat"/>
      </c:valAx>
      <c:valAx>
        <c:axId val="147504128"/>
        <c:scaling>
          <c:orientation val="minMax"/>
          <c:max val="4"/>
          <c:min val="-1"/>
        </c:scaling>
        <c:delete val="1"/>
        <c:axPos val="l"/>
        <c:numFmt formatCode="General" sourceLinked="1"/>
        <c:majorTickMark val="out"/>
        <c:minorTickMark val="none"/>
        <c:tickLblPos val="nextTo"/>
        <c:crossAx val="147502592"/>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50</c:v>
                </c:pt>
                <c:pt idx="1">
                  <c:v>52</c:v>
                </c:pt>
                <c:pt idx="2">
                  <c:v>42</c:v>
                </c:pt>
                <c:pt idx="3">
                  <c:v>51</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47538304"/>
        <c:axId val="147539840"/>
      </c:bubbleChart>
      <c:valAx>
        <c:axId val="14753830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47539840"/>
        <c:crossesAt val="0"/>
        <c:crossBetween val="midCat"/>
      </c:valAx>
      <c:valAx>
        <c:axId val="147539840"/>
        <c:scaling>
          <c:orientation val="minMax"/>
          <c:max val="4"/>
          <c:min val="-1"/>
        </c:scaling>
        <c:delete val="1"/>
        <c:axPos val="l"/>
        <c:numFmt formatCode="General" sourceLinked="1"/>
        <c:majorTickMark val="out"/>
        <c:minorTickMark val="none"/>
        <c:tickLblPos val="nextTo"/>
        <c:crossAx val="147538304"/>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dirty="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55</c:v>
                </c:pt>
                <c:pt idx="1">
                  <c:v>57</c:v>
                </c:pt>
                <c:pt idx="2">
                  <c:v>53</c:v>
                </c:pt>
                <c:pt idx="3">
                  <c:v>54</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47776640"/>
        <c:axId val="147778176"/>
      </c:bubbleChart>
      <c:valAx>
        <c:axId val="14777664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47778176"/>
        <c:crossesAt val="0"/>
        <c:crossBetween val="midCat"/>
      </c:valAx>
      <c:valAx>
        <c:axId val="147778176"/>
        <c:scaling>
          <c:orientation val="minMax"/>
          <c:max val="4"/>
          <c:min val="-1"/>
        </c:scaling>
        <c:delete val="1"/>
        <c:axPos val="l"/>
        <c:numFmt formatCode="General" sourceLinked="1"/>
        <c:majorTickMark val="out"/>
        <c:minorTickMark val="none"/>
        <c:tickLblPos val="nextTo"/>
        <c:crossAx val="147776640"/>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dirty="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407879167689"/>
          <c:y val="0.11233616343323101"/>
          <c:w val="0.58137831492554859"/>
          <c:h val="0.85840793397845305"/>
        </c:manualLayout>
      </c:layout>
      <c:barChart>
        <c:barDir val="bar"/>
        <c:grouping val="percentStacked"/>
        <c:varyColors val="0"/>
        <c:ser>
          <c:idx val="0"/>
          <c:order val="0"/>
          <c:tx>
            <c:strRef>
              <c:f>Sheet1!$B$1</c:f>
              <c:strCache>
                <c:ptCount val="1"/>
                <c:pt idx="0">
                  <c:v>Strongly agree / Tend to agree</c:v>
                </c:pt>
              </c:strCache>
            </c:strRef>
          </c:tx>
          <c:spPr>
            <a:solidFill>
              <a:srgbClr val="6F9D6B"/>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I have confidence that the CCG effectively monitors the quality of the services it commissions</c:v>
                </c:pt>
                <c:pt idx="1">
                  <c:v>If I had concerns about the quality of local services I would feel able to raise my concerns with the CCG</c:v>
                </c:pt>
                <c:pt idx="2">
                  <c:v>I have confidence in the CCG to act on feedback it receives about the quality of services</c:v>
                </c:pt>
              </c:strCache>
            </c:strRef>
          </c:cat>
          <c:val>
            <c:numRef>
              <c:f>Sheet1!$B$2:$B$4</c:f>
              <c:numCache>
                <c:formatCode>0%</c:formatCode>
                <c:ptCount val="3"/>
                <c:pt idx="0">
                  <c:v>49</c:v>
                </c:pt>
                <c:pt idx="1">
                  <c:v>79</c:v>
                </c:pt>
                <c:pt idx="2">
                  <c:v>60</c:v>
                </c:pt>
              </c:numCache>
            </c:numRef>
          </c:val>
        </c:ser>
        <c:ser>
          <c:idx val="1"/>
          <c:order val="1"/>
          <c:tx>
            <c:strRef>
              <c:f>Sheet1!$C$1</c:f>
              <c:strCache>
                <c:ptCount val="1"/>
                <c:pt idx="0">
                  <c:v>Neither agree nor disagree</c:v>
                </c:pt>
              </c:strCache>
            </c:strRef>
          </c:tx>
          <c:spPr>
            <a:solidFill>
              <a:schemeClr val="bg1">
                <a:lumMod val="65000"/>
              </a:schemeClr>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I have confidence that the CCG effectively monitors the quality of the services it commissions</c:v>
                </c:pt>
                <c:pt idx="1">
                  <c:v>If I had concerns about the quality of local services I would feel able to raise my concerns with the CCG</c:v>
                </c:pt>
                <c:pt idx="2">
                  <c:v>I have confidence in the CCG to act on feedback it receives about the quality of services</c:v>
                </c:pt>
              </c:strCache>
            </c:strRef>
          </c:cat>
          <c:val>
            <c:numRef>
              <c:f>Sheet1!$C$2:$C$4</c:f>
              <c:numCache>
                <c:formatCode>0%</c:formatCode>
                <c:ptCount val="3"/>
                <c:pt idx="0">
                  <c:v>21</c:v>
                </c:pt>
                <c:pt idx="1">
                  <c:v>8</c:v>
                </c:pt>
                <c:pt idx="2">
                  <c:v>16</c:v>
                </c:pt>
              </c:numCache>
            </c:numRef>
          </c:val>
        </c:ser>
        <c:ser>
          <c:idx val="2"/>
          <c:order val="2"/>
          <c:tx>
            <c:strRef>
              <c:f>Sheet1!$D$1</c:f>
              <c:strCache>
                <c:ptCount val="1"/>
                <c:pt idx="0">
                  <c:v>Strongly disagree / Tend to disagree</c:v>
                </c:pt>
              </c:strCache>
            </c:strRef>
          </c:tx>
          <c:spPr>
            <a:solidFill>
              <a:schemeClr val="accent5"/>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I have confidence that the CCG effectively monitors the quality of the services it commissions</c:v>
                </c:pt>
                <c:pt idx="1">
                  <c:v>If I had concerns about the quality of local services I would feel able to raise my concerns with the CCG</c:v>
                </c:pt>
                <c:pt idx="2">
                  <c:v>I have confidence in the CCG to act on feedback it receives about the quality of services</c:v>
                </c:pt>
              </c:strCache>
            </c:strRef>
          </c:cat>
          <c:val>
            <c:numRef>
              <c:f>Sheet1!$D$2:$D$4</c:f>
              <c:numCache>
                <c:formatCode>0%</c:formatCode>
                <c:ptCount val="3"/>
                <c:pt idx="0">
                  <c:v>15</c:v>
                </c:pt>
                <c:pt idx="1">
                  <c:v>11</c:v>
                </c:pt>
                <c:pt idx="2">
                  <c:v>15</c:v>
                </c:pt>
              </c:numCache>
            </c:numRef>
          </c:val>
        </c:ser>
        <c:ser>
          <c:idx val="3"/>
          <c:order val="3"/>
          <c:tx>
            <c:strRef>
              <c:f>Sheet1!$E$1</c:f>
              <c:strCache>
                <c:ptCount val="1"/>
                <c:pt idx="0">
                  <c:v>Don't know</c:v>
                </c:pt>
              </c:strCache>
            </c:strRef>
          </c:tx>
          <c:spPr>
            <a:solidFill>
              <a:schemeClr val="accent4"/>
            </a:solidFill>
            <a:ln w="19050">
              <a:solidFill>
                <a:schemeClr val="bg1"/>
              </a:solidFill>
            </a:ln>
          </c:spPr>
          <c:invertIfNegative val="0"/>
          <c:dLbls>
            <c:dLbl>
              <c:idx val="1"/>
              <c:layout>
                <c:manualLayout>
                  <c:x val="-6.7188292942543127E-3"/>
                  <c:y val="0.11887446514629983"/>
                </c:manualLayout>
              </c:layout>
              <c:numFmt formatCode="General\%" sourceLinked="0"/>
              <c:spPr/>
              <c:txPr>
                <a:bodyPr/>
                <a:lstStyle/>
                <a:p>
                  <a:pPr>
                    <a:defRPr sz="1400">
                      <a:solidFill>
                        <a:schemeClr val="tx1"/>
                      </a:solidFill>
                    </a:defRPr>
                  </a:pPr>
                  <a:endParaRPr lang="en-US"/>
                </a:p>
              </c:txPr>
              <c:dLblPos val="ctr"/>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I have confidence that the CCG effectively monitors the quality of the services it commissions</c:v>
                </c:pt>
                <c:pt idx="1">
                  <c:v>If I had concerns about the quality of local services I would feel able to raise my concerns with the CCG</c:v>
                </c:pt>
                <c:pt idx="2">
                  <c:v>I have confidence in the CCG to act on feedback it receives about the quality of services</c:v>
                </c:pt>
              </c:strCache>
            </c:strRef>
          </c:cat>
          <c:val>
            <c:numRef>
              <c:f>Sheet1!$E$2:$E$4</c:f>
              <c:numCache>
                <c:formatCode>0%</c:formatCode>
                <c:ptCount val="3"/>
                <c:pt idx="0">
                  <c:v>15</c:v>
                </c:pt>
                <c:pt idx="1">
                  <c:v>1</c:v>
                </c:pt>
                <c:pt idx="2">
                  <c:v>8</c:v>
                </c:pt>
              </c:numCache>
            </c:numRef>
          </c:val>
        </c:ser>
        <c:dLbls>
          <c:dLblPos val="ctr"/>
          <c:showLegendKey val="0"/>
          <c:showVal val="1"/>
          <c:showCatName val="0"/>
          <c:showSerName val="0"/>
          <c:showPercent val="0"/>
          <c:showBubbleSize val="0"/>
        </c:dLbls>
        <c:gapWidth val="75"/>
        <c:overlap val="100"/>
        <c:axId val="148454784"/>
        <c:axId val="148464768"/>
      </c:barChart>
      <c:catAx>
        <c:axId val="148454784"/>
        <c:scaling>
          <c:orientation val="maxMin"/>
        </c:scaling>
        <c:delete val="1"/>
        <c:axPos val="l"/>
        <c:majorTickMark val="none"/>
        <c:minorTickMark val="none"/>
        <c:tickLblPos val="nextTo"/>
        <c:crossAx val="148464768"/>
        <c:crosses val="autoZero"/>
        <c:auto val="1"/>
        <c:lblAlgn val="ctr"/>
        <c:lblOffset val="100"/>
        <c:noMultiLvlLbl val="0"/>
      </c:catAx>
      <c:valAx>
        <c:axId val="148464768"/>
        <c:scaling>
          <c:orientation val="minMax"/>
          <c:max val="1"/>
          <c:min val="0"/>
        </c:scaling>
        <c:delete val="1"/>
        <c:axPos val="t"/>
        <c:numFmt formatCode="0%" sourceLinked="1"/>
        <c:majorTickMark val="out"/>
        <c:minorTickMark val="none"/>
        <c:tickLblPos val="none"/>
        <c:crossAx val="148454784"/>
        <c:crosses val="autoZero"/>
        <c:crossBetween val="between"/>
      </c:valAx>
      <c:spPr>
        <a:noFill/>
        <a:ln w="25400">
          <a:noFill/>
        </a:ln>
      </c:spPr>
    </c:plotArea>
    <c:legend>
      <c:legendPos val="b"/>
      <c:layout>
        <c:manualLayout>
          <c:xMode val="edge"/>
          <c:yMode val="edge"/>
          <c:x val="6.9404977567971617E-3"/>
          <c:y val="2.3408624564242261E-3"/>
          <c:w val="0.98232921443527244"/>
          <c:h val="0.10081315668883541"/>
        </c:manualLayout>
      </c:layout>
      <c:overlay val="0"/>
      <c:txPr>
        <a:bodyPr/>
        <a:lstStyle/>
        <a:p>
          <a:pPr>
            <a:defRPr lang="en-GB"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dirty="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2812775712422"/>
          <c:y val="3.2561408329277376E-2"/>
          <c:w val="0.79715978501029328"/>
          <c:h val="0.73535198558507175"/>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11</c:v>
                </c:pt>
                <c:pt idx="1">
                  <c:v>38</c:v>
                </c:pt>
                <c:pt idx="2">
                  <c:v>21</c:v>
                </c:pt>
                <c:pt idx="3">
                  <c:v>12</c:v>
                </c:pt>
                <c:pt idx="4">
                  <c:v>3</c:v>
                </c:pt>
                <c:pt idx="5">
                  <c:v>15</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8</c:v>
                </c:pt>
                <c:pt idx="1">
                  <c:v>28</c:v>
                </c:pt>
                <c:pt idx="2">
                  <c:v>15</c:v>
                </c:pt>
                <c:pt idx="3">
                  <c:v>9</c:v>
                </c:pt>
                <c:pt idx="4">
                  <c:v>2</c:v>
                </c:pt>
                <c:pt idx="5">
                  <c:v>11</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4.9921386611970348E-2"/>
          <c:y val="0.75598986224822184"/>
          <c:w val="0.94180040682899613"/>
          <c:h val="0.10045212946915057"/>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71472577689629E-2"/>
          <c:y val="3.5322139257789445E-2"/>
          <c:w val="0.79715978501029328"/>
          <c:h val="0.73535198558507175"/>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dLbl>
              <c:idx val="5"/>
              <c:layout>
                <c:manualLayout>
                  <c:x val="2.094943104267363E-2"/>
                  <c:y val="-2.7607309285120683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37</c:v>
                </c:pt>
                <c:pt idx="1">
                  <c:v>42</c:v>
                </c:pt>
                <c:pt idx="2">
                  <c:v>8</c:v>
                </c:pt>
                <c:pt idx="3">
                  <c:v>5</c:v>
                </c:pt>
                <c:pt idx="4">
                  <c:v>5</c:v>
                </c:pt>
                <c:pt idx="5">
                  <c:v>1</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layout>
                <c:manualLayout>
                  <c:x val="-5.9855517264781957E-3"/>
                  <c:y val="5.0612815672488973E-17"/>
                </c:manualLayout>
              </c:layout>
              <c:spPr/>
              <c:txPr>
                <a:bodyPr/>
                <a:lstStyle/>
                <a:p>
                  <a:pPr>
                    <a:defRPr sz="1400" b="1">
                      <a:solidFill>
                        <a:schemeClr val="accent6"/>
                      </a:solidFill>
                    </a:defRPr>
                  </a:pPr>
                  <a:endParaRPr lang="en-US"/>
                </a:p>
              </c:txPr>
              <c:showLegendKey val="0"/>
              <c:showVal val="1"/>
              <c:showCatName val="0"/>
              <c:showSerName val="0"/>
              <c:showPercent val="0"/>
              <c:showBubbleSize val="0"/>
            </c:dLbl>
            <c:dLbl>
              <c:idx val="2"/>
              <c:spPr/>
              <c:txPr>
                <a:bodyPr/>
                <a:lstStyle/>
                <a:p>
                  <a:pPr>
                    <a:defRPr sz="1400" b="1">
                      <a:solidFill>
                        <a:schemeClr val="accent2"/>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27</c:v>
                </c:pt>
                <c:pt idx="1">
                  <c:v>31</c:v>
                </c:pt>
                <c:pt idx="2">
                  <c:v>6</c:v>
                </c:pt>
                <c:pt idx="3">
                  <c:v>4</c:v>
                </c:pt>
                <c:pt idx="4">
                  <c:v>4</c:v>
                </c:pt>
                <c:pt idx="5">
                  <c:v>1</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5906938338448543E-2"/>
          <c:y val="0.73942547667714953"/>
          <c:w val="0.94180040682899613"/>
          <c:h val="0.1142557841117109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71472577689629E-2"/>
          <c:y val="2.9800677400765311E-2"/>
          <c:w val="0.81511644018972784"/>
          <c:h val="0.7519163711561440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21</c:v>
                </c:pt>
                <c:pt idx="1">
                  <c:v>40</c:v>
                </c:pt>
                <c:pt idx="2">
                  <c:v>16</c:v>
                </c:pt>
                <c:pt idx="3">
                  <c:v>11</c:v>
                </c:pt>
                <c:pt idx="4">
                  <c:v>4</c:v>
                </c:pt>
                <c:pt idx="5">
                  <c:v>8</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15</c:v>
                </c:pt>
                <c:pt idx="1">
                  <c:v>29</c:v>
                </c:pt>
                <c:pt idx="2">
                  <c:v>12</c:v>
                </c:pt>
                <c:pt idx="3">
                  <c:v>8</c:v>
                </c:pt>
                <c:pt idx="4">
                  <c:v>3</c:v>
                </c:pt>
                <c:pt idx="5">
                  <c:v>6</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2914162475209449E-2"/>
          <c:y val="0.75598986224822184"/>
          <c:w val="0.94180040682899613"/>
          <c:h val="9.7691398540638505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0758373447724"/>
          <c:y val="0"/>
          <c:w val="0.48917077207010168"/>
          <c:h val="0.91247952981450742"/>
        </c:manualLayout>
      </c:layout>
      <c:doughnutChart>
        <c:varyColors val="1"/>
        <c:ser>
          <c:idx val="0"/>
          <c:order val="0"/>
          <c:tx>
            <c:strRef>
              <c:f>Sheet1!$B$1</c:f>
              <c:strCache>
                <c:ptCount val="1"/>
                <c:pt idx="0">
                  <c:v>Sales</c:v>
                </c:pt>
              </c:strCache>
            </c:strRef>
          </c:tx>
          <c:dPt>
            <c:idx val="0"/>
            <c:bubble3D val="0"/>
            <c:spPr>
              <a:solidFill>
                <a:schemeClr val="accent5">
                  <a:lumMod val="50000"/>
                </a:schemeClr>
              </a:solidFill>
            </c:spPr>
          </c:dPt>
          <c:dPt>
            <c:idx val="1"/>
            <c:bubble3D val="0"/>
            <c:spPr>
              <a:solidFill>
                <a:schemeClr val="accent6">
                  <a:lumMod val="50000"/>
                </a:schemeClr>
              </a:solidFill>
            </c:spPr>
          </c:dPt>
          <c:dPt>
            <c:idx val="2"/>
            <c:bubble3D val="0"/>
            <c:spPr>
              <a:solidFill>
                <a:schemeClr val="accent5"/>
              </a:solidFill>
            </c:spPr>
          </c:dPt>
          <c:dPt>
            <c:idx val="3"/>
            <c:bubble3D val="0"/>
            <c:spPr>
              <a:solidFill>
                <a:schemeClr val="accent4"/>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accent3">
                  <a:lumMod val="50000"/>
                </a:schemeClr>
              </a:solidFill>
            </c:spPr>
          </c:dPt>
          <c:dLbls>
            <c:dLbl>
              <c:idx val="0"/>
              <c:tx>
                <c:rich>
                  <a:bodyPr/>
                  <a:lstStyle/>
                  <a:p>
                    <a:endParaRPr lang="en-GB"/>
                  </a:p>
                </c:rich>
              </c:tx>
              <c:showLegendKey val="0"/>
              <c:showVal val="1"/>
              <c:showCatName val="0"/>
              <c:showSerName val="0"/>
              <c:showPercent val="0"/>
              <c:showBubbleSize val="0"/>
            </c:dLbl>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8030674866971663E-3"/>
                  <c:y val="-5.3870588023779151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Sheet1!$A$2:$A$5</c:f>
              <c:strCache>
                <c:ptCount val="4"/>
                <c:pt idx="0">
                  <c:v>Too much</c:v>
                </c:pt>
                <c:pt idx="1">
                  <c:v>About right</c:v>
                </c:pt>
                <c:pt idx="2">
                  <c:v>Too little</c:v>
                </c:pt>
                <c:pt idx="3">
                  <c:v>Don't know</c:v>
                </c:pt>
              </c:strCache>
            </c:strRef>
          </c:cat>
          <c:val>
            <c:numRef>
              <c:f>Sheet1!$B$2:$B$5</c:f>
              <c:numCache>
                <c:formatCode>General</c:formatCode>
                <c:ptCount val="4"/>
                <c:pt idx="0">
                  <c:v>0</c:v>
                </c:pt>
                <c:pt idx="1">
                  <c:v>100</c:v>
                </c:pt>
                <c:pt idx="2">
                  <c:v>0</c:v>
                </c:pt>
                <c:pt idx="3">
                  <c:v>0</c:v>
                </c:pt>
              </c:numCache>
            </c:numRef>
          </c:val>
        </c:ser>
        <c:ser>
          <c:idx val="1"/>
          <c:order val="1"/>
          <c:tx>
            <c:strRef>
              <c:f>Sheet1!$C$1</c:f>
              <c:strCache>
                <c:ptCount val="1"/>
                <c:pt idx="0">
                  <c:v>Column1</c:v>
                </c:pt>
              </c:strCache>
            </c:strRef>
          </c:tx>
          <c:spPr>
            <a:noFill/>
          </c:spPr>
          <c:dLbls>
            <c:dLbl>
              <c:idx val="0"/>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1"/>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2"/>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3"/>
              <c:tx>
                <c:rich>
                  <a:bodyPr/>
                  <a:lstStyle/>
                  <a:p>
                    <a:pPr>
                      <a:defRPr sz="1400" b="1">
                        <a:solidFill>
                          <a:schemeClr val="accent4"/>
                        </a:solidFill>
                      </a:defRPr>
                    </a:pPr>
                    <a:endParaRPr lang="en-GB"/>
                  </a:p>
                </c:rich>
              </c:tx>
              <c:spPr/>
              <c:showLegendKey val="0"/>
              <c:showVal val="1"/>
              <c:showCatName val="0"/>
              <c:showSerName val="0"/>
              <c:showPercent val="0"/>
              <c:showBubbleSize val="0"/>
            </c:dLbl>
            <c:dLbl>
              <c:idx val="4"/>
              <c:spPr/>
              <c:txPr>
                <a:bodyPr/>
                <a:lstStyle/>
                <a:p>
                  <a:pPr>
                    <a:defRPr sz="1400" b="1">
                      <a:solidFill>
                        <a:schemeClr val="accent4"/>
                      </a:solidFill>
                    </a:defRPr>
                  </a:pPr>
                  <a:endParaRPr lang="en-US"/>
                </a:p>
              </c:tx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Sheet1!$A$2:$A$5</c:f>
              <c:strCache>
                <c:ptCount val="4"/>
                <c:pt idx="0">
                  <c:v>Too much</c:v>
                </c:pt>
                <c:pt idx="1">
                  <c:v>About right</c:v>
                </c:pt>
                <c:pt idx="2">
                  <c:v>Too little</c:v>
                </c:pt>
                <c:pt idx="3">
                  <c:v>Don't know</c:v>
                </c:pt>
              </c:strCache>
            </c:strRef>
          </c:cat>
          <c:val>
            <c:numRef>
              <c:f>Sheet1!$C$2:$C$5</c:f>
              <c:numCache>
                <c:formatCode>General</c:formatCode>
                <c:ptCount val="4"/>
                <c:pt idx="0">
                  <c:v>0</c:v>
                </c:pt>
                <c:pt idx="1">
                  <c:v>5</c:v>
                </c:pt>
                <c:pt idx="2">
                  <c:v>0</c:v>
                </c:pt>
                <c:pt idx="3">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127584497244914"/>
          <c:h val="0.11109682690134699"/>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tx2">
                  <a:lumMod val="50000"/>
                </a:schemeClr>
              </a:solidFill>
            </c:spPr>
          </c:dPt>
          <c:dLbls>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1.560320320555337E-4"/>
                  <c:y val="-6.3096340609063344E-3"/>
                </c:manualLayout>
              </c:layout>
              <c:tx>
                <c:rich>
                  <a:bodyPr/>
                  <a:lstStyle/>
                  <a:p>
                    <a:endParaRPr lang="en-GB"/>
                  </a:p>
                </c:rich>
              </c:tx>
              <c:showLegendKey val="0"/>
              <c:showVal val="1"/>
              <c:showCatName val="0"/>
              <c:showSerName val="0"/>
              <c:showPercent val="0"/>
              <c:showBubbleSize val="0"/>
            </c:dLbl>
            <c:dLbl>
              <c:idx val="5"/>
              <c:tx>
                <c:rich>
                  <a:bodyPr/>
                  <a:lstStyle/>
                  <a:p>
                    <a:endParaRPr lang="en-GB"/>
                  </a:p>
                </c:rich>
              </c:tx>
              <c:showLegendKey val="0"/>
              <c:showVal val="1"/>
              <c:showCatName val="0"/>
              <c:showSerName val="0"/>
              <c:showPercent val="0"/>
              <c:showBubbleSize val="0"/>
            </c:dLbl>
            <c:dLbl>
              <c:idx val="6"/>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Don't know</c:v>
                </c:pt>
                <c:pt idx="6">
                  <c:v>There has never been an issue with the quality of services</c:v>
                </c:pt>
              </c:strCache>
            </c:strRef>
          </c:cat>
          <c:val>
            <c:numRef>
              <c:f>Sheet1!$B$2:$B$8</c:f>
              <c:numCache>
                <c:formatCode>General</c:formatCode>
                <c:ptCount val="7"/>
                <c:pt idx="0">
                  <c:v>40</c:v>
                </c:pt>
                <c:pt idx="1">
                  <c:v>60</c:v>
                </c:pt>
                <c:pt idx="2">
                  <c:v>0</c:v>
                </c:pt>
                <c:pt idx="3">
                  <c:v>0</c:v>
                </c:pt>
                <c:pt idx="4">
                  <c:v>0</c:v>
                </c:pt>
                <c:pt idx="5">
                  <c:v>0</c:v>
                </c:pt>
                <c:pt idx="6">
                  <c:v>0</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tx>
                <c:rich>
                  <a:bodyPr/>
                  <a:lstStyle/>
                  <a:p>
                    <a:pPr>
                      <a:defRPr sz="1400" b="1">
                        <a:solidFill>
                          <a:schemeClr val="bg1">
                            <a:lumMod val="65000"/>
                          </a:schemeClr>
                        </a:solidFill>
                      </a:defRPr>
                    </a:pPr>
                    <a:endParaRPr lang="en-GB"/>
                  </a:p>
                </c:rich>
              </c:tx>
              <c:spPr/>
              <c:showLegendKey val="0"/>
              <c:showVal val="1"/>
              <c:showCatName val="0"/>
              <c:showSerName val="0"/>
              <c:showPercent val="0"/>
              <c:showBubbleSize val="0"/>
            </c:dLbl>
            <c:dLbl>
              <c:idx val="3"/>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5"/>
              <c:tx>
                <c:rich>
                  <a:bodyPr/>
                  <a:lstStyle/>
                  <a:p>
                    <a:pPr>
                      <a:defRPr sz="1400" b="1">
                        <a:solidFill>
                          <a:schemeClr val="accent4"/>
                        </a:solidFill>
                      </a:defRPr>
                    </a:pPr>
                    <a:endParaRPr lang="en-GB"/>
                  </a:p>
                </c:rich>
              </c:tx>
              <c:spPr/>
              <c:showLegendKey val="0"/>
              <c:showVal val="1"/>
              <c:showCatName val="0"/>
              <c:showSerName val="0"/>
              <c:showPercent val="0"/>
              <c:showBubbleSize val="0"/>
            </c:dLbl>
            <c:dLbl>
              <c:idx val="6"/>
              <c:tx>
                <c:rich>
                  <a:bodyPr/>
                  <a:lstStyle/>
                  <a:p>
                    <a:pPr>
                      <a:defRPr sz="1400" b="1">
                        <a:solidFill>
                          <a:schemeClr val="tx2">
                            <a:lumMod val="50000"/>
                          </a:schemeClr>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Don't know</c:v>
                </c:pt>
                <c:pt idx="6">
                  <c:v>There has never been an issue with the quality of services</c:v>
                </c:pt>
              </c:strCache>
            </c:strRef>
          </c:cat>
          <c:val>
            <c:numRef>
              <c:f>Sheet1!$C$2:$C$8</c:f>
              <c:numCache>
                <c:formatCode>General</c:formatCode>
                <c:ptCount val="7"/>
                <c:pt idx="0">
                  <c:v>2</c:v>
                </c:pt>
                <c:pt idx="1">
                  <c:v>3</c:v>
                </c:pt>
                <c:pt idx="2">
                  <c:v>0</c:v>
                </c:pt>
                <c:pt idx="3">
                  <c:v>0</c:v>
                </c:pt>
                <c:pt idx="4">
                  <c:v>0</c:v>
                </c:pt>
                <c:pt idx="5">
                  <c:v>0</c:v>
                </c:pt>
                <c:pt idx="6">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20128205128205129"/>
          <c:y val="0.85793471129293086"/>
          <c:w val="0.79743589743589749"/>
          <c:h val="0.1309257513728469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10563153801627E-2"/>
          <c:y val="1.431357503964973E-2"/>
          <c:w val="0.68198014548091146"/>
          <c:h val="0.84127980942883651"/>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3332671473646245E-2"/>
                  <c:y val="-2.931916071507465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Don't know</c:v>
                </c:pt>
                <c:pt idx="6">
                  <c:v>I have not given any suggestions</c:v>
                </c:pt>
              </c:strCache>
            </c:strRef>
          </c:cat>
          <c:val>
            <c:numRef>
              <c:f>Sheet1!$B$2:$B$8</c:f>
              <c:numCache>
                <c:formatCode>General</c:formatCode>
                <c:ptCount val="7"/>
                <c:pt idx="0">
                  <c:v>10</c:v>
                </c:pt>
                <c:pt idx="1">
                  <c:v>21</c:v>
                </c:pt>
                <c:pt idx="2">
                  <c:v>37</c:v>
                </c:pt>
                <c:pt idx="3">
                  <c:v>10</c:v>
                </c:pt>
                <c:pt idx="4">
                  <c:v>7</c:v>
                </c:pt>
                <c:pt idx="5">
                  <c:v>3</c:v>
                </c:pt>
                <c:pt idx="6">
                  <c:v>14</c:v>
                </c:pt>
              </c:numCache>
            </c:numRef>
          </c:val>
        </c:ser>
        <c:ser>
          <c:idx val="1"/>
          <c:order val="1"/>
          <c:tx>
            <c:strRef>
              <c:f>Sheet1!$C$1</c:f>
              <c:strCache>
                <c:ptCount val="1"/>
                <c:pt idx="0">
                  <c:v>Column1</c:v>
                </c:pt>
              </c:strCache>
            </c:strRef>
          </c:tx>
          <c:spPr>
            <a:noFill/>
          </c:spPr>
          <c:dLbls>
            <c:dLbl>
              <c:idx val="1"/>
              <c:spPr/>
              <c:txPr>
                <a:bodyPr/>
                <a:lstStyle/>
                <a:p>
                  <a:pPr>
                    <a:defRPr sz="1400" b="1">
                      <a:solidFill>
                        <a:schemeClr val="accent6"/>
                      </a:solidFill>
                    </a:defRPr>
                  </a:pPr>
                  <a:endParaRPr lang="en-US"/>
                </a:p>
              </c:txPr>
              <c:showLegendKey val="0"/>
              <c:showVal val="1"/>
              <c:showCatName val="0"/>
              <c:showSerName val="0"/>
              <c:showPercent val="0"/>
              <c:showBubbleSize val="0"/>
            </c:dLbl>
            <c:dLbl>
              <c:idx val="2"/>
              <c:spPr/>
              <c:txPr>
                <a:bodyPr/>
                <a:lstStyle/>
                <a:p>
                  <a:pPr>
                    <a:defRPr sz="1400" b="1">
                      <a:solidFill>
                        <a:schemeClr val="accent2"/>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1"/>
                      </a:solidFill>
                    </a:defRPr>
                  </a:pPr>
                  <a:endParaRPr lang="en-US"/>
                </a:p>
              </c:txPr>
              <c:showLegendKey val="0"/>
              <c:showVal val="1"/>
              <c:showCatName val="0"/>
              <c:showSerName val="0"/>
              <c:showPercent val="0"/>
              <c:showBubbleSize val="0"/>
            </c:dLbl>
            <c:txPr>
              <a:bodyPr/>
              <a:lstStyle/>
              <a:p>
                <a:pPr>
                  <a:defRPr sz="1400" b="1">
                    <a:solidFill>
                      <a:schemeClr val="accent6">
                        <a:lumMod val="50000"/>
                      </a:schemeClr>
                    </a:solidFill>
                  </a:defRPr>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Don't know</c:v>
                </c:pt>
                <c:pt idx="6">
                  <c:v>I have not given any suggestions</c:v>
                </c:pt>
              </c:strCache>
            </c:strRef>
          </c:cat>
          <c:val>
            <c:numRef>
              <c:f>Sheet1!$C$2:$C$8</c:f>
              <c:numCache>
                <c:formatCode>General</c:formatCode>
                <c:ptCount val="7"/>
                <c:pt idx="0">
                  <c:v>7</c:v>
                </c:pt>
                <c:pt idx="1">
                  <c:v>15</c:v>
                </c:pt>
                <c:pt idx="2">
                  <c:v>27</c:v>
                </c:pt>
                <c:pt idx="3">
                  <c:v>7</c:v>
                </c:pt>
                <c:pt idx="4">
                  <c:v>5</c:v>
                </c:pt>
                <c:pt idx="5">
                  <c:v>2</c:v>
                </c:pt>
                <c:pt idx="6">
                  <c:v>10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0772249585477573"/>
          <c:w val="0.91877729959829024"/>
          <c:h val="0.19227750414522438"/>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72090497407419"/>
          <c:y val="5.1558479243314075E-2"/>
          <c:w val="0.46153080835131088"/>
          <c:h val="0.86092105057119328"/>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5F081A"/>
              </a:solidFill>
            </c:spPr>
          </c:dPt>
          <c:dPt>
            <c:idx val="4"/>
            <c:bubble3D val="0"/>
            <c:spPr>
              <a:solidFill>
                <a:schemeClr val="accent3">
                  <a:lumMod val="75000"/>
                </a:schemeClr>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tx>
                <c:rich>
                  <a:bodyPr/>
                  <a:lstStyle/>
                  <a:p>
                    <a:endParaRPr lang="en-GB"/>
                  </a:p>
                </c:rich>
              </c:tx>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involved</c:v>
                </c:pt>
                <c:pt idx="1">
                  <c:v>Fairly involved</c:v>
                </c:pt>
                <c:pt idx="2">
                  <c:v>Not very involved</c:v>
                </c:pt>
                <c:pt idx="3">
                  <c:v>Not at all involved</c:v>
                </c:pt>
                <c:pt idx="4">
                  <c:v>Not applicable – CCG is not pursuing a co-commissioning role</c:v>
                </c:pt>
              </c:strCache>
            </c:strRef>
          </c:cat>
          <c:val>
            <c:numRef>
              <c:f>Sheet1!$B$2:$B$6</c:f>
              <c:numCache>
                <c:formatCode>General</c:formatCode>
                <c:ptCount val="5"/>
                <c:pt idx="0">
                  <c:v>5</c:v>
                </c:pt>
                <c:pt idx="1">
                  <c:v>22</c:v>
                </c:pt>
                <c:pt idx="2">
                  <c:v>47</c:v>
                </c:pt>
                <c:pt idx="3">
                  <c:v>25</c:v>
                </c:pt>
                <c:pt idx="4">
                  <c:v>0</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rgbClr val="BE0F34"/>
                      </a:solidFill>
                    </a:defRPr>
                  </a:pPr>
                  <a:endParaRPr lang="en-US"/>
                </a:p>
              </c:txPr>
              <c:showLegendKey val="0"/>
              <c:showVal val="1"/>
              <c:showCatName val="0"/>
              <c:showSerName val="0"/>
              <c:showPercent val="0"/>
              <c:showBubbleSize val="0"/>
            </c:dLbl>
            <c:dLbl>
              <c:idx val="3"/>
              <c:spPr/>
              <c:txPr>
                <a:bodyPr/>
                <a:lstStyle/>
                <a:p>
                  <a:pPr>
                    <a:defRPr sz="1400" b="1">
                      <a:solidFill>
                        <a:srgbClr val="5F081A"/>
                      </a:solidFill>
                    </a:defRPr>
                  </a:pPr>
                  <a:endParaRPr lang="en-US"/>
                </a:p>
              </c:txPr>
              <c:showLegendKey val="0"/>
              <c:showVal val="1"/>
              <c:showCatName val="0"/>
              <c:showSerName val="0"/>
              <c:showPercent val="0"/>
              <c:showBubbleSize val="0"/>
            </c:dLbl>
            <c:dLbl>
              <c:idx val="4"/>
              <c:tx>
                <c:rich>
                  <a:bodyPr/>
                  <a:lstStyle/>
                  <a:p>
                    <a:pPr>
                      <a:defRPr sz="1400" b="1">
                        <a:solidFill>
                          <a:srgbClr val="0070C0"/>
                        </a:solidFill>
                      </a:defRPr>
                    </a:pPr>
                    <a:endParaRPr lang="en-GB"/>
                  </a:p>
                </c:rich>
              </c:tx>
              <c:sp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involved</c:v>
                </c:pt>
                <c:pt idx="1">
                  <c:v>Fairly involved</c:v>
                </c:pt>
                <c:pt idx="2">
                  <c:v>Not very involved</c:v>
                </c:pt>
                <c:pt idx="3">
                  <c:v>Not at all involved</c:v>
                </c:pt>
                <c:pt idx="4">
                  <c:v>Not applicable – CCG is not pursuing a co-commissioning role</c:v>
                </c:pt>
              </c:strCache>
            </c:strRef>
          </c:cat>
          <c:val>
            <c:numRef>
              <c:f>Sheet1!$C$2:$C$6</c:f>
              <c:numCache>
                <c:formatCode>General</c:formatCode>
                <c:ptCount val="5"/>
                <c:pt idx="0">
                  <c:v>3</c:v>
                </c:pt>
                <c:pt idx="1">
                  <c:v>12</c:v>
                </c:pt>
                <c:pt idx="2">
                  <c:v>26</c:v>
                </c:pt>
                <c:pt idx="3">
                  <c:v>14</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4716535656835112"/>
          <c:w val="1"/>
          <c:h val="0.12791374519671966"/>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72090497407419"/>
          <c:y val="5.1558479243314075E-2"/>
          <c:w val="0.46153080835131088"/>
          <c:h val="0.86092105057119328"/>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5F081A"/>
              </a:solidFill>
            </c:spPr>
          </c:dPt>
          <c:dPt>
            <c:idx val="4"/>
            <c:bubble3D val="0"/>
            <c:spPr>
              <a:solidFill>
                <a:srgbClr val="53534C"/>
              </a:solidFill>
            </c:spPr>
          </c:dPt>
          <c:dPt>
            <c:idx val="5"/>
            <c:bubble3D val="0"/>
            <c:spPr>
              <a:solidFill>
                <a:schemeClr val="accent3">
                  <a:lumMod val="75000"/>
                </a:schemeClr>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Very confident</c:v>
                </c:pt>
                <c:pt idx="1">
                  <c:v>Fairly confident</c:v>
                </c:pt>
                <c:pt idx="2">
                  <c:v>Not very confident</c:v>
                </c:pt>
                <c:pt idx="3">
                  <c:v>Not at all confident</c:v>
                </c:pt>
                <c:pt idx="4">
                  <c:v>Don’t know</c:v>
                </c:pt>
                <c:pt idx="5">
                  <c:v>Not applicable – CCG is not pursuing a co-commissioning role</c:v>
                </c:pt>
              </c:strCache>
            </c:strRef>
          </c:cat>
          <c:val>
            <c:numRef>
              <c:f>Sheet1!$B$2:$B$7</c:f>
              <c:numCache>
                <c:formatCode>General</c:formatCode>
                <c:ptCount val="6"/>
                <c:pt idx="0">
                  <c:v>11</c:v>
                </c:pt>
                <c:pt idx="1">
                  <c:v>40</c:v>
                </c:pt>
                <c:pt idx="2">
                  <c:v>13</c:v>
                </c:pt>
                <c:pt idx="3">
                  <c:v>5</c:v>
                </c:pt>
                <c:pt idx="4">
                  <c:v>29</c:v>
                </c:pt>
                <c:pt idx="5">
                  <c:v>2</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rgbClr val="BE0F34"/>
                      </a:solidFill>
                    </a:defRPr>
                  </a:pPr>
                  <a:endParaRPr lang="en-US"/>
                </a:p>
              </c:txPr>
              <c:showLegendKey val="0"/>
              <c:showVal val="1"/>
              <c:showCatName val="0"/>
              <c:showSerName val="0"/>
              <c:showPercent val="0"/>
              <c:showBubbleSize val="0"/>
            </c:dLbl>
            <c:dLbl>
              <c:idx val="3"/>
              <c:spPr/>
              <c:txPr>
                <a:bodyPr/>
                <a:lstStyle/>
                <a:p>
                  <a:pPr>
                    <a:defRPr sz="1400" b="1">
                      <a:solidFill>
                        <a:srgbClr val="5F081A"/>
                      </a:solidFill>
                    </a:defRPr>
                  </a:pPr>
                  <a:endParaRPr lang="en-US"/>
                </a:p>
              </c:txPr>
              <c:showLegendKey val="0"/>
              <c:showVal val="1"/>
              <c:showCatName val="0"/>
              <c:showSerName val="0"/>
              <c:showPercent val="0"/>
              <c:showBubbleSize val="0"/>
            </c:dLbl>
            <c:dLbl>
              <c:idx val="4"/>
              <c:spPr/>
              <c:txPr>
                <a:bodyPr/>
                <a:lstStyle/>
                <a:p>
                  <a:pPr>
                    <a:defRPr sz="1400" b="1">
                      <a:solidFill>
                        <a:srgbClr val="53534C"/>
                      </a:solidFill>
                    </a:defRPr>
                  </a:pPr>
                  <a:endParaRPr lang="en-US"/>
                </a:p>
              </c:txPr>
              <c:showLegendKey val="0"/>
              <c:showVal val="1"/>
              <c:showCatName val="0"/>
              <c:showSerName val="0"/>
              <c:showPercent val="0"/>
              <c:showBubbleSize val="0"/>
            </c:dLbl>
            <c:dLbl>
              <c:idx val="5"/>
              <c:spPr/>
              <c:txPr>
                <a:bodyPr/>
                <a:lstStyle/>
                <a:p>
                  <a:pPr>
                    <a:defRPr sz="1400" b="1">
                      <a:solidFill>
                        <a:srgbClr val="0070C0"/>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Very confident</c:v>
                </c:pt>
                <c:pt idx="1">
                  <c:v>Fairly confident</c:v>
                </c:pt>
                <c:pt idx="2">
                  <c:v>Not very confident</c:v>
                </c:pt>
                <c:pt idx="3">
                  <c:v>Not at all confident</c:v>
                </c:pt>
                <c:pt idx="4">
                  <c:v>Don’t know</c:v>
                </c:pt>
                <c:pt idx="5">
                  <c:v>Not applicable – CCG is not pursuing a co-commissioning role</c:v>
                </c:pt>
              </c:strCache>
            </c:strRef>
          </c:cat>
          <c:val>
            <c:numRef>
              <c:f>Sheet1!$C$2:$C$7</c:f>
              <c:numCache>
                <c:formatCode>General</c:formatCode>
                <c:ptCount val="6"/>
                <c:pt idx="0">
                  <c:v>6</c:v>
                </c:pt>
                <c:pt idx="1">
                  <c:v>22</c:v>
                </c:pt>
                <c:pt idx="2">
                  <c:v>7</c:v>
                </c:pt>
                <c:pt idx="3">
                  <c:v>3</c:v>
                </c:pt>
                <c:pt idx="4">
                  <c:v>16</c:v>
                </c:pt>
                <c:pt idx="5">
                  <c:v>1</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1.579426498216616E-2"/>
          <c:y val="0.84716535656835112"/>
          <c:w val="0.98327051554802369"/>
          <c:h val="0.12791374519671966"/>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86</c:v>
                </c:pt>
                <c:pt idx="1">
                  <c:v>85</c:v>
                </c:pt>
                <c:pt idx="2">
                  <c:v>79</c:v>
                </c:pt>
                <c:pt idx="3">
                  <c:v>87</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24513664"/>
        <c:axId val="124073088"/>
      </c:bubbleChart>
      <c:valAx>
        <c:axId val="12451366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4073088"/>
        <c:crossesAt val="0"/>
        <c:crossBetween val="midCat"/>
      </c:valAx>
      <c:valAx>
        <c:axId val="124073088"/>
        <c:scaling>
          <c:orientation val="minMax"/>
          <c:max val="4"/>
          <c:min val="-1"/>
        </c:scaling>
        <c:delete val="1"/>
        <c:axPos val="l"/>
        <c:numFmt formatCode="General" sourceLinked="1"/>
        <c:majorTickMark val="out"/>
        <c:minorTickMark val="none"/>
        <c:tickLblPos val="nextTo"/>
        <c:crossAx val="124513664"/>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62</c:v>
                </c:pt>
                <c:pt idx="1">
                  <c:v>63</c:v>
                </c:pt>
                <c:pt idx="2">
                  <c:v>49</c:v>
                </c:pt>
                <c:pt idx="3">
                  <c:v>65</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24524800"/>
        <c:axId val="124534784"/>
      </c:bubbleChart>
      <c:valAx>
        <c:axId val="12452480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4534784"/>
        <c:crossesAt val="0"/>
        <c:crossBetween val="midCat"/>
      </c:valAx>
      <c:valAx>
        <c:axId val="124534784"/>
        <c:scaling>
          <c:orientation val="minMax"/>
          <c:max val="4"/>
          <c:min val="-1"/>
        </c:scaling>
        <c:delete val="1"/>
        <c:axPos val="l"/>
        <c:numFmt formatCode="General" sourceLinked="1"/>
        <c:majorTickMark val="out"/>
        <c:minorTickMark val="none"/>
        <c:tickLblPos val="nextTo"/>
        <c:crossAx val="124524800"/>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68</c:v>
                </c:pt>
                <c:pt idx="1">
                  <c:v>69</c:v>
                </c:pt>
                <c:pt idx="2">
                  <c:v>60</c:v>
                </c:pt>
                <c:pt idx="3">
                  <c:v>66</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24910976"/>
        <c:axId val="124585088"/>
      </c:bubbleChart>
      <c:valAx>
        <c:axId val="12491097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4585088"/>
        <c:crossesAt val="0"/>
        <c:crossBetween val="midCat"/>
      </c:valAx>
      <c:valAx>
        <c:axId val="124585088"/>
        <c:scaling>
          <c:orientation val="minMax"/>
          <c:max val="4"/>
          <c:min val="-1"/>
        </c:scaling>
        <c:delete val="1"/>
        <c:axPos val="l"/>
        <c:numFmt formatCode="General" sourceLinked="1"/>
        <c:majorTickMark val="out"/>
        <c:minorTickMark val="none"/>
        <c:tickLblPos val="nextTo"/>
        <c:crossAx val="124910976"/>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10563153801627E-2"/>
          <c:y val="0"/>
          <c:w val="0.69951164051947434"/>
          <c:h val="0.90106605411688101"/>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tx1"/>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3332671473646245E-2"/>
                  <c:y val="-2.931916071507465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A great deal</c:v>
                </c:pt>
                <c:pt idx="1">
                  <c:v>A fair amount</c:v>
                </c:pt>
                <c:pt idx="2">
                  <c:v>Not very much</c:v>
                </c:pt>
                <c:pt idx="3">
                  <c:v>Not at all</c:v>
                </c:pt>
                <c:pt idx="4">
                  <c:v>Don't know</c:v>
                </c:pt>
              </c:strCache>
            </c:strRef>
          </c:cat>
          <c:val>
            <c:numRef>
              <c:f>Sheet1!$B$2:$B$6</c:f>
              <c:numCache>
                <c:formatCode>General</c:formatCode>
                <c:ptCount val="5"/>
                <c:pt idx="0">
                  <c:v>19</c:v>
                </c:pt>
                <c:pt idx="1">
                  <c:v>59</c:v>
                </c:pt>
                <c:pt idx="2">
                  <c:v>3</c:v>
                </c:pt>
                <c:pt idx="3">
                  <c:v>1</c:v>
                </c:pt>
                <c:pt idx="4">
                  <c:v>18</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accent5"/>
                      </a:solidFill>
                    </a:defRPr>
                  </a:pPr>
                  <a:endParaRPr lang="en-US"/>
                </a:p>
              </c:txPr>
              <c:showLegendKey val="0"/>
              <c:showVal val="1"/>
              <c:showCatName val="0"/>
              <c:showSerName val="0"/>
              <c:showPercent val="0"/>
              <c:showBubbleSize val="0"/>
            </c:dLbl>
            <c:dLbl>
              <c:idx val="3"/>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4"/>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A great deal</c:v>
                </c:pt>
                <c:pt idx="1">
                  <c:v>A fair amount</c:v>
                </c:pt>
                <c:pt idx="2">
                  <c:v>Not very much</c:v>
                </c:pt>
                <c:pt idx="3">
                  <c:v>Not at all</c:v>
                </c:pt>
                <c:pt idx="4">
                  <c:v>Don't know</c:v>
                </c:pt>
              </c:strCache>
            </c:strRef>
          </c:cat>
          <c:val>
            <c:numRef>
              <c:f>Sheet1!$C$2:$C$6</c:f>
              <c:numCache>
                <c:formatCode>General</c:formatCode>
                <c:ptCount val="5"/>
                <c:pt idx="0">
                  <c:v>14</c:v>
                </c:pt>
                <c:pt idx="1">
                  <c:v>43</c:v>
                </c:pt>
                <c:pt idx="2">
                  <c:v>2</c:v>
                </c:pt>
                <c:pt idx="3">
                  <c:v>1</c:v>
                </c:pt>
                <c:pt idx="4">
                  <c:v>13</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2.7847782994871915E-2"/>
          <c:y val="0.89681252384681454"/>
          <c:w val="0.73096063156725277"/>
          <c:h val="8.5251611697478927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28047430419115"/>
          <c:y val="8.0032581256403612E-2"/>
          <c:w val="0.44752447422946684"/>
          <c:h val="0.833797309436719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820F28"/>
              </a:solidFill>
            </c:spPr>
          </c:dPt>
          <c:dPt>
            <c:idx val="4"/>
            <c:bubble3D val="0"/>
            <c:spPr>
              <a:solidFill>
                <a:schemeClr val="accent4"/>
              </a:solidFill>
            </c:spPr>
          </c:dPt>
          <c:dLbls>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4691700922119763E-2"/>
                  <c:y val="-2.9318810902903948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33</c:v>
                </c:pt>
                <c:pt idx="1">
                  <c:v>67</c:v>
                </c:pt>
                <c:pt idx="2">
                  <c:v>0</c:v>
                </c:pt>
                <c:pt idx="3">
                  <c:v>0</c:v>
                </c:pt>
                <c:pt idx="4">
                  <c:v>0</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tx>
                <c:rich>
                  <a:bodyPr/>
                  <a:lstStyle/>
                  <a:p>
                    <a:pPr>
                      <a:defRPr sz="1400" b="1">
                        <a:solidFill>
                          <a:srgbClr val="BE0F34"/>
                        </a:solidFill>
                      </a:defRPr>
                    </a:pPr>
                    <a:endParaRPr lang="en-GB"/>
                  </a:p>
                </c:rich>
              </c:tx>
              <c:spPr/>
              <c:showLegendKey val="0"/>
              <c:showVal val="1"/>
              <c:showCatName val="0"/>
              <c:showSerName val="0"/>
              <c:showPercent val="0"/>
              <c:showBubbleSize val="0"/>
            </c:dLbl>
            <c:dLbl>
              <c:idx val="3"/>
              <c:tx>
                <c:rich>
                  <a:bodyPr/>
                  <a:lstStyle/>
                  <a:p>
                    <a:pPr>
                      <a:defRPr sz="1400" b="1">
                        <a:solidFill>
                          <a:srgbClr val="820F28"/>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4"/>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1</c:v>
                </c:pt>
                <c:pt idx="1">
                  <c:v>2</c:v>
                </c:pt>
                <c:pt idx="2">
                  <c:v>0</c:v>
                </c:pt>
                <c:pt idx="3">
                  <c:v>0</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7963680522821515E-2"/>
          <c:y val="0.90209575479408644"/>
          <c:w val="0.91855155797568722"/>
          <c:h val="8.9476753052608701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830627285892627"/>
          <c:y val="8.2482154760582155E-2"/>
          <c:w val="0.44752447422946684"/>
          <c:h val="0.833797309436719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820F28"/>
              </a:solidFill>
            </c:spPr>
          </c:dPt>
          <c:dPt>
            <c:idx val="4"/>
            <c:bubble3D val="0"/>
            <c:spPr>
              <a:solidFill>
                <a:schemeClr val="accent4"/>
              </a:solidFill>
            </c:spPr>
          </c:dPt>
          <c:dLbls>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4691700922119763E-2"/>
                  <c:y val="-2.9318810902903948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33</c:v>
                </c:pt>
                <c:pt idx="1">
                  <c:v>67</c:v>
                </c:pt>
                <c:pt idx="2">
                  <c:v>0</c:v>
                </c:pt>
                <c:pt idx="3">
                  <c:v>0</c:v>
                </c:pt>
                <c:pt idx="4">
                  <c:v>0</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tx>
                <c:rich>
                  <a:bodyPr/>
                  <a:lstStyle/>
                  <a:p>
                    <a:pPr>
                      <a:defRPr sz="1400" b="1">
                        <a:solidFill>
                          <a:srgbClr val="BE0F34"/>
                        </a:solidFill>
                      </a:defRPr>
                    </a:pPr>
                    <a:endParaRPr lang="en-GB"/>
                  </a:p>
                </c:rich>
              </c:tx>
              <c:spPr/>
              <c:showLegendKey val="0"/>
              <c:showVal val="1"/>
              <c:showCatName val="0"/>
              <c:showSerName val="0"/>
              <c:showPercent val="0"/>
              <c:showBubbleSize val="0"/>
            </c:dLbl>
            <c:dLbl>
              <c:idx val="3"/>
              <c:tx>
                <c:rich>
                  <a:bodyPr/>
                  <a:lstStyle/>
                  <a:p>
                    <a:pPr>
                      <a:defRPr sz="1400" b="1">
                        <a:solidFill>
                          <a:srgbClr val="820F28"/>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4"/>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1</c:v>
                </c:pt>
                <c:pt idx="1">
                  <c:v>2</c:v>
                </c:pt>
                <c:pt idx="2">
                  <c:v>0</c:v>
                </c:pt>
                <c:pt idx="3">
                  <c:v>0</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7963680522821515E-2"/>
          <c:y val="0.90209575479408644"/>
          <c:w val="0.91855155797568722"/>
          <c:h val="8.9476753052608701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270063263842468"/>
          <c:y val="2.8827869058673603E-2"/>
          <c:w val="0.44752447422946684"/>
          <c:h val="0.833797309436719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820F28"/>
              </a:solidFill>
            </c:spPr>
          </c:dPt>
          <c:dPt>
            <c:idx val="4"/>
            <c:bubble3D val="0"/>
            <c:spPr>
              <a:solidFill>
                <a:schemeClr val="accent4"/>
              </a:solidFill>
            </c:spPr>
          </c:dPt>
          <c:dLbls>
            <c:dLbl>
              <c:idx val="0"/>
              <c:tx>
                <c:rich>
                  <a:bodyPr/>
                  <a:lstStyle/>
                  <a:p>
                    <a:endParaRPr lang="en-GB"/>
                  </a:p>
                </c:rich>
              </c:tx>
              <c:showLegendKey val="0"/>
              <c:showVal val="1"/>
              <c:showCatName val="0"/>
              <c:showSerName val="0"/>
              <c:showPercent val="0"/>
              <c:showBubbleSize val="0"/>
            </c:dLbl>
            <c:dLbl>
              <c:idx val="1"/>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4.0613047670024112E-3"/>
                  <c:y val="6.8663281240356009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0</c:v>
                </c:pt>
                <c:pt idx="1">
                  <c:v>0</c:v>
                </c:pt>
                <c:pt idx="2">
                  <c:v>33</c:v>
                </c:pt>
                <c:pt idx="3">
                  <c:v>0</c:v>
                </c:pt>
                <c:pt idx="4">
                  <c:v>67</c:v>
                </c:pt>
              </c:numCache>
            </c:numRef>
          </c:val>
        </c:ser>
        <c:ser>
          <c:idx val="1"/>
          <c:order val="1"/>
          <c:tx>
            <c:strRef>
              <c:f>Sheet1!$C$1</c:f>
              <c:strCache>
                <c:ptCount val="1"/>
                <c:pt idx="0">
                  <c:v>Column1</c:v>
                </c:pt>
              </c:strCache>
            </c:strRef>
          </c:tx>
          <c:spPr>
            <a:noFill/>
          </c:spPr>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tx>
                <c:rich>
                  <a:bodyPr/>
                  <a:lstStyle/>
                  <a:p>
                    <a:pPr>
                      <a:defRPr sz="1400" b="1">
                        <a:solidFill>
                          <a:srgbClr val="73AE57"/>
                        </a:solidFill>
                      </a:defRPr>
                    </a:pPr>
                    <a:endParaRPr lang="en-GB"/>
                  </a:p>
                </c:rich>
              </c:tx>
              <c:spPr/>
              <c:showLegendKey val="0"/>
              <c:showVal val="1"/>
              <c:showCatName val="0"/>
              <c:showSerName val="0"/>
              <c:showPercent val="0"/>
              <c:showBubbleSize val="0"/>
            </c:dLbl>
            <c:dLbl>
              <c:idx val="2"/>
              <c:spPr/>
              <c:txPr>
                <a:bodyPr/>
                <a:lstStyle/>
                <a:p>
                  <a:pPr>
                    <a:defRPr sz="1400" b="1">
                      <a:solidFill>
                        <a:srgbClr val="BE0F34"/>
                      </a:solidFill>
                    </a:defRPr>
                  </a:pPr>
                  <a:endParaRPr lang="en-US"/>
                </a:p>
              </c:txPr>
              <c:showLegendKey val="0"/>
              <c:showVal val="1"/>
              <c:showCatName val="0"/>
              <c:showSerName val="0"/>
              <c:showPercent val="0"/>
              <c:showBubbleSize val="0"/>
            </c:dLbl>
            <c:dLbl>
              <c:idx val="3"/>
              <c:tx>
                <c:rich>
                  <a:bodyPr/>
                  <a:lstStyle/>
                  <a:p>
                    <a:pPr>
                      <a:defRPr sz="1400" b="1">
                        <a:solidFill>
                          <a:srgbClr val="820F28"/>
                        </a:solidFill>
                      </a:defRPr>
                    </a:pPr>
                    <a:endParaRPr lang="en-GB"/>
                  </a:p>
                </c:rich>
              </c:tx>
              <c:spPr/>
              <c:showLegendKey val="0"/>
              <c:showVal val="1"/>
              <c:showCatName val="0"/>
              <c:showSerName val="0"/>
              <c:showPercent val="0"/>
              <c:showBubbleSize val="0"/>
            </c:dLbl>
            <c:dLbl>
              <c:idx val="4"/>
              <c:spPr/>
              <c:txPr>
                <a:bodyPr/>
                <a:lstStyle/>
                <a:p>
                  <a:pPr>
                    <a:defRPr sz="1400" b="1">
                      <a:solidFill>
                        <a:schemeClr val="accent4"/>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effective</c:v>
                </c:pt>
                <c:pt idx="1">
                  <c:v>Fairly effective</c:v>
                </c:pt>
                <c:pt idx="2">
                  <c:v>Not very effective</c:v>
                </c:pt>
                <c:pt idx="3">
                  <c:v>Not at all effective</c:v>
                </c:pt>
                <c:pt idx="4">
                  <c:v>Don't know</c:v>
                </c:pt>
              </c:strCache>
            </c:strRef>
          </c:cat>
          <c:val>
            <c:numRef>
              <c:f>Sheet1!$C$2:$C$6</c:f>
              <c:numCache>
                <c:formatCode>General</c:formatCode>
                <c:ptCount val="5"/>
                <c:pt idx="0">
                  <c:v>0</c:v>
                </c:pt>
                <c:pt idx="1">
                  <c:v>0</c:v>
                </c:pt>
                <c:pt idx="2">
                  <c:v>1</c:v>
                </c:pt>
                <c:pt idx="3">
                  <c:v>0</c:v>
                </c:pt>
                <c:pt idx="4">
                  <c:v>2</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7963680522821515E-2"/>
          <c:y val="0.90209575479408644"/>
          <c:w val="0.91855155797568722"/>
          <c:h val="8.9476753052608701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719922871556285"/>
          <c:y val="4.0839481166454271E-2"/>
          <c:w val="0.44752447422946684"/>
          <c:h val="0.833797309436719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820F28"/>
              </a:solidFill>
            </c:spPr>
          </c:dPt>
          <c:dPt>
            <c:idx val="4"/>
            <c:bubble3D val="0"/>
            <c:spPr>
              <a:solidFill>
                <a:schemeClr val="accent4"/>
              </a:solidFill>
            </c:spPr>
          </c:dPt>
          <c:dLbls>
            <c:dLbl>
              <c:idx val="0"/>
              <c:tx>
                <c:rich>
                  <a:bodyPr/>
                  <a:lstStyle/>
                  <a:p>
                    <a:endParaRPr lang="en-GB"/>
                  </a:p>
                </c:rich>
              </c:tx>
              <c:showLegendKey val="0"/>
              <c:showVal val="1"/>
              <c:showCatName val="0"/>
              <c:showSerName val="0"/>
              <c:showPercent val="0"/>
              <c:showBubbleSize val="0"/>
            </c:dLbl>
            <c:dLbl>
              <c:idx val="2"/>
              <c:tx>
                <c:rich>
                  <a:bodyPr/>
                  <a:lstStyle/>
                  <a:p>
                    <a:endParaRPr lang="en-GB"/>
                  </a:p>
                </c:rich>
              </c:tx>
              <c:showLegendKey val="0"/>
              <c:showVal val="1"/>
              <c:showCatName val="0"/>
              <c:showSerName val="0"/>
              <c:showPercent val="0"/>
              <c:showBubbleSize val="0"/>
            </c:dLbl>
            <c:dLbl>
              <c:idx val="3"/>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0</c:v>
                </c:pt>
                <c:pt idx="1">
                  <c:v>67</c:v>
                </c:pt>
                <c:pt idx="2">
                  <c:v>0</c:v>
                </c:pt>
                <c:pt idx="3">
                  <c:v>0</c:v>
                </c:pt>
                <c:pt idx="4">
                  <c:v>33</c:v>
                </c:pt>
              </c:numCache>
            </c:numRef>
          </c:val>
        </c:ser>
        <c:ser>
          <c:idx val="1"/>
          <c:order val="1"/>
          <c:tx>
            <c:strRef>
              <c:f>Sheet1!$C$1</c:f>
              <c:strCache>
                <c:ptCount val="1"/>
                <c:pt idx="0">
                  <c:v>Column1</c:v>
                </c:pt>
              </c:strCache>
            </c:strRef>
          </c:tx>
          <c:spPr>
            <a:noFill/>
          </c:spPr>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tx>
                <c:rich>
                  <a:bodyPr/>
                  <a:lstStyle/>
                  <a:p>
                    <a:pPr>
                      <a:defRPr sz="1400" b="1">
                        <a:solidFill>
                          <a:srgbClr val="BE0F34"/>
                        </a:solidFill>
                      </a:defRPr>
                    </a:pPr>
                    <a:endParaRPr lang="en-GB"/>
                  </a:p>
                </c:rich>
              </c:tx>
              <c:spPr/>
              <c:showLegendKey val="0"/>
              <c:showVal val="1"/>
              <c:showCatName val="0"/>
              <c:showSerName val="0"/>
              <c:showPercent val="0"/>
              <c:showBubbleSize val="0"/>
            </c:dLbl>
            <c:dLbl>
              <c:idx val="3"/>
              <c:tx>
                <c:rich>
                  <a:bodyPr/>
                  <a:lstStyle/>
                  <a:p>
                    <a:pPr>
                      <a:defRPr sz="1400" b="1">
                        <a:solidFill>
                          <a:srgbClr val="820F28"/>
                        </a:solidFill>
                      </a:defRPr>
                    </a:pPr>
                    <a:endParaRPr lang="en-GB"/>
                  </a:p>
                </c:rich>
              </c:tx>
              <c:spPr/>
              <c:showLegendKey val="0"/>
              <c:showVal val="1"/>
              <c:showCatName val="0"/>
              <c:showSerName val="0"/>
              <c:showPercent val="0"/>
              <c:showBubbleSize val="0"/>
            </c:dLbl>
            <c:dLbl>
              <c:idx val="4"/>
              <c:spPr/>
              <c:txPr>
                <a:bodyPr/>
                <a:lstStyle/>
                <a:p>
                  <a:pPr>
                    <a:defRPr sz="1400" b="1">
                      <a:solidFill>
                        <a:schemeClr val="bg1">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effective</c:v>
                </c:pt>
                <c:pt idx="1">
                  <c:v>Fairly effective</c:v>
                </c:pt>
                <c:pt idx="2">
                  <c:v>Not very effective</c:v>
                </c:pt>
                <c:pt idx="3">
                  <c:v>Not at all effective</c:v>
                </c:pt>
                <c:pt idx="4">
                  <c:v>Don't know</c:v>
                </c:pt>
              </c:strCache>
            </c:strRef>
          </c:cat>
          <c:val>
            <c:numRef>
              <c:f>Sheet1!$C$2:$C$6</c:f>
              <c:numCache>
                <c:formatCode>General</c:formatCode>
                <c:ptCount val="5"/>
                <c:pt idx="0">
                  <c:v>0</c:v>
                </c:pt>
                <c:pt idx="1">
                  <c:v>2</c:v>
                </c:pt>
                <c:pt idx="2">
                  <c:v>0</c:v>
                </c:pt>
                <c:pt idx="3">
                  <c:v>0</c:v>
                </c:pt>
                <c:pt idx="4">
                  <c:v>1</c:v>
                </c:pt>
              </c:numCache>
            </c:numRef>
          </c:val>
        </c:ser>
        <c:dLbls>
          <c:showLegendKey val="0"/>
          <c:showVal val="1"/>
          <c:showCatName val="0"/>
          <c:showSerName val="0"/>
          <c:showPercent val="0"/>
          <c:showBubbleSize val="0"/>
          <c:showLeaderLines val="1"/>
        </c:dLbls>
        <c:firstSliceAng val="0"/>
        <c:holeSize val="45"/>
      </c:doughnutChart>
    </c:plotArea>
    <c:legend>
      <c:legendPos val="r"/>
      <c:layout>
        <c:manualLayout>
          <c:xMode val="edge"/>
          <c:yMode val="edge"/>
          <c:x val="3.7963680522821515E-2"/>
          <c:y val="0.90209575479408644"/>
          <c:w val="0.94319777646559066"/>
          <c:h val="9.7904285799947824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719922871556285"/>
          <c:y val="4.0839481166454271E-2"/>
          <c:w val="0.44752447422946684"/>
          <c:h val="0.833797309436719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820F28"/>
              </a:solidFill>
            </c:spPr>
          </c:dPt>
          <c:dPt>
            <c:idx val="4"/>
            <c:bubble3D val="0"/>
            <c:spPr>
              <a:solidFill>
                <a:srgbClr val="53534C"/>
              </a:solidFill>
            </c:spPr>
          </c:dPt>
          <c:dLbls>
            <c:dLbl>
              <c:idx val="0"/>
              <c:tx>
                <c:rich>
                  <a:bodyPr/>
                  <a:lstStyle/>
                  <a:p>
                    <a:endParaRPr lang="en-GB"/>
                  </a:p>
                </c:rich>
              </c:tx>
              <c:showLegendKey val="0"/>
              <c:showVal val="1"/>
              <c:showCatName val="0"/>
              <c:showSerName val="0"/>
              <c:showPercent val="0"/>
              <c:showBubbleSize val="0"/>
            </c:dLbl>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4691700922119763E-2"/>
                  <c:y val="-2.9318810902903948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active</c:v>
                </c:pt>
                <c:pt idx="1">
                  <c:v>Fairly active</c:v>
                </c:pt>
                <c:pt idx="2">
                  <c:v>Not very active</c:v>
                </c:pt>
                <c:pt idx="3">
                  <c:v>Not at all active</c:v>
                </c:pt>
                <c:pt idx="4">
                  <c:v>Don't know</c:v>
                </c:pt>
              </c:strCache>
            </c:strRef>
          </c:cat>
          <c:val>
            <c:numRef>
              <c:f>Sheet1!$B$2:$B$6</c:f>
              <c:numCache>
                <c:formatCode>General</c:formatCode>
                <c:ptCount val="5"/>
                <c:pt idx="0">
                  <c:v>0</c:v>
                </c:pt>
                <c:pt idx="1">
                  <c:v>100</c:v>
                </c:pt>
                <c:pt idx="2">
                  <c:v>0</c:v>
                </c:pt>
                <c:pt idx="3">
                  <c:v>0</c:v>
                </c:pt>
                <c:pt idx="4">
                  <c:v>0</c:v>
                </c:pt>
              </c:numCache>
            </c:numRef>
          </c:val>
        </c:ser>
        <c:ser>
          <c:idx val="1"/>
          <c:order val="1"/>
          <c:tx>
            <c:strRef>
              <c:f>Sheet1!$C$1</c:f>
              <c:strCache>
                <c:ptCount val="1"/>
                <c:pt idx="0">
                  <c:v>Column1</c:v>
                </c:pt>
              </c:strCache>
            </c:strRef>
          </c:tx>
          <c:spPr>
            <a:noFill/>
          </c:spPr>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tx>
                <c:rich>
                  <a:bodyPr/>
                  <a:lstStyle/>
                  <a:p>
                    <a:pPr>
                      <a:defRPr sz="1400" b="1">
                        <a:solidFill>
                          <a:srgbClr val="BE0F34"/>
                        </a:solidFill>
                      </a:defRPr>
                    </a:pPr>
                    <a:endParaRPr lang="en-GB"/>
                  </a:p>
                </c:rich>
              </c:tx>
              <c:spPr/>
              <c:showLegendKey val="0"/>
              <c:showVal val="1"/>
              <c:showCatName val="0"/>
              <c:showSerName val="0"/>
              <c:showPercent val="0"/>
              <c:showBubbleSize val="0"/>
            </c:dLbl>
            <c:dLbl>
              <c:idx val="3"/>
              <c:tx>
                <c:rich>
                  <a:bodyPr/>
                  <a:lstStyle/>
                  <a:p>
                    <a:pPr>
                      <a:defRPr sz="1400" b="1">
                        <a:solidFill>
                          <a:srgbClr val="820F28"/>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4"/>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active</c:v>
                </c:pt>
                <c:pt idx="1">
                  <c:v>Fairly active</c:v>
                </c:pt>
                <c:pt idx="2">
                  <c:v>Not very active</c:v>
                </c:pt>
                <c:pt idx="3">
                  <c:v>Not at all active</c:v>
                </c:pt>
                <c:pt idx="4">
                  <c:v>Don't know</c:v>
                </c:pt>
              </c:strCache>
            </c:strRef>
          </c:cat>
          <c:val>
            <c:numRef>
              <c:f>Sheet1!$C$2:$C$6</c:f>
              <c:numCache>
                <c:formatCode>General</c:formatCode>
                <c:ptCount val="5"/>
                <c:pt idx="0">
                  <c:v>0</c:v>
                </c:pt>
                <c:pt idx="1">
                  <c:v>1</c:v>
                </c:pt>
                <c:pt idx="2">
                  <c:v>0</c:v>
                </c:pt>
                <c:pt idx="3">
                  <c:v>0</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7963680522821515E-2"/>
          <c:y val="0.90209575479408644"/>
          <c:w val="0.91855155797568722"/>
          <c:h val="8.9476753052608701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977802830263004"/>
          <c:y val="7.9276639911352406E-2"/>
          <c:w val="0.44752447422946684"/>
          <c:h val="0.833797309436719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820F28"/>
              </a:solidFill>
            </c:spPr>
          </c:dPt>
          <c:dPt>
            <c:idx val="4"/>
            <c:bubble3D val="0"/>
            <c:spPr>
              <a:solidFill>
                <a:srgbClr val="53534C"/>
              </a:solidFill>
            </c:spPr>
          </c:dPt>
          <c:dLbls>
            <c:dLbl>
              <c:idx val="0"/>
              <c:tx>
                <c:rich>
                  <a:bodyPr/>
                  <a:lstStyle/>
                  <a:p>
                    <a:endParaRPr lang="en-GB"/>
                  </a:p>
                </c:rich>
              </c:tx>
              <c:showLegendKey val="0"/>
              <c:showVal val="1"/>
              <c:showCatName val="0"/>
              <c:showSerName val="0"/>
              <c:showPercent val="0"/>
              <c:showBubbleSize val="0"/>
            </c:dLbl>
            <c:dLbl>
              <c:idx val="1"/>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4691700922119763E-2"/>
                  <c:y val="-2.9318810902903948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active</c:v>
                </c:pt>
                <c:pt idx="1">
                  <c:v>Fairly active</c:v>
                </c:pt>
                <c:pt idx="2">
                  <c:v>Not very active</c:v>
                </c:pt>
                <c:pt idx="3">
                  <c:v>Not at all active</c:v>
                </c:pt>
                <c:pt idx="4">
                  <c:v>Don't know</c:v>
                </c:pt>
              </c:strCache>
            </c:strRef>
          </c:cat>
          <c:val>
            <c:numRef>
              <c:f>Sheet1!$B$2:$B$6</c:f>
              <c:numCache>
                <c:formatCode>General</c:formatCode>
                <c:ptCount val="5"/>
                <c:pt idx="0">
                  <c:v>0</c:v>
                </c:pt>
                <c:pt idx="1">
                  <c:v>0</c:v>
                </c:pt>
                <c:pt idx="2">
                  <c:v>100</c:v>
                </c:pt>
                <c:pt idx="3">
                  <c:v>0</c:v>
                </c:pt>
                <c:pt idx="4">
                  <c:v>0</c:v>
                </c:pt>
              </c:numCache>
            </c:numRef>
          </c:val>
        </c:ser>
        <c:ser>
          <c:idx val="1"/>
          <c:order val="1"/>
          <c:tx>
            <c:strRef>
              <c:f>Sheet1!$C$1</c:f>
              <c:strCache>
                <c:ptCount val="1"/>
                <c:pt idx="0">
                  <c:v>Column1</c:v>
                </c:pt>
              </c:strCache>
            </c:strRef>
          </c:tx>
          <c:spPr>
            <a:noFill/>
          </c:spPr>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tx>
                <c:rich>
                  <a:bodyPr/>
                  <a:lstStyle/>
                  <a:p>
                    <a:pPr>
                      <a:defRPr sz="1400" b="1">
                        <a:solidFill>
                          <a:srgbClr val="73AE57"/>
                        </a:solidFill>
                      </a:defRPr>
                    </a:pPr>
                    <a:endParaRPr lang="en-GB"/>
                  </a:p>
                </c:rich>
              </c:tx>
              <c:spPr/>
              <c:showLegendKey val="0"/>
              <c:showVal val="1"/>
              <c:showCatName val="0"/>
              <c:showSerName val="0"/>
              <c:showPercent val="0"/>
              <c:showBubbleSize val="0"/>
            </c:dLbl>
            <c:dLbl>
              <c:idx val="2"/>
              <c:spPr/>
              <c:txPr>
                <a:bodyPr/>
                <a:lstStyle/>
                <a:p>
                  <a:pPr>
                    <a:defRPr sz="1400" b="1">
                      <a:solidFill>
                        <a:srgbClr val="BE0F34"/>
                      </a:solidFill>
                    </a:defRPr>
                  </a:pPr>
                  <a:endParaRPr lang="en-US"/>
                </a:p>
              </c:txPr>
              <c:showLegendKey val="0"/>
              <c:showVal val="1"/>
              <c:showCatName val="0"/>
              <c:showSerName val="0"/>
              <c:showPercent val="0"/>
              <c:showBubbleSize val="0"/>
            </c:dLbl>
            <c:dLbl>
              <c:idx val="3"/>
              <c:tx>
                <c:rich>
                  <a:bodyPr/>
                  <a:lstStyle/>
                  <a:p>
                    <a:pPr>
                      <a:defRPr sz="1400" b="1">
                        <a:solidFill>
                          <a:srgbClr val="820F28"/>
                        </a:solidFill>
                      </a:defRPr>
                    </a:pPr>
                    <a:endParaRPr lang="en-GB"/>
                  </a:p>
                </c:rich>
              </c:tx>
              <c:spPr/>
              <c:showLegendKey val="0"/>
              <c:showVal val="1"/>
              <c:showCatName val="0"/>
              <c:showSerName val="0"/>
              <c:showPercent val="0"/>
              <c:showBubbleSize val="0"/>
            </c:dLbl>
            <c:dLbl>
              <c:idx val="4"/>
              <c:tx>
                <c:rich>
                  <a:bodyPr/>
                  <a:lstStyle/>
                  <a:p>
                    <a:pPr>
                      <a:defRPr sz="1400" b="1">
                        <a:solidFill>
                          <a:schemeClr val="bg1">
                            <a:lumMod val="50000"/>
                          </a:schemeClr>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active</c:v>
                </c:pt>
                <c:pt idx="1">
                  <c:v>Fairly active</c:v>
                </c:pt>
                <c:pt idx="2">
                  <c:v>Not very active</c:v>
                </c:pt>
                <c:pt idx="3">
                  <c:v>Not at all active</c:v>
                </c:pt>
                <c:pt idx="4">
                  <c:v>Don't know</c:v>
                </c:pt>
              </c:strCache>
            </c:strRef>
          </c:cat>
          <c:val>
            <c:numRef>
              <c:f>Sheet1!$C$2:$C$6</c:f>
              <c:numCache>
                <c:formatCode>General</c:formatCode>
                <c:ptCount val="5"/>
                <c:pt idx="0">
                  <c:v>0</c:v>
                </c:pt>
                <c:pt idx="1">
                  <c:v>0</c:v>
                </c:pt>
                <c:pt idx="2">
                  <c:v>1</c:v>
                </c:pt>
                <c:pt idx="3">
                  <c:v>0</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7963680522821515E-2"/>
          <c:y val="0.90209575479408644"/>
          <c:w val="0.91855155797568722"/>
          <c:h val="8.9476753052608701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407879167689"/>
          <c:y val="0.19289413085348087"/>
          <c:w val="0.58137831492554859"/>
          <c:h val="0.76320298474183368"/>
        </c:manualLayout>
      </c:layout>
      <c:barChart>
        <c:barDir val="bar"/>
        <c:grouping val="percentStacked"/>
        <c:varyColors val="0"/>
        <c:ser>
          <c:idx val="0"/>
          <c:order val="0"/>
          <c:tx>
            <c:strRef>
              <c:f>Sheet1!$B$1</c:f>
              <c:strCache>
                <c:ptCount val="1"/>
                <c:pt idx="0">
                  <c:v>Strongly agree / Tend to agree</c:v>
                </c:pt>
              </c:strCache>
            </c:strRef>
          </c:tx>
          <c:spPr>
            <a:solidFill>
              <a:srgbClr val="6F9D6B"/>
            </a:solidFill>
            <a:ln w="19050">
              <a:solidFill>
                <a:schemeClr val="bg1"/>
              </a:solidFill>
            </a:ln>
          </c:spPr>
          <c:invertIfNegative val="0"/>
          <c:dLbls>
            <c:dLbl>
              <c:idx val="0"/>
              <c:tx>
                <c:rich>
                  <a:bodyPr/>
                  <a:lstStyle/>
                  <a:p>
                    <a:endParaRPr lang="en-GB"/>
                  </a:p>
                </c:rich>
              </c:tx>
              <c:dLblPos val="ctr"/>
              <c:showLegendKey val="0"/>
              <c:showVal val="1"/>
              <c:showCatName val="0"/>
              <c:showSerName val="0"/>
              <c:showPercent val="0"/>
              <c:showBubbleSize val="0"/>
            </c:dLbl>
            <c:dLbl>
              <c:idx val="1"/>
              <c:tx>
                <c:rich>
                  <a:bodyPr/>
                  <a:lstStyle/>
                  <a:p>
                    <a:endParaRPr lang="en-GB"/>
                  </a:p>
                </c:rich>
              </c:tx>
              <c:dLblPos val="ctr"/>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CCG delivers on the elements of the Health and Wellbeing Strategy for which it is responsible</c:v>
                </c:pt>
                <c:pt idx="1">
                  <c:v>CCG involves other members of the Health and Wellbeing Board in the development of commissioning plans</c:v>
                </c:pt>
                <c:pt idx="2">
                  <c:v>CCG has been actively involved in the Joint Strategic Needs Assessment</c:v>
                </c:pt>
                <c:pt idx="3">
                  <c:v>CCG supplies necessary information, such as the CCG's plan of how it proposes to exercise its functions, when it is required to do so</c:v>
                </c:pt>
              </c:strCache>
            </c:strRef>
          </c:cat>
          <c:val>
            <c:numRef>
              <c:f>Sheet1!$B$2:$B$5</c:f>
              <c:numCache>
                <c:formatCode>0%</c:formatCode>
                <c:ptCount val="4"/>
                <c:pt idx="0">
                  <c:v>0</c:v>
                </c:pt>
                <c:pt idx="1">
                  <c:v>0</c:v>
                </c:pt>
                <c:pt idx="2">
                  <c:v>100</c:v>
                </c:pt>
                <c:pt idx="3">
                  <c:v>100</c:v>
                </c:pt>
              </c:numCache>
            </c:numRef>
          </c:val>
        </c:ser>
        <c:ser>
          <c:idx val="1"/>
          <c:order val="1"/>
          <c:tx>
            <c:strRef>
              <c:f>Sheet1!$C$1</c:f>
              <c:strCache>
                <c:ptCount val="1"/>
                <c:pt idx="0">
                  <c:v>Neither agree nor disagree</c:v>
                </c:pt>
              </c:strCache>
            </c:strRef>
          </c:tx>
          <c:spPr>
            <a:solidFill>
              <a:schemeClr val="bg1">
                <a:lumMod val="65000"/>
              </a:schemeClr>
            </a:solidFill>
            <a:ln w="19050">
              <a:solidFill>
                <a:schemeClr val="bg1"/>
              </a:solidFill>
            </a:ln>
          </c:spPr>
          <c:invertIfNegative val="0"/>
          <c:dLbls>
            <c:dLbl>
              <c:idx val="1"/>
              <c:tx>
                <c:rich>
                  <a:bodyPr/>
                  <a:lstStyle/>
                  <a:p>
                    <a:endParaRPr lang="en-GB"/>
                  </a:p>
                </c:rich>
              </c:tx>
              <c:dLblPos val="ctr"/>
              <c:showLegendKey val="0"/>
              <c:showVal val="1"/>
              <c:showCatName val="0"/>
              <c:showSerName val="0"/>
              <c:showPercent val="0"/>
              <c:showBubbleSize val="0"/>
            </c:dLbl>
            <c:dLbl>
              <c:idx val="2"/>
              <c:tx>
                <c:rich>
                  <a:bodyPr/>
                  <a:lstStyle/>
                  <a:p>
                    <a:endParaRPr lang="en-GB"/>
                  </a:p>
                </c:rich>
              </c:tx>
              <c:dLblPos val="ctr"/>
              <c:showLegendKey val="0"/>
              <c:showVal val="1"/>
              <c:showCatName val="0"/>
              <c:showSerName val="0"/>
              <c:showPercent val="0"/>
              <c:showBubbleSize val="0"/>
            </c:dLbl>
            <c:dLbl>
              <c:idx val="3"/>
              <c:tx>
                <c:rich>
                  <a:bodyPr/>
                  <a:lstStyle/>
                  <a:p>
                    <a:endParaRPr lang="en-GB"/>
                  </a:p>
                </c:rich>
              </c:tx>
              <c:dLblPos val="ctr"/>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CCG delivers on the elements of the Health and Wellbeing Strategy for which it is responsible</c:v>
                </c:pt>
                <c:pt idx="1">
                  <c:v>CCG involves other members of the Health and Wellbeing Board in the development of commissioning plans</c:v>
                </c:pt>
                <c:pt idx="2">
                  <c:v>CCG has been actively involved in the Joint Strategic Needs Assessment</c:v>
                </c:pt>
                <c:pt idx="3">
                  <c:v>CCG supplies necessary information, such as the CCG's plan of how it proposes to exercise its functions, when it is required to do so</c:v>
                </c:pt>
              </c:strCache>
            </c:strRef>
          </c:cat>
          <c:val>
            <c:numRef>
              <c:f>Sheet1!$C$2:$C$5</c:f>
              <c:numCache>
                <c:formatCode>0%</c:formatCode>
                <c:ptCount val="4"/>
                <c:pt idx="0">
                  <c:v>100</c:v>
                </c:pt>
                <c:pt idx="1">
                  <c:v>0</c:v>
                </c:pt>
                <c:pt idx="2">
                  <c:v>0</c:v>
                </c:pt>
                <c:pt idx="3">
                  <c:v>0</c:v>
                </c:pt>
              </c:numCache>
            </c:numRef>
          </c:val>
        </c:ser>
        <c:ser>
          <c:idx val="2"/>
          <c:order val="2"/>
          <c:tx>
            <c:strRef>
              <c:f>Sheet1!$D$1</c:f>
              <c:strCache>
                <c:ptCount val="1"/>
                <c:pt idx="0">
                  <c:v>Strongly disagree / Tend to disagree</c:v>
                </c:pt>
              </c:strCache>
            </c:strRef>
          </c:tx>
          <c:spPr>
            <a:solidFill>
              <a:schemeClr val="accent5"/>
            </a:solidFill>
            <a:ln w="19050">
              <a:solidFill>
                <a:schemeClr val="bg1"/>
              </a:solidFill>
            </a:ln>
          </c:spPr>
          <c:invertIfNegative val="0"/>
          <c:dLbls>
            <c:dLbl>
              <c:idx val="0"/>
              <c:tx>
                <c:rich>
                  <a:bodyPr/>
                  <a:lstStyle/>
                  <a:p>
                    <a:endParaRPr lang="en-GB"/>
                  </a:p>
                </c:rich>
              </c:tx>
              <c:dLblPos val="ctr"/>
              <c:showLegendKey val="0"/>
              <c:showVal val="1"/>
              <c:showCatName val="0"/>
              <c:showSerName val="0"/>
              <c:showPercent val="0"/>
              <c:showBubbleSize val="0"/>
            </c:dLbl>
            <c:dLbl>
              <c:idx val="2"/>
              <c:tx>
                <c:rich>
                  <a:bodyPr/>
                  <a:lstStyle/>
                  <a:p>
                    <a:endParaRPr lang="en-GB"/>
                  </a:p>
                </c:rich>
              </c:tx>
              <c:dLblPos val="ctr"/>
              <c:showLegendKey val="0"/>
              <c:showVal val="1"/>
              <c:showCatName val="0"/>
              <c:showSerName val="0"/>
              <c:showPercent val="0"/>
              <c:showBubbleSize val="0"/>
            </c:dLbl>
            <c:dLbl>
              <c:idx val="3"/>
              <c:tx>
                <c:rich>
                  <a:bodyPr/>
                  <a:lstStyle/>
                  <a:p>
                    <a:endParaRPr lang="en-GB"/>
                  </a:p>
                </c:rich>
              </c:tx>
              <c:dLblPos val="ctr"/>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CCG delivers on the elements of the Health and Wellbeing Strategy for which it is responsible</c:v>
                </c:pt>
                <c:pt idx="1">
                  <c:v>CCG involves other members of the Health and Wellbeing Board in the development of commissioning plans</c:v>
                </c:pt>
                <c:pt idx="2">
                  <c:v>CCG has been actively involved in the Joint Strategic Needs Assessment</c:v>
                </c:pt>
                <c:pt idx="3">
                  <c:v>CCG supplies necessary information, such as the CCG's plan of how it proposes to exercise its functions, when it is required to do so</c:v>
                </c:pt>
              </c:strCache>
            </c:strRef>
          </c:cat>
          <c:val>
            <c:numRef>
              <c:f>Sheet1!$D$2:$D$5</c:f>
              <c:numCache>
                <c:formatCode>0%</c:formatCode>
                <c:ptCount val="4"/>
                <c:pt idx="0">
                  <c:v>0</c:v>
                </c:pt>
                <c:pt idx="1">
                  <c:v>100</c:v>
                </c:pt>
                <c:pt idx="2">
                  <c:v>0</c:v>
                </c:pt>
                <c:pt idx="3">
                  <c:v>0</c:v>
                </c:pt>
              </c:numCache>
            </c:numRef>
          </c:val>
        </c:ser>
        <c:ser>
          <c:idx val="3"/>
          <c:order val="3"/>
          <c:tx>
            <c:strRef>
              <c:f>Sheet1!$E$1</c:f>
              <c:strCache>
                <c:ptCount val="1"/>
                <c:pt idx="0">
                  <c:v>Don't know</c:v>
                </c:pt>
              </c:strCache>
            </c:strRef>
          </c:tx>
          <c:spPr>
            <a:solidFill>
              <a:schemeClr val="accent4"/>
            </a:solidFill>
            <a:ln w="19050">
              <a:solidFill>
                <a:schemeClr val="bg1"/>
              </a:solidFill>
            </a:ln>
          </c:spPr>
          <c:invertIfNegative val="0"/>
          <c:dLbls>
            <c:dLbl>
              <c:idx val="0"/>
              <c:tx>
                <c:rich>
                  <a:bodyPr/>
                  <a:lstStyle/>
                  <a:p>
                    <a:endParaRPr lang="en-GB"/>
                  </a:p>
                </c:rich>
              </c:tx>
              <c:dLblPos val="ctr"/>
              <c:showLegendKey val="0"/>
              <c:showVal val="1"/>
              <c:showCatName val="0"/>
              <c:showSerName val="0"/>
              <c:showPercent val="0"/>
              <c:showBubbleSize val="0"/>
            </c:dLbl>
            <c:dLbl>
              <c:idx val="1"/>
              <c:tx>
                <c:rich>
                  <a:bodyPr/>
                  <a:lstStyle/>
                  <a:p>
                    <a:endParaRPr lang="en-GB"/>
                  </a:p>
                </c:rich>
              </c:tx>
              <c:dLblPos val="ctr"/>
              <c:showLegendKey val="0"/>
              <c:showVal val="1"/>
              <c:showCatName val="0"/>
              <c:showSerName val="0"/>
              <c:showPercent val="0"/>
              <c:showBubbleSize val="0"/>
            </c:dLbl>
            <c:dLbl>
              <c:idx val="2"/>
              <c:tx>
                <c:rich>
                  <a:bodyPr/>
                  <a:lstStyle/>
                  <a:p>
                    <a:endParaRPr lang="en-GB"/>
                  </a:p>
                </c:rich>
              </c:tx>
              <c:dLblPos val="ctr"/>
              <c:showLegendKey val="0"/>
              <c:showVal val="1"/>
              <c:showCatName val="0"/>
              <c:showSerName val="0"/>
              <c:showPercent val="0"/>
              <c:showBubbleSize val="0"/>
            </c:dLbl>
            <c:dLbl>
              <c:idx val="3"/>
              <c:tx>
                <c:rich>
                  <a:bodyPr/>
                  <a:lstStyle/>
                  <a:p>
                    <a:endParaRPr lang="en-GB"/>
                  </a:p>
                </c:rich>
              </c:tx>
              <c:dLblPos val="ctr"/>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CCG delivers on the elements of the Health and Wellbeing Strategy for which it is responsible</c:v>
                </c:pt>
                <c:pt idx="1">
                  <c:v>CCG involves other members of the Health and Wellbeing Board in the development of commissioning plans</c:v>
                </c:pt>
                <c:pt idx="2">
                  <c:v>CCG has been actively involved in the Joint Strategic Needs Assessment</c:v>
                </c:pt>
                <c:pt idx="3">
                  <c:v>CCG supplies necessary information, such as the CCG's plan of how it proposes to exercise its functions, when it is required to do so</c:v>
                </c:pt>
              </c:strCache>
            </c:strRef>
          </c:cat>
          <c:val>
            <c:numRef>
              <c:f>Sheet1!$E$2:$E$5</c:f>
              <c:numCache>
                <c:formatCode>0%</c:formatCode>
                <c:ptCount val="4"/>
                <c:pt idx="0">
                  <c:v>0</c:v>
                </c:pt>
                <c:pt idx="1">
                  <c:v>0</c:v>
                </c:pt>
                <c:pt idx="2">
                  <c:v>0</c:v>
                </c:pt>
                <c:pt idx="3">
                  <c:v>0</c:v>
                </c:pt>
              </c:numCache>
            </c:numRef>
          </c:val>
        </c:ser>
        <c:ser>
          <c:idx val="4"/>
          <c:order val="4"/>
          <c:tx>
            <c:strRef>
              <c:f>Sheet1!$F$1</c:f>
              <c:strCache>
                <c:ptCount val="1"/>
                <c:pt idx="0">
                  <c:v>Too early to say</c:v>
                </c:pt>
              </c:strCache>
            </c:strRef>
          </c:tx>
          <c:spPr>
            <a:solidFill>
              <a:schemeClr val="accent3">
                <a:lumMod val="50000"/>
              </a:schemeClr>
            </a:solidFill>
          </c:spPr>
          <c:invertIfNegative val="0"/>
          <c:dLbls>
            <c:dLbl>
              <c:idx val="0"/>
              <c:tx>
                <c:rich>
                  <a:bodyPr/>
                  <a:lstStyle/>
                  <a:p>
                    <a:endParaRPr lang="en-GB"/>
                  </a:p>
                </c:rich>
              </c:tx>
              <c:dLblPos val="ctr"/>
              <c:showLegendKey val="0"/>
              <c:showVal val="1"/>
              <c:showCatName val="0"/>
              <c:showSerName val="0"/>
              <c:showPercent val="0"/>
              <c:showBubbleSize val="0"/>
            </c:dLbl>
            <c:dLbl>
              <c:idx val="1"/>
              <c:tx>
                <c:rich>
                  <a:bodyPr/>
                  <a:lstStyle/>
                  <a:p>
                    <a:endParaRPr lang="en-GB"/>
                  </a:p>
                </c:rich>
              </c:tx>
              <c:dLblPos val="ctr"/>
              <c:showLegendKey val="0"/>
              <c:showVal val="1"/>
              <c:showCatName val="0"/>
              <c:showSerName val="0"/>
              <c:showPercent val="0"/>
              <c:showBubbleSize val="0"/>
            </c:dLbl>
            <c:dLbl>
              <c:idx val="2"/>
              <c:tx>
                <c:rich>
                  <a:bodyPr/>
                  <a:lstStyle/>
                  <a:p>
                    <a:endParaRPr lang="en-GB"/>
                  </a:p>
                </c:rich>
              </c:tx>
              <c:dLblPos val="ctr"/>
              <c:showLegendKey val="0"/>
              <c:showVal val="1"/>
              <c:showCatName val="0"/>
              <c:showSerName val="0"/>
              <c:showPercent val="0"/>
              <c:showBubbleSize val="0"/>
            </c:dLbl>
            <c:dLbl>
              <c:idx val="3"/>
              <c:tx>
                <c:rich>
                  <a:bodyPr/>
                  <a:lstStyle/>
                  <a:p>
                    <a:endParaRPr lang="en-GB"/>
                  </a:p>
                </c:rich>
              </c:tx>
              <c:dLblPos val="ctr"/>
              <c:showLegendKey val="0"/>
              <c:showVal val="1"/>
              <c:showCatName val="0"/>
              <c:showSerName val="0"/>
              <c:showPercent val="0"/>
              <c:showBubbleSize val="0"/>
            </c:dLbl>
            <c:txPr>
              <a:bodyPr/>
              <a:lstStyle/>
              <a:p>
                <a:pPr algn="ctr">
                  <a:defRPr lang="en-GB" sz="1400" b="0"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dLbls>
          <c:cat>
            <c:strRef>
              <c:f>Sheet1!$A$2:$A$5</c:f>
              <c:strCache>
                <c:ptCount val="4"/>
                <c:pt idx="0">
                  <c:v>CCG delivers on the elements of the Health and Wellbeing Strategy for which it is responsible</c:v>
                </c:pt>
                <c:pt idx="1">
                  <c:v>CCG involves other members of the Health and Wellbeing Board in the development of commissioning plans</c:v>
                </c:pt>
                <c:pt idx="2">
                  <c:v>CCG has been actively involved in the Joint Strategic Needs Assessment</c:v>
                </c:pt>
                <c:pt idx="3">
                  <c:v>CCG supplies necessary information, such as the CCG's plan of how it proposes to exercise its functions, when it is required to do so</c:v>
                </c:pt>
              </c:strCache>
            </c:strRef>
          </c:cat>
          <c:val>
            <c:numRef>
              <c:f>Sheet1!$F$2:$F$5</c:f>
              <c:numCache>
                <c:formatCode>0%</c:formatCode>
                <c:ptCount val="4"/>
                <c:pt idx="0">
                  <c:v>0</c:v>
                </c:pt>
                <c:pt idx="1">
                  <c:v>0</c:v>
                </c:pt>
                <c:pt idx="2">
                  <c:v>0</c:v>
                </c:pt>
                <c:pt idx="3">
                  <c:v>0</c:v>
                </c:pt>
              </c:numCache>
            </c:numRef>
          </c:val>
        </c:ser>
        <c:dLbls>
          <c:dLblPos val="ctr"/>
          <c:showLegendKey val="0"/>
          <c:showVal val="1"/>
          <c:showCatName val="0"/>
          <c:showSerName val="0"/>
          <c:showPercent val="0"/>
          <c:showBubbleSize val="0"/>
        </c:dLbls>
        <c:gapWidth val="75"/>
        <c:overlap val="100"/>
        <c:axId val="126290560"/>
        <c:axId val="126316928"/>
      </c:barChart>
      <c:catAx>
        <c:axId val="126290560"/>
        <c:scaling>
          <c:orientation val="maxMin"/>
        </c:scaling>
        <c:delete val="1"/>
        <c:axPos val="l"/>
        <c:majorTickMark val="none"/>
        <c:minorTickMark val="none"/>
        <c:tickLblPos val="nextTo"/>
        <c:crossAx val="126316928"/>
        <c:crosses val="autoZero"/>
        <c:auto val="1"/>
        <c:lblAlgn val="ctr"/>
        <c:lblOffset val="100"/>
        <c:noMultiLvlLbl val="0"/>
      </c:catAx>
      <c:valAx>
        <c:axId val="126316928"/>
        <c:scaling>
          <c:orientation val="minMax"/>
          <c:max val="1"/>
          <c:min val="0"/>
        </c:scaling>
        <c:delete val="1"/>
        <c:axPos val="t"/>
        <c:numFmt formatCode="0%" sourceLinked="1"/>
        <c:majorTickMark val="out"/>
        <c:minorTickMark val="none"/>
        <c:tickLblPos val="none"/>
        <c:crossAx val="126290560"/>
        <c:crosses val="autoZero"/>
        <c:crossBetween val="between"/>
      </c:valAx>
      <c:spPr>
        <a:noFill/>
        <a:ln w="25400">
          <a:noFill/>
        </a:ln>
      </c:spPr>
    </c:plotArea>
    <c:legend>
      <c:legendPos val="t"/>
      <c:layout>
        <c:manualLayout>
          <c:xMode val="edge"/>
          <c:yMode val="edge"/>
          <c:x val="2.8774312275578869E-2"/>
          <c:y val="9.5204960730116139E-2"/>
          <c:w val="0.96260773107118636"/>
          <c:h val="8.3799202684883695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spPr>
            <a:solidFill>
              <a:schemeClr val="tx1">
                <a:lumMod val="75000"/>
                <a:lumOff val="25000"/>
              </a:schemeClr>
            </a:solidFill>
          </c:spPr>
          <c:dPt>
            <c:idx val="0"/>
            <c:bubble3D val="0"/>
            <c:spPr>
              <a:solidFill>
                <a:schemeClr val="accent6">
                  <a:lumMod val="50000"/>
                </a:schemeClr>
              </a:solidFill>
            </c:spPr>
          </c:dPt>
          <c:dPt>
            <c:idx val="1"/>
            <c:bubble3D val="0"/>
            <c:spPr>
              <a:solidFill>
                <a:srgbClr val="6F9D6B"/>
              </a:solidFill>
            </c:spPr>
          </c:dPt>
          <c:dPt>
            <c:idx val="2"/>
            <c:bubble3D val="0"/>
            <c:spPr>
              <a:solidFill>
                <a:schemeClr val="accent2"/>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2">
                  <a:lumMod val="50000"/>
                </a:schemeClr>
              </a:solidFill>
            </c:spPr>
          </c:dPt>
          <c:dPt>
            <c:idx val="6"/>
            <c:bubble3D val="0"/>
          </c:dPt>
          <c:dLbls>
            <c:dLbl>
              <c:idx val="0"/>
              <c:tx>
                <c:rich>
                  <a:bodyPr/>
                  <a:lstStyle/>
                  <a:p>
                    <a:endParaRPr lang="en-GB"/>
                  </a:p>
                </c:rich>
              </c:tx>
              <c:showLegendKey val="0"/>
              <c:showVal val="1"/>
              <c:showCatName val="0"/>
              <c:showSerName val="0"/>
              <c:showPercent val="0"/>
              <c:showBubbleSize val="0"/>
            </c:dLbl>
            <c:dLbl>
              <c:idx val="1"/>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1.560320320555337E-4"/>
                  <c:y val="-6.3096340609063344E-3"/>
                </c:manualLayout>
              </c:layout>
              <c:tx>
                <c:rich>
                  <a:bodyPr/>
                  <a:lstStyle/>
                  <a:p>
                    <a:endParaRPr lang="en-GB"/>
                  </a:p>
                </c:rich>
              </c:tx>
              <c:showLegendKey val="0"/>
              <c:showVal val="1"/>
              <c:showCatName val="0"/>
              <c:showSerName val="0"/>
              <c:showPercent val="0"/>
              <c:showBubbleSize val="0"/>
            </c:dLbl>
            <c:dLbl>
              <c:idx val="5"/>
              <c:tx>
                <c:rich>
                  <a:bodyPr/>
                  <a:lstStyle/>
                  <a:p>
                    <a:endParaRPr lang="en-GB"/>
                  </a:p>
                </c:rich>
              </c:tx>
              <c:showLegendKey val="0"/>
              <c:showVal val="1"/>
              <c:showCatName val="0"/>
              <c:showSerName val="0"/>
              <c:showPercent val="0"/>
              <c:showBubbleSize val="0"/>
            </c:dLbl>
            <c:dLbl>
              <c:idx val="6"/>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Too early to say</c:v>
                </c:pt>
                <c:pt idx="6">
                  <c:v>Don't know</c:v>
                </c:pt>
              </c:strCache>
            </c:strRef>
          </c:cat>
          <c:val>
            <c:numRef>
              <c:f>Sheet1!$B$2:$B$8</c:f>
              <c:numCache>
                <c:formatCode>General</c:formatCode>
                <c:ptCount val="7"/>
                <c:pt idx="0">
                  <c:v>0</c:v>
                </c:pt>
                <c:pt idx="1">
                  <c:v>0</c:v>
                </c:pt>
                <c:pt idx="2">
                  <c:v>100</c:v>
                </c:pt>
                <c:pt idx="3">
                  <c:v>0</c:v>
                </c:pt>
                <c:pt idx="4">
                  <c:v>0</c:v>
                </c:pt>
                <c:pt idx="5">
                  <c:v>0</c:v>
                </c:pt>
                <c:pt idx="6">
                  <c:v>0</c:v>
                </c:pt>
              </c:numCache>
            </c:numRef>
          </c:val>
        </c:ser>
        <c:ser>
          <c:idx val="1"/>
          <c:order val="1"/>
          <c:tx>
            <c:strRef>
              <c:f>Sheet1!$C$1</c:f>
              <c:strCache>
                <c:ptCount val="1"/>
                <c:pt idx="0">
                  <c:v>Column1</c:v>
                </c:pt>
              </c:strCache>
            </c:strRef>
          </c:tx>
          <c:spPr>
            <a:noFill/>
          </c:spPr>
          <c:explosion val="2"/>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tx>
                <c:rich>
                  <a:bodyPr/>
                  <a:lstStyle/>
                  <a:p>
                    <a:pPr>
                      <a:defRPr sz="1400" b="1">
                        <a:solidFill>
                          <a:srgbClr val="73AE57"/>
                        </a:solidFill>
                      </a:defRPr>
                    </a:pPr>
                    <a:endParaRPr lang="en-GB"/>
                  </a:p>
                </c:rich>
              </c:tx>
              <c:sp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5"/>
              <c:tx>
                <c:rich>
                  <a:bodyPr/>
                  <a:lstStyle/>
                  <a:p>
                    <a:pPr>
                      <a:defRPr sz="1400" b="1">
                        <a:solidFill>
                          <a:schemeClr val="tx2">
                            <a:lumMod val="50000"/>
                          </a:schemeClr>
                        </a:solidFill>
                      </a:defRPr>
                    </a:pPr>
                    <a:endParaRPr lang="en-GB"/>
                  </a:p>
                </c:rich>
              </c:tx>
              <c:spPr/>
              <c:showLegendKey val="0"/>
              <c:showVal val="1"/>
              <c:showCatName val="0"/>
              <c:showSerName val="0"/>
              <c:showPercent val="0"/>
              <c:showBubbleSize val="0"/>
            </c:dLbl>
            <c:dLbl>
              <c:idx val="6"/>
              <c:tx>
                <c:rich>
                  <a:bodyPr/>
                  <a:lstStyle/>
                  <a:p>
                    <a:pPr>
                      <a:defRPr sz="1400" b="1">
                        <a:solidFill>
                          <a:schemeClr val="tx1">
                            <a:lumMod val="75000"/>
                            <a:lumOff val="25000"/>
                          </a:schemeClr>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Too early to say</c:v>
                </c:pt>
                <c:pt idx="6">
                  <c:v>Don't know</c:v>
                </c:pt>
              </c:strCache>
            </c:strRef>
          </c:cat>
          <c:val>
            <c:numRef>
              <c:f>Sheet1!$C$2:$C$8</c:f>
              <c:numCache>
                <c:formatCode>General</c:formatCode>
                <c:ptCount val="7"/>
                <c:pt idx="0">
                  <c:v>0</c:v>
                </c:pt>
                <c:pt idx="1">
                  <c:v>0</c:v>
                </c:pt>
                <c:pt idx="2">
                  <c:v>1</c:v>
                </c:pt>
                <c:pt idx="3">
                  <c:v>0</c:v>
                </c:pt>
                <c:pt idx="4">
                  <c:v>0</c:v>
                </c:pt>
                <c:pt idx="5">
                  <c:v>0</c:v>
                </c:pt>
                <c:pt idx="6">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2.4280436099333742E-2"/>
          <c:y val="0.86072254537585557"/>
          <c:w val="0.97558509993943066"/>
          <c:h val="0.1392774546241444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spPr>
            <a:solidFill>
              <a:schemeClr val="tx1">
                <a:lumMod val="75000"/>
                <a:lumOff val="25000"/>
              </a:schemeClr>
            </a:solidFill>
          </c:spPr>
          <c:dPt>
            <c:idx val="0"/>
            <c:bubble3D val="0"/>
            <c:spPr>
              <a:solidFill>
                <a:schemeClr val="accent6">
                  <a:lumMod val="50000"/>
                </a:schemeClr>
              </a:solidFill>
            </c:spPr>
          </c:dPt>
          <c:dPt>
            <c:idx val="1"/>
            <c:bubble3D val="0"/>
            <c:spPr>
              <a:solidFill>
                <a:srgbClr val="6F9D6B"/>
              </a:solidFill>
            </c:spPr>
          </c:dPt>
          <c:dPt>
            <c:idx val="2"/>
            <c:bubble3D val="0"/>
            <c:spPr>
              <a:solidFill>
                <a:schemeClr val="accent2"/>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2">
                  <a:lumMod val="50000"/>
                </a:schemeClr>
              </a:solidFill>
            </c:spPr>
          </c:dPt>
          <c:dPt>
            <c:idx val="6"/>
            <c:bubble3D val="0"/>
          </c:dPt>
          <c:dLbls>
            <c:dLbl>
              <c:idx val="0"/>
              <c:tx>
                <c:rich>
                  <a:bodyPr/>
                  <a:lstStyle/>
                  <a:p>
                    <a:endParaRPr lang="en-GB"/>
                  </a:p>
                </c:rich>
              </c:tx>
              <c:showLegendKey val="0"/>
              <c:showVal val="1"/>
              <c:showCatName val="0"/>
              <c:showSerName val="0"/>
              <c:showPercent val="0"/>
              <c:showBubbleSize val="0"/>
            </c:dLbl>
            <c:dLbl>
              <c:idx val="1"/>
              <c:tx>
                <c:rich>
                  <a:bodyPr/>
                  <a:lstStyle/>
                  <a:p>
                    <a:endParaRPr lang="en-GB"/>
                  </a:p>
                </c:rich>
              </c:tx>
              <c:showLegendKey val="0"/>
              <c:showVal val="1"/>
              <c:showCatName val="0"/>
              <c:showSerName val="0"/>
              <c:showPercent val="0"/>
              <c:showBubbleSize val="0"/>
            </c:dLbl>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dLbl>
              <c:idx val="5"/>
              <c:tx>
                <c:rich>
                  <a:bodyPr/>
                  <a:lstStyle/>
                  <a:p>
                    <a:endParaRPr lang="en-GB"/>
                  </a:p>
                </c:rich>
              </c:tx>
              <c:showLegendKey val="0"/>
              <c:showVal val="1"/>
              <c:showCatName val="0"/>
              <c:showSerName val="0"/>
              <c:showPercent val="0"/>
              <c:showBubbleSize val="0"/>
            </c:dLbl>
            <c:dLbl>
              <c:idx val="6"/>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Too early to say</c:v>
                </c:pt>
                <c:pt idx="6">
                  <c:v>Don't know</c:v>
                </c:pt>
              </c:strCache>
            </c:strRef>
          </c:cat>
          <c:val>
            <c:numRef>
              <c:f>Sheet1!$B$2:$B$8</c:f>
              <c:numCache>
                <c:formatCode>General</c:formatCode>
                <c:ptCount val="7"/>
                <c:pt idx="0">
                  <c:v>0</c:v>
                </c:pt>
                <c:pt idx="1">
                  <c:v>0</c:v>
                </c:pt>
                <c:pt idx="2">
                  <c:v>0</c:v>
                </c:pt>
                <c:pt idx="3">
                  <c:v>0</c:v>
                </c:pt>
                <c:pt idx="4">
                  <c:v>100</c:v>
                </c:pt>
                <c:pt idx="5">
                  <c:v>0</c:v>
                </c:pt>
                <c:pt idx="6">
                  <c:v>0</c:v>
                </c:pt>
              </c:numCache>
            </c:numRef>
          </c:val>
        </c:ser>
        <c:ser>
          <c:idx val="1"/>
          <c:order val="1"/>
          <c:tx>
            <c:strRef>
              <c:f>Sheet1!$C$1</c:f>
              <c:strCache>
                <c:ptCount val="1"/>
                <c:pt idx="0">
                  <c:v>Column1</c:v>
                </c:pt>
              </c:strCache>
            </c:strRef>
          </c:tx>
          <c:spPr>
            <a:noFill/>
          </c:spPr>
          <c:explosion val="2"/>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tx>
                <c:rich>
                  <a:bodyPr/>
                  <a:lstStyle/>
                  <a:p>
                    <a:pPr>
                      <a:defRPr sz="1400" b="1">
                        <a:solidFill>
                          <a:srgbClr val="73AE57"/>
                        </a:solidFill>
                      </a:defRPr>
                    </a:pPr>
                    <a:endParaRPr lang="en-GB"/>
                  </a:p>
                </c:rich>
              </c:tx>
              <c:spPr/>
              <c:showLegendKey val="0"/>
              <c:showVal val="1"/>
              <c:showCatName val="0"/>
              <c:showSerName val="0"/>
              <c:showPercent val="0"/>
              <c:showBubbleSize val="0"/>
            </c:dLbl>
            <c:dLbl>
              <c:idx val="2"/>
              <c:tx>
                <c:rich>
                  <a:bodyPr/>
                  <a:lstStyle/>
                  <a:p>
                    <a:pPr>
                      <a:defRPr sz="1400" b="1">
                        <a:solidFill>
                          <a:schemeClr val="bg1">
                            <a:lumMod val="65000"/>
                          </a:schemeClr>
                        </a:solidFill>
                      </a:defRPr>
                    </a:pPr>
                    <a:endParaRPr lang="en-GB"/>
                  </a:p>
                </c:rich>
              </c:tx>
              <c:spPr/>
              <c:showLegendKey val="0"/>
              <c:showVal val="1"/>
              <c:showCatName val="0"/>
              <c:showSerName val="0"/>
              <c:showPercent val="0"/>
              <c:showBubbleSize val="0"/>
            </c:dLbl>
            <c:dLbl>
              <c:idx val="3"/>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tx>
                <c:rich>
                  <a:bodyPr/>
                  <a:lstStyle/>
                  <a:p>
                    <a:pPr>
                      <a:defRPr sz="1400" b="1">
                        <a:solidFill>
                          <a:schemeClr val="tx1">
                            <a:lumMod val="75000"/>
                            <a:lumOff val="25000"/>
                          </a:schemeClr>
                        </a:solidFill>
                      </a:defRPr>
                    </a:pPr>
                    <a:endParaRPr lang="en-GB"/>
                  </a:p>
                </c:rich>
              </c:tx>
              <c:spPr/>
              <c:showLegendKey val="0"/>
              <c:showVal val="1"/>
              <c:showCatName val="0"/>
              <c:showSerName val="0"/>
              <c:showPercent val="0"/>
              <c:showBubbleSize val="0"/>
            </c:dLbl>
            <c:dLbl>
              <c:idx val="6"/>
              <c:tx>
                <c:rich>
                  <a:bodyPr/>
                  <a:lstStyle/>
                  <a:p>
                    <a:pPr>
                      <a:defRPr sz="1400" b="1">
                        <a:solidFill>
                          <a:schemeClr val="bg2"/>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Too early to say</c:v>
                </c:pt>
                <c:pt idx="6">
                  <c:v>Don't know</c:v>
                </c:pt>
              </c:strCache>
            </c:strRef>
          </c:cat>
          <c:val>
            <c:numRef>
              <c:f>Sheet1!$C$2:$C$8</c:f>
              <c:numCache>
                <c:formatCode>General</c:formatCode>
                <c:ptCount val="7"/>
                <c:pt idx="0">
                  <c:v>0</c:v>
                </c:pt>
                <c:pt idx="1">
                  <c:v>0</c:v>
                </c:pt>
                <c:pt idx="2">
                  <c:v>0</c:v>
                </c:pt>
                <c:pt idx="3">
                  <c:v>0</c:v>
                </c:pt>
                <c:pt idx="4">
                  <c:v>1</c:v>
                </c:pt>
                <c:pt idx="5">
                  <c:v>0</c:v>
                </c:pt>
                <c:pt idx="6">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3254795073692708E-2"/>
          <c:y val="0.84721101876697846"/>
          <c:w val="0.94541429436705027"/>
          <c:h val="0.1309257513728469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spPr>
            <a:solidFill>
              <a:schemeClr val="tx1">
                <a:lumMod val="75000"/>
                <a:lumOff val="25000"/>
              </a:schemeClr>
            </a:solidFill>
          </c:spPr>
          <c:dPt>
            <c:idx val="0"/>
            <c:bubble3D val="0"/>
            <c:spPr>
              <a:solidFill>
                <a:schemeClr val="accent6">
                  <a:lumMod val="50000"/>
                </a:schemeClr>
              </a:solidFill>
            </c:spPr>
          </c:dPt>
          <c:dPt>
            <c:idx val="1"/>
            <c:bubble3D val="0"/>
            <c:spPr>
              <a:solidFill>
                <a:srgbClr val="6F9D6B"/>
              </a:solidFill>
            </c:spPr>
          </c:dPt>
          <c:dPt>
            <c:idx val="2"/>
            <c:bubble3D val="0"/>
            <c:spPr>
              <a:solidFill>
                <a:schemeClr val="accent2"/>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2">
                  <a:lumMod val="50000"/>
                </a:schemeClr>
              </a:solidFill>
            </c:spPr>
          </c:dPt>
          <c:dPt>
            <c:idx val="6"/>
            <c:bubble3D val="0"/>
          </c:dPt>
          <c:dLbls>
            <c:dLbl>
              <c:idx val="0"/>
              <c:tx>
                <c:rich>
                  <a:bodyPr/>
                  <a:lstStyle/>
                  <a:p>
                    <a:endParaRPr lang="en-GB"/>
                  </a:p>
                </c:rich>
              </c:tx>
              <c:showLegendKey val="0"/>
              <c:showVal val="1"/>
              <c:showCatName val="0"/>
              <c:showSerName val="0"/>
              <c:showPercent val="0"/>
              <c:showBubbleSize val="0"/>
            </c:dLbl>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1.560320320555337E-4"/>
                  <c:y val="-6.3096340609063344E-3"/>
                </c:manualLayout>
              </c:layout>
              <c:tx>
                <c:rich>
                  <a:bodyPr/>
                  <a:lstStyle/>
                  <a:p>
                    <a:endParaRPr lang="en-GB"/>
                  </a:p>
                </c:rich>
              </c:tx>
              <c:showLegendKey val="0"/>
              <c:showVal val="1"/>
              <c:showCatName val="0"/>
              <c:showSerName val="0"/>
              <c:showPercent val="0"/>
              <c:showBubbleSize val="0"/>
            </c:dLbl>
            <c:dLbl>
              <c:idx val="5"/>
              <c:tx>
                <c:rich>
                  <a:bodyPr/>
                  <a:lstStyle/>
                  <a:p>
                    <a:endParaRPr lang="en-GB"/>
                  </a:p>
                </c:rich>
              </c:tx>
              <c:showLegendKey val="0"/>
              <c:showVal val="1"/>
              <c:showCatName val="0"/>
              <c:showSerName val="0"/>
              <c:showPercent val="0"/>
              <c:showBubbleSize val="0"/>
            </c:dLbl>
            <c:dLbl>
              <c:idx val="6"/>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Too early to say</c:v>
                </c:pt>
                <c:pt idx="6">
                  <c:v>Don't know</c:v>
                </c:pt>
              </c:strCache>
            </c:strRef>
          </c:cat>
          <c:val>
            <c:numRef>
              <c:f>Sheet1!$B$2:$B$8</c:f>
              <c:numCache>
                <c:formatCode>General</c:formatCode>
                <c:ptCount val="7"/>
                <c:pt idx="0">
                  <c:v>0</c:v>
                </c:pt>
                <c:pt idx="1">
                  <c:v>100</c:v>
                </c:pt>
                <c:pt idx="2">
                  <c:v>0</c:v>
                </c:pt>
                <c:pt idx="3">
                  <c:v>0</c:v>
                </c:pt>
                <c:pt idx="4">
                  <c:v>0</c:v>
                </c:pt>
                <c:pt idx="5">
                  <c:v>0</c:v>
                </c:pt>
                <c:pt idx="6">
                  <c:v>0</c:v>
                </c:pt>
              </c:numCache>
            </c:numRef>
          </c:val>
        </c:ser>
        <c:ser>
          <c:idx val="1"/>
          <c:order val="1"/>
          <c:tx>
            <c:strRef>
              <c:f>Sheet1!$C$1</c:f>
              <c:strCache>
                <c:ptCount val="1"/>
                <c:pt idx="0">
                  <c:v>Column1</c:v>
                </c:pt>
              </c:strCache>
            </c:strRef>
          </c:tx>
          <c:spPr>
            <a:noFill/>
          </c:spPr>
          <c:explosion val="2"/>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spPr/>
              <c:txPr>
                <a:bodyPr/>
                <a:lstStyle/>
                <a:p>
                  <a:pPr>
                    <a:defRPr sz="1400" b="1">
                      <a:solidFill>
                        <a:srgbClr val="6F9D6B"/>
                      </a:solidFill>
                    </a:defRPr>
                  </a:pPr>
                  <a:endParaRPr lang="en-US"/>
                </a:p>
              </c:txPr>
              <c:showLegendKey val="0"/>
              <c:showVal val="1"/>
              <c:showCatName val="0"/>
              <c:showSerName val="0"/>
              <c:showPercent val="0"/>
              <c:showBubbleSize val="0"/>
            </c:dLbl>
            <c:dLbl>
              <c:idx val="2"/>
              <c:tx>
                <c:rich>
                  <a:bodyPr/>
                  <a:lstStyle/>
                  <a:p>
                    <a:pPr>
                      <a:defRPr sz="1400" b="1">
                        <a:solidFill>
                          <a:schemeClr val="accent2"/>
                        </a:solidFill>
                      </a:defRPr>
                    </a:pPr>
                    <a:endParaRPr lang="en-GB"/>
                  </a:p>
                </c:rich>
              </c:tx>
              <c:spPr/>
              <c:showLegendKey val="0"/>
              <c:showVal val="1"/>
              <c:showCatName val="0"/>
              <c:showSerName val="0"/>
              <c:showPercent val="0"/>
              <c:showBubbleSize val="0"/>
            </c:dLbl>
            <c:dLbl>
              <c:idx val="3"/>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5"/>
              <c:tx>
                <c:rich>
                  <a:bodyPr/>
                  <a:lstStyle/>
                  <a:p>
                    <a:pPr>
                      <a:defRPr sz="1400" b="1">
                        <a:solidFill>
                          <a:schemeClr val="tx2">
                            <a:lumMod val="50000"/>
                          </a:schemeClr>
                        </a:solidFill>
                      </a:defRPr>
                    </a:pPr>
                    <a:endParaRPr lang="en-GB"/>
                  </a:p>
                </c:rich>
              </c:tx>
              <c:spPr/>
              <c:showLegendKey val="0"/>
              <c:showVal val="1"/>
              <c:showCatName val="0"/>
              <c:showSerName val="0"/>
              <c:showPercent val="0"/>
              <c:showBubbleSize val="0"/>
            </c:dLbl>
            <c:dLbl>
              <c:idx val="6"/>
              <c:tx>
                <c:rich>
                  <a:bodyPr/>
                  <a:lstStyle/>
                  <a:p>
                    <a:endParaRPr lang="en-GB"/>
                  </a:p>
                </c:rich>
              </c:tx>
              <c:showLegendKey val="0"/>
              <c:showVal val="1"/>
              <c:showCatName val="0"/>
              <c:showSerName val="0"/>
              <c:showPercent val="0"/>
              <c:showBubbleSize val="0"/>
            </c:dLbl>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Too early to say</c:v>
                </c:pt>
                <c:pt idx="6">
                  <c:v>Don't know</c:v>
                </c:pt>
              </c:strCache>
            </c:strRef>
          </c:cat>
          <c:val>
            <c:numRef>
              <c:f>Sheet1!$C$2:$C$8</c:f>
              <c:numCache>
                <c:formatCode>General</c:formatCode>
                <c:ptCount val="7"/>
                <c:pt idx="0">
                  <c:v>0</c:v>
                </c:pt>
                <c:pt idx="1">
                  <c:v>1</c:v>
                </c:pt>
                <c:pt idx="2">
                  <c:v>0</c:v>
                </c:pt>
                <c:pt idx="3">
                  <c:v>0</c:v>
                </c:pt>
                <c:pt idx="4">
                  <c:v>0</c:v>
                </c:pt>
                <c:pt idx="5">
                  <c:v>0</c:v>
                </c:pt>
                <c:pt idx="6">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2.6844538663436307E-2"/>
          <c:y val="0.85261553388658884"/>
          <c:w val="0.95310660205935793"/>
          <c:h val="0.1309257513728469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spPr>
            <a:solidFill>
              <a:schemeClr val="tx1">
                <a:lumMod val="75000"/>
                <a:lumOff val="25000"/>
              </a:schemeClr>
            </a:solidFill>
          </c:spPr>
          <c:dPt>
            <c:idx val="0"/>
            <c:bubble3D val="0"/>
            <c:spPr>
              <a:solidFill>
                <a:schemeClr val="accent6">
                  <a:lumMod val="50000"/>
                </a:schemeClr>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2">
                  <a:lumMod val="50000"/>
                </a:schemeClr>
              </a:solidFill>
            </c:spPr>
          </c:dPt>
          <c:dPt>
            <c:idx val="6"/>
            <c:bubble3D val="0"/>
          </c:dPt>
          <c:dLbls>
            <c:dLbl>
              <c:idx val="0"/>
              <c:tx>
                <c:rich>
                  <a:bodyPr/>
                  <a:lstStyle/>
                  <a:p>
                    <a:endParaRPr lang="en-GB"/>
                  </a:p>
                </c:rich>
              </c:tx>
              <c:showLegendKey val="0"/>
              <c:showVal val="1"/>
              <c:showCatName val="0"/>
              <c:showSerName val="0"/>
              <c:showPercent val="0"/>
              <c:showBubbleSize val="0"/>
            </c:dLbl>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1.560320320555337E-4"/>
                  <c:y val="-6.3096340609063344E-3"/>
                </c:manualLayout>
              </c:layout>
              <c:tx>
                <c:rich>
                  <a:bodyPr/>
                  <a:lstStyle/>
                  <a:p>
                    <a:endParaRPr lang="en-GB"/>
                  </a:p>
                </c:rich>
              </c:tx>
              <c:showLegendKey val="0"/>
              <c:showVal val="1"/>
              <c:showCatName val="0"/>
              <c:showSerName val="0"/>
              <c:showPercent val="0"/>
              <c:showBubbleSize val="0"/>
            </c:dLbl>
            <c:dLbl>
              <c:idx val="5"/>
              <c:tx>
                <c:rich>
                  <a:bodyPr/>
                  <a:lstStyle/>
                  <a:p>
                    <a:endParaRPr lang="en-GB"/>
                  </a:p>
                </c:rich>
              </c:tx>
              <c:showLegendKey val="0"/>
              <c:showVal val="1"/>
              <c:showCatName val="0"/>
              <c:showSerName val="0"/>
              <c:showPercent val="0"/>
              <c:showBubbleSize val="0"/>
            </c:dLbl>
            <c:dLbl>
              <c:idx val="6"/>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Too early to say</c:v>
                </c:pt>
                <c:pt idx="6">
                  <c:v>Don't know</c:v>
                </c:pt>
              </c:strCache>
            </c:strRef>
          </c:cat>
          <c:val>
            <c:numRef>
              <c:f>Sheet1!$B$2:$B$8</c:f>
              <c:numCache>
                <c:formatCode>General</c:formatCode>
                <c:ptCount val="7"/>
                <c:pt idx="0">
                  <c:v>0</c:v>
                </c:pt>
                <c:pt idx="1">
                  <c:v>100</c:v>
                </c:pt>
                <c:pt idx="2">
                  <c:v>0</c:v>
                </c:pt>
                <c:pt idx="3">
                  <c:v>0</c:v>
                </c:pt>
                <c:pt idx="4">
                  <c:v>0</c:v>
                </c:pt>
                <c:pt idx="5">
                  <c:v>0</c:v>
                </c:pt>
                <c:pt idx="6">
                  <c:v>0</c:v>
                </c:pt>
              </c:numCache>
            </c:numRef>
          </c:val>
        </c:ser>
        <c:ser>
          <c:idx val="1"/>
          <c:order val="1"/>
          <c:tx>
            <c:strRef>
              <c:f>Sheet1!$C$1</c:f>
              <c:strCache>
                <c:ptCount val="1"/>
                <c:pt idx="0">
                  <c:v>Column1</c:v>
                </c:pt>
              </c:strCache>
            </c:strRef>
          </c:tx>
          <c:spPr>
            <a:noFill/>
          </c:spPr>
          <c:explosion val="2"/>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spPr/>
              <c:txPr>
                <a:bodyPr/>
                <a:lstStyle/>
                <a:p>
                  <a:pPr>
                    <a:defRPr sz="1400" b="1">
                      <a:solidFill>
                        <a:schemeClr val="accent6"/>
                      </a:solidFill>
                    </a:defRPr>
                  </a:pPr>
                  <a:endParaRPr lang="en-US"/>
                </a:p>
              </c:txPr>
              <c:showLegendKey val="0"/>
              <c:showVal val="1"/>
              <c:showCatName val="0"/>
              <c:showSerName val="0"/>
              <c:showPercent val="0"/>
              <c:showBubbleSize val="0"/>
            </c:dLbl>
            <c:dLbl>
              <c:idx val="2"/>
              <c:tx>
                <c:rich>
                  <a:bodyPr/>
                  <a:lstStyle/>
                  <a:p>
                    <a:endParaRPr lang="en-GB"/>
                  </a:p>
                </c:rich>
              </c:tx>
              <c:showLegendKey val="0"/>
              <c:showVal val="1"/>
              <c:showCatName val="0"/>
              <c:showSerName val="0"/>
              <c:showPercent val="0"/>
              <c:showBubbleSize val="0"/>
            </c:dLbl>
            <c:dLbl>
              <c:idx val="3"/>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5"/>
              <c:tx>
                <c:rich>
                  <a:bodyPr/>
                  <a:lstStyle/>
                  <a:p>
                    <a:pPr>
                      <a:defRPr sz="1400" b="1">
                        <a:solidFill>
                          <a:schemeClr val="accent3">
                            <a:lumMod val="50000"/>
                          </a:schemeClr>
                        </a:solidFill>
                      </a:defRPr>
                    </a:pPr>
                    <a:endParaRPr lang="en-GB"/>
                  </a:p>
                </c:rich>
              </c:tx>
              <c:spPr/>
              <c:showLegendKey val="0"/>
              <c:showVal val="1"/>
              <c:showCatName val="0"/>
              <c:showSerName val="0"/>
              <c:showPercent val="0"/>
              <c:showBubbleSize val="0"/>
            </c:dLbl>
            <c:dLbl>
              <c:idx val="6"/>
              <c:tx>
                <c:rich>
                  <a:bodyPr/>
                  <a:lstStyle/>
                  <a:p>
                    <a:endParaRPr lang="en-GB"/>
                  </a:p>
                </c:rich>
              </c:tx>
              <c:showLegendKey val="0"/>
              <c:showVal val="1"/>
              <c:showCatName val="0"/>
              <c:showSerName val="0"/>
              <c:showPercent val="0"/>
              <c:showBubbleSize val="0"/>
            </c:dLbl>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showLeaderLines val="1"/>
          </c:dLbls>
          <c:cat>
            <c:strRef>
              <c:f>Sheet1!$A$2:$A$8</c:f>
              <c:strCache>
                <c:ptCount val="7"/>
                <c:pt idx="0">
                  <c:v>Strongly agree</c:v>
                </c:pt>
                <c:pt idx="1">
                  <c:v>Tend to agree</c:v>
                </c:pt>
                <c:pt idx="2">
                  <c:v>Neither agree nor disagree</c:v>
                </c:pt>
                <c:pt idx="3">
                  <c:v>Tend to disagree</c:v>
                </c:pt>
                <c:pt idx="4">
                  <c:v>Strongly disagree</c:v>
                </c:pt>
                <c:pt idx="5">
                  <c:v>Too early to say</c:v>
                </c:pt>
                <c:pt idx="6">
                  <c:v>Don't know</c:v>
                </c:pt>
              </c:strCache>
            </c:strRef>
          </c:cat>
          <c:val>
            <c:numRef>
              <c:f>Sheet1!$C$2:$C$8</c:f>
              <c:numCache>
                <c:formatCode>General</c:formatCode>
                <c:ptCount val="7"/>
                <c:pt idx="0">
                  <c:v>0</c:v>
                </c:pt>
                <c:pt idx="1">
                  <c:v>1</c:v>
                </c:pt>
                <c:pt idx="2">
                  <c:v>0</c:v>
                </c:pt>
                <c:pt idx="3">
                  <c:v>0</c:v>
                </c:pt>
                <c:pt idx="4">
                  <c:v>0</c:v>
                </c:pt>
                <c:pt idx="5">
                  <c:v>0</c:v>
                </c:pt>
                <c:pt idx="6">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2.68445386634363E-2"/>
          <c:y val="0.85261553388658884"/>
          <c:w val="0.95310660205935793"/>
          <c:h val="0.1309257513728469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977802830263004"/>
          <c:y val="4.0839481166454271E-2"/>
          <c:w val="0.44752447422946684"/>
          <c:h val="0.833797309436719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820F28"/>
              </a:solidFill>
            </c:spPr>
          </c:dPt>
          <c:dPt>
            <c:idx val="4"/>
            <c:bubble3D val="0"/>
            <c:spPr>
              <a:solidFill>
                <a:schemeClr val="tx1">
                  <a:lumMod val="75000"/>
                  <a:lumOff val="25000"/>
                </a:schemeClr>
              </a:solidFill>
            </c:spPr>
          </c:dPt>
          <c:dPt>
            <c:idx val="5"/>
            <c:bubble3D val="0"/>
            <c:spPr>
              <a:solidFill>
                <a:schemeClr val="accent3">
                  <a:lumMod val="75000"/>
                </a:schemeClr>
              </a:solidFill>
            </c:spPr>
          </c:dPt>
          <c:dLbls>
            <c:dLbl>
              <c:idx val="0"/>
              <c:tx>
                <c:rich>
                  <a:bodyPr/>
                  <a:lstStyle/>
                  <a:p>
                    <a:endParaRPr lang="en-GB"/>
                  </a:p>
                </c:rich>
              </c:tx>
              <c:showLegendKey val="0"/>
              <c:showVal val="1"/>
              <c:showCatName val="0"/>
              <c:showSerName val="0"/>
              <c:showPercent val="0"/>
              <c:showBubbleSize val="0"/>
            </c:dLbl>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4.9645953152755093E-3"/>
                  <c:y val="9.0796437980074345E-3"/>
                </c:manualLayout>
              </c:layout>
              <c:tx>
                <c:rich>
                  <a:bodyPr/>
                  <a:lstStyle/>
                  <a:p>
                    <a:endParaRPr lang="en-GB"/>
                  </a:p>
                </c:rich>
              </c:tx>
              <c:showLegendKey val="0"/>
              <c:showVal val="1"/>
              <c:showCatName val="0"/>
              <c:showSerName val="0"/>
              <c:showPercent val="0"/>
              <c:showBubbleSize val="0"/>
            </c:dLbl>
            <c:dLbl>
              <c:idx val="5"/>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Very well</c:v>
                </c:pt>
                <c:pt idx="1">
                  <c:v>Fairly well</c:v>
                </c:pt>
                <c:pt idx="2">
                  <c:v>Not very well</c:v>
                </c:pt>
                <c:pt idx="3">
                  <c:v>Not at all well</c:v>
                </c:pt>
                <c:pt idx="4">
                  <c:v>Don't know</c:v>
                </c:pt>
                <c:pt idx="5">
                  <c:v>Our shared plans have not needed refreshing</c:v>
                </c:pt>
              </c:strCache>
            </c:strRef>
          </c:cat>
          <c:val>
            <c:numRef>
              <c:f>Sheet1!$B$2:$B$7</c:f>
              <c:numCache>
                <c:formatCode>General</c:formatCode>
                <c:ptCount val="6"/>
                <c:pt idx="0">
                  <c:v>0</c:v>
                </c:pt>
                <c:pt idx="1">
                  <c:v>100</c:v>
                </c:pt>
                <c:pt idx="2">
                  <c:v>0</c:v>
                </c:pt>
                <c:pt idx="3">
                  <c:v>0</c:v>
                </c:pt>
                <c:pt idx="4">
                  <c:v>0</c:v>
                </c:pt>
                <c:pt idx="5">
                  <c:v>0</c:v>
                </c:pt>
              </c:numCache>
            </c:numRef>
          </c:val>
        </c:ser>
        <c:ser>
          <c:idx val="1"/>
          <c:order val="1"/>
          <c:tx>
            <c:strRef>
              <c:f>Sheet1!$C$1</c:f>
              <c:strCache>
                <c:ptCount val="1"/>
                <c:pt idx="0">
                  <c:v>Column1</c:v>
                </c:pt>
              </c:strCache>
            </c:strRef>
          </c:tx>
          <c:spPr>
            <a:noFill/>
          </c:spPr>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tx>
                <c:rich>
                  <a:bodyPr/>
                  <a:lstStyle/>
                  <a:p>
                    <a:pPr>
                      <a:defRPr sz="1400" b="1">
                        <a:solidFill>
                          <a:srgbClr val="BE0F34"/>
                        </a:solidFill>
                      </a:defRPr>
                    </a:pPr>
                    <a:endParaRPr lang="en-GB"/>
                  </a:p>
                </c:rich>
              </c:tx>
              <c:spPr/>
              <c:showLegendKey val="0"/>
              <c:showVal val="1"/>
              <c:showCatName val="0"/>
              <c:showSerName val="0"/>
              <c:showPercent val="0"/>
              <c:showBubbleSize val="0"/>
            </c:dLbl>
            <c:dLbl>
              <c:idx val="3"/>
              <c:tx>
                <c:rich>
                  <a:bodyPr/>
                  <a:lstStyle/>
                  <a:p>
                    <a:pPr>
                      <a:defRPr sz="1400" b="1">
                        <a:solidFill>
                          <a:srgbClr val="820F28"/>
                        </a:solidFill>
                      </a:defRPr>
                    </a:pPr>
                    <a:endParaRPr lang="en-GB"/>
                  </a:p>
                </c:rich>
              </c:tx>
              <c:spPr/>
              <c:showLegendKey val="0"/>
              <c:showVal val="1"/>
              <c:showCatName val="0"/>
              <c:showSerName val="0"/>
              <c:showPercent val="0"/>
              <c:showBubbleSize val="0"/>
            </c:dLbl>
            <c:dLbl>
              <c:idx val="4"/>
              <c:tx>
                <c:rich>
                  <a:bodyPr/>
                  <a:lstStyle/>
                  <a:p>
                    <a:pPr>
                      <a:defRPr sz="1400" b="1">
                        <a:solidFill>
                          <a:schemeClr val="tx1">
                            <a:lumMod val="75000"/>
                            <a:lumOff val="25000"/>
                          </a:schemeClr>
                        </a:solidFill>
                      </a:defRPr>
                    </a:pPr>
                    <a:endParaRPr lang="en-GB"/>
                  </a:p>
                </c:rich>
              </c:tx>
              <c:spPr/>
              <c:showLegendKey val="0"/>
              <c:showVal val="1"/>
              <c:showCatName val="0"/>
              <c:showSerName val="0"/>
              <c:showPercent val="0"/>
              <c:showBubbleSize val="0"/>
            </c:dLbl>
            <c:dLbl>
              <c:idx val="5"/>
              <c:tx>
                <c:rich>
                  <a:bodyPr/>
                  <a:lstStyle/>
                  <a:p>
                    <a:pPr>
                      <a:defRPr sz="1400" b="1">
                        <a:solidFill>
                          <a:srgbClr val="0066CC"/>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Very well</c:v>
                </c:pt>
                <c:pt idx="1">
                  <c:v>Fairly well</c:v>
                </c:pt>
                <c:pt idx="2">
                  <c:v>Not very well</c:v>
                </c:pt>
                <c:pt idx="3">
                  <c:v>Not at all well</c:v>
                </c:pt>
                <c:pt idx="4">
                  <c:v>Don't know</c:v>
                </c:pt>
                <c:pt idx="5">
                  <c:v>Our shared plans have not needed refreshing</c:v>
                </c:pt>
              </c:strCache>
            </c:strRef>
          </c:cat>
          <c:val>
            <c:numRef>
              <c:f>Sheet1!$C$2:$C$7</c:f>
              <c:numCache>
                <c:formatCode>General</c:formatCode>
                <c:ptCount val="6"/>
                <c:pt idx="0">
                  <c:v>0</c:v>
                </c:pt>
                <c:pt idx="1">
                  <c:v>1</c:v>
                </c:pt>
                <c:pt idx="2">
                  <c:v>0</c:v>
                </c:pt>
                <c:pt idx="3">
                  <c:v>0</c:v>
                </c:pt>
                <c:pt idx="4">
                  <c:v>0</c:v>
                </c:pt>
                <c:pt idx="5">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7963680522821515E-2"/>
          <c:y val="0.90209575479408644"/>
          <c:w val="0.91855155797568722"/>
          <c:h val="8.9476753052608701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719922871556285"/>
          <c:y val="4.0839481166454271E-2"/>
          <c:w val="0.44752447422946684"/>
          <c:h val="0.833797309436719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820F28"/>
              </a:solidFill>
            </c:spPr>
          </c:dPt>
          <c:dPt>
            <c:idx val="4"/>
            <c:bubble3D val="0"/>
            <c:spPr>
              <a:solidFill>
                <a:schemeClr val="tx1">
                  <a:lumMod val="75000"/>
                  <a:lumOff val="25000"/>
                </a:schemeClr>
              </a:solidFill>
            </c:spPr>
          </c:dPt>
          <c:dLbls>
            <c:dLbl>
              <c:idx val="0"/>
              <c:tx>
                <c:rich>
                  <a:bodyPr/>
                  <a:lstStyle/>
                  <a:p>
                    <a:endParaRPr lang="en-GB"/>
                  </a:p>
                </c:rich>
              </c:tx>
              <c:showLegendKey val="0"/>
              <c:showVal val="1"/>
              <c:showCatName val="0"/>
              <c:showSerName val="0"/>
              <c:showPercent val="0"/>
              <c:showBubbleSize val="0"/>
            </c:dLbl>
            <c:dLbl>
              <c:idx val="1"/>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4691700922119763E-2"/>
                  <c:y val="-2.9318810902903948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0</c:v>
                </c:pt>
                <c:pt idx="1">
                  <c:v>0</c:v>
                </c:pt>
                <c:pt idx="2">
                  <c:v>100</c:v>
                </c:pt>
                <c:pt idx="3">
                  <c:v>0</c:v>
                </c:pt>
                <c:pt idx="4">
                  <c:v>0</c:v>
                </c:pt>
              </c:numCache>
            </c:numRef>
          </c:val>
        </c:ser>
        <c:ser>
          <c:idx val="1"/>
          <c:order val="1"/>
          <c:tx>
            <c:strRef>
              <c:f>Sheet1!$C$1</c:f>
              <c:strCache>
                <c:ptCount val="1"/>
                <c:pt idx="0">
                  <c:v>Column1</c:v>
                </c:pt>
              </c:strCache>
            </c:strRef>
          </c:tx>
          <c:spPr>
            <a:noFill/>
          </c:spPr>
          <c:dLbls>
            <c:dLbl>
              <c:idx val="0"/>
              <c:tx>
                <c:rich>
                  <a:bodyPr/>
                  <a:lstStyle/>
                  <a:p>
                    <a:pPr>
                      <a:defRPr sz="1400" b="1">
                        <a:solidFill>
                          <a:schemeClr val="accent6">
                            <a:lumMod val="50000"/>
                          </a:schemeClr>
                        </a:solidFill>
                      </a:defRPr>
                    </a:pPr>
                    <a:endParaRPr lang="en-GB"/>
                  </a:p>
                </c:rich>
              </c:tx>
              <c:spPr/>
              <c:showLegendKey val="0"/>
              <c:showVal val="1"/>
              <c:showCatName val="0"/>
              <c:showSerName val="0"/>
              <c:showPercent val="0"/>
              <c:showBubbleSize val="0"/>
            </c:dLbl>
            <c:dLbl>
              <c:idx val="1"/>
              <c:tx>
                <c:rich>
                  <a:bodyPr/>
                  <a:lstStyle/>
                  <a:p>
                    <a:pPr>
                      <a:defRPr sz="1400" b="1">
                        <a:solidFill>
                          <a:srgbClr val="73AE57"/>
                        </a:solidFill>
                      </a:defRPr>
                    </a:pPr>
                    <a:endParaRPr lang="en-GB"/>
                  </a:p>
                </c:rich>
              </c:tx>
              <c:spPr/>
              <c:showLegendKey val="0"/>
              <c:showVal val="1"/>
              <c:showCatName val="0"/>
              <c:showSerName val="0"/>
              <c:showPercent val="0"/>
              <c:showBubbleSize val="0"/>
            </c:dLbl>
            <c:dLbl>
              <c:idx val="2"/>
              <c:spPr/>
              <c:txPr>
                <a:bodyPr/>
                <a:lstStyle/>
                <a:p>
                  <a:pPr>
                    <a:defRPr sz="1400" b="1">
                      <a:solidFill>
                        <a:srgbClr val="BE0F34"/>
                      </a:solidFill>
                    </a:defRPr>
                  </a:pPr>
                  <a:endParaRPr lang="en-US"/>
                </a:p>
              </c:txPr>
              <c:showLegendKey val="0"/>
              <c:showVal val="1"/>
              <c:showCatName val="0"/>
              <c:showSerName val="0"/>
              <c:showPercent val="0"/>
              <c:showBubbleSize val="0"/>
            </c:dLbl>
            <c:dLbl>
              <c:idx val="3"/>
              <c:tx>
                <c:rich>
                  <a:bodyPr/>
                  <a:lstStyle/>
                  <a:p>
                    <a:pPr>
                      <a:defRPr sz="1400" b="1">
                        <a:solidFill>
                          <a:srgbClr val="820F28"/>
                        </a:solidFill>
                      </a:defRPr>
                    </a:pPr>
                    <a:endParaRPr lang="en-GB"/>
                  </a:p>
                </c:rich>
              </c:tx>
              <c:spPr/>
              <c:showLegendKey val="0"/>
              <c:showVal val="1"/>
              <c:showCatName val="0"/>
              <c:showSerName val="0"/>
              <c:showPercent val="0"/>
              <c:showBubbleSize val="0"/>
            </c:dLbl>
            <c:dLbl>
              <c:idx val="4"/>
              <c:tx>
                <c:rich>
                  <a:bodyPr/>
                  <a:lstStyle/>
                  <a:p>
                    <a:pPr>
                      <a:defRPr sz="1400" b="1">
                        <a:solidFill>
                          <a:schemeClr val="tx1">
                            <a:lumMod val="75000"/>
                            <a:lumOff val="25000"/>
                          </a:schemeClr>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0</c:v>
                </c:pt>
                <c:pt idx="1">
                  <c:v>0</c:v>
                </c:pt>
                <c:pt idx="2">
                  <c:v>1</c:v>
                </c:pt>
                <c:pt idx="3">
                  <c:v>0</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7963680522821515E-2"/>
          <c:y val="0.90209575479408644"/>
          <c:w val="0.91855155797568722"/>
          <c:h val="8.9476753052608701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Sheet1!$B$2:$B$4</c:f>
              <c:numCache>
                <c:formatCode>General</c:formatCode>
                <c:ptCount val="3"/>
                <c:pt idx="0">
                  <c:v>73</c:v>
                </c:pt>
                <c:pt idx="1">
                  <c:v>76</c:v>
                </c:pt>
                <c:pt idx="2">
                  <c:v>78</c:v>
                </c:pt>
              </c:numCache>
            </c:numRef>
          </c:xVal>
          <c:yVal>
            <c:numRef>
              <c:f>Sheet1!$C$2:$C$4</c:f>
              <c:numCache>
                <c:formatCode>General</c:formatCode>
                <c:ptCount val="3"/>
                <c:pt idx="0">
                  <c:v>0</c:v>
                </c:pt>
                <c:pt idx="1">
                  <c:v>0</c:v>
                </c:pt>
                <c:pt idx="2">
                  <c:v>0</c:v>
                </c:pt>
              </c:numCache>
            </c:numRef>
          </c:yVal>
          <c:bubbleSize>
            <c:numRef>
              <c:f>Sheet1!$D$2:$D$4</c:f>
              <c:numCache>
                <c:formatCode>General</c:formatCode>
                <c:ptCount val="3"/>
                <c:pt idx="0">
                  <c:v>3</c:v>
                </c:pt>
                <c:pt idx="1">
                  <c:v>3</c:v>
                </c:pt>
                <c:pt idx="2">
                  <c:v>3</c:v>
                </c:pt>
              </c:numCache>
            </c:numRef>
          </c:bubbleSize>
          <c:bubble3D val="0"/>
        </c:ser>
        <c:dLbls>
          <c:showLegendKey val="0"/>
          <c:showVal val="0"/>
          <c:showCatName val="0"/>
          <c:showSerName val="0"/>
          <c:showPercent val="0"/>
          <c:showBubbleSize val="0"/>
        </c:dLbls>
        <c:bubbleScale val="60"/>
        <c:showNegBubbles val="0"/>
        <c:sizeRepresents val="w"/>
        <c:axId val="128414080"/>
        <c:axId val="128415616"/>
      </c:bubbleChart>
      <c:valAx>
        <c:axId val="12841408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8415616"/>
        <c:crossesAt val="0"/>
        <c:crossBetween val="midCat"/>
      </c:valAx>
      <c:valAx>
        <c:axId val="128415616"/>
        <c:scaling>
          <c:orientation val="minMax"/>
          <c:max val="4"/>
          <c:min val="-1"/>
        </c:scaling>
        <c:delete val="1"/>
        <c:axPos val="l"/>
        <c:numFmt formatCode="General" sourceLinked="1"/>
        <c:majorTickMark val="out"/>
        <c:minorTickMark val="none"/>
        <c:tickLblPos val="nextTo"/>
        <c:crossAx val="128414080"/>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407879167689"/>
          <c:y val="0.11233616343323101"/>
          <c:w val="0.58137831492554859"/>
          <c:h val="0.85840793397845305"/>
        </c:manualLayout>
      </c:layout>
      <c:barChart>
        <c:barDir val="bar"/>
        <c:grouping val="percentStacked"/>
        <c:varyColors val="0"/>
        <c:ser>
          <c:idx val="0"/>
          <c:order val="0"/>
          <c:tx>
            <c:strRef>
              <c:f>Sheet1!$B$1</c:f>
              <c:strCache>
                <c:ptCount val="1"/>
                <c:pt idx="0">
                  <c:v>Strongly agree / Tend to agree</c:v>
                </c:pt>
              </c:strCache>
            </c:strRef>
          </c:tx>
          <c:spPr>
            <a:solidFill>
              <a:srgbClr val="6F9D6B"/>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The leadership of my CCG has the necessary blend of skills and experience</c:v>
                </c:pt>
                <c:pt idx="1">
                  <c:v>There is clear and visible leadership of my CCG</c:v>
                </c:pt>
                <c:pt idx="2">
                  <c:v>I have confidence in the leadership of my CCG to deliver its plans and priorities</c:v>
                </c:pt>
                <c:pt idx="3">
                  <c:v>The leadership of my CCG is delivering continued quality improvements</c:v>
                </c:pt>
                <c:pt idx="4">
                  <c:v>I have confidence in the leadership of my CCG to deliver improved outcomes for patients</c:v>
                </c:pt>
              </c:strCache>
            </c:strRef>
          </c:cat>
          <c:val>
            <c:numRef>
              <c:f>Sheet1!$B$2:$B$6</c:f>
              <c:numCache>
                <c:formatCode>0%</c:formatCode>
                <c:ptCount val="5"/>
                <c:pt idx="0">
                  <c:v>59</c:v>
                </c:pt>
                <c:pt idx="1">
                  <c:v>68</c:v>
                </c:pt>
                <c:pt idx="2">
                  <c:v>60</c:v>
                </c:pt>
                <c:pt idx="3">
                  <c:v>45</c:v>
                </c:pt>
                <c:pt idx="4">
                  <c:v>55</c:v>
                </c:pt>
              </c:numCache>
            </c:numRef>
          </c:val>
        </c:ser>
        <c:ser>
          <c:idx val="1"/>
          <c:order val="1"/>
          <c:tx>
            <c:strRef>
              <c:f>Sheet1!$C$1</c:f>
              <c:strCache>
                <c:ptCount val="1"/>
                <c:pt idx="0">
                  <c:v>Neither agree nor disagree</c:v>
                </c:pt>
              </c:strCache>
            </c:strRef>
          </c:tx>
          <c:spPr>
            <a:solidFill>
              <a:schemeClr val="bg1">
                <a:lumMod val="65000"/>
              </a:schemeClr>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The leadership of my CCG has the necessary blend of skills and experience</c:v>
                </c:pt>
                <c:pt idx="1">
                  <c:v>There is clear and visible leadership of my CCG</c:v>
                </c:pt>
                <c:pt idx="2">
                  <c:v>I have confidence in the leadership of my CCG to deliver its plans and priorities</c:v>
                </c:pt>
                <c:pt idx="3">
                  <c:v>The leadership of my CCG is delivering continued quality improvements</c:v>
                </c:pt>
                <c:pt idx="4">
                  <c:v>I have confidence in the leadership of my CCG to deliver improved outcomes for patients</c:v>
                </c:pt>
              </c:strCache>
            </c:strRef>
          </c:cat>
          <c:val>
            <c:numRef>
              <c:f>Sheet1!$C$2:$C$6</c:f>
              <c:numCache>
                <c:formatCode>0%</c:formatCode>
                <c:ptCount val="5"/>
                <c:pt idx="0">
                  <c:v>22</c:v>
                </c:pt>
                <c:pt idx="1">
                  <c:v>19</c:v>
                </c:pt>
                <c:pt idx="2">
                  <c:v>22</c:v>
                </c:pt>
                <c:pt idx="3">
                  <c:v>32</c:v>
                </c:pt>
                <c:pt idx="4">
                  <c:v>22</c:v>
                </c:pt>
              </c:numCache>
            </c:numRef>
          </c:val>
        </c:ser>
        <c:ser>
          <c:idx val="2"/>
          <c:order val="2"/>
          <c:tx>
            <c:strRef>
              <c:f>Sheet1!$D$1</c:f>
              <c:strCache>
                <c:ptCount val="1"/>
                <c:pt idx="0">
                  <c:v>Strongly disagree / Tend to disagree</c:v>
                </c:pt>
              </c:strCache>
            </c:strRef>
          </c:tx>
          <c:spPr>
            <a:solidFill>
              <a:schemeClr val="accent5"/>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The leadership of my CCG has the necessary blend of skills and experience</c:v>
                </c:pt>
                <c:pt idx="1">
                  <c:v>There is clear and visible leadership of my CCG</c:v>
                </c:pt>
                <c:pt idx="2">
                  <c:v>I have confidence in the leadership of my CCG to deliver its plans and priorities</c:v>
                </c:pt>
                <c:pt idx="3">
                  <c:v>The leadership of my CCG is delivering continued quality improvements</c:v>
                </c:pt>
                <c:pt idx="4">
                  <c:v>I have confidence in the leadership of my CCG to deliver improved outcomes for patients</c:v>
                </c:pt>
              </c:strCache>
            </c:strRef>
          </c:cat>
          <c:val>
            <c:numRef>
              <c:f>Sheet1!$D$2:$D$6</c:f>
              <c:numCache>
                <c:formatCode>0%</c:formatCode>
                <c:ptCount val="5"/>
                <c:pt idx="0">
                  <c:v>7</c:v>
                </c:pt>
                <c:pt idx="1">
                  <c:v>10</c:v>
                </c:pt>
                <c:pt idx="2">
                  <c:v>14</c:v>
                </c:pt>
                <c:pt idx="3">
                  <c:v>16</c:v>
                </c:pt>
                <c:pt idx="4">
                  <c:v>18</c:v>
                </c:pt>
              </c:numCache>
            </c:numRef>
          </c:val>
        </c:ser>
        <c:ser>
          <c:idx val="3"/>
          <c:order val="3"/>
          <c:tx>
            <c:strRef>
              <c:f>Sheet1!$E$1</c:f>
              <c:strCache>
                <c:ptCount val="1"/>
                <c:pt idx="0">
                  <c:v>Don't know</c:v>
                </c:pt>
              </c:strCache>
            </c:strRef>
          </c:tx>
          <c:spPr>
            <a:solidFill>
              <a:schemeClr val="accent4"/>
            </a:solidFill>
            <a:ln w="19050">
              <a:solidFill>
                <a:schemeClr val="bg1"/>
              </a:solidFill>
            </a:ln>
          </c:spPr>
          <c:invertIfNegative val="0"/>
          <c:dLbls>
            <c:dLbl>
              <c:idx val="1"/>
              <c:layout>
                <c:manualLayout>
                  <c:x val="-6.7188292942544359E-3"/>
                  <c:y val="8.0111052598593316E-2"/>
                </c:manualLayout>
              </c:layout>
              <c:numFmt formatCode="General\%" sourceLinked="0"/>
              <c:spPr/>
              <c:txPr>
                <a:bodyPr/>
                <a:lstStyle/>
                <a:p>
                  <a:pPr>
                    <a:defRPr sz="1400">
                      <a:solidFill>
                        <a:schemeClr val="tx1"/>
                      </a:solidFill>
                    </a:defRPr>
                  </a:pPr>
                  <a:endParaRPr lang="en-US"/>
                </a:p>
              </c:txPr>
              <c:dLblPos val="ctr"/>
              <c:showLegendKey val="0"/>
              <c:showVal val="1"/>
              <c:showCatName val="0"/>
              <c:showSerName val="0"/>
              <c:showPercent val="0"/>
              <c:showBubbleSize val="0"/>
            </c:dLbl>
            <c:dLbl>
              <c:idx val="2"/>
              <c:layout>
                <c:manualLayout>
                  <c:x val="-3.3594146471272179E-3"/>
                  <c:y val="7.4942597592232499E-2"/>
                </c:manualLayout>
              </c:layout>
              <c:numFmt formatCode="General\%" sourceLinked="0"/>
              <c:spPr/>
              <c:txPr>
                <a:bodyPr/>
                <a:lstStyle/>
                <a:p>
                  <a:pPr>
                    <a:defRPr sz="1400">
                      <a:solidFill>
                        <a:schemeClr val="tx1"/>
                      </a:solidFill>
                    </a:defRPr>
                  </a:pPr>
                  <a:endParaRPr lang="en-US"/>
                </a:p>
              </c:txPr>
              <c:dLblPos val="ctr"/>
              <c:showLegendKey val="0"/>
              <c:showVal val="1"/>
              <c:showCatName val="0"/>
              <c:showSerName val="0"/>
              <c:showPercent val="0"/>
              <c:showBubbleSize val="0"/>
            </c:dLbl>
            <c:dLbl>
              <c:idx val="4"/>
              <c:layout>
                <c:manualLayout>
                  <c:x val="-3.3594146471272179E-3"/>
                  <c:y val="6.7189915082691121E-2"/>
                </c:manualLayout>
              </c:layout>
              <c:numFmt formatCode="General\%" sourceLinked="0"/>
              <c:spPr/>
              <c:txPr>
                <a:bodyPr/>
                <a:lstStyle/>
                <a:p>
                  <a:pPr>
                    <a:defRPr sz="1400">
                      <a:solidFill>
                        <a:schemeClr val="tx1"/>
                      </a:solidFill>
                    </a:defRPr>
                  </a:pPr>
                  <a:endParaRPr lang="en-US"/>
                </a:p>
              </c:txPr>
              <c:dLblPos val="ctr"/>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The leadership of my CCG has the necessary blend of skills and experience</c:v>
                </c:pt>
                <c:pt idx="1">
                  <c:v>There is clear and visible leadership of my CCG</c:v>
                </c:pt>
                <c:pt idx="2">
                  <c:v>I have confidence in the leadership of my CCG to deliver its plans and priorities</c:v>
                </c:pt>
                <c:pt idx="3">
                  <c:v>The leadership of my CCG is delivering continued quality improvements</c:v>
                </c:pt>
                <c:pt idx="4">
                  <c:v>I have confidence in the leadership of my CCG to deliver improved outcomes for patients</c:v>
                </c:pt>
              </c:strCache>
            </c:strRef>
          </c:cat>
          <c:val>
            <c:numRef>
              <c:f>Sheet1!$E$2:$E$6</c:f>
              <c:numCache>
                <c:formatCode>0%</c:formatCode>
                <c:ptCount val="5"/>
                <c:pt idx="0">
                  <c:v>12</c:v>
                </c:pt>
                <c:pt idx="1">
                  <c:v>3</c:v>
                </c:pt>
                <c:pt idx="2">
                  <c:v>4</c:v>
                </c:pt>
                <c:pt idx="3">
                  <c:v>7</c:v>
                </c:pt>
                <c:pt idx="4">
                  <c:v>5</c:v>
                </c:pt>
              </c:numCache>
            </c:numRef>
          </c:val>
        </c:ser>
        <c:dLbls>
          <c:dLblPos val="ctr"/>
          <c:showLegendKey val="0"/>
          <c:showVal val="1"/>
          <c:showCatName val="0"/>
          <c:showSerName val="0"/>
          <c:showPercent val="0"/>
          <c:showBubbleSize val="0"/>
        </c:dLbls>
        <c:gapWidth val="75"/>
        <c:overlap val="100"/>
        <c:axId val="123328768"/>
        <c:axId val="123338752"/>
      </c:barChart>
      <c:catAx>
        <c:axId val="123328768"/>
        <c:scaling>
          <c:orientation val="maxMin"/>
        </c:scaling>
        <c:delete val="1"/>
        <c:axPos val="l"/>
        <c:majorTickMark val="none"/>
        <c:minorTickMark val="none"/>
        <c:tickLblPos val="nextTo"/>
        <c:crossAx val="123338752"/>
        <c:crosses val="autoZero"/>
        <c:auto val="1"/>
        <c:lblAlgn val="ctr"/>
        <c:lblOffset val="100"/>
        <c:noMultiLvlLbl val="0"/>
      </c:catAx>
      <c:valAx>
        <c:axId val="123338752"/>
        <c:scaling>
          <c:orientation val="minMax"/>
          <c:max val="1"/>
          <c:min val="0"/>
        </c:scaling>
        <c:delete val="1"/>
        <c:axPos val="t"/>
        <c:numFmt formatCode="0%" sourceLinked="1"/>
        <c:majorTickMark val="out"/>
        <c:minorTickMark val="none"/>
        <c:tickLblPos val="none"/>
        <c:crossAx val="123328768"/>
        <c:crosses val="autoZero"/>
        <c:crossBetween val="between"/>
      </c:valAx>
      <c:spPr>
        <a:noFill/>
        <a:ln w="25400">
          <a:noFill/>
        </a:ln>
      </c:spPr>
    </c:plotArea>
    <c:legend>
      <c:legendPos val="b"/>
      <c:layout>
        <c:manualLayout>
          <c:xMode val="edge"/>
          <c:yMode val="edge"/>
          <c:x val="5.2292595493014599E-2"/>
          <c:y val="1.5261999972326383E-2"/>
          <c:w val="0.92185975078698257"/>
          <c:h val="0.11373429420473756"/>
        </c:manualLayout>
      </c:layout>
      <c:overlay val="0"/>
      <c:txPr>
        <a:bodyPr/>
        <a:lstStyle/>
        <a:p>
          <a:pPr>
            <a:defRPr lang="en-GB"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21</c:v>
                </c:pt>
                <c:pt idx="1">
                  <c:v>38</c:v>
                </c:pt>
                <c:pt idx="2">
                  <c:v>22</c:v>
                </c:pt>
                <c:pt idx="3">
                  <c:v>5</c:v>
                </c:pt>
                <c:pt idx="4">
                  <c:v>1</c:v>
                </c:pt>
                <c:pt idx="5">
                  <c:v>12</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15</c:v>
                </c:pt>
                <c:pt idx="1">
                  <c:v>28</c:v>
                </c:pt>
                <c:pt idx="2">
                  <c:v>16</c:v>
                </c:pt>
                <c:pt idx="3">
                  <c:v>4</c:v>
                </c:pt>
                <c:pt idx="4">
                  <c:v>1</c:v>
                </c:pt>
                <c:pt idx="5">
                  <c:v>9</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4.9921477651259087E-2"/>
          <c:y val="0.85261553388658884"/>
          <c:w val="0.94180040682899613"/>
          <c:h val="0.1473845084530103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10563153801627E-2"/>
          <c:y val="1.431357503964973E-2"/>
          <c:w val="0.68198014548091146"/>
          <c:h val="0.84127980942883651"/>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3332671473646245E-2"/>
                  <c:y val="-2.931916071507465E-3"/>
                </c:manualLayout>
              </c:layout>
              <c:showLegendKey val="0"/>
              <c:showVal val="1"/>
              <c:showCatName val="0"/>
              <c:showSerName val="0"/>
              <c:showPercent val="0"/>
              <c:showBubbleSize val="0"/>
            </c:dLbl>
            <c:dLbl>
              <c:idx val="5"/>
              <c:layout>
                <c:manualLayout>
                  <c:x val="3.5386053596384026E-2"/>
                  <c:y val="7.2662955800858686E-2"/>
                </c:manualLayout>
              </c:layout>
              <c:numFmt formatCode="General\%" sourceLinked="0"/>
              <c:spPr/>
              <c:txPr>
                <a:bodyPr/>
                <a:lstStyle/>
                <a:p>
                  <a:pPr>
                    <a:defRPr sz="1400">
                      <a:solidFill>
                        <a:schemeClr val="tx1"/>
                      </a:solidFill>
                    </a:defRPr>
                  </a:pPr>
                  <a:endParaRPr lang="en-US"/>
                </a:p>
              </c:txPr>
              <c:showLegendKey val="0"/>
              <c:showVal val="1"/>
              <c:showCatName val="0"/>
              <c:showSerName val="0"/>
              <c:showPercent val="0"/>
              <c:showBubbleSize val="0"/>
            </c:dLbl>
            <c:dLbl>
              <c:idx val="6"/>
              <c:layout>
                <c:manualLayout>
                  <c:x val="1.8565188663247943E-2"/>
                  <c:y val="-1.7419687126874073E-2"/>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Sheet1!$A$2:$A$8</c:f>
              <c:strCache>
                <c:ptCount val="7"/>
                <c:pt idx="0">
                  <c:v>Very good</c:v>
                </c:pt>
                <c:pt idx="1">
                  <c:v>Fairly good</c:v>
                </c:pt>
                <c:pt idx="2">
                  <c:v>Neither good nor poor</c:v>
                </c:pt>
                <c:pt idx="3">
                  <c:v>Fairly poor</c:v>
                </c:pt>
                <c:pt idx="4">
                  <c:v>Very poor</c:v>
                </c:pt>
                <c:pt idx="5">
                  <c:v>Don't know</c:v>
                </c:pt>
                <c:pt idx="6">
                  <c:v>I/we do not have a working relationship</c:v>
                </c:pt>
              </c:strCache>
            </c:strRef>
          </c:cat>
          <c:val>
            <c:numRef>
              <c:f>Sheet1!$B$2:$B$8</c:f>
              <c:numCache>
                <c:formatCode>General</c:formatCode>
                <c:ptCount val="7"/>
                <c:pt idx="0">
                  <c:v>22</c:v>
                </c:pt>
                <c:pt idx="1">
                  <c:v>45</c:v>
                </c:pt>
                <c:pt idx="2">
                  <c:v>19</c:v>
                </c:pt>
                <c:pt idx="3">
                  <c:v>7</c:v>
                </c:pt>
                <c:pt idx="4">
                  <c:v>1</c:v>
                </c:pt>
                <c:pt idx="5">
                  <c:v>1</c:v>
                </c:pt>
                <c:pt idx="6">
                  <c:v>4</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Sheet1!$A$2:$A$8</c:f>
              <c:strCache>
                <c:ptCount val="7"/>
                <c:pt idx="0">
                  <c:v>Very good</c:v>
                </c:pt>
                <c:pt idx="1">
                  <c:v>Fairly good</c:v>
                </c:pt>
                <c:pt idx="2">
                  <c:v>Neither good nor poor</c:v>
                </c:pt>
                <c:pt idx="3">
                  <c:v>Fairly poor</c:v>
                </c:pt>
                <c:pt idx="4">
                  <c:v>Very poor</c:v>
                </c:pt>
                <c:pt idx="5">
                  <c:v>Don't know</c:v>
                </c:pt>
                <c:pt idx="6">
                  <c:v>I/we do not have a working relationship</c:v>
                </c:pt>
              </c:strCache>
            </c:strRef>
          </c:cat>
          <c:val>
            <c:numRef>
              <c:f>Sheet1!$C$2:$C$8</c:f>
              <c:numCache>
                <c:formatCode>General</c:formatCode>
                <c:ptCount val="7"/>
                <c:pt idx="0">
                  <c:v>16</c:v>
                </c:pt>
                <c:pt idx="1">
                  <c:v>33</c:v>
                </c:pt>
                <c:pt idx="2">
                  <c:v>14</c:v>
                </c:pt>
                <c:pt idx="3">
                  <c:v>5</c:v>
                </c:pt>
                <c:pt idx="4">
                  <c:v>1</c:v>
                </c:pt>
                <c:pt idx="5">
                  <c:v>1</c:v>
                </c:pt>
                <c:pt idx="6">
                  <c:v>3</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2.7847782994871915E-2"/>
          <c:y val="0.82506895311188388"/>
          <c:w val="0.97215221700512811"/>
          <c:h val="0.16474113392366874"/>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dLbl>
              <c:idx val="5"/>
              <c:layout>
                <c:manualLayout>
                  <c:x val="2.3942206905912727E-2"/>
                  <c:y val="0"/>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29</c:v>
                </c:pt>
                <c:pt idx="1">
                  <c:v>40</c:v>
                </c:pt>
                <c:pt idx="2">
                  <c:v>19</c:v>
                </c:pt>
                <c:pt idx="3">
                  <c:v>7</c:v>
                </c:pt>
                <c:pt idx="4">
                  <c:v>3</c:v>
                </c:pt>
                <c:pt idx="5">
                  <c:v>3</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21</c:v>
                </c:pt>
                <c:pt idx="1">
                  <c:v>29</c:v>
                </c:pt>
                <c:pt idx="2">
                  <c:v>14</c:v>
                </c:pt>
                <c:pt idx="3">
                  <c:v>5</c:v>
                </c:pt>
                <c:pt idx="4">
                  <c:v>2</c:v>
                </c:pt>
                <c:pt idx="5">
                  <c:v>2</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4.9921477651259087E-2"/>
          <c:y val="0.85261553388658884"/>
          <c:w val="0.93002966075994942"/>
          <c:h val="0.1309257513728469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23</c:v>
                </c:pt>
                <c:pt idx="1">
                  <c:v>37</c:v>
                </c:pt>
                <c:pt idx="2">
                  <c:v>22</c:v>
                </c:pt>
                <c:pt idx="3">
                  <c:v>8</c:v>
                </c:pt>
                <c:pt idx="4">
                  <c:v>5</c:v>
                </c:pt>
                <c:pt idx="5">
                  <c:v>4</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17</c:v>
                </c:pt>
                <c:pt idx="1">
                  <c:v>27</c:v>
                </c:pt>
                <c:pt idx="2">
                  <c:v>16</c:v>
                </c:pt>
                <c:pt idx="3">
                  <c:v>6</c:v>
                </c:pt>
                <c:pt idx="4">
                  <c:v>4</c:v>
                </c:pt>
                <c:pt idx="5">
                  <c:v>3</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4.9921386611970348E-2"/>
          <c:y val="0.85580668854653807"/>
          <c:w val="0.94180040682899613"/>
          <c:h val="0.1314282383018030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71472577689629E-2"/>
          <c:y val="5.4790101828533888E-2"/>
          <c:w val="0.81511644018972784"/>
          <c:h val="0.75747049162378188"/>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12</c:v>
                </c:pt>
                <c:pt idx="1">
                  <c:v>33</c:v>
                </c:pt>
                <c:pt idx="2">
                  <c:v>32</c:v>
                </c:pt>
                <c:pt idx="3">
                  <c:v>14</c:v>
                </c:pt>
                <c:pt idx="4">
                  <c:v>3</c:v>
                </c:pt>
                <c:pt idx="5">
                  <c:v>7</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9</c:v>
                </c:pt>
                <c:pt idx="1">
                  <c:v>24</c:v>
                </c:pt>
                <c:pt idx="2">
                  <c:v>23</c:v>
                </c:pt>
                <c:pt idx="3">
                  <c:v>10</c:v>
                </c:pt>
                <c:pt idx="4">
                  <c:v>2</c:v>
                </c:pt>
                <c:pt idx="5">
                  <c:v>5</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4.6928610748731253E-2"/>
          <c:y val="0.76083849775539258"/>
          <c:w val="0.95007861338802968"/>
          <c:h val="0.1001053323113982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71472577689629E-2"/>
          <c:y val="4.6330403955148119E-2"/>
          <c:w val="0.81511644018972784"/>
          <c:h val="0.74955149201093452"/>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19</c:v>
                </c:pt>
                <c:pt idx="1">
                  <c:v>36</c:v>
                </c:pt>
                <c:pt idx="2">
                  <c:v>22</c:v>
                </c:pt>
                <c:pt idx="3">
                  <c:v>15</c:v>
                </c:pt>
                <c:pt idx="4">
                  <c:v>3</c:v>
                </c:pt>
                <c:pt idx="5">
                  <c:v>5</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14</c:v>
                </c:pt>
                <c:pt idx="1">
                  <c:v>26</c:v>
                </c:pt>
                <c:pt idx="2">
                  <c:v>16</c:v>
                </c:pt>
                <c:pt idx="3">
                  <c:v>11</c:v>
                </c:pt>
                <c:pt idx="4">
                  <c:v>2</c:v>
                </c:pt>
                <c:pt idx="5">
                  <c:v>4</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7950283159013956E-2"/>
          <c:y val="0.75354174499349369"/>
          <c:w val="0.93002966075994942"/>
          <c:h val="9.239708802978279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err="1">
                <a:solidFill>
                  <a:srgbClr val="FFFFFF"/>
                </a:solidFill>
              </a:rPr>
              <a:t>Ipsos</a:t>
            </a:r>
            <a:r>
              <a:rPr lang="en-GB" sz="1200" dirty="0">
                <a:solidFill>
                  <a:srgbClr val="FFFFFF"/>
                </a:solidFill>
              </a:rPr>
              <a:t>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407879167689"/>
          <c:y val="0.11233616343323101"/>
          <c:w val="0.58137831492554859"/>
          <c:h val="0.85840793397845305"/>
        </c:manualLayout>
      </c:layout>
      <c:barChart>
        <c:barDir val="bar"/>
        <c:grouping val="percentStacked"/>
        <c:varyColors val="0"/>
        <c:ser>
          <c:idx val="0"/>
          <c:order val="0"/>
          <c:tx>
            <c:strRef>
              <c:f>Sheet1!$B$1</c:f>
              <c:strCache>
                <c:ptCount val="1"/>
                <c:pt idx="0">
                  <c:v>Strongly agree / Tend to agree</c:v>
                </c:pt>
              </c:strCache>
            </c:strRef>
          </c:tx>
          <c:spPr>
            <a:solidFill>
              <a:srgbClr val="6F9D6B"/>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There is clear and visible clinical leadership of my CCG</c:v>
                </c:pt>
                <c:pt idx="1">
                  <c:v>I have confidence in the clinical leadership of my CCG</c:v>
                </c:pt>
                <c:pt idx="2">
                  <c:v>The clinical leadership of my CCG is delivering continued quality improvements</c:v>
                </c:pt>
                <c:pt idx="3">
                  <c:v>The clinical leadership of the CCG/CCG is delivering continued improvements to reduce local health inequalities </c:v>
                </c:pt>
              </c:strCache>
            </c:strRef>
          </c:cat>
          <c:val>
            <c:numRef>
              <c:f>Sheet1!$B$2:$B$5</c:f>
              <c:numCache>
                <c:formatCode>0%</c:formatCode>
                <c:ptCount val="4"/>
                <c:pt idx="0">
                  <c:v>73</c:v>
                </c:pt>
                <c:pt idx="1">
                  <c:v>62</c:v>
                </c:pt>
                <c:pt idx="2">
                  <c:v>48</c:v>
                </c:pt>
                <c:pt idx="3">
                  <c:v>47</c:v>
                </c:pt>
              </c:numCache>
            </c:numRef>
          </c:val>
        </c:ser>
        <c:ser>
          <c:idx val="1"/>
          <c:order val="1"/>
          <c:tx>
            <c:strRef>
              <c:f>Sheet1!$C$1</c:f>
              <c:strCache>
                <c:ptCount val="1"/>
                <c:pt idx="0">
                  <c:v>Neither agree nor disagree</c:v>
                </c:pt>
              </c:strCache>
            </c:strRef>
          </c:tx>
          <c:spPr>
            <a:solidFill>
              <a:schemeClr val="bg1">
                <a:lumMod val="65000"/>
              </a:schemeClr>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There is clear and visible clinical leadership of my CCG</c:v>
                </c:pt>
                <c:pt idx="1">
                  <c:v>I have confidence in the clinical leadership of my CCG</c:v>
                </c:pt>
                <c:pt idx="2">
                  <c:v>The clinical leadership of my CCG is delivering continued quality improvements</c:v>
                </c:pt>
                <c:pt idx="3">
                  <c:v>The clinical leadership of the CCG/CCG is delivering continued improvements to reduce local health inequalities </c:v>
                </c:pt>
              </c:strCache>
            </c:strRef>
          </c:cat>
          <c:val>
            <c:numRef>
              <c:f>Sheet1!$C$2:$C$5</c:f>
              <c:numCache>
                <c:formatCode>0%</c:formatCode>
                <c:ptCount val="4"/>
                <c:pt idx="0">
                  <c:v>11</c:v>
                </c:pt>
                <c:pt idx="1">
                  <c:v>18</c:v>
                </c:pt>
                <c:pt idx="2">
                  <c:v>25</c:v>
                </c:pt>
                <c:pt idx="3">
                  <c:v>26</c:v>
                </c:pt>
              </c:numCache>
            </c:numRef>
          </c:val>
        </c:ser>
        <c:ser>
          <c:idx val="2"/>
          <c:order val="2"/>
          <c:tx>
            <c:strRef>
              <c:f>Sheet1!$D$1</c:f>
              <c:strCache>
                <c:ptCount val="1"/>
                <c:pt idx="0">
                  <c:v>Strongly disagree / Tend to disagree</c:v>
                </c:pt>
              </c:strCache>
            </c:strRef>
          </c:tx>
          <c:spPr>
            <a:solidFill>
              <a:schemeClr val="accent5"/>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There is clear and visible clinical leadership of my CCG</c:v>
                </c:pt>
                <c:pt idx="1">
                  <c:v>I have confidence in the clinical leadership of my CCG</c:v>
                </c:pt>
                <c:pt idx="2">
                  <c:v>The clinical leadership of my CCG is delivering continued quality improvements</c:v>
                </c:pt>
                <c:pt idx="3">
                  <c:v>The clinical leadership of the CCG/CCG is delivering continued improvements to reduce local health inequalities </c:v>
                </c:pt>
              </c:strCache>
            </c:strRef>
          </c:cat>
          <c:val>
            <c:numRef>
              <c:f>Sheet1!$D$2:$D$5</c:f>
              <c:numCache>
                <c:formatCode>0%</c:formatCode>
                <c:ptCount val="4"/>
                <c:pt idx="0">
                  <c:v>10</c:v>
                </c:pt>
                <c:pt idx="1">
                  <c:v>11</c:v>
                </c:pt>
                <c:pt idx="2">
                  <c:v>18</c:v>
                </c:pt>
                <c:pt idx="3">
                  <c:v>19</c:v>
                </c:pt>
              </c:numCache>
            </c:numRef>
          </c:val>
        </c:ser>
        <c:ser>
          <c:idx val="3"/>
          <c:order val="3"/>
          <c:tx>
            <c:strRef>
              <c:f>Sheet1!$E$1</c:f>
              <c:strCache>
                <c:ptCount val="1"/>
                <c:pt idx="0">
                  <c:v>Don't know</c:v>
                </c:pt>
              </c:strCache>
            </c:strRef>
          </c:tx>
          <c:spPr>
            <a:solidFill>
              <a:schemeClr val="accent4"/>
            </a:solidFill>
            <a:ln w="19050">
              <a:solidFill>
                <a:schemeClr val="bg1"/>
              </a:solidFill>
            </a:ln>
          </c:spPr>
          <c:invertIfNegative val="0"/>
          <c:dLbls>
            <c:numFmt formatCode="General\%" sourceLinked="0"/>
            <c:txPr>
              <a:bodyPr/>
              <a:lstStyle/>
              <a:p>
                <a:pPr>
                  <a:defRPr sz="1400">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There is clear and visible clinical leadership of my CCG</c:v>
                </c:pt>
                <c:pt idx="1">
                  <c:v>I have confidence in the clinical leadership of my CCG</c:v>
                </c:pt>
                <c:pt idx="2">
                  <c:v>The clinical leadership of my CCG is delivering continued quality improvements</c:v>
                </c:pt>
                <c:pt idx="3">
                  <c:v>The clinical leadership of the CCG/CCG is delivering continued improvements to reduce local health inequalities </c:v>
                </c:pt>
              </c:strCache>
            </c:strRef>
          </c:cat>
          <c:val>
            <c:numRef>
              <c:f>Sheet1!$E$2:$E$5</c:f>
              <c:numCache>
                <c:formatCode>0%</c:formatCode>
                <c:ptCount val="4"/>
                <c:pt idx="0">
                  <c:v>7</c:v>
                </c:pt>
                <c:pt idx="1">
                  <c:v>10</c:v>
                </c:pt>
                <c:pt idx="2">
                  <c:v>10</c:v>
                </c:pt>
                <c:pt idx="3">
                  <c:v>8</c:v>
                </c:pt>
              </c:numCache>
            </c:numRef>
          </c:val>
        </c:ser>
        <c:dLbls>
          <c:dLblPos val="ctr"/>
          <c:showLegendKey val="0"/>
          <c:showVal val="1"/>
          <c:showCatName val="0"/>
          <c:showSerName val="0"/>
          <c:showPercent val="0"/>
          <c:showBubbleSize val="0"/>
        </c:dLbls>
        <c:gapWidth val="75"/>
        <c:overlap val="100"/>
        <c:axId val="150968960"/>
        <c:axId val="150978944"/>
      </c:barChart>
      <c:catAx>
        <c:axId val="150968960"/>
        <c:scaling>
          <c:orientation val="maxMin"/>
        </c:scaling>
        <c:delete val="1"/>
        <c:axPos val="l"/>
        <c:majorTickMark val="none"/>
        <c:minorTickMark val="none"/>
        <c:tickLblPos val="nextTo"/>
        <c:crossAx val="150978944"/>
        <c:crosses val="autoZero"/>
        <c:auto val="1"/>
        <c:lblAlgn val="ctr"/>
        <c:lblOffset val="100"/>
        <c:noMultiLvlLbl val="0"/>
      </c:catAx>
      <c:valAx>
        <c:axId val="150978944"/>
        <c:scaling>
          <c:orientation val="minMax"/>
          <c:max val="1"/>
          <c:min val="0"/>
        </c:scaling>
        <c:delete val="1"/>
        <c:axPos val="t"/>
        <c:numFmt formatCode="0%" sourceLinked="1"/>
        <c:majorTickMark val="out"/>
        <c:minorTickMark val="none"/>
        <c:tickLblPos val="none"/>
        <c:crossAx val="150968960"/>
        <c:crosses val="autoZero"/>
        <c:crossBetween val="between"/>
      </c:valAx>
      <c:spPr>
        <a:noFill/>
        <a:ln w="25400">
          <a:noFill/>
        </a:ln>
      </c:spPr>
    </c:plotArea>
    <c:legend>
      <c:legendPos val="b"/>
      <c:layout>
        <c:manualLayout>
          <c:xMode val="edge"/>
          <c:yMode val="edge"/>
          <c:x val="6.0691132110832643E-2"/>
          <c:y val="4.3688502507311128E-2"/>
          <c:w val="0.90338297022778291"/>
          <c:h val="0.10081315668883541"/>
        </c:manualLayout>
      </c:layout>
      <c:overlay val="0"/>
      <c:txPr>
        <a:bodyPr/>
        <a:lstStyle/>
        <a:p>
          <a:pPr>
            <a:defRPr lang="en-GB"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2812775712422"/>
          <c:y val="3.5322211736509818E-2"/>
          <c:w val="0.76423925051466324"/>
          <c:h val="0.70276667508172175"/>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27</c:v>
                </c:pt>
                <c:pt idx="1">
                  <c:v>45</c:v>
                </c:pt>
                <c:pt idx="2">
                  <c:v>11</c:v>
                </c:pt>
                <c:pt idx="3">
                  <c:v>8</c:v>
                </c:pt>
                <c:pt idx="4">
                  <c:v>1</c:v>
                </c:pt>
                <c:pt idx="5">
                  <c:v>7</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20</c:v>
                </c:pt>
                <c:pt idx="1">
                  <c:v>33</c:v>
                </c:pt>
                <c:pt idx="2">
                  <c:v>8</c:v>
                </c:pt>
                <c:pt idx="3">
                  <c:v>6</c:v>
                </c:pt>
                <c:pt idx="4">
                  <c:v>1</c:v>
                </c:pt>
                <c:pt idx="5">
                  <c:v>5</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2914162475209449E-2"/>
          <c:y val="0.75078969693883413"/>
          <c:w val="0.93002966075994942"/>
          <c:h val="9.5149136084442365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2812775712422"/>
          <c:y val="6.2842692283105572E-2"/>
          <c:w val="0.77920312983085871"/>
          <c:h val="0.7165269153550196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21</c:v>
                </c:pt>
                <c:pt idx="1">
                  <c:v>41</c:v>
                </c:pt>
                <c:pt idx="2">
                  <c:v>18</c:v>
                </c:pt>
                <c:pt idx="3">
                  <c:v>10</c:v>
                </c:pt>
                <c:pt idx="4">
                  <c:v>1</c:v>
                </c:pt>
                <c:pt idx="5">
                  <c:v>10</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15</c:v>
                </c:pt>
                <c:pt idx="1">
                  <c:v>30</c:v>
                </c:pt>
                <c:pt idx="2">
                  <c:v>13</c:v>
                </c:pt>
                <c:pt idx="3">
                  <c:v>7</c:v>
                </c:pt>
                <c:pt idx="4">
                  <c:v>1</c:v>
                </c:pt>
                <c:pt idx="5">
                  <c:v>7</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2914162475209449E-2"/>
          <c:y val="0.75078969693883413"/>
          <c:w val="0.93002966075994942"/>
          <c:h val="9.5149136084442365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2812775712422"/>
          <c:y val="6.2842692283105572E-2"/>
          <c:w val="0.77920312983085871"/>
          <c:h val="0.7165269153550196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16</c:v>
                </c:pt>
                <c:pt idx="1">
                  <c:v>32</c:v>
                </c:pt>
                <c:pt idx="2">
                  <c:v>25</c:v>
                </c:pt>
                <c:pt idx="3">
                  <c:v>15</c:v>
                </c:pt>
                <c:pt idx="4">
                  <c:v>3</c:v>
                </c:pt>
                <c:pt idx="5">
                  <c:v>10</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12</c:v>
                </c:pt>
                <c:pt idx="1">
                  <c:v>23</c:v>
                </c:pt>
                <c:pt idx="2">
                  <c:v>18</c:v>
                </c:pt>
                <c:pt idx="3">
                  <c:v>11</c:v>
                </c:pt>
                <c:pt idx="4">
                  <c:v>2</c:v>
                </c:pt>
                <c:pt idx="5">
                  <c:v>7</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8899714201687645E-2"/>
          <c:y val="0.75354174499349369"/>
          <c:w val="0.93002966075994942"/>
          <c:h val="9.7901184139101941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tx1">
                  <a:lumMod val="75000"/>
                  <a:lumOff val="25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16</c:v>
                </c:pt>
                <c:pt idx="1">
                  <c:v>30</c:v>
                </c:pt>
                <c:pt idx="2">
                  <c:v>26</c:v>
                </c:pt>
                <c:pt idx="3">
                  <c:v>14</c:v>
                </c:pt>
                <c:pt idx="4">
                  <c:v>5</c:v>
                </c:pt>
                <c:pt idx="5">
                  <c:v>8</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tx1">
                          <a:lumMod val="75000"/>
                          <a:lumOff val="25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12</c:v>
                </c:pt>
                <c:pt idx="1">
                  <c:v>22</c:v>
                </c:pt>
                <c:pt idx="2">
                  <c:v>19</c:v>
                </c:pt>
                <c:pt idx="3">
                  <c:v>10</c:v>
                </c:pt>
                <c:pt idx="4">
                  <c:v>4</c:v>
                </c:pt>
                <c:pt idx="5">
                  <c:v>6</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2914162475209449E-2"/>
          <c:y val="0.86637571523453627"/>
          <c:w val="0.93002966075994942"/>
          <c:h val="0.1309257513728469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77</c:v>
                </c:pt>
                <c:pt idx="1">
                  <c:v>76</c:v>
                </c:pt>
                <c:pt idx="2">
                  <c:v>68</c:v>
                </c:pt>
                <c:pt idx="3">
                  <c:v>82</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53179648"/>
        <c:axId val="153181184"/>
      </c:bubbleChart>
      <c:valAx>
        <c:axId val="15317964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3181184"/>
        <c:crossesAt val="0"/>
        <c:crossBetween val="midCat"/>
      </c:valAx>
      <c:valAx>
        <c:axId val="153181184"/>
        <c:scaling>
          <c:orientation val="minMax"/>
          <c:max val="4"/>
          <c:min val="-1"/>
        </c:scaling>
        <c:delete val="1"/>
        <c:axPos val="l"/>
        <c:numFmt formatCode="General" sourceLinked="1"/>
        <c:majorTickMark val="out"/>
        <c:minorTickMark val="none"/>
        <c:tickLblPos val="nextTo"/>
        <c:crossAx val="153179648"/>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3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69</c:v>
                </c:pt>
                <c:pt idx="1">
                  <c:v>68</c:v>
                </c:pt>
                <c:pt idx="2">
                  <c:v>59</c:v>
                </c:pt>
                <c:pt idx="3">
                  <c:v>68</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53203072"/>
        <c:axId val="153204608"/>
      </c:bubbleChart>
      <c:valAx>
        <c:axId val="15320307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3204608"/>
        <c:crossesAt val="0"/>
        <c:crossBetween val="midCat"/>
      </c:valAx>
      <c:valAx>
        <c:axId val="153204608"/>
        <c:scaling>
          <c:orientation val="minMax"/>
          <c:max val="4"/>
          <c:min val="-1"/>
        </c:scaling>
        <c:delete val="1"/>
        <c:axPos val="l"/>
        <c:numFmt formatCode="General" sourceLinked="1"/>
        <c:majorTickMark val="out"/>
        <c:minorTickMark val="none"/>
        <c:tickLblPos val="nextTo"/>
        <c:crossAx val="153203072"/>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3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807F08"/>
    </a:solidFill>
  </c:spPr>
  <c:txPr>
    <a:bodyPr/>
    <a:lstStyle/>
    <a:p>
      <a:pPr>
        <a:defRPr sz="1800"/>
      </a:pPr>
      <a:endParaRPr lang="en-US"/>
    </a:p>
  </c:txPr>
  <c:externalData r:id="rId1">
    <c:autoUpdate val="0"/>
  </c:externalData>
</c:chartSpace>
</file>

<file path=ppt/charts/chart3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10563153801627E-2"/>
          <c:y val="1.431357503964973E-2"/>
          <c:w val="0.68198014548091146"/>
          <c:h val="0.84127980942883651"/>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3332671473646245E-2"/>
                  <c:y val="-2.931916071507465E-3"/>
                </c:manualLayout>
              </c:layout>
              <c:showLegendKey val="0"/>
              <c:showVal val="1"/>
              <c:showCatName val="0"/>
              <c:showSerName val="0"/>
              <c:showPercent val="0"/>
              <c:showBubbleSize val="0"/>
            </c:dLbl>
            <c:dLbl>
              <c:idx val="5"/>
              <c:layout>
                <c:manualLayout>
                  <c:x val="2.8183015739953857E-2"/>
                  <c:y val="7.7750070706838328E-2"/>
                </c:manualLayout>
              </c:layout>
              <c:numFmt formatCode="General\%" sourceLinked="0"/>
              <c:spPr/>
              <c:txPr>
                <a:bodyPr/>
                <a:lstStyle/>
                <a:p>
                  <a:pPr>
                    <a:defRPr sz="1400">
                      <a:solidFill>
                        <a:schemeClr val="tx1"/>
                      </a:solidFill>
                    </a:defRPr>
                  </a:pPr>
                  <a:endParaRPr lang="en-US"/>
                </a:p>
              </c:txPr>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Got much better</c:v>
                </c:pt>
                <c:pt idx="1">
                  <c:v>Got a little better</c:v>
                </c:pt>
                <c:pt idx="2">
                  <c:v>Stayed about the same</c:v>
                </c:pt>
                <c:pt idx="3">
                  <c:v>Got a little worse</c:v>
                </c:pt>
                <c:pt idx="4">
                  <c:v>Got much worse</c:v>
                </c:pt>
                <c:pt idx="5">
                  <c:v>Don't know</c:v>
                </c:pt>
              </c:strCache>
            </c:strRef>
          </c:cat>
          <c:val>
            <c:numRef>
              <c:f>Sheet1!$B$2:$B$7</c:f>
              <c:numCache>
                <c:formatCode>General</c:formatCode>
                <c:ptCount val="6"/>
                <c:pt idx="0">
                  <c:v>6</c:v>
                </c:pt>
                <c:pt idx="1">
                  <c:v>25</c:v>
                </c:pt>
                <c:pt idx="2">
                  <c:v>62</c:v>
                </c:pt>
                <c:pt idx="3">
                  <c:v>4</c:v>
                </c:pt>
                <c:pt idx="4">
                  <c:v>1</c:v>
                </c:pt>
                <c:pt idx="5">
                  <c:v>1</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50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accent4"/>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Got much better</c:v>
                </c:pt>
                <c:pt idx="1">
                  <c:v>Got a little better</c:v>
                </c:pt>
                <c:pt idx="2">
                  <c:v>Stayed about the same</c:v>
                </c:pt>
                <c:pt idx="3">
                  <c:v>Got a little worse</c:v>
                </c:pt>
                <c:pt idx="4">
                  <c:v>Got much worse</c:v>
                </c:pt>
                <c:pt idx="5">
                  <c:v>Don't know</c:v>
                </c:pt>
              </c:strCache>
            </c:strRef>
          </c:cat>
          <c:val>
            <c:numRef>
              <c:f>Sheet1!$C$2:$C$7</c:f>
              <c:numCache>
                <c:formatCode>General</c:formatCode>
                <c:ptCount val="6"/>
                <c:pt idx="0">
                  <c:v>4</c:v>
                </c:pt>
                <c:pt idx="1">
                  <c:v>17</c:v>
                </c:pt>
                <c:pt idx="2">
                  <c:v>43</c:v>
                </c:pt>
                <c:pt idx="3">
                  <c:v>3</c:v>
                </c:pt>
                <c:pt idx="4">
                  <c:v>1</c:v>
                </c:pt>
                <c:pt idx="5">
                  <c:v>1</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2428756112235724E-2"/>
          <c:y val="0.73668290104696388"/>
          <c:w val="0.73080476438290487"/>
          <c:h val="0.10827241977069525"/>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61</c:v>
                </c:pt>
                <c:pt idx="1">
                  <c:v>60</c:v>
                </c:pt>
                <c:pt idx="2">
                  <c:v>45</c:v>
                </c:pt>
                <c:pt idx="3">
                  <c:v>54</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53572864"/>
        <c:axId val="153574400"/>
      </c:bubbleChart>
      <c:valAx>
        <c:axId val="15357286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3574400"/>
        <c:crossesAt val="0"/>
        <c:crossBetween val="midCat"/>
      </c:valAx>
      <c:valAx>
        <c:axId val="153574400"/>
        <c:scaling>
          <c:orientation val="minMax"/>
          <c:max val="4"/>
          <c:min val="-1"/>
        </c:scaling>
        <c:delete val="1"/>
        <c:axPos val="l"/>
        <c:numFmt formatCode="General" sourceLinked="1"/>
        <c:majorTickMark val="out"/>
        <c:minorTickMark val="none"/>
        <c:tickLblPos val="nextTo"/>
        <c:crossAx val="153572864"/>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3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68</c:v>
                </c:pt>
                <c:pt idx="1">
                  <c:v>67</c:v>
                </c:pt>
                <c:pt idx="2">
                  <c:v>60</c:v>
                </c:pt>
                <c:pt idx="3">
                  <c:v>62</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53223552"/>
        <c:axId val="153225088"/>
      </c:bubbleChart>
      <c:valAx>
        <c:axId val="15322355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3225088"/>
        <c:crossesAt val="0"/>
        <c:crossBetween val="midCat"/>
      </c:valAx>
      <c:valAx>
        <c:axId val="153225088"/>
        <c:scaling>
          <c:orientation val="minMax"/>
          <c:max val="4"/>
          <c:min val="-1"/>
        </c:scaling>
        <c:delete val="1"/>
        <c:axPos val="l"/>
        <c:numFmt formatCode="General" sourceLinked="1"/>
        <c:majorTickMark val="out"/>
        <c:minorTickMark val="none"/>
        <c:tickLblPos val="nextTo"/>
        <c:crossAx val="153223552"/>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3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64</c:v>
                </c:pt>
                <c:pt idx="1">
                  <c:v>64</c:v>
                </c:pt>
                <c:pt idx="2">
                  <c:v>55</c:v>
                </c:pt>
                <c:pt idx="3">
                  <c:v>61</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53666688"/>
        <c:axId val="153668224"/>
      </c:bubbleChart>
      <c:valAx>
        <c:axId val="15366668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3668224"/>
        <c:crossesAt val="0"/>
        <c:crossBetween val="midCat"/>
      </c:valAx>
      <c:valAx>
        <c:axId val="153668224"/>
        <c:scaling>
          <c:orientation val="minMax"/>
          <c:max val="4"/>
          <c:min val="-1"/>
        </c:scaling>
        <c:delete val="1"/>
        <c:axPos val="l"/>
        <c:numFmt formatCode="General" sourceLinked="1"/>
        <c:majorTickMark val="out"/>
        <c:minorTickMark val="none"/>
        <c:tickLblPos val="nextTo"/>
        <c:crossAx val="153666688"/>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3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67</c:v>
                </c:pt>
                <c:pt idx="1">
                  <c:v>67</c:v>
                </c:pt>
                <c:pt idx="2">
                  <c:v>62</c:v>
                </c:pt>
                <c:pt idx="3">
                  <c:v>65</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53438080"/>
        <c:axId val="153439616"/>
      </c:bubbleChart>
      <c:valAx>
        <c:axId val="15343808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3439616"/>
        <c:crossesAt val="0"/>
        <c:crossBetween val="midCat"/>
      </c:valAx>
      <c:valAx>
        <c:axId val="153439616"/>
        <c:scaling>
          <c:orientation val="minMax"/>
          <c:max val="4"/>
          <c:min val="-1"/>
        </c:scaling>
        <c:delete val="1"/>
        <c:axPos val="l"/>
        <c:numFmt formatCode="General" sourceLinked="1"/>
        <c:majorTickMark val="out"/>
        <c:minorTickMark val="none"/>
        <c:tickLblPos val="nextTo"/>
        <c:crossAx val="153438080"/>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75</c:v>
                </c:pt>
                <c:pt idx="1">
                  <c:v>74</c:v>
                </c:pt>
                <c:pt idx="2">
                  <c:v>73</c:v>
                </c:pt>
                <c:pt idx="3">
                  <c:v>77</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53473792"/>
        <c:axId val="153475328"/>
      </c:bubbleChart>
      <c:valAx>
        <c:axId val="15347379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3475328"/>
        <c:crossesAt val="0"/>
        <c:crossBetween val="midCat"/>
      </c:valAx>
      <c:valAx>
        <c:axId val="153475328"/>
        <c:scaling>
          <c:orientation val="minMax"/>
          <c:max val="4"/>
          <c:min val="-1"/>
        </c:scaling>
        <c:delete val="1"/>
        <c:axPos val="l"/>
        <c:numFmt formatCode="General" sourceLinked="1"/>
        <c:majorTickMark val="out"/>
        <c:minorTickMark val="none"/>
        <c:tickLblPos val="nextTo"/>
        <c:crossAx val="153473792"/>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3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Sheet1!$B$2:$B$4</c:f>
              <c:numCache>
                <c:formatCode>General</c:formatCode>
                <c:ptCount val="3"/>
                <c:pt idx="0">
                  <c:v>57</c:v>
                </c:pt>
                <c:pt idx="1">
                  <c:v>57</c:v>
                </c:pt>
                <c:pt idx="2">
                  <c:v>47</c:v>
                </c:pt>
              </c:numCache>
            </c:numRef>
          </c:xVal>
          <c:yVal>
            <c:numRef>
              <c:f>Sheet1!$C$2:$C$4</c:f>
              <c:numCache>
                <c:formatCode>General</c:formatCode>
                <c:ptCount val="3"/>
                <c:pt idx="0">
                  <c:v>0</c:v>
                </c:pt>
                <c:pt idx="1">
                  <c:v>0</c:v>
                </c:pt>
                <c:pt idx="2">
                  <c:v>0</c:v>
                </c:pt>
              </c:numCache>
            </c:numRef>
          </c:yVal>
          <c:bubbleSize>
            <c:numRef>
              <c:f>Sheet1!$D$2:$D$4</c:f>
              <c:numCache>
                <c:formatCode>General</c:formatCode>
                <c:ptCount val="3"/>
                <c:pt idx="0">
                  <c:v>3</c:v>
                </c:pt>
                <c:pt idx="1">
                  <c:v>3</c:v>
                </c:pt>
                <c:pt idx="2">
                  <c:v>3</c:v>
                </c:pt>
              </c:numCache>
            </c:numRef>
          </c:bubbleSize>
          <c:bubble3D val="0"/>
        </c:ser>
        <c:dLbls>
          <c:showLegendKey val="0"/>
          <c:showVal val="0"/>
          <c:showCatName val="0"/>
          <c:showSerName val="0"/>
          <c:showPercent val="0"/>
          <c:showBubbleSize val="0"/>
        </c:dLbls>
        <c:bubbleScale val="60"/>
        <c:showNegBubbles val="0"/>
        <c:sizeRepresents val="w"/>
        <c:axId val="152549248"/>
        <c:axId val="152550784"/>
      </c:bubbleChart>
      <c:valAx>
        <c:axId val="15254924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2550784"/>
        <c:crossesAt val="0"/>
        <c:crossBetween val="midCat"/>
      </c:valAx>
      <c:valAx>
        <c:axId val="152550784"/>
        <c:scaling>
          <c:orientation val="minMax"/>
          <c:max val="4"/>
          <c:min val="-1"/>
        </c:scaling>
        <c:delete val="1"/>
        <c:axPos val="l"/>
        <c:numFmt formatCode="General" sourceLinked="1"/>
        <c:majorTickMark val="out"/>
        <c:minorTickMark val="none"/>
        <c:tickLblPos val="nextTo"/>
        <c:crossAx val="152549248"/>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3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Sheet1!$B$2:$B$6</c:f>
              <c:numCache>
                <c:formatCode>General</c:formatCode>
                <c:ptCount val="5"/>
                <c:pt idx="0">
                  <c:v>61</c:v>
                </c:pt>
                <c:pt idx="1">
                  <c:v>60</c:v>
                </c:pt>
                <c:pt idx="2">
                  <c:v>48</c:v>
                </c:pt>
                <c:pt idx="3">
                  <c:v>56</c:v>
                </c:pt>
              </c:numCache>
            </c:numRef>
          </c:xVal>
          <c:yVal>
            <c:numRef>
              <c:f>Sheet1!$C$2:$C$6</c:f>
              <c:numCache>
                <c:formatCode>General</c:formatCode>
                <c:ptCount val="5"/>
                <c:pt idx="0">
                  <c:v>0</c:v>
                </c:pt>
                <c:pt idx="1">
                  <c:v>0</c:v>
                </c:pt>
                <c:pt idx="2">
                  <c:v>0</c:v>
                </c:pt>
                <c:pt idx="3">
                  <c:v>0</c:v>
                </c:pt>
                <c:pt idx="4">
                  <c:v>0</c:v>
                </c:pt>
              </c:numCache>
            </c:numRef>
          </c:yVal>
          <c:bubbleSize>
            <c:numRef>
              <c:f>Sheet1!$D$2:$D$6</c:f>
              <c:numCache>
                <c:formatCode>General</c:formatCode>
                <c:ptCount val="5"/>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52605440"/>
        <c:axId val="152606976"/>
      </c:bubbleChart>
      <c:valAx>
        <c:axId val="15260544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2606976"/>
        <c:crossesAt val="0"/>
        <c:crossBetween val="midCat"/>
      </c:valAx>
      <c:valAx>
        <c:axId val="152606976"/>
        <c:scaling>
          <c:orientation val="minMax"/>
          <c:max val="4"/>
          <c:min val="-1"/>
        </c:scaling>
        <c:delete val="1"/>
        <c:axPos val="l"/>
        <c:numFmt formatCode="General" sourceLinked="1"/>
        <c:majorTickMark val="out"/>
        <c:minorTickMark val="none"/>
        <c:tickLblPos val="nextTo"/>
        <c:crossAx val="152605440"/>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3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layout>
        <c:manualLayout>
          <c:xMode val="edge"/>
          <c:yMode val="edge"/>
          <c:x val="7.6999999999999999E-2"/>
          <c:y val="7.4999999999999997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74</c:v>
                </c:pt>
                <c:pt idx="1">
                  <c:v>73</c:v>
                </c:pt>
                <c:pt idx="2">
                  <c:v>62</c:v>
                </c:pt>
                <c:pt idx="3">
                  <c:v>69</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29701376"/>
        <c:axId val="129702912"/>
      </c:bubbleChart>
      <c:valAx>
        <c:axId val="12970137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9702912"/>
        <c:crossesAt val="0"/>
        <c:crossBetween val="midCat"/>
      </c:valAx>
      <c:valAx>
        <c:axId val="129702912"/>
        <c:scaling>
          <c:orientation val="minMax"/>
          <c:max val="4"/>
          <c:min val="-1"/>
        </c:scaling>
        <c:delete val="1"/>
        <c:axPos val="l"/>
        <c:numFmt formatCode="General" sourceLinked="1"/>
        <c:majorTickMark val="out"/>
        <c:minorTickMark val="none"/>
        <c:tickLblPos val="nextTo"/>
        <c:crossAx val="129701376"/>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81</c:v>
                </c:pt>
                <c:pt idx="1">
                  <c:v>81</c:v>
                </c:pt>
                <c:pt idx="2">
                  <c:v>77</c:v>
                </c:pt>
                <c:pt idx="3">
                  <c:v>82</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29745280"/>
        <c:axId val="129746816"/>
      </c:bubbleChart>
      <c:valAx>
        <c:axId val="12974528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9746816"/>
        <c:crossesAt val="0"/>
        <c:crossBetween val="midCat"/>
      </c:valAx>
      <c:valAx>
        <c:axId val="129746816"/>
        <c:scaling>
          <c:orientation val="minMax"/>
          <c:max val="4"/>
          <c:min val="-1"/>
        </c:scaling>
        <c:delete val="1"/>
        <c:axPos val="l"/>
        <c:numFmt formatCode="General" sourceLinked="1"/>
        <c:majorTickMark val="out"/>
        <c:minorTickMark val="none"/>
        <c:tickLblPos val="nextTo"/>
        <c:crossAx val="129745280"/>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Sheet1!$B$2:$B$4</c:f>
              <c:numCache>
                <c:formatCode>General</c:formatCode>
                <c:ptCount val="3"/>
                <c:pt idx="0">
                  <c:v>49</c:v>
                </c:pt>
                <c:pt idx="1">
                  <c:v>53</c:v>
                </c:pt>
                <c:pt idx="2">
                  <c:v>30</c:v>
                </c:pt>
              </c:numCache>
            </c:numRef>
          </c:xVal>
          <c:yVal>
            <c:numRef>
              <c:f>Sheet1!$C$2:$C$4</c:f>
              <c:numCache>
                <c:formatCode>General</c:formatCode>
                <c:ptCount val="3"/>
                <c:pt idx="0">
                  <c:v>0</c:v>
                </c:pt>
                <c:pt idx="1">
                  <c:v>0</c:v>
                </c:pt>
                <c:pt idx="2">
                  <c:v>0</c:v>
                </c:pt>
              </c:numCache>
            </c:numRef>
          </c:yVal>
          <c:bubbleSize>
            <c:numRef>
              <c:f>Sheet1!$D$2:$D$4</c:f>
              <c:numCache>
                <c:formatCode>General</c:formatCode>
                <c:ptCount val="3"/>
                <c:pt idx="0">
                  <c:v>3</c:v>
                </c:pt>
                <c:pt idx="1">
                  <c:v>3</c:v>
                </c:pt>
                <c:pt idx="2">
                  <c:v>3</c:v>
                </c:pt>
              </c:numCache>
            </c:numRef>
          </c:bubbleSize>
          <c:bubble3D val="0"/>
        </c:ser>
        <c:dLbls>
          <c:showLegendKey val="0"/>
          <c:showVal val="0"/>
          <c:showCatName val="0"/>
          <c:showSerName val="0"/>
          <c:showPercent val="0"/>
          <c:showBubbleSize val="0"/>
        </c:dLbls>
        <c:bubbleScale val="60"/>
        <c:showNegBubbles val="0"/>
        <c:sizeRepresents val="w"/>
        <c:axId val="130504192"/>
        <c:axId val="130505728"/>
      </c:bubbleChart>
      <c:valAx>
        <c:axId val="13050419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0505728"/>
        <c:crossesAt val="0"/>
        <c:crossBetween val="midCat"/>
      </c:valAx>
      <c:valAx>
        <c:axId val="130505728"/>
        <c:scaling>
          <c:orientation val="minMax"/>
          <c:max val="4"/>
          <c:min val="-1"/>
        </c:scaling>
        <c:delete val="1"/>
        <c:axPos val="l"/>
        <c:numFmt formatCode="General" sourceLinked="1"/>
        <c:majorTickMark val="out"/>
        <c:minorTickMark val="none"/>
        <c:tickLblPos val="nextTo"/>
        <c:crossAx val="130504192"/>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63</c:v>
                </c:pt>
                <c:pt idx="1">
                  <c:v>64</c:v>
                </c:pt>
                <c:pt idx="2">
                  <c:v>47</c:v>
                </c:pt>
                <c:pt idx="3">
                  <c:v>58</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30441600"/>
        <c:axId val="130443136"/>
      </c:bubbleChart>
      <c:valAx>
        <c:axId val="13044160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0443136"/>
        <c:crossesAt val="0"/>
        <c:crossBetween val="midCat"/>
      </c:valAx>
      <c:valAx>
        <c:axId val="130443136"/>
        <c:scaling>
          <c:orientation val="minMax"/>
          <c:max val="4"/>
          <c:min val="-1"/>
        </c:scaling>
        <c:delete val="1"/>
        <c:axPos val="l"/>
        <c:numFmt formatCode="General" sourceLinked="1"/>
        <c:majorTickMark val="out"/>
        <c:minorTickMark val="none"/>
        <c:tickLblPos val="nextTo"/>
        <c:crossAx val="130441600"/>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42</c:v>
                </c:pt>
                <c:pt idx="1">
                  <c:v>43</c:v>
                </c:pt>
                <c:pt idx="2">
                  <c:v>30</c:v>
                </c:pt>
                <c:pt idx="3">
                  <c:v>46</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30299392"/>
        <c:axId val="130300928"/>
      </c:bubbleChart>
      <c:valAx>
        <c:axId val="13029939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0300928"/>
        <c:crossesAt val="0"/>
        <c:crossBetween val="midCat"/>
      </c:valAx>
      <c:valAx>
        <c:axId val="130300928"/>
        <c:scaling>
          <c:orientation val="minMax"/>
          <c:max val="4"/>
          <c:min val="-1"/>
        </c:scaling>
        <c:delete val="1"/>
        <c:axPos val="l"/>
        <c:numFmt formatCode="General" sourceLinked="1"/>
        <c:majorTickMark val="out"/>
        <c:minorTickMark val="none"/>
        <c:tickLblPos val="nextTo"/>
        <c:crossAx val="130299392"/>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Y-Values</c:v>
                </c:pt>
              </c:strCache>
            </c:strRef>
          </c:tx>
          <c:invertIfNegative val="0"/>
          <c:dPt>
            <c:idx val="0"/>
            <c:invertIfNegative val="0"/>
            <c:bubble3D val="0"/>
            <c:spPr>
              <a:solidFill>
                <a:schemeClr val="accent3">
                  <a:lumMod val="75000"/>
                </a:schemeClr>
              </a:solidFill>
            </c:spPr>
          </c:dPt>
          <c:dPt>
            <c:idx val="1"/>
            <c:invertIfNegative val="0"/>
            <c:bubble3D val="0"/>
            <c:spPr>
              <a:solidFill>
                <a:srgbClr val="6F9D6B"/>
              </a:solidFill>
            </c:spPr>
          </c:dPt>
          <c:dPt>
            <c:idx val="2"/>
            <c:invertIfNegative val="0"/>
            <c:bubble3D val="0"/>
            <c:spPr>
              <a:solidFill>
                <a:srgbClr val="D1802F"/>
              </a:solidFill>
            </c:spPr>
          </c:dPt>
          <c:dPt>
            <c:idx val="3"/>
            <c:invertIfNegative val="0"/>
            <c:bubble3D val="0"/>
            <c:spPr>
              <a:solidFill>
                <a:srgbClr val="AA3848"/>
              </a:solidFill>
            </c:spPr>
          </c:dPt>
          <c:xVal>
            <c:numRef>
              <c:f>Sheet1!$B$2:$B$5</c:f>
              <c:numCache>
                <c:formatCode>General</c:formatCode>
                <c:ptCount val="4"/>
                <c:pt idx="0">
                  <c:v>79</c:v>
                </c:pt>
                <c:pt idx="1">
                  <c:v>79</c:v>
                </c:pt>
                <c:pt idx="2">
                  <c:v>67</c:v>
                </c:pt>
                <c:pt idx="3">
                  <c:v>70</c:v>
                </c:pt>
              </c:numCache>
            </c:numRef>
          </c:xVal>
          <c:yVal>
            <c:numRef>
              <c:f>Sheet1!$C$2:$C$5</c:f>
              <c:numCache>
                <c:formatCode>General</c:formatCode>
                <c:ptCount val="4"/>
                <c:pt idx="0">
                  <c:v>0</c:v>
                </c:pt>
                <c:pt idx="1">
                  <c:v>0</c:v>
                </c:pt>
                <c:pt idx="2">
                  <c:v>0</c:v>
                </c:pt>
                <c:pt idx="3">
                  <c:v>0</c:v>
                </c:pt>
              </c:numCache>
            </c:numRef>
          </c:yVal>
          <c:bubbleSize>
            <c:numRef>
              <c:f>Sheet1!$D$2:$D$5</c:f>
              <c:numCache>
                <c:formatCode>General</c:formatCode>
                <c:ptCount val="4"/>
                <c:pt idx="0">
                  <c:v>3</c:v>
                </c:pt>
                <c:pt idx="1">
                  <c:v>3</c:v>
                </c:pt>
                <c:pt idx="2">
                  <c:v>3</c:v>
                </c:pt>
                <c:pt idx="3">
                  <c:v>3</c:v>
                </c:pt>
              </c:numCache>
            </c:numRef>
          </c:bubbleSize>
          <c:bubble3D val="0"/>
        </c:ser>
        <c:dLbls>
          <c:showLegendKey val="0"/>
          <c:showVal val="0"/>
          <c:showCatName val="0"/>
          <c:showSerName val="0"/>
          <c:showPercent val="0"/>
          <c:showBubbleSize val="0"/>
        </c:dLbls>
        <c:bubbleScale val="60"/>
        <c:showNegBubbles val="0"/>
        <c:sizeRepresents val="w"/>
        <c:axId val="130347392"/>
        <c:axId val="130348928"/>
      </c:bubbleChart>
      <c:valAx>
        <c:axId val="13034739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0348928"/>
        <c:crossesAt val="0"/>
        <c:crossBetween val="midCat"/>
      </c:valAx>
      <c:valAx>
        <c:axId val="130348928"/>
        <c:scaling>
          <c:orientation val="minMax"/>
          <c:max val="4"/>
          <c:min val="-1"/>
        </c:scaling>
        <c:delete val="1"/>
        <c:axPos val="l"/>
        <c:numFmt formatCode="General" sourceLinked="1"/>
        <c:majorTickMark val="out"/>
        <c:minorTickMark val="none"/>
        <c:tickLblPos val="nextTo"/>
        <c:crossAx val="130347392"/>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0758373447724"/>
          <c:y val="0"/>
          <c:w val="0.48917077207010168"/>
          <c:h val="0.91247952981450742"/>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13</c:v>
                </c:pt>
                <c:pt idx="1">
                  <c:v>35</c:v>
                </c:pt>
                <c:pt idx="2">
                  <c:v>36</c:v>
                </c:pt>
                <c:pt idx="3">
                  <c:v>7</c:v>
                </c:pt>
                <c:pt idx="4">
                  <c:v>9</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accent5"/>
                      </a:solidFill>
                    </a:defRPr>
                  </a:pPr>
                  <a:endParaRPr lang="en-US"/>
                </a:p>
              </c:txPr>
              <c:showLegendKey val="0"/>
              <c:showVal val="1"/>
              <c:showCatName val="0"/>
              <c:showSerName val="0"/>
              <c:showPercent val="0"/>
              <c:showBubbleSize val="0"/>
            </c:dLbl>
            <c:dLbl>
              <c:idx val="3"/>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4"/>
              <c:spPr/>
              <c:txPr>
                <a:bodyPr/>
                <a:lstStyle/>
                <a:p>
                  <a:pPr>
                    <a:defRPr sz="1400" b="1">
                      <a:solidFill>
                        <a:schemeClr val="accent4"/>
                      </a:solidFill>
                    </a:defRPr>
                  </a:pPr>
                  <a:endParaRPr lang="en-US"/>
                </a:p>
              </c:tx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effective</c:v>
                </c:pt>
                <c:pt idx="1">
                  <c:v>Fairly effective</c:v>
                </c:pt>
                <c:pt idx="2">
                  <c:v>Not very effective</c:v>
                </c:pt>
                <c:pt idx="3">
                  <c:v>Not at all effective</c:v>
                </c:pt>
                <c:pt idx="4">
                  <c:v>Don't know</c:v>
                </c:pt>
              </c:strCache>
            </c:strRef>
          </c:cat>
          <c:val>
            <c:numRef>
              <c:f>Sheet1!$C$2:$C$6</c:f>
              <c:numCache>
                <c:formatCode>General</c:formatCode>
                <c:ptCount val="5"/>
                <c:pt idx="0">
                  <c:v>7</c:v>
                </c:pt>
                <c:pt idx="1">
                  <c:v>19</c:v>
                </c:pt>
                <c:pt idx="2">
                  <c:v>20</c:v>
                </c:pt>
                <c:pt idx="3">
                  <c:v>4</c:v>
                </c:pt>
                <c:pt idx="4">
                  <c:v>5</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0758373447724"/>
          <c:y val="0"/>
          <c:w val="0.48917077207010168"/>
          <c:h val="0.91247952981450742"/>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involved</c:v>
                </c:pt>
                <c:pt idx="1">
                  <c:v>Fairly involved</c:v>
                </c:pt>
                <c:pt idx="2">
                  <c:v>Not very involved</c:v>
                </c:pt>
                <c:pt idx="3">
                  <c:v>Not at all involved</c:v>
                </c:pt>
                <c:pt idx="4">
                  <c:v>Don't know</c:v>
                </c:pt>
              </c:strCache>
            </c:strRef>
          </c:cat>
          <c:val>
            <c:numRef>
              <c:f>Sheet1!$B$2:$B$6</c:f>
              <c:numCache>
                <c:formatCode>General</c:formatCode>
                <c:ptCount val="5"/>
                <c:pt idx="0">
                  <c:v>9</c:v>
                </c:pt>
                <c:pt idx="1">
                  <c:v>20</c:v>
                </c:pt>
                <c:pt idx="2">
                  <c:v>49</c:v>
                </c:pt>
                <c:pt idx="3">
                  <c:v>20</c:v>
                </c:pt>
                <c:pt idx="4">
                  <c:v>2</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accent5"/>
                      </a:solidFill>
                    </a:defRPr>
                  </a:pPr>
                  <a:endParaRPr lang="en-US"/>
                </a:p>
              </c:txPr>
              <c:showLegendKey val="0"/>
              <c:showVal val="1"/>
              <c:showCatName val="0"/>
              <c:showSerName val="0"/>
              <c:showPercent val="0"/>
              <c:showBubbleSize val="0"/>
            </c:dLbl>
            <c:dLbl>
              <c:idx val="3"/>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4"/>
              <c:spPr/>
              <c:txPr>
                <a:bodyPr/>
                <a:lstStyle/>
                <a:p>
                  <a:pPr>
                    <a:defRPr sz="1400" b="1">
                      <a:solidFill>
                        <a:schemeClr val="accent4"/>
                      </a:solidFill>
                    </a:defRPr>
                  </a:pPr>
                  <a:endParaRPr lang="en-US"/>
                </a:p>
              </c:tx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involved</c:v>
                </c:pt>
                <c:pt idx="1">
                  <c:v>Fairly involved</c:v>
                </c:pt>
                <c:pt idx="2">
                  <c:v>Not very involved</c:v>
                </c:pt>
                <c:pt idx="3">
                  <c:v>Not at all involved</c:v>
                </c:pt>
                <c:pt idx="4">
                  <c:v>Don't know</c:v>
                </c:pt>
              </c:strCache>
            </c:strRef>
          </c:cat>
          <c:val>
            <c:numRef>
              <c:f>Sheet1!$C$2:$C$6</c:f>
              <c:numCache>
                <c:formatCode>General</c:formatCode>
                <c:ptCount val="5"/>
                <c:pt idx="0">
                  <c:v>5</c:v>
                </c:pt>
                <c:pt idx="1">
                  <c:v>11</c:v>
                </c:pt>
                <c:pt idx="2">
                  <c:v>27</c:v>
                </c:pt>
                <c:pt idx="3">
                  <c:v>11</c:v>
                </c:pt>
                <c:pt idx="4">
                  <c:v>1</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0758373447724"/>
          <c:y val="0"/>
          <c:w val="0.48917077207010168"/>
          <c:h val="0.91247952981450742"/>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confident</c:v>
                </c:pt>
                <c:pt idx="1">
                  <c:v>Fairly confident</c:v>
                </c:pt>
                <c:pt idx="2">
                  <c:v>Not very confident</c:v>
                </c:pt>
                <c:pt idx="3">
                  <c:v>Not at all confident</c:v>
                </c:pt>
                <c:pt idx="4">
                  <c:v>Don't know</c:v>
                </c:pt>
              </c:strCache>
            </c:strRef>
          </c:cat>
          <c:val>
            <c:numRef>
              <c:f>Sheet1!$B$2:$B$6</c:f>
              <c:numCache>
                <c:formatCode>General</c:formatCode>
                <c:ptCount val="5"/>
                <c:pt idx="0">
                  <c:v>11</c:v>
                </c:pt>
                <c:pt idx="1">
                  <c:v>35</c:v>
                </c:pt>
                <c:pt idx="2">
                  <c:v>31</c:v>
                </c:pt>
                <c:pt idx="3">
                  <c:v>7</c:v>
                </c:pt>
                <c:pt idx="4">
                  <c:v>16</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accent5"/>
                      </a:solidFill>
                    </a:defRPr>
                  </a:pPr>
                  <a:endParaRPr lang="en-US"/>
                </a:p>
              </c:txPr>
              <c:showLegendKey val="0"/>
              <c:showVal val="1"/>
              <c:showCatName val="0"/>
              <c:showSerName val="0"/>
              <c:showPercent val="0"/>
              <c:showBubbleSize val="0"/>
            </c:dLbl>
            <c:dLbl>
              <c:idx val="3"/>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4"/>
              <c:spPr/>
              <c:txPr>
                <a:bodyPr/>
                <a:lstStyle/>
                <a:p>
                  <a:pPr>
                    <a:defRPr sz="1400" b="1">
                      <a:solidFill>
                        <a:schemeClr val="accent4"/>
                      </a:solidFill>
                    </a:defRPr>
                  </a:pPr>
                  <a:endParaRPr lang="en-US"/>
                </a:p>
              </c:tx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confident</c:v>
                </c:pt>
                <c:pt idx="1">
                  <c:v>Fairly confident</c:v>
                </c:pt>
                <c:pt idx="2">
                  <c:v>Not very confident</c:v>
                </c:pt>
                <c:pt idx="3">
                  <c:v>Not at all confident</c:v>
                </c:pt>
                <c:pt idx="4">
                  <c:v>Don't know</c:v>
                </c:pt>
              </c:strCache>
            </c:strRef>
          </c:cat>
          <c:val>
            <c:numRef>
              <c:f>Sheet1!$C$2:$C$6</c:f>
              <c:numCache>
                <c:formatCode>General</c:formatCode>
                <c:ptCount val="5"/>
                <c:pt idx="0">
                  <c:v>6</c:v>
                </c:pt>
                <c:pt idx="1">
                  <c:v>19</c:v>
                </c:pt>
                <c:pt idx="2">
                  <c:v>17</c:v>
                </c:pt>
                <c:pt idx="3">
                  <c:v>4</c:v>
                </c:pt>
                <c:pt idx="4">
                  <c:v>9</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18785863920111"/>
          <c:y val="0.12459828809870799"/>
          <c:w val="0.64323050495470524"/>
          <c:h val="0.80823944398334824"/>
        </c:manualLayout>
      </c:layout>
      <c:barChart>
        <c:barDir val="bar"/>
        <c:grouping val="clustered"/>
        <c:varyColors val="0"/>
        <c:ser>
          <c:idx val="0"/>
          <c:order val="0"/>
          <c:tx>
            <c:strRef>
              <c:f>Sheet1!$B$1</c:f>
              <c:strCache>
                <c:ptCount val="1"/>
                <c:pt idx="0">
                  <c:v>2015</c:v>
                </c:pt>
              </c:strCache>
            </c:strRef>
          </c:tx>
          <c:spPr>
            <a:solidFill>
              <a:srgbClr val="6F9D6B"/>
            </a:solidFill>
            <a:ln w="19050">
              <a:solidFill>
                <a:schemeClr val="bg1"/>
              </a:solidFill>
            </a:ln>
          </c:spPr>
          <c:invertIfNegative val="0"/>
          <c:dLbls>
            <c:numFmt formatCode="General\%" sourceLinked="0"/>
            <c:spPr>
              <a:noFill/>
            </c:spPr>
            <c:txPr>
              <a:bodyPr/>
              <a:lstStyle/>
              <a:p>
                <a:pPr>
                  <a:defRPr lang="en-GB" sz="1400" b="1">
                    <a:solidFill>
                      <a:schemeClr val="tx1"/>
                    </a:solidFill>
                  </a:defRPr>
                </a:pPr>
                <a:endParaRPr lang="en-US"/>
              </a:p>
            </c:txPr>
            <c:showLegendKey val="0"/>
            <c:showVal val="1"/>
            <c:showCatName val="0"/>
            <c:showSerName val="0"/>
            <c:showPercent val="0"/>
            <c:showBubbleSize val="0"/>
            <c:showLeaderLines val="0"/>
          </c:dLbls>
          <c:cat>
            <c:strRef>
              <c:f>Sheet1!$A$2:$A$9</c:f>
              <c:strCache>
                <c:ptCount val="8"/>
                <c:pt idx="0">
                  <c:v>Weekly</c:v>
                </c:pt>
                <c:pt idx="1">
                  <c:v>Twice a month</c:v>
                </c:pt>
                <c:pt idx="2">
                  <c:v>Once a month</c:v>
                </c:pt>
                <c:pt idx="3">
                  <c:v>Quarterly</c:v>
                </c:pt>
                <c:pt idx="4">
                  <c:v>Twice a year</c:v>
                </c:pt>
                <c:pt idx="5">
                  <c:v>Once a year</c:v>
                </c:pt>
                <c:pt idx="6">
                  <c:v>Less than once a year</c:v>
                </c:pt>
                <c:pt idx="7">
                  <c:v>Don't know</c:v>
                </c:pt>
              </c:strCache>
            </c:strRef>
          </c:cat>
          <c:val>
            <c:numRef>
              <c:f>Sheet1!$B$2:$B$9</c:f>
              <c:numCache>
                <c:formatCode>0%</c:formatCode>
                <c:ptCount val="8"/>
                <c:pt idx="0">
                  <c:v>9</c:v>
                </c:pt>
                <c:pt idx="1">
                  <c:v>7</c:v>
                </c:pt>
                <c:pt idx="2">
                  <c:v>24</c:v>
                </c:pt>
                <c:pt idx="3">
                  <c:v>24</c:v>
                </c:pt>
                <c:pt idx="4">
                  <c:v>13</c:v>
                </c:pt>
                <c:pt idx="5">
                  <c:v>2</c:v>
                </c:pt>
                <c:pt idx="6">
                  <c:v>7</c:v>
                </c:pt>
                <c:pt idx="7">
                  <c:v>15</c:v>
                </c:pt>
              </c:numCache>
            </c:numRef>
          </c:val>
        </c:ser>
        <c:ser>
          <c:idx val="1"/>
          <c:order val="1"/>
          <c:tx>
            <c:strRef>
              <c:f>Sheet1!$C$1</c:f>
              <c:strCache>
                <c:ptCount val="1"/>
                <c:pt idx="0">
                  <c:v>2014</c:v>
                </c:pt>
              </c:strCache>
            </c:strRef>
          </c:tx>
          <c:spPr>
            <a:solidFill>
              <a:schemeClr val="accent2"/>
            </a:solidFill>
            <a:ln>
              <a:solidFill>
                <a:schemeClr val="bg1"/>
              </a:solidFill>
            </a:ln>
          </c:spPr>
          <c:invertIfNegative val="0"/>
          <c:dLbls>
            <c:numFmt formatCode="General\%" sourceLinked="0"/>
            <c:txPr>
              <a:bodyPr/>
              <a:lstStyle/>
              <a:p>
                <a:pPr>
                  <a:defRPr sz="1400" b="1">
                    <a:solidFill>
                      <a:schemeClr val="tx1">
                        <a:lumMod val="90000"/>
                        <a:lumOff val="10000"/>
                      </a:schemeClr>
                    </a:solidFill>
                  </a:defRPr>
                </a:pPr>
                <a:endParaRPr lang="en-US"/>
              </a:p>
            </c:txPr>
            <c:showLegendKey val="0"/>
            <c:showVal val="1"/>
            <c:showCatName val="0"/>
            <c:showSerName val="0"/>
            <c:showPercent val="0"/>
            <c:showBubbleSize val="0"/>
            <c:showLeaderLines val="0"/>
          </c:dLbls>
          <c:cat>
            <c:strRef>
              <c:f>Sheet1!$A$2:$A$9</c:f>
              <c:strCache>
                <c:ptCount val="8"/>
                <c:pt idx="0">
                  <c:v>Weekly</c:v>
                </c:pt>
                <c:pt idx="1">
                  <c:v>Twice a month</c:v>
                </c:pt>
                <c:pt idx="2">
                  <c:v>Once a month</c:v>
                </c:pt>
                <c:pt idx="3">
                  <c:v>Quarterly</c:v>
                </c:pt>
                <c:pt idx="4">
                  <c:v>Twice a year</c:v>
                </c:pt>
                <c:pt idx="5">
                  <c:v>Once a year</c:v>
                </c:pt>
                <c:pt idx="6">
                  <c:v>Less than once a year</c:v>
                </c:pt>
                <c:pt idx="7">
                  <c:v>Don't know</c:v>
                </c:pt>
              </c:strCache>
            </c:strRef>
          </c:cat>
          <c:val>
            <c:numRef>
              <c:f>Sheet1!$C$2:$C$9</c:f>
              <c:numCache>
                <c:formatCode>General</c:formatCode>
                <c:ptCount val="8"/>
                <c:pt idx="0">
                  <c:v>10</c:v>
                </c:pt>
                <c:pt idx="1">
                  <c:v>8</c:v>
                </c:pt>
                <c:pt idx="2">
                  <c:v>20</c:v>
                </c:pt>
                <c:pt idx="3">
                  <c:v>22</c:v>
                </c:pt>
                <c:pt idx="4">
                  <c:v>8</c:v>
                </c:pt>
                <c:pt idx="5">
                  <c:v>10</c:v>
                </c:pt>
                <c:pt idx="6">
                  <c:v>4</c:v>
                </c:pt>
                <c:pt idx="7">
                  <c:v>16</c:v>
                </c:pt>
              </c:numCache>
            </c:numRef>
          </c:val>
        </c:ser>
        <c:dLbls>
          <c:showLegendKey val="0"/>
          <c:showVal val="1"/>
          <c:showCatName val="0"/>
          <c:showSerName val="0"/>
          <c:showPercent val="0"/>
          <c:showBubbleSize val="0"/>
        </c:dLbls>
        <c:gapWidth val="56"/>
        <c:axId val="131974656"/>
        <c:axId val="131976192"/>
      </c:barChart>
      <c:catAx>
        <c:axId val="131974656"/>
        <c:scaling>
          <c:orientation val="maxMin"/>
        </c:scaling>
        <c:delete val="0"/>
        <c:axPos val="l"/>
        <c:majorTickMark val="none"/>
        <c:minorTickMark val="none"/>
        <c:tickLblPos val="nextTo"/>
        <c:spPr>
          <a:ln>
            <a:noFill/>
          </a:ln>
        </c:spPr>
        <c:txPr>
          <a:bodyPr/>
          <a:lstStyle/>
          <a:p>
            <a:pPr>
              <a:defRPr lang="en-GB" sz="1200">
                <a:solidFill>
                  <a:schemeClr val="tx1"/>
                </a:solidFill>
              </a:defRPr>
            </a:pPr>
            <a:endParaRPr lang="en-US"/>
          </a:p>
        </c:txPr>
        <c:crossAx val="131976192"/>
        <c:crosses val="autoZero"/>
        <c:auto val="1"/>
        <c:lblAlgn val="ctr"/>
        <c:lblOffset val="100"/>
        <c:noMultiLvlLbl val="0"/>
      </c:catAx>
      <c:valAx>
        <c:axId val="131976192"/>
        <c:scaling>
          <c:orientation val="minMax"/>
        </c:scaling>
        <c:delete val="1"/>
        <c:axPos val="t"/>
        <c:numFmt formatCode="0%" sourceLinked="1"/>
        <c:majorTickMark val="none"/>
        <c:minorTickMark val="none"/>
        <c:tickLblPos val="none"/>
        <c:crossAx val="131974656"/>
        <c:crosses val="autoZero"/>
        <c:crossBetween val="between"/>
      </c:valAx>
      <c:spPr>
        <a:noFill/>
        <a:ln w="25400">
          <a:noFill/>
        </a:ln>
      </c:spPr>
    </c:plotArea>
    <c:legend>
      <c:legendPos val="t"/>
      <c:layout>
        <c:manualLayout>
          <c:xMode val="edge"/>
          <c:yMode val="edge"/>
          <c:x val="0.28445871107145526"/>
          <c:y val="3.5785073800173574E-2"/>
          <c:w val="0.45655601643981619"/>
          <c:h val="6.622512957497475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0758373447724"/>
          <c:y val="0"/>
          <c:w val="0.48917077207010168"/>
          <c:h val="0.91247952981450742"/>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rgbClr val="BE0F34"/>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accent3">
                  <a:lumMod val="50000"/>
                </a:schemeClr>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8030674866971663E-3"/>
                  <c:y val="-5.3870588023779151E-3"/>
                </c:manualLayout>
              </c:layout>
              <c:showLegendKey val="0"/>
              <c:showVal val="1"/>
              <c:showCatName val="0"/>
              <c:showSerName val="0"/>
              <c:showPercent val="0"/>
              <c:showBubbleSize val="0"/>
            </c:dLbl>
            <c:dLbl>
              <c:idx val="5"/>
              <c:layout>
                <c:manualLayout>
                  <c:x val="9.8589634821720142E-3"/>
                  <c:y val="-5.7256554264904901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27</c:v>
                </c:pt>
                <c:pt idx="1">
                  <c:v>36</c:v>
                </c:pt>
                <c:pt idx="2">
                  <c:v>20</c:v>
                </c:pt>
                <c:pt idx="3">
                  <c:v>9</c:v>
                </c:pt>
                <c:pt idx="4">
                  <c:v>2</c:v>
                </c:pt>
                <c:pt idx="5">
                  <c:v>5</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rgbClr val="C00000"/>
                      </a:solidFill>
                    </a:defRPr>
                  </a:pPr>
                  <a:endParaRPr lang="en-US"/>
                </a:p>
              </c:txPr>
              <c:showLegendKey val="0"/>
              <c:showVal val="1"/>
              <c:showCatName val="0"/>
              <c:showSerName val="0"/>
              <c:showPercent val="0"/>
              <c:showBubbleSize val="0"/>
            </c:dLbl>
            <c:dLbl>
              <c:idx val="4"/>
              <c:spPr/>
              <c:txPr>
                <a:bodyPr/>
                <a:lstStyle/>
                <a:p>
                  <a:pPr>
                    <a:defRPr sz="1400" b="1">
                      <a:solidFill>
                        <a:schemeClr val="accent4"/>
                      </a:solidFill>
                    </a:defRPr>
                  </a:pPr>
                  <a:endParaRPr lang="en-US"/>
                </a:p>
              </c:txPr>
              <c:showLegendKey val="0"/>
              <c:showVal val="1"/>
              <c:showCatName val="0"/>
              <c:showSerName val="0"/>
              <c:showPercent val="0"/>
              <c:showBubbleSize val="0"/>
            </c:dLbl>
            <c:dLbl>
              <c:idx val="5"/>
              <c:spPr/>
              <c:txPr>
                <a:bodyPr/>
                <a:lstStyle/>
                <a:p>
                  <a:pPr>
                    <a:defRPr sz="1400" b="1">
                      <a:solidFill>
                        <a:schemeClr val="accent4">
                          <a:lumMod val="50000"/>
                        </a:schemeClr>
                      </a:solidFill>
                    </a:defRPr>
                  </a:pPr>
                  <a:endParaRPr lang="en-US"/>
                </a:p>
              </c:tx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15</c:v>
                </c:pt>
                <c:pt idx="1">
                  <c:v>20</c:v>
                </c:pt>
                <c:pt idx="2">
                  <c:v>11</c:v>
                </c:pt>
                <c:pt idx="3">
                  <c:v>5</c:v>
                </c:pt>
                <c:pt idx="4">
                  <c:v>1</c:v>
                </c:pt>
                <c:pt idx="5">
                  <c:v>3</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5D0000"/>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50758373447724"/>
          <c:y val="0"/>
          <c:w val="0.48917077207010168"/>
          <c:h val="0.91247952981450742"/>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Pt>
            <c:idx val="6"/>
            <c:bubble3D val="0"/>
            <c:spPr>
              <a:solidFill>
                <a:schemeClr val="accent3">
                  <a:lumMod val="50000"/>
                </a:schemeClr>
              </a:solidFill>
            </c:spPr>
          </c:dPt>
          <c:dLbls>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2.8030674866971663E-3"/>
                  <c:y val="-5.3870588023779151E-3"/>
                </c:manualLayout>
              </c:layout>
              <c:tx>
                <c:rich>
                  <a:bodyPr/>
                  <a:lstStyle/>
                  <a:p>
                    <a:endParaRPr lang="en-GB"/>
                  </a:p>
                </c:rich>
              </c:tx>
              <c:showLegendKey val="0"/>
              <c:showVal val="1"/>
              <c:showCatName val="0"/>
              <c:showSerName val="0"/>
              <c:showPercent val="0"/>
              <c:showBubbleSize val="0"/>
            </c:dLbl>
            <c:dLbl>
              <c:idx val="5"/>
              <c:layout>
                <c:manualLayout>
                  <c:x val="9.8589634821720142E-3"/>
                  <c:y val="-5.7256554264904901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60</c:v>
                </c:pt>
                <c:pt idx="1">
                  <c:v>40</c:v>
                </c:pt>
                <c:pt idx="2">
                  <c:v>0</c:v>
                </c:pt>
                <c:pt idx="3">
                  <c:v>0</c:v>
                </c:pt>
                <c:pt idx="4">
                  <c:v>0</c:v>
                </c:pt>
                <c:pt idx="5">
                  <c:v>0</c:v>
                </c:pt>
              </c:numCache>
            </c:numRef>
          </c:val>
        </c:ser>
        <c:ser>
          <c:idx val="1"/>
          <c:order val="1"/>
          <c:tx>
            <c:strRef>
              <c:f>Sheet1!$C$1</c:f>
              <c:strCache>
                <c:ptCount val="1"/>
                <c:pt idx="0">
                  <c:v>Column1</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tx>
                <c:rich>
                  <a:bodyPr/>
                  <a:lstStyle/>
                  <a:p>
                    <a:pPr>
                      <a:defRPr sz="1400" b="1">
                        <a:solidFill>
                          <a:schemeClr val="bg1">
                            <a:lumMod val="50000"/>
                          </a:schemeClr>
                        </a:solidFill>
                      </a:defRPr>
                    </a:pPr>
                    <a:endParaRPr lang="en-GB"/>
                  </a:p>
                </c:rich>
              </c:tx>
              <c:spPr/>
              <c:showLegendKey val="0"/>
              <c:showVal val="1"/>
              <c:showCatName val="0"/>
              <c:showSerName val="0"/>
              <c:showPercent val="0"/>
              <c:showBubbleSize val="0"/>
            </c:dLbl>
            <c:dLbl>
              <c:idx val="3"/>
              <c:tx>
                <c:rich>
                  <a:bodyPr/>
                  <a:lstStyle/>
                  <a:p>
                    <a:pPr>
                      <a:defRPr sz="1400" b="1">
                        <a:solidFill>
                          <a:srgbClr val="C00000"/>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4"/>
                        </a:solidFill>
                      </a:defRPr>
                    </a:pPr>
                    <a:endParaRPr lang="en-GB"/>
                  </a:p>
                </c:rich>
              </c:tx>
              <c:spPr/>
              <c:showLegendKey val="0"/>
              <c:showVal val="1"/>
              <c:showCatName val="0"/>
              <c:showSerName val="0"/>
              <c:showPercent val="0"/>
              <c:showBubbleSize val="0"/>
            </c:dLbl>
            <c:dLbl>
              <c:idx val="5"/>
              <c:tx>
                <c:rich>
                  <a:bodyPr/>
                  <a:lstStyle/>
                  <a:p>
                    <a:pPr>
                      <a:defRPr sz="1400" b="1">
                        <a:solidFill>
                          <a:schemeClr val="accent4">
                            <a:lumMod val="50000"/>
                          </a:schemeClr>
                        </a:solidFill>
                      </a:defRPr>
                    </a:pPr>
                    <a:endParaRPr lang="en-GB"/>
                  </a:p>
                </c:rich>
              </c:tx>
              <c:spPr/>
              <c:showLegendKey val="0"/>
              <c:showVal val="1"/>
              <c:showCatName val="0"/>
              <c:showSerName val="0"/>
              <c:showPercent val="0"/>
              <c:showBubbleSize val="0"/>
            </c:dLbl>
            <c:dLbl>
              <c:idx val="6"/>
              <c:spPr/>
              <c:txPr>
                <a:bodyPr/>
                <a:lstStyle/>
                <a:p>
                  <a:pPr>
                    <a:defRPr sz="1400" b="1">
                      <a:solidFill>
                        <a:schemeClr val="accent3">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3</c:v>
                </c:pt>
                <c:pt idx="1">
                  <c:v>2</c:v>
                </c:pt>
                <c:pt idx="2">
                  <c:v>0</c:v>
                </c:pt>
                <c:pt idx="3">
                  <c:v>0</c:v>
                </c:pt>
                <c:pt idx="4">
                  <c:v>0</c:v>
                </c:pt>
                <c:pt idx="5">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0"/>
          <c:y val="0.88890317309865297"/>
          <c:w val="0.99906478053018988"/>
          <c:h val="0.1009069227359361"/>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accent4"/>
              </a:solidFill>
            </c:spPr>
          </c:dPt>
          <c:dPt>
            <c:idx val="6"/>
            <c:bubble3D val="0"/>
            <c:spPr>
              <a:solidFill>
                <a:schemeClr val="tx2">
                  <a:lumMod val="50000"/>
                </a:schemeClr>
              </a:solidFill>
            </c:spPr>
          </c:dPt>
          <c:dLbls>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1.560320320555337E-4"/>
                  <c:y val="-6.3096340609063344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involved</c:v>
                </c:pt>
                <c:pt idx="1">
                  <c:v>Fairly involved</c:v>
                </c:pt>
                <c:pt idx="2">
                  <c:v>Not very involved</c:v>
                </c:pt>
                <c:pt idx="3">
                  <c:v>Not at all involved</c:v>
                </c:pt>
                <c:pt idx="4">
                  <c:v>Don't know</c:v>
                </c:pt>
              </c:strCache>
            </c:strRef>
          </c:cat>
          <c:val>
            <c:numRef>
              <c:f>Sheet1!$B$2:$B$6</c:f>
              <c:numCache>
                <c:formatCode>General</c:formatCode>
                <c:ptCount val="5"/>
                <c:pt idx="0">
                  <c:v>60</c:v>
                </c:pt>
                <c:pt idx="1">
                  <c:v>40</c:v>
                </c:pt>
                <c:pt idx="2">
                  <c:v>0</c:v>
                </c:pt>
                <c:pt idx="3">
                  <c:v>0</c:v>
                </c:pt>
                <c:pt idx="4">
                  <c:v>0</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3"/>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4"/>
                        </a:solidFill>
                      </a:defRPr>
                    </a:pPr>
                    <a:endParaRPr lang="en-GB"/>
                  </a:p>
                </c:rich>
              </c:tx>
              <c:spPr/>
              <c:showLegendKey val="0"/>
              <c:showVal val="1"/>
              <c:showCatName val="0"/>
              <c:showSerName val="0"/>
              <c:showPercent val="0"/>
              <c:showBubbleSize val="0"/>
            </c:dLbl>
            <c:dLbl>
              <c:idx val="5"/>
              <c:spPr/>
              <c:txPr>
                <a:bodyPr/>
                <a:lstStyle/>
                <a:p>
                  <a:pPr>
                    <a:defRPr sz="1400" b="1">
                      <a:solidFill>
                        <a:schemeClr val="accent4"/>
                      </a:solidFill>
                    </a:defRPr>
                  </a:pPr>
                  <a:endParaRPr lang="en-US"/>
                </a:p>
              </c:txPr>
              <c:showLegendKey val="0"/>
              <c:showVal val="1"/>
              <c:showCatName val="0"/>
              <c:showSerName val="0"/>
              <c:showPercent val="0"/>
              <c:showBubbleSize val="0"/>
            </c:dLbl>
            <c:dLbl>
              <c:idx val="6"/>
              <c:spPr/>
              <c:txPr>
                <a:bodyPr/>
                <a:lstStyle/>
                <a:p>
                  <a:pPr>
                    <a:defRPr sz="1400" b="1">
                      <a:solidFill>
                        <a:schemeClr val="tx2">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involved</c:v>
                </c:pt>
                <c:pt idx="1">
                  <c:v>Fairly involved</c:v>
                </c:pt>
                <c:pt idx="2">
                  <c:v>Not very involved</c:v>
                </c:pt>
                <c:pt idx="3">
                  <c:v>Not at all involved</c:v>
                </c:pt>
                <c:pt idx="4">
                  <c:v>Don't know</c:v>
                </c:pt>
              </c:strCache>
            </c:strRef>
          </c:cat>
          <c:val>
            <c:numRef>
              <c:f>Sheet1!$C$2:$C$6</c:f>
              <c:numCache>
                <c:formatCode>General</c:formatCode>
                <c:ptCount val="5"/>
                <c:pt idx="0">
                  <c:v>3</c:v>
                </c:pt>
                <c:pt idx="1">
                  <c:v>2</c:v>
                </c:pt>
                <c:pt idx="2">
                  <c:v>0</c:v>
                </c:pt>
                <c:pt idx="3">
                  <c:v>0</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4536846355743993E-2"/>
          <c:y val="0.86072254537585557"/>
          <c:w val="0.93002966075994942"/>
          <c:h val="0.1309257513728469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07607124060627E-2"/>
          <c:y val="3.5322193583450755E-2"/>
          <c:w val="0.84803702899358857"/>
          <c:h val="0.85584150723032326"/>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accent5"/>
              </a:solidFill>
            </c:spPr>
          </c:dPt>
          <c:dPt>
            <c:idx val="3"/>
            <c:bubble3D val="0"/>
            <c:spPr>
              <a:solidFill>
                <a:schemeClr val="accent5">
                  <a:lumMod val="50000"/>
                </a:schemeClr>
              </a:solidFill>
            </c:spPr>
          </c:dPt>
          <c:dPt>
            <c:idx val="4"/>
            <c:bubble3D val="0"/>
            <c:spPr>
              <a:solidFill>
                <a:schemeClr val="accent4"/>
              </a:solidFill>
            </c:spPr>
          </c:dPt>
          <c:dPt>
            <c:idx val="5"/>
            <c:bubble3D val="0"/>
            <c:spPr>
              <a:solidFill>
                <a:schemeClr val="accent4"/>
              </a:solidFill>
            </c:spPr>
          </c:dPt>
          <c:dPt>
            <c:idx val="6"/>
            <c:bubble3D val="0"/>
            <c:spPr>
              <a:solidFill>
                <a:schemeClr val="tx2">
                  <a:lumMod val="50000"/>
                </a:schemeClr>
              </a:solidFill>
            </c:spPr>
          </c:dPt>
          <c:dLbls>
            <c:dLbl>
              <c:idx val="2"/>
              <c:tx>
                <c:rich>
                  <a:bodyPr/>
                  <a:lstStyle/>
                  <a:p>
                    <a:endParaRPr lang="en-GB"/>
                  </a:p>
                </c:rich>
              </c:tx>
              <c:showLegendKey val="0"/>
              <c:showVal val="1"/>
              <c:showCatName val="0"/>
              <c:showSerName val="0"/>
              <c:showPercent val="0"/>
              <c:showBubbleSize val="0"/>
            </c:dLbl>
            <c:dLbl>
              <c:idx val="3"/>
              <c:layout>
                <c:manualLayout>
                  <c:x val="-6.4134288109401983E-3"/>
                  <c:y val="-5.8637621805807628E-3"/>
                </c:manualLayout>
              </c:layout>
              <c:tx>
                <c:rich>
                  <a:bodyPr/>
                  <a:lstStyle/>
                  <a:p>
                    <a:endParaRPr lang="en-GB"/>
                  </a:p>
                </c:rich>
              </c:tx>
              <c:showLegendKey val="0"/>
              <c:showVal val="1"/>
              <c:showCatName val="0"/>
              <c:showSerName val="0"/>
              <c:showPercent val="0"/>
              <c:showBubbleSize val="0"/>
            </c:dLbl>
            <c:dLbl>
              <c:idx val="4"/>
              <c:layout>
                <c:manualLayout>
                  <c:x val="-1.560320320555337E-4"/>
                  <c:y val="-6.3096340609063344E-3"/>
                </c:manualLayout>
              </c:layout>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Very involved</c:v>
                </c:pt>
                <c:pt idx="1">
                  <c:v>Fairly involved</c:v>
                </c:pt>
                <c:pt idx="2">
                  <c:v>Not very involved</c:v>
                </c:pt>
                <c:pt idx="3">
                  <c:v>Not at all involved</c:v>
                </c:pt>
                <c:pt idx="4">
                  <c:v>Don't know</c:v>
                </c:pt>
              </c:strCache>
            </c:strRef>
          </c:cat>
          <c:val>
            <c:numRef>
              <c:f>Sheet1!$B$2:$B$6</c:f>
              <c:numCache>
                <c:formatCode>General</c:formatCode>
                <c:ptCount val="5"/>
                <c:pt idx="0">
                  <c:v>40</c:v>
                </c:pt>
                <c:pt idx="1">
                  <c:v>60</c:v>
                </c:pt>
                <c:pt idx="2">
                  <c:v>0</c:v>
                </c:pt>
                <c:pt idx="3">
                  <c:v>0</c:v>
                </c:pt>
                <c:pt idx="4">
                  <c:v>0</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tx>
                <c:rich>
                  <a:bodyPr/>
                  <a:lstStyle/>
                  <a:p>
                    <a:pPr>
                      <a:defRPr sz="1400" b="1">
                        <a:solidFill>
                          <a:schemeClr val="accent5"/>
                        </a:solidFill>
                      </a:defRPr>
                    </a:pPr>
                    <a:endParaRPr lang="en-GB"/>
                  </a:p>
                </c:rich>
              </c:tx>
              <c:spPr/>
              <c:showLegendKey val="0"/>
              <c:showVal val="1"/>
              <c:showCatName val="0"/>
              <c:showSerName val="0"/>
              <c:showPercent val="0"/>
              <c:showBubbleSize val="0"/>
            </c:dLbl>
            <c:dLbl>
              <c:idx val="3"/>
              <c:tx>
                <c:rich>
                  <a:bodyPr/>
                  <a:lstStyle/>
                  <a:p>
                    <a:pPr>
                      <a:defRPr sz="1400" b="1">
                        <a:solidFill>
                          <a:schemeClr val="accent5">
                            <a:lumMod val="50000"/>
                          </a:schemeClr>
                        </a:solidFill>
                      </a:defRPr>
                    </a:pPr>
                    <a:endParaRPr lang="en-GB"/>
                  </a:p>
                </c:rich>
              </c:tx>
              <c:spPr/>
              <c:showLegendKey val="0"/>
              <c:showVal val="1"/>
              <c:showCatName val="0"/>
              <c:showSerName val="0"/>
              <c:showPercent val="0"/>
              <c:showBubbleSize val="0"/>
            </c:dLbl>
            <c:dLbl>
              <c:idx val="4"/>
              <c:tx>
                <c:rich>
                  <a:bodyPr/>
                  <a:lstStyle/>
                  <a:p>
                    <a:pPr>
                      <a:defRPr sz="1400" b="1">
                        <a:solidFill>
                          <a:schemeClr val="accent4"/>
                        </a:solidFill>
                      </a:defRPr>
                    </a:pPr>
                    <a:endParaRPr lang="en-GB"/>
                  </a:p>
                </c:rich>
              </c:tx>
              <c:spPr/>
              <c:showLegendKey val="0"/>
              <c:showVal val="1"/>
              <c:showCatName val="0"/>
              <c:showSerName val="0"/>
              <c:showPercent val="0"/>
              <c:showBubbleSize val="0"/>
            </c:dLbl>
            <c:dLbl>
              <c:idx val="5"/>
              <c:spPr/>
              <c:txPr>
                <a:bodyPr/>
                <a:lstStyle/>
                <a:p>
                  <a:pPr>
                    <a:defRPr sz="1400" b="1">
                      <a:solidFill>
                        <a:schemeClr val="accent4"/>
                      </a:solidFill>
                    </a:defRPr>
                  </a:pPr>
                  <a:endParaRPr lang="en-US"/>
                </a:p>
              </c:txPr>
              <c:showLegendKey val="0"/>
              <c:showVal val="1"/>
              <c:showCatName val="0"/>
              <c:showSerName val="0"/>
              <c:showPercent val="0"/>
              <c:showBubbleSize val="0"/>
            </c:dLbl>
            <c:dLbl>
              <c:idx val="6"/>
              <c:spPr/>
              <c:txPr>
                <a:bodyPr/>
                <a:lstStyle/>
                <a:p>
                  <a:pPr>
                    <a:defRPr sz="1400" b="1">
                      <a:solidFill>
                        <a:schemeClr val="tx2">
                          <a:lumMod val="50000"/>
                        </a:schemeClr>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Very involved</c:v>
                </c:pt>
                <c:pt idx="1">
                  <c:v>Fairly involved</c:v>
                </c:pt>
                <c:pt idx="2">
                  <c:v>Not very involved</c:v>
                </c:pt>
                <c:pt idx="3">
                  <c:v>Not at all involved</c:v>
                </c:pt>
                <c:pt idx="4">
                  <c:v>Don't know</c:v>
                </c:pt>
              </c:strCache>
            </c:strRef>
          </c:cat>
          <c:val>
            <c:numRef>
              <c:f>Sheet1!$C$2:$C$6</c:f>
              <c:numCache>
                <c:formatCode>General</c:formatCode>
                <c:ptCount val="5"/>
                <c:pt idx="0">
                  <c:v>2</c:v>
                </c:pt>
                <c:pt idx="1">
                  <c:v>3</c:v>
                </c:pt>
                <c:pt idx="2">
                  <c:v>0</c:v>
                </c:pt>
                <c:pt idx="3">
                  <c:v>0</c:v>
                </c:pt>
                <c:pt idx="4">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4536846355743993E-2"/>
          <c:y val="0.86072254537585557"/>
          <c:w val="0.93002966075994942"/>
          <c:h val="0.13092575137284693"/>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78548986812445"/>
          <c:y val="0.11233616343323101"/>
          <c:w val="0.58977685154336668"/>
          <c:h val="0.85840793397845305"/>
        </c:manualLayout>
      </c:layout>
      <c:barChart>
        <c:barDir val="bar"/>
        <c:grouping val="percentStacked"/>
        <c:varyColors val="0"/>
        <c:ser>
          <c:idx val="0"/>
          <c:order val="0"/>
          <c:tx>
            <c:strRef>
              <c:f>Sheet1!$B$1</c:f>
              <c:strCache>
                <c:ptCount val="1"/>
                <c:pt idx="0">
                  <c:v>Strongly agree / Tend to agree</c:v>
                </c:pt>
              </c:strCache>
            </c:strRef>
          </c:tx>
          <c:spPr>
            <a:solidFill>
              <a:srgbClr val="6F9D6B"/>
            </a:solidFill>
            <a:ln w="19050">
              <a:solidFill>
                <a:schemeClr val="bg1"/>
              </a:solidFill>
            </a:ln>
          </c:spPr>
          <c:invertIfNegative val="0"/>
          <c:dLbls>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My CCG invovles and engages with the right individuals and organisations when making commisioning decisions</c:v>
                </c:pt>
                <c:pt idx="1">
                  <c:v>I have confidence in my CCG to commission high quality services for the local population</c:v>
                </c:pt>
                <c:pt idx="2">
                  <c:v>I understand the reasons for the decisions that my CCG makes when commisionning services for the local population</c:v>
                </c:pt>
                <c:pt idx="3">
                  <c:v>My CCG effectively communicates its commisioning decisions with me</c:v>
                </c:pt>
                <c:pt idx="4">
                  <c:v>My CCG's plans will deliver continuous improvement in quality within the available resources</c:v>
                </c:pt>
              </c:strCache>
            </c:strRef>
          </c:cat>
          <c:val>
            <c:numRef>
              <c:f>Sheet1!$B$2:$B$6</c:f>
              <c:numCache>
                <c:formatCode>0%</c:formatCode>
                <c:ptCount val="5"/>
                <c:pt idx="0">
                  <c:v>62</c:v>
                </c:pt>
                <c:pt idx="1">
                  <c:v>66</c:v>
                </c:pt>
                <c:pt idx="2">
                  <c:v>53</c:v>
                </c:pt>
                <c:pt idx="3">
                  <c:v>49</c:v>
                </c:pt>
                <c:pt idx="4">
                  <c:v>44</c:v>
                </c:pt>
              </c:numCache>
            </c:numRef>
          </c:val>
        </c:ser>
        <c:ser>
          <c:idx val="1"/>
          <c:order val="1"/>
          <c:tx>
            <c:strRef>
              <c:f>Sheet1!$C$1</c:f>
              <c:strCache>
                <c:ptCount val="1"/>
                <c:pt idx="0">
                  <c:v>Neither agree nor disagree</c:v>
                </c:pt>
              </c:strCache>
            </c:strRef>
          </c:tx>
          <c:spPr>
            <a:solidFill>
              <a:schemeClr val="bg1">
                <a:lumMod val="65000"/>
              </a:schemeClr>
            </a:solidFill>
            <a:ln w="19050">
              <a:solidFill>
                <a:schemeClr val="bg1"/>
              </a:solidFill>
            </a:ln>
          </c:spPr>
          <c:invertIfNegative val="0"/>
          <c:dLbls>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My CCG invovles and engages with the right individuals and organisations when making commisioning decisions</c:v>
                </c:pt>
                <c:pt idx="1">
                  <c:v>I have confidence in my CCG to commission high quality services for the local population</c:v>
                </c:pt>
                <c:pt idx="2">
                  <c:v>I understand the reasons for the decisions that my CCG makes when commisionning services for the local population</c:v>
                </c:pt>
                <c:pt idx="3">
                  <c:v>My CCG effectively communicates its commisioning decisions with me</c:v>
                </c:pt>
                <c:pt idx="4">
                  <c:v>My CCG's plans will deliver continuous improvement in quality within the available resources</c:v>
                </c:pt>
              </c:strCache>
            </c:strRef>
          </c:cat>
          <c:val>
            <c:numRef>
              <c:f>Sheet1!$C$2:$C$6</c:f>
              <c:numCache>
                <c:formatCode>0%</c:formatCode>
                <c:ptCount val="5"/>
                <c:pt idx="0">
                  <c:v>19</c:v>
                </c:pt>
                <c:pt idx="1">
                  <c:v>23</c:v>
                </c:pt>
                <c:pt idx="2">
                  <c:v>27</c:v>
                </c:pt>
                <c:pt idx="3">
                  <c:v>30</c:v>
                </c:pt>
                <c:pt idx="4">
                  <c:v>32</c:v>
                </c:pt>
              </c:numCache>
            </c:numRef>
          </c:val>
        </c:ser>
        <c:ser>
          <c:idx val="2"/>
          <c:order val="2"/>
          <c:tx>
            <c:strRef>
              <c:f>Sheet1!$D$1</c:f>
              <c:strCache>
                <c:ptCount val="1"/>
                <c:pt idx="0">
                  <c:v>Strongly disagree / Tend to disagree</c:v>
                </c:pt>
              </c:strCache>
            </c:strRef>
          </c:tx>
          <c:spPr>
            <a:solidFill>
              <a:schemeClr val="accent5"/>
            </a:solidFill>
            <a:ln w="19050">
              <a:solidFill>
                <a:schemeClr val="bg1"/>
              </a:solidFill>
            </a:ln>
          </c:spPr>
          <c:invertIfNegative val="0"/>
          <c:dLbls>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My CCG invovles and engages with the right individuals and organisations when making commisioning decisions</c:v>
                </c:pt>
                <c:pt idx="1">
                  <c:v>I have confidence in my CCG to commission high quality services for the local population</c:v>
                </c:pt>
                <c:pt idx="2">
                  <c:v>I understand the reasons for the decisions that my CCG makes when commisionning services for the local population</c:v>
                </c:pt>
                <c:pt idx="3">
                  <c:v>My CCG effectively communicates its commisioning decisions with me</c:v>
                </c:pt>
                <c:pt idx="4">
                  <c:v>My CCG's plans will deliver continuous improvement in quality within the available resources</c:v>
                </c:pt>
              </c:strCache>
            </c:strRef>
          </c:cat>
          <c:val>
            <c:numRef>
              <c:f>Sheet1!$D$2:$D$6</c:f>
              <c:numCache>
                <c:formatCode>0%</c:formatCode>
                <c:ptCount val="5"/>
                <c:pt idx="0">
                  <c:v>10</c:v>
                </c:pt>
                <c:pt idx="1">
                  <c:v>11</c:v>
                </c:pt>
                <c:pt idx="2">
                  <c:v>16</c:v>
                </c:pt>
                <c:pt idx="3">
                  <c:v>21</c:v>
                </c:pt>
                <c:pt idx="4">
                  <c:v>16</c:v>
                </c:pt>
              </c:numCache>
            </c:numRef>
          </c:val>
        </c:ser>
        <c:ser>
          <c:idx val="3"/>
          <c:order val="3"/>
          <c:tx>
            <c:strRef>
              <c:f>Sheet1!$E$1</c:f>
              <c:strCache>
                <c:ptCount val="1"/>
                <c:pt idx="0">
                  <c:v>Don't know</c:v>
                </c:pt>
              </c:strCache>
            </c:strRef>
          </c:tx>
          <c:spPr>
            <a:solidFill>
              <a:schemeClr val="accent4"/>
            </a:solidFill>
            <a:ln w="19050">
              <a:solidFill>
                <a:schemeClr val="bg1"/>
              </a:solidFill>
            </a:ln>
          </c:spPr>
          <c:invertIfNegative val="0"/>
          <c:dLbls>
            <c:dLbl>
              <c:idx val="1"/>
              <c:tx>
                <c:rich>
                  <a:bodyPr/>
                  <a:lstStyle/>
                  <a:p>
                    <a:endParaRPr lang="en-GB"/>
                  </a:p>
                </c:rich>
              </c:tx>
              <c:showLegendKey val="0"/>
              <c:showVal val="1"/>
              <c:showCatName val="0"/>
              <c:showSerName val="0"/>
              <c:showPercent val="0"/>
              <c:showBubbleSize val="0"/>
            </c:dLbl>
            <c:dLbl>
              <c:idx val="2"/>
              <c:layout>
                <c:manualLayout>
                  <c:x val="3.4017379812642534E-4"/>
                  <c:y val="7.4942597592232499E-2"/>
                </c:manualLayout>
              </c:layout>
              <c:numFmt formatCode="General\%" sourceLinked="0"/>
              <c:spPr/>
              <c:txPr>
                <a:bodyPr/>
                <a:lstStyle/>
                <a:p>
                  <a:pPr>
                    <a:defRPr sz="1400">
                      <a:solidFill>
                        <a:schemeClr val="tx1"/>
                      </a:solidFill>
                    </a:defRPr>
                  </a:pPr>
                  <a:endParaRPr lang="en-US"/>
                </a:p>
              </c:txPr>
              <c:showLegendKey val="0"/>
              <c:showVal val="1"/>
              <c:showCatName val="0"/>
              <c:showSerName val="0"/>
              <c:showPercent val="0"/>
              <c:showBubbleSize val="0"/>
            </c:dLbl>
            <c:dLbl>
              <c:idx val="3"/>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My CCG invovles and engages with the right individuals and organisations when making commisioning decisions</c:v>
                </c:pt>
                <c:pt idx="1">
                  <c:v>I have confidence in my CCG to commission high quality services for the local population</c:v>
                </c:pt>
                <c:pt idx="2">
                  <c:v>I understand the reasons for the decisions that my CCG makes when commisionning services for the local population</c:v>
                </c:pt>
                <c:pt idx="3">
                  <c:v>My CCG effectively communicates its commisioning decisions with me</c:v>
                </c:pt>
                <c:pt idx="4">
                  <c:v>My CCG's plans will deliver continuous improvement in quality within the available resources</c:v>
                </c:pt>
              </c:strCache>
            </c:strRef>
          </c:cat>
          <c:val>
            <c:numRef>
              <c:f>Sheet1!$E$2:$E$6</c:f>
              <c:numCache>
                <c:formatCode>0%</c:formatCode>
                <c:ptCount val="5"/>
                <c:pt idx="0">
                  <c:v>10</c:v>
                </c:pt>
                <c:pt idx="1">
                  <c:v>0</c:v>
                </c:pt>
                <c:pt idx="2">
                  <c:v>3</c:v>
                </c:pt>
                <c:pt idx="3">
                  <c:v>0</c:v>
                </c:pt>
                <c:pt idx="4">
                  <c:v>8</c:v>
                </c:pt>
              </c:numCache>
            </c:numRef>
          </c:val>
        </c:ser>
        <c:dLbls>
          <c:showLegendKey val="0"/>
          <c:showVal val="1"/>
          <c:showCatName val="0"/>
          <c:showSerName val="0"/>
          <c:showPercent val="0"/>
          <c:showBubbleSize val="0"/>
        </c:dLbls>
        <c:gapWidth val="75"/>
        <c:overlap val="100"/>
        <c:axId val="132740992"/>
        <c:axId val="132742528"/>
      </c:barChart>
      <c:catAx>
        <c:axId val="132740992"/>
        <c:scaling>
          <c:orientation val="maxMin"/>
        </c:scaling>
        <c:delete val="1"/>
        <c:axPos val="l"/>
        <c:majorTickMark val="none"/>
        <c:minorTickMark val="none"/>
        <c:tickLblPos val="nextTo"/>
        <c:crossAx val="132742528"/>
        <c:crosses val="autoZero"/>
        <c:auto val="1"/>
        <c:lblAlgn val="ctr"/>
        <c:lblOffset val="100"/>
        <c:noMultiLvlLbl val="0"/>
      </c:catAx>
      <c:valAx>
        <c:axId val="132742528"/>
        <c:scaling>
          <c:orientation val="minMax"/>
        </c:scaling>
        <c:delete val="1"/>
        <c:axPos val="t"/>
        <c:numFmt formatCode="0%" sourceLinked="1"/>
        <c:majorTickMark val="out"/>
        <c:minorTickMark val="none"/>
        <c:tickLblPos val="none"/>
        <c:crossAx val="132740992"/>
        <c:crosses val="autoZero"/>
        <c:crossBetween val="between"/>
      </c:valAx>
      <c:spPr>
        <a:noFill/>
        <a:ln w="25400">
          <a:noFill/>
        </a:ln>
      </c:spPr>
    </c:plotArea>
    <c:legend>
      <c:legendPos val="b"/>
      <c:layout>
        <c:manualLayout>
          <c:xMode val="edge"/>
          <c:yMode val="edge"/>
          <c:x val="6.9404977567971617E-3"/>
          <c:y val="2.3408624564242261E-3"/>
          <c:w val="0.98232921443527244"/>
          <c:h val="0.10081315668883541"/>
        </c:manualLayout>
      </c:layout>
      <c:overlay val="0"/>
      <c:txPr>
        <a:bodyPr/>
        <a:lstStyle/>
        <a:p>
          <a:pPr>
            <a:defRPr lang="en-GB"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80697901888791E-2"/>
          <c:y val="2.5200059906104487E-2"/>
          <c:w val="0.86580260200942971"/>
          <c:h val="0.86593246682562486"/>
        </c:manualLayout>
      </c:layout>
      <c:doughnutChart>
        <c:varyColors val="1"/>
        <c:ser>
          <c:idx val="0"/>
          <c:order val="0"/>
          <c:tx>
            <c:strRef>
              <c:f>Sheet1!$B$1</c:f>
              <c:strCache>
                <c:ptCount val="1"/>
                <c:pt idx="0">
                  <c:v>Percentage</c:v>
                </c:pt>
              </c:strCache>
            </c:strRef>
          </c:tx>
          <c:dPt>
            <c:idx val="0"/>
            <c:bubble3D val="0"/>
            <c:spPr>
              <a:solidFill>
                <a:srgbClr val="39582A"/>
              </a:solidFill>
            </c:spPr>
          </c:dPt>
          <c:dPt>
            <c:idx val="1"/>
            <c:bubble3D val="0"/>
            <c:spPr>
              <a:solidFill>
                <a:srgbClr val="6F9D6B"/>
              </a:solidFill>
            </c:spPr>
          </c:dPt>
          <c:dPt>
            <c:idx val="2"/>
            <c:bubble3D val="0"/>
            <c:spPr>
              <a:solidFill>
                <a:srgbClr val="BE0F34"/>
              </a:solidFill>
            </c:spPr>
          </c:dPt>
          <c:dPt>
            <c:idx val="3"/>
            <c:bubble3D val="0"/>
            <c:spPr>
              <a:solidFill>
                <a:srgbClr val="820F28"/>
              </a:solidFill>
            </c:spPr>
          </c:dPt>
          <c:dPt>
            <c:idx val="4"/>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2.4691700922119763E-2"/>
                  <c:y val="-2.9318810902903948E-3"/>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Sheet1!$A$2:$A$6</c:f>
              <c:strCache>
                <c:ptCount val="5"/>
                <c:pt idx="0">
                  <c:v>A great deal</c:v>
                </c:pt>
                <c:pt idx="1">
                  <c:v>A fair amount</c:v>
                </c:pt>
                <c:pt idx="2">
                  <c:v>Not very much</c:v>
                </c:pt>
                <c:pt idx="3">
                  <c:v>Not at all</c:v>
                </c:pt>
                <c:pt idx="4">
                  <c:v>Don't know</c:v>
                </c:pt>
              </c:strCache>
            </c:strRef>
          </c:cat>
          <c:val>
            <c:numRef>
              <c:f>Sheet1!$B$2:$B$6</c:f>
              <c:numCache>
                <c:formatCode>General</c:formatCode>
                <c:ptCount val="5"/>
                <c:pt idx="0">
                  <c:v>23</c:v>
                </c:pt>
                <c:pt idx="1">
                  <c:v>53</c:v>
                </c:pt>
                <c:pt idx="2">
                  <c:v>21</c:v>
                </c:pt>
                <c:pt idx="3">
                  <c:v>1</c:v>
                </c:pt>
                <c:pt idx="4">
                  <c:v>1</c:v>
                </c:pt>
              </c:numCache>
            </c:numRef>
          </c:val>
        </c:ser>
        <c:ser>
          <c:idx val="1"/>
          <c:order val="1"/>
          <c:tx>
            <c:strRef>
              <c:f>Sheet1!$C$1</c:f>
              <c:strCache>
                <c:ptCount val="1"/>
                <c:pt idx="0">
                  <c:v>Number</c:v>
                </c:pt>
              </c:strCache>
            </c:strRef>
          </c:tx>
          <c:spPr>
            <a:noFill/>
          </c:spPr>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rgbClr val="BE0F34"/>
                      </a:solidFill>
                    </a:defRPr>
                  </a:pPr>
                  <a:endParaRPr lang="en-US"/>
                </a:p>
              </c:txPr>
              <c:showLegendKey val="0"/>
              <c:showVal val="1"/>
              <c:showCatName val="0"/>
              <c:showSerName val="0"/>
              <c:showPercent val="0"/>
              <c:showBubbleSize val="0"/>
            </c:dLbl>
            <c:dLbl>
              <c:idx val="3"/>
              <c:spPr/>
              <c:txPr>
                <a:bodyPr/>
                <a:lstStyle/>
                <a:p>
                  <a:pPr>
                    <a:defRPr sz="1400" b="1">
                      <a:solidFill>
                        <a:srgbClr val="820F28"/>
                      </a:solidFill>
                    </a:defRPr>
                  </a:pPr>
                  <a:endParaRPr lang="en-US"/>
                </a:p>
              </c:txPr>
              <c:showLegendKey val="0"/>
              <c:showVal val="1"/>
              <c:showCatName val="0"/>
              <c:showSerName val="0"/>
              <c:showPercent val="0"/>
              <c:showBubbleSize val="0"/>
            </c:dLbl>
            <c:dLbl>
              <c:idx val="4"/>
              <c:spPr/>
              <c:txPr>
                <a:bodyPr/>
                <a:lstStyle/>
                <a:p>
                  <a:pPr>
                    <a:defRPr sz="1400" b="1">
                      <a:solidFill>
                        <a:schemeClr val="accent4"/>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Sheet1!$A$2:$A$6</c:f>
              <c:strCache>
                <c:ptCount val="5"/>
                <c:pt idx="0">
                  <c:v>A great deal</c:v>
                </c:pt>
                <c:pt idx="1">
                  <c:v>A fair amount</c:v>
                </c:pt>
                <c:pt idx="2">
                  <c:v>Not very much</c:v>
                </c:pt>
                <c:pt idx="3">
                  <c:v>Not at all</c:v>
                </c:pt>
                <c:pt idx="4">
                  <c:v>Don't know</c:v>
                </c:pt>
              </c:strCache>
            </c:strRef>
          </c:cat>
          <c:val>
            <c:numRef>
              <c:f>Sheet1!$C$2:$C$6</c:f>
              <c:numCache>
                <c:formatCode>General</c:formatCode>
                <c:ptCount val="5"/>
                <c:pt idx="0">
                  <c:v>17</c:v>
                </c:pt>
                <c:pt idx="1">
                  <c:v>39</c:v>
                </c:pt>
                <c:pt idx="2">
                  <c:v>15</c:v>
                </c:pt>
                <c:pt idx="3">
                  <c:v>1</c:v>
                </c:pt>
                <c:pt idx="4">
                  <c:v>1</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3.7963680522821515E-2"/>
          <c:y val="0.90209575479408644"/>
          <c:w val="0.91855155797568722"/>
          <c:h val="8.9476753052608701E-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2812775712422"/>
          <c:y val="6.2929448542910132E-2"/>
          <c:w val="0.81511644018972784"/>
          <c:h val="0.75191637115614407"/>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Lbls>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12</c:v>
                </c:pt>
                <c:pt idx="1">
                  <c:v>49</c:v>
                </c:pt>
                <c:pt idx="2">
                  <c:v>19</c:v>
                </c:pt>
                <c:pt idx="3">
                  <c:v>8</c:v>
                </c:pt>
                <c:pt idx="4">
                  <c:v>1</c:v>
                </c:pt>
                <c:pt idx="5">
                  <c:v>10</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bg2"/>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9</c:v>
                </c:pt>
                <c:pt idx="1">
                  <c:v>36</c:v>
                </c:pt>
                <c:pt idx="2">
                  <c:v>14</c:v>
                </c:pt>
                <c:pt idx="3">
                  <c:v>6</c:v>
                </c:pt>
                <c:pt idx="4">
                  <c:v>1</c:v>
                </c:pt>
                <c:pt idx="5">
                  <c:v>7</c:v>
                </c:pt>
              </c:numCache>
            </c:numRef>
          </c:val>
        </c:ser>
        <c:dLbls>
          <c:showLegendKey val="0"/>
          <c:showVal val="1"/>
          <c:showCatName val="0"/>
          <c:showSerName val="0"/>
          <c:showPercent val="0"/>
          <c:showBubbleSize val="0"/>
          <c:showLeaderLines val="1"/>
        </c:dLbls>
        <c:firstSliceAng val="0"/>
        <c:holeSize val="45"/>
      </c:doughnutChart>
    </c:plotArea>
    <c:legend>
      <c:legendPos val="r"/>
      <c:layout>
        <c:manualLayout>
          <c:xMode val="edge"/>
          <c:yMode val="edge"/>
          <c:x val="5.2914162475209449E-2"/>
          <c:y val="0.74218620760566156"/>
          <c:w val="0.93002966075994942"/>
          <c:h val="0.11160070005180174"/>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2812775712422"/>
          <c:y val="3.8082870186301514E-2"/>
          <c:w val="0.79715978501029328"/>
          <c:h val="0.73535198558507175"/>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dLbl>
              <c:idx val="5"/>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21</c:v>
                </c:pt>
                <c:pt idx="1">
                  <c:v>45</c:v>
                </c:pt>
                <c:pt idx="2">
                  <c:v>23</c:v>
                </c:pt>
                <c:pt idx="3">
                  <c:v>8</c:v>
                </c:pt>
                <c:pt idx="4">
                  <c:v>3</c:v>
                </c:pt>
                <c:pt idx="5">
                  <c:v>0</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tx>
                <c:rich>
                  <a:bodyPr/>
                  <a:lstStyle/>
                  <a:p>
                    <a:pPr>
                      <a:defRPr sz="1400" b="1">
                        <a:solidFill>
                          <a:schemeClr val="bg2"/>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15</c:v>
                </c:pt>
                <c:pt idx="1">
                  <c:v>33</c:v>
                </c:pt>
                <c:pt idx="2">
                  <c:v>17</c:v>
                </c:pt>
                <c:pt idx="3">
                  <c:v>6</c:v>
                </c:pt>
                <c:pt idx="4">
                  <c:v>2</c:v>
                </c:pt>
                <c:pt idx="5">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2914162475209449E-2"/>
          <c:y val="0.75322913131970981"/>
          <c:w val="0.93002966075994942"/>
          <c:h val="0.10883996912328968"/>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702B1D"/>
    </a:solidFill>
  </c:spPr>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423451961026491E-2"/>
          <c:y val="2.9800677400765311E-2"/>
          <c:w val="0.82690173958173097"/>
          <c:h val="0.75608116201121189"/>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dLbl>
              <c:idx val="5"/>
              <c:layout>
                <c:manualLayout>
                  <c:x val="9.0577311190680708E-3"/>
                  <c:y val="-1.9325116499584478E-2"/>
                </c:manualLayout>
              </c:layout>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12</c:v>
                </c:pt>
                <c:pt idx="1">
                  <c:v>41</c:v>
                </c:pt>
                <c:pt idx="2">
                  <c:v>27</c:v>
                </c:pt>
                <c:pt idx="3">
                  <c:v>14</c:v>
                </c:pt>
                <c:pt idx="4">
                  <c:v>3</c:v>
                </c:pt>
                <c:pt idx="5">
                  <c:v>3</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spPr/>
              <c:txPr>
                <a:bodyPr/>
                <a:lstStyle/>
                <a:p>
                  <a:pPr>
                    <a:defRPr sz="1400" b="1">
                      <a:solidFill>
                        <a:schemeClr val="bg2"/>
                      </a:solidFill>
                    </a:defRPr>
                  </a:pPr>
                  <a:endParaRPr lang="en-US"/>
                </a:p>
              </c:tx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9</c:v>
                </c:pt>
                <c:pt idx="1">
                  <c:v>30</c:v>
                </c:pt>
                <c:pt idx="2">
                  <c:v>20</c:v>
                </c:pt>
                <c:pt idx="3">
                  <c:v>10</c:v>
                </c:pt>
                <c:pt idx="4">
                  <c:v>2</c:v>
                </c:pt>
                <c:pt idx="5">
                  <c:v>2</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5960179171854398E-2"/>
          <c:y val="0.73942547667714953"/>
          <c:w val="0.93002966075994942"/>
          <c:h val="0.11712216190882588"/>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19200707331971"/>
          <c:y val="6.2929448542910132E-2"/>
          <c:w val="0.74628259533522856"/>
          <c:h val="0.68841955980036651"/>
        </c:manualLayout>
      </c:layout>
      <c:doughnutChart>
        <c:varyColors val="1"/>
        <c:ser>
          <c:idx val="0"/>
          <c:order val="0"/>
          <c:tx>
            <c:strRef>
              <c:f>Sheet1!$B$1</c:f>
              <c:strCache>
                <c:ptCount val="1"/>
                <c:pt idx="0">
                  <c:v>Sales</c:v>
                </c:pt>
              </c:strCache>
            </c:strRef>
          </c:tx>
          <c:dPt>
            <c:idx val="0"/>
            <c:bubble3D val="0"/>
            <c:spPr>
              <a:solidFill>
                <a:srgbClr val="39582A"/>
              </a:solidFill>
            </c:spPr>
          </c:dPt>
          <c:dPt>
            <c:idx val="1"/>
            <c:bubble3D val="0"/>
            <c:spPr>
              <a:solidFill>
                <a:srgbClr val="6F9D6B"/>
              </a:solidFill>
            </c:spPr>
          </c:dPt>
          <c:dPt>
            <c:idx val="2"/>
            <c:bubble3D val="0"/>
            <c:spPr>
              <a:solidFill>
                <a:schemeClr val="bg1">
                  <a:lumMod val="65000"/>
                </a:schemeClr>
              </a:solidFill>
            </c:spPr>
          </c:dPt>
          <c:dPt>
            <c:idx val="3"/>
            <c:bubble3D val="0"/>
            <c:spPr>
              <a:solidFill>
                <a:schemeClr val="accent5"/>
              </a:solidFill>
            </c:spPr>
          </c:dPt>
          <c:dPt>
            <c:idx val="4"/>
            <c:bubble3D val="0"/>
            <c:spPr>
              <a:solidFill>
                <a:schemeClr val="accent5">
                  <a:lumMod val="50000"/>
                </a:schemeClr>
              </a:solidFill>
            </c:spPr>
          </c:dPt>
          <c:dPt>
            <c:idx val="5"/>
            <c:bubble3D val="0"/>
            <c:spPr>
              <a:solidFill>
                <a:schemeClr val="accent4"/>
              </a:solidFill>
            </c:spPr>
          </c:dPt>
          <c:dLbls>
            <c:dLbl>
              <c:idx val="3"/>
              <c:layout>
                <c:manualLayout>
                  <c:x val="-6.4134288109401983E-3"/>
                  <c:y val="-5.8637621805807628E-3"/>
                </c:manualLayout>
              </c:layout>
              <c:showLegendKey val="0"/>
              <c:showVal val="1"/>
              <c:showCatName val="0"/>
              <c:showSerName val="0"/>
              <c:showPercent val="0"/>
              <c:showBubbleSize val="0"/>
            </c:dLbl>
            <c:dLbl>
              <c:idx val="4"/>
              <c:layout>
                <c:manualLayout>
                  <c:x val="-1.560320320555337E-4"/>
                  <c:y val="-6.3096340609063344E-3"/>
                </c:manualLayout>
              </c:layout>
              <c:showLegendKey val="0"/>
              <c:showVal val="1"/>
              <c:showCatName val="0"/>
              <c:showSerName val="0"/>
              <c:showPercent val="0"/>
              <c:showBubbleSize val="0"/>
            </c:dLbl>
            <c:dLbl>
              <c:idx val="5"/>
              <c:tx>
                <c:rich>
                  <a:bodyPr/>
                  <a:lstStyle/>
                  <a:p>
                    <a:endParaRPr lang="en-GB"/>
                  </a:p>
                </c:rich>
              </c:tx>
              <c:showLegendKey val="0"/>
              <c:showVal val="1"/>
              <c:showCatName val="0"/>
              <c:showSerName val="0"/>
              <c:showPercent val="0"/>
              <c:showBubbleSize val="0"/>
            </c:dLbl>
            <c:numFmt formatCode="General\%" sourceLinked="0"/>
            <c:txPr>
              <a:bodyPr/>
              <a:lstStyle/>
              <a:p>
                <a:pPr>
                  <a:defRPr sz="1400">
                    <a:solidFill>
                      <a:schemeClr val="bg1"/>
                    </a:solidFill>
                  </a:defRPr>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10</c:v>
                </c:pt>
                <c:pt idx="1">
                  <c:v>40</c:v>
                </c:pt>
                <c:pt idx="2">
                  <c:v>30</c:v>
                </c:pt>
                <c:pt idx="3">
                  <c:v>12</c:v>
                </c:pt>
                <c:pt idx="4">
                  <c:v>8</c:v>
                </c:pt>
                <c:pt idx="5">
                  <c:v>0</c:v>
                </c:pt>
              </c:numCache>
            </c:numRef>
          </c:val>
        </c:ser>
        <c:ser>
          <c:idx val="1"/>
          <c:order val="1"/>
          <c:tx>
            <c:strRef>
              <c:f>Sheet1!$C$1</c:f>
              <c:strCache>
                <c:ptCount val="1"/>
                <c:pt idx="0">
                  <c:v>Column1</c:v>
                </c:pt>
              </c:strCache>
            </c:strRef>
          </c:tx>
          <c:spPr>
            <a:noFill/>
          </c:spPr>
          <c:explosion val="2"/>
          <c:dLbls>
            <c:dLbl>
              <c:idx val="0"/>
              <c:spPr/>
              <c:txPr>
                <a:bodyPr/>
                <a:lstStyle/>
                <a:p>
                  <a:pPr>
                    <a:defRPr sz="1400" b="1">
                      <a:solidFill>
                        <a:schemeClr val="accent6">
                          <a:lumMod val="50000"/>
                        </a:schemeClr>
                      </a:solidFill>
                    </a:defRPr>
                  </a:pPr>
                  <a:endParaRPr lang="en-US"/>
                </a:p>
              </c:txPr>
              <c:showLegendKey val="0"/>
              <c:showVal val="1"/>
              <c:showCatName val="0"/>
              <c:showSerName val="0"/>
              <c:showPercent val="0"/>
              <c:showBubbleSize val="0"/>
            </c:dLbl>
            <c:dLbl>
              <c:idx val="1"/>
              <c:spPr/>
              <c:txPr>
                <a:bodyPr/>
                <a:lstStyle/>
                <a:p>
                  <a:pPr>
                    <a:defRPr sz="1400" b="1">
                      <a:solidFill>
                        <a:srgbClr val="73AE57"/>
                      </a:solidFill>
                    </a:defRPr>
                  </a:pPr>
                  <a:endParaRPr lang="en-US"/>
                </a:p>
              </c:txPr>
              <c:showLegendKey val="0"/>
              <c:showVal val="1"/>
              <c:showCatName val="0"/>
              <c:showSerName val="0"/>
              <c:showPercent val="0"/>
              <c:showBubbleSize val="0"/>
            </c:dLbl>
            <c:dLbl>
              <c:idx val="2"/>
              <c:spPr/>
              <c:txPr>
                <a:bodyPr/>
                <a:lstStyle/>
                <a:p>
                  <a:pPr>
                    <a:defRPr sz="1400" b="1">
                      <a:solidFill>
                        <a:schemeClr val="bg1">
                          <a:lumMod val="65000"/>
                        </a:schemeClr>
                      </a:solidFill>
                    </a:defRPr>
                  </a:pPr>
                  <a:endParaRPr lang="en-US"/>
                </a:p>
              </c:txPr>
              <c:showLegendKey val="0"/>
              <c:showVal val="1"/>
              <c:showCatName val="0"/>
              <c:showSerName val="0"/>
              <c:showPercent val="0"/>
              <c:showBubbleSize val="0"/>
            </c:dLbl>
            <c:dLbl>
              <c:idx val="3"/>
              <c:spPr/>
              <c:txPr>
                <a:bodyPr/>
                <a:lstStyle/>
                <a:p>
                  <a:pPr>
                    <a:defRPr sz="1400" b="1">
                      <a:solidFill>
                        <a:schemeClr val="accent5"/>
                      </a:solidFill>
                    </a:defRPr>
                  </a:pPr>
                  <a:endParaRPr lang="en-US"/>
                </a:p>
              </c:txPr>
              <c:showLegendKey val="0"/>
              <c:showVal val="1"/>
              <c:showCatName val="0"/>
              <c:showSerName val="0"/>
              <c:showPercent val="0"/>
              <c:showBubbleSize val="0"/>
            </c:dLbl>
            <c:dLbl>
              <c:idx val="4"/>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5"/>
              <c:tx>
                <c:rich>
                  <a:bodyPr/>
                  <a:lstStyle/>
                  <a:p>
                    <a:pPr>
                      <a:defRPr sz="1400" b="1">
                        <a:solidFill>
                          <a:schemeClr val="bg2"/>
                        </a:solidFill>
                      </a:defRPr>
                    </a:pPr>
                    <a:endParaRPr lang="en-GB"/>
                  </a:p>
                </c:rich>
              </c:tx>
              <c:spPr/>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1"/>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7</c:v>
                </c:pt>
                <c:pt idx="1">
                  <c:v>29</c:v>
                </c:pt>
                <c:pt idx="2">
                  <c:v>22</c:v>
                </c:pt>
                <c:pt idx="3">
                  <c:v>9</c:v>
                </c:pt>
                <c:pt idx="4">
                  <c:v>6</c:v>
                </c:pt>
                <c:pt idx="5">
                  <c:v>0</c:v>
                </c:pt>
              </c:numCache>
            </c:numRef>
          </c:val>
        </c:ser>
        <c:dLbls>
          <c:showLegendKey val="0"/>
          <c:showVal val="0"/>
          <c:showCatName val="0"/>
          <c:showSerName val="0"/>
          <c:showPercent val="0"/>
          <c:showBubbleSize val="0"/>
          <c:showLeaderLines val="1"/>
        </c:dLbls>
        <c:firstSliceAng val="0"/>
        <c:holeSize val="45"/>
      </c:doughnutChart>
    </c:plotArea>
    <c:legend>
      <c:legendPos val="r"/>
      <c:layout>
        <c:manualLayout>
          <c:xMode val="edge"/>
          <c:yMode val="edge"/>
          <c:x val="5.8899714201687645E-2"/>
          <c:y val="0.73942547667714953"/>
          <c:w val="0.93002966075994942"/>
          <c:h val="0.11436143098031382"/>
        </c:manualLayout>
      </c:layout>
      <c:overlay val="0"/>
      <c:txPr>
        <a:bodyPr/>
        <a:lstStyle/>
        <a:p>
          <a:pPr>
            <a:defRPr sz="1100">
              <a:solidFill>
                <a:srgbClr val="4D4D4D"/>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layout>
        <c:manualLayout>
          <c:xMode val="edge"/>
          <c:yMode val="edge"/>
          <c:x val="0.17699999999999999"/>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1" y="0"/>
            <a:ext cx="2946145" cy="493392"/>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l" defTabSz="906463" eaLnBrk="1" hangingPunct="1">
              <a:spcBef>
                <a:spcPct val="0"/>
              </a:spcBef>
              <a:defRPr sz="1100"/>
            </a:lvl1pPr>
          </a:lstStyle>
          <a:p>
            <a:pPr>
              <a:defRPr/>
            </a:pPr>
            <a:endParaRPr lang="en-US"/>
          </a:p>
        </p:txBody>
      </p:sp>
      <p:sp>
        <p:nvSpPr>
          <p:cNvPr id="357379" name="Rectangle 3"/>
          <p:cNvSpPr>
            <a:spLocks noGrp="1" noChangeArrowheads="1"/>
          </p:cNvSpPr>
          <p:nvPr>
            <p:ph type="dt" sz="quarter" idx="1"/>
          </p:nvPr>
        </p:nvSpPr>
        <p:spPr bwMode="auto">
          <a:xfrm>
            <a:off x="3849911" y="0"/>
            <a:ext cx="2946144" cy="493392"/>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r" defTabSz="906463" eaLnBrk="1" hangingPunct="1">
              <a:spcBef>
                <a:spcPct val="0"/>
              </a:spcBef>
              <a:defRPr sz="1100"/>
            </a:lvl1pPr>
          </a:lstStyle>
          <a:p>
            <a:pPr>
              <a:defRPr/>
            </a:pPr>
            <a:endParaRPr lang="en-US"/>
          </a:p>
        </p:txBody>
      </p:sp>
      <p:sp>
        <p:nvSpPr>
          <p:cNvPr id="357380" name="Rectangle 4"/>
          <p:cNvSpPr>
            <a:spLocks noGrp="1" noChangeArrowheads="1"/>
          </p:cNvSpPr>
          <p:nvPr>
            <p:ph type="ftr" sz="quarter" idx="2"/>
          </p:nvPr>
        </p:nvSpPr>
        <p:spPr bwMode="auto">
          <a:xfrm>
            <a:off x="1" y="9361821"/>
            <a:ext cx="2946145" cy="493391"/>
          </a:xfrm>
          <a:prstGeom prst="rect">
            <a:avLst/>
          </a:prstGeom>
          <a:noFill/>
          <a:ln w="9525">
            <a:noFill/>
            <a:miter lim="800000"/>
            <a:headEnd/>
            <a:tailEnd/>
          </a:ln>
        </p:spPr>
        <p:txBody>
          <a:bodyPr vert="horz" wrap="square" lIns="90650" tIns="45324" rIns="90650" bIns="45324" numCol="1" anchor="b" anchorCtr="0" compatLnSpc="1">
            <a:prstTxWarp prst="textNoShape">
              <a:avLst/>
            </a:prstTxWarp>
          </a:bodyPr>
          <a:lstStyle>
            <a:lvl1pPr algn="l" defTabSz="906463" eaLnBrk="1" hangingPunct="1">
              <a:spcBef>
                <a:spcPct val="0"/>
              </a:spcBef>
              <a:defRPr sz="1100"/>
            </a:lvl1pPr>
          </a:lstStyle>
          <a:p>
            <a:pPr>
              <a:defRPr/>
            </a:pPr>
            <a:endParaRPr lang="en-US"/>
          </a:p>
        </p:txBody>
      </p:sp>
      <p:sp>
        <p:nvSpPr>
          <p:cNvPr id="357381" name="Rectangle 5"/>
          <p:cNvSpPr>
            <a:spLocks noGrp="1" noChangeArrowheads="1"/>
          </p:cNvSpPr>
          <p:nvPr>
            <p:ph type="sldNum" sz="quarter" idx="3"/>
          </p:nvPr>
        </p:nvSpPr>
        <p:spPr bwMode="auto">
          <a:xfrm>
            <a:off x="3849911" y="9361821"/>
            <a:ext cx="2946144" cy="493391"/>
          </a:xfrm>
          <a:prstGeom prst="rect">
            <a:avLst/>
          </a:prstGeom>
          <a:noFill/>
          <a:ln w="9525">
            <a:noFill/>
            <a:miter lim="800000"/>
            <a:headEnd/>
            <a:tailEnd/>
          </a:ln>
        </p:spPr>
        <p:txBody>
          <a:bodyPr vert="horz" wrap="square" lIns="90650" tIns="45324" rIns="90650" bIns="45324" numCol="1" anchor="b" anchorCtr="0" compatLnSpc="1">
            <a:prstTxWarp prst="textNoShape">
              <a:avLst/>
            </a:prstTxWarp>
          </a:bodyPr>
          <a:lstStyle>
            <a:lvl1pPr algn="r" defTabSz="906463" eaLnBrk="1" hangingPunct="1">
              <a:spcBef>
                <a:spcPct val="0"/>
              </a:spcBef>
              <a:defRPr sz="1100"/>
            </a:lvl1pPr>
          </a:lstStyle>
          <a:p>
            <a:pPr>
              <a:defRPr/>
            </a:pPr>
            <a:fld id="{B267AA43-1B9F-49F0-BE19-72FD1015666D}" type="slidenum">
              <a:rPr lang="en-US"/>
              <a:pPr>
                <a:defRPr/>
              </a:pPr>
              <a:t>‹#›</a:t>
            </a:fld>
            <a:endParaRPr lang="en-US"/>
          </a:p>
        </p:txBody>
      </p:sp>
    </p:spTree>
    <p:extLst>
      <p:ext uri="{BB962C8B-B14F-4D97-AF65-F5344CB8AC3E}">
        <p14:creationId xmlns:p14="http://schemas.microsoft.com/office/powerpoint/2010/main" val="992878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558800" y="549275"/>
            <a:ext cx="5683250" cy="3933825"/>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0254" y="4683275"/>
            <a:ext cx="5437168" cy="4669088"/>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8551" name="Rectangle 7"/>
          <p:cNvSpPr>
            <a:spLocks noGrp="1" noChangeArrowheads="1"/>
          </p:cNvSpPr>
          <p:nvPr>
            <p:ph type="sldNum" sz="quarter" idx="5"/>
          </p:nvPr>
        </p:nvSpPr>
        <p:spPr bwMode="auto">
          <a:xfrm>
            <a:off x="3849911" y="0"/>
            <a:ext cx="2946144" cy="279011"/>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r" defTabSz="906463" eaLnBrk="1" hangingPunct="1">
              <a:spcBef>
                <a:spcPct val="0"/>
              </a:spcBef>
              <a:defRPr sz="800"/>
            </a:lvl1pPr>
          </a:lstStyle>
          <a:p>
            <a:pPr>
              <a:defRPr/>
            </a:pPr>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BD169286-7779-44A5-A586-15FA91A020D3}" type="slidenum">
              <a:rPr lang="en-GB" sz="1000">
                <a:latin typeface="Arial Black" pitchFamily="34" charset="0"/>
              </a:rPr>
              <a:pPr>
                <a:defRPr/>
              </a:pPr>
              <a:t>‹#›</a:t>
            </a:fld>
            <a:endParaRPr lang="en-GB" sz="1000">
              <a:latin typeface="Arial Black" pitchFamily="34" charset="0"/>
            </a:endParaRPr>
          </a:p>
        </p:txBody>
      </p:sp>
      <p:sp>
        <p:nvSpPr>
          <p:cNvPr id="108552" name="Text Box 8"/>
          <p:cNvSpPr txBox="1">
            <a:spLocks noChangeArrowheads="1"/>
          </p:cNvSpPr>
          <p:nvPr/>
        </p:nvSpPr>
        <p:spPr bwMode="auto">
          <a:xfrm>
            <a:off x="0" y="9524182"/>
            <a:ext cx="6797675" cy="339919"/>
          </a:xfrm>
          <a:prstGeom prst="rect">
            <a:avLst/>
          </a:prstGeom>
          <a:noFill/>
          <a:ln w="9525">
            <a:noFill/>
            <a:miter lim="800000"/>
            <a:headEnd/>
            <a:tailEnd/>
          </a:ln>
        </p:spPr>
        <p:txBody>
          <a:bodyPr lIns="89224" tIns="46396" rIns="89224" bIns="46396">
            <a:spAutoFit/>
          </a:bodyPr>
          <a:lstStyle/>
          <a:p>
            <a:pPr algn="ctr" defTabSz="906463" eaLnBrk="1" hangingPunct="1">
              <a:spcBef>
                <a:spcPct val="50000"/>
              </a:spcBef>
              <a:defRPr/>
            </a:pPr>
            <a:r>
              <a:rPr lang="en-GB" sz="800" i="1">
                <a:solidFill>
                  <a:srgbClr val="5F5F5F"/>
                </a:solidFill>
                <a:ea typeface="Times New Roman" pitchFamily="18" charset="0"/>
                <a:cs typeface="Arial" charset="0"/>
              </a:rPr>
              <a:t>© 2008 Ipsos MORI.  Contains Ipsos MORI confidential and proprietary information.</a:t>
            </a:r>
            <a:br>
              <a:rPr lang="en-GB" sz="800" i="1">
                <a:solidFill>
                  <a:srgbClr val="5F5F5F"/>
                </a:solidFill>
                <a:ea typeface="Times New Roman" pitchFamily="18" charset="0"/>
                <a:cs typeface="Arial" charset="0"/>
              </a:rPr>
            </a:br>
            <a:r>
              <a:rPr lang="en-GB" sz="800" i="1">
                <a:solidFill>
                  <a:srgbClr val="5F5F5F"/>
                </a:solidFill>
                <a:ea typeface="Times New Roman" pitchFamily="18" charset="0"/>
                <a:cs typeface="Arial" charset="0"/>
              </a:rPr>
              <a:t>Not to be disclosed or reproduced without the prior written consent of Ipsos MORI.</a:t>
            </a:r>
          </a:p>
        </p:txBody>
      </p:sp>
    </p:spTree>
    <p:extLst>
      <p:ext uri="{BB962C8B-B14F-4D97-AF65-F5344CB8AC3E}">
        <p14:creationId xmlns:p14="http://schemas.microsoft.com/office/powerpoint/2010/main" val="4030131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266700" algn="l" rtl="0" eaLnBrk="0" fontAlgn="base" hangingPunct="0">
      <a:spcBef>
        <a:spcPct val="30000"/>
      </a:spcBef>
      <a:spcAft>
        <a:spcPct val="0"/>
      </a:spcAft>
      <a:defRPr sz="1200" kern="1200">
        <a:solidFill>
          <a:schemeClr val="tx1"/>
        </a:solidFill>
        <a:latin typeface="Arial" charset="0"/>
        <a:ea typeface="+mn-ea"/>
        <a:cs typeface="+mn-cs"/>
      </a:defRPr>
    </a:lvl2pPr>
    <a:lvl3pPr marL="534988" algn="l" rtl="0" eaLnBrk="0" fontAlgn="base" hangingPunct="0">
      <a:spcBef>
        <a:spcPct val="30000"/>
      </a:spcBef>
      <a:spcAft>
        <a:spcPct val="0"/>
      </a:spcAft>
      <a:defRPr sz="1200" kern="1200">
        <a:solidFill>
          <a:schemeClr val="tx1"/>
        </a:solidFill>
        <a:latin typeface="Arial" charset="0"/>
        <a:ea typeface="+mn-ea"/>
        <a:cs typeface="+mn-cs"/>
      </a:defRPr>
    </a:lvl3pPr>
    <a:lvl4pPr marL="809625" algn="l" rtl="0" eaLnBrk="0" fontAlgn="base" hangingPunct="0">
      <a:spcBef>
        <a:spcPct val="30000"/>
      </a:spcBef>
      <a:spcAft>
        <a:spcPct val="0"/>
      </a:spcAft>
      <a:defRPr sz="1200" kern="1200">
        <a:solidFill>
          <a:schemeClr val="tx1"/>
        </a:solidFill>
        <a:latin typeface="Arial" charset="0"/>
        <a:ea typeface="+mn-ea"/>
        <a:cs typeface="+mn-cs"/>
      </a:defRPr>
    </a:lvl4pPr>
    <a:lvl5pPr marL="1076325"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9951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2590063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06881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897779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4783036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6446358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832790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7576184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5801904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4982352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2590063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5665076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4255903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0469250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226364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64842636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861613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7952265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20509862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8619056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69203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259006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98265443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84810228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8481022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38716226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86500728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60755568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5703558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5703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2590063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26995047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85085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2590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2590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25900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567590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39157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65135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423541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545016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710161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012840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38398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endParaRPr lang="en-GB" sz="1600"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79918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41836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54184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736289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1220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3250396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744093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368206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002208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90429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7535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84121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06209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0941107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81294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84441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34695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40404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96756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013043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6877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712126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86005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61018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34463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919808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297118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376422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33742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8771570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90279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3872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7226943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685304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36638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049337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8128867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8831626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8128867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68773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68773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68773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5300" lvl="1" indent="-228600">
              <a:buFont typeface="+mj-lt"/>
              <a:buAutoNum type="alphaLcPeriod"/>
            </a:pPr>
            <a:endParaRPr lang="en-GB" baseline="0" dirty="0" smtClean="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8598034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8546042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8236843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0562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878367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68773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68773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3054591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3678383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845851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68773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2293647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22936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878367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2293647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755651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37283742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611296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869431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5278438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988918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677061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68773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6877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7936920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8016399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5068011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450257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494850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715512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686969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0865963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96860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Divider ">
    <p:spTree>
      <p:nvGrpSpPr>
        <p:cNvPr id="1" name=""/>
        <p:cNvGrpSpPr/>
        <p:nvPr/>
      </p:nvGrpSpPr>
      <p:grpSpPr>
        <a:xfrm>
          <a:off x="0" y="0"/>
          <a:ext cx="0" cy="0"/>
          <a:chOff x="0" y="0"/>
          <a:chExt cx="0" cy="0"/>
        </a:xfrm>
      </p:grpSpPr>
      <p:sp>
        <p:nvSpPr>
          <p:cNvPr id="41" name="Rectangle 40"/>
          <p:cNvSpPr/>
          <p:nvPr userDrawn="1"/>
        </p:nvSpPr>
        <p:spPr bwMode="auto">
          <a:xfrm>
            <a:off x="1587" y="1"/>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rgbClr val="60C9CE"/>
              </a:solidFill>
              <a:effectLst/>
              <a:latin typeface="Arial" charset="0"/>
            </a:endParaRPr>
          </a:p>
        </p:txBody>
      </p:sp>
      <p:sp>
        <p:nvSpPr>
          <p:cNvPr id="3" name="Title 1"/>
          <p:cNvSpPr>
            <a:spLocks noGrp="1"/>
          </p:cNvSpPr>
          <p:nvPr>
            <p:ph type="title" hasCustomPrompt="1"/>
          </p:nvPr>
        </p:nvSpPr>
        <p:spPr bwMode="ltGray">
          <a:xfrm>
            <a:off x="-1" y="1988840"/>
            <a:ext cx="7524769"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sp>
        <p:nvSpPr>
          <p:cNvPr id="30" name="Text Placeholder 29"/>
          <p:cNvSpPr>
            <a:spLocks noGrp="1"/>
          </p:cNvSpPr>
          <p:nvPr>
            <p:ph type="body" sz="quarter" idx="10" hasCustomPrompt="1"/>
          </p:nvPr>
        </p:nvSpPr>
        <p:spPr bwMode="ltGray">
          <a:xfrm>
            <a:off x="1" y="3172814"/>
            <a:ext cx="6446838" cy="616226"/>
          </a:xfrm>
        </p:spPr>
        <p:txBody>
          <a:bodyPr lIns="216000" rIns="720000"/>
          <a:lstStyle>
            <a:lvl1pPr>
              <a:buNone/>
              <a:defRPr sz="2000" b="1">
                <a:solidFill>
                  <a:srgbClr val="60C9CE"/>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32" name="TextBox 31"/>
          <p:cNvSpPr txBox="1"/>
          <p:nvPr userDrawn="1"/>
        </p:nvSpPr>
        <p:spPr bwMode="ltGray">
          <a:xfrm>
            <a:off x="7239016"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smtClean="0">
                <a:solidFill>
                  <a:schemeClr val="bg1"/>
                </a:solidFill>
              </a:rPr>
              <a:t>Version 1| Internal Use Only</a:t>
            </a:r>
          </a:p>
        </p:txBody>
      </p:sp>
      <p:cxnSp>
        <p:nvCxnSpPr>
          <p:cNvPr id="13" name="Straight Connector 12"/>
          <p:cNvCxnSpPr/>
          <p:nvPr userDrawn="1"/>
        </p:nvCxnSpPr>
        <p:spPr bwMode="ltGray">
          <a:xfrm>
            <a:off x="0" y="4435524"/>
            <a:ext cx="9906000" cy="1588"/>
          </a:xfrm>
          <a:prstGeom prst="line">
            <a:avLst/>
          </a:prstGeom>
          <a:solidFill>
            <a:schemeClr val="accent2"/>
          </a:solidFill>
          <a:ln w="12700" cap="flat" cmpd="sng" algn="ctr">
            <a:solidFill>
              <a:srgbClr val="60C9CE"/>
            </a:solidFill>
            <a:prstDash val="solid"/>
            <a:round/>
            <a:headEnd type="none" w="med" len="med"/>
            <a:tailEnd type="none" w="med" len="med"/>
          </a:ln>
          <a:effectLst/>
        </p:spPr>
      </p:cxnSp>
      <p:pic>
        <p:nvPicPr>
          <p:cNvPr id="42" name="Picture 41" descr="Ipsos SRI Logo - WHITE.png"/>
          <p:cNvPicPr>
            <a:picLocks noChangeAspect="1"/>
          </p:cNvPicPr>
          <p:nvPr userDrawn="1"/>
        </p:nvPicPr>
        <p:blipFill>
          <a:blip r:embed="rId2" cstate="print">
            <a:clrChange>
              <a:clrFrom>
                <a:srgbClr val="000000">
                  <a:alpha val="0"/>
                </a:srgbClr>
              </a:clrFrom>
              <a:clrTo>
                <a:srgbClr val="000000">
                  <a:alpha val="0"/>
                </a:srgbClr>
              </a:clrTo>
            </a:clrChange>
          </a:blip>
          <a:stretch>
            <a:fillRect/>
          </a:stretch>
        </p:blipFill>
        <p:spPr bwMode="white">
          <a:xfrm>
            <a:off x="272480" y="6450646"/>
            <a:ext cx="1352043" cy="264635"/>
          </a:xfrm>
          <a:prstGeom prst="rect">
            <a:avLst/>
          </a:prstGeom>
          <a:noFill/>
          <a:ln>
            <a:noFill/>
          </a:ln>
        </p:spPr>
      </p:pic>
      <p:grpSp>
        <p:nvGrpSpPr>
          <p:cNvPr id="26" name="Group 25"/>
          <p:cNvGrpSpPr>
            <a:grpSpLocks noChangeAspect="1"/>
          </p:cNvGrpSpPr>
          <p:nvPr userDrawn="1"/>
        </p:nvGrpSpPr>
        <p:grpSpPr bwMode="gray">
          <a:xfrm>
            <a:off x="9320170" y="6454998"/>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8" name="Freeform 27"/>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9" name="Freeform 28"/>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8941" y="188640"/>
            <a:ext cx="1193058" cy="87124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57"/>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sp>
        <p:nvSpPr>
          <p:cNvPr id="7" name="Content Placeholder 12"/>
          <p:cNvSpPr>
            <a:spLocks noGrp="1"/>
          </p:cNvSpPr>
          <p:nvPr>
            <p:ph sz="quarter" idx="10" hasCustomPrompt="1"/>
          </p:nvPr>
        </p:nvSpPr>
        <p:spPr>
          <a:xfrm>
            <a:off x="246063" y="1514475"/>
            <a:ext cx="9417050"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Question and Content Full Page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4" name="Content Placeholder 12"/>
          <p:cNvSpPr>
            <a:spLocks noGrp="1"/>
          </p:cNvSpPr>
          <p:nvPr>
            <p:ph sz="quarter" idx="10" hasCustomPrompt="1"/>
          </p:nvPr>
        </p:nvSpPr>
        <p:spPr>
          <a:xfrm>
            <a:off x="246063" y="1514475"/>
            <a:ext cx="9417050" cy="4362450"/>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9" name="Straight Connector 8"/>
          <p:cNvCxnSpPr/>
          <p:nvPr userDrawn="1"/>
        </p:nvCxnSpPr>
        <p:spPr bwMode="auto">
          <a:xfrm>
            <a:off x="251622"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Half Slide">
    <p:spTree>
      <p:nvGrpSpPr>
        <p:cNvPr id="1" name=""/>
        <p:cNvGrpSpPr/>
        <p:nvPr/>
      </p:nvGrpSpPr>
      <p:grpSpPr>
        <a:xfrm>
          <a:off x="0" y="0"/>
          <a:ext cx="0" cy="0"/>
          <a:chOff x="0" y="0"/>
          <a:chExt cx="0" cy="0"/>
        </a:xfrm>
      </p:grpSpPr>
      <p:sp>
        <p:nvSpPr>
          <p:cNvPr id="14" name="Rectangle 13"/>
          <p:cNvSpPr/>
          <p:nvPr userDrawn="1"/>
        </p:nvSpPr>
        <p:spPr bwMode="auto">
          <a:xfrm>
            <a:off x="0" y="0"/>
            <a:ext cx="4953000"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4" name="Rectangle 111"/>
          <p:cNvSpPr>
            <a:spLocks noChangeArrowheads="1"/>
          </p:cNvSpPr>
          <p:nvPr/>
        </p:nvSpPr>
        <p:spPr bwMode="auto">
          <a:xfrm flipH="1">
            <a:off x="4952999" y="0"/>
            <a:ext cx="4951413"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3" name="Title 1"/>
          <p:cNvSpPr>
            <a:spLocks noGrp="1"/>
          </p:cNvSpPr>
          <p:nvPr>
            <p:ph type="title" hasCustomPrompt="1"/>
          </p:nvPr>
        </p:nvSpPr>
        <p:spPr>
          <a:xfrm>
            <a:off x="0" y="811213"/>
            <a:ext cx="4952999" cy="2117721"/>
          </a:xfrm>
        </p:spPr>
        <p:txBody>
          <a:bodyPr lIns="216000" tIns="216000" rIns="216000" anchor="b" anchorCtr="0"/>
          <a:lstStyle>
            <a:lvl1pPr>
              <a:defRPr sz="2400" i="0"/>
            </a:lvl1pPr>
          </a:lstStyle>
          <a:p>
            <a:r>
              <a:rPr lang="en-US" dirty="0" smtClean="0"/>
              <a:t>Click to edit title Arial Bold size 24</a:t>
            </a:r>
            <a:endParaRPr lang="en-GB" dirty="0"/>
          </a:p>
        </p:txBody>
      </p:sp>
      <p:cxnSp>
        <p:nvCxnSpPr>
          <p:cNvPr id="31" name="Straight Connector 30"/>
          <p:cNvCxnSpPr/>
          <p:nvPr userDrawn="1"/>
        </p:nvCxnSpPr>
        <p:spPr bwMode="auto">
          <a:xfrm flipV="1">
            <a:off x="0" y="4857760"/>
            <a:ext cx="4953000" cy="986"/>
          </a:xfrm>
          <a:prstGeom prst="line">
            <a:avLst/>
          </a:prstGeom>
          <a:solidFill>
            <a:schemeClr val="accent2"/>
          </a:solidFill>
          <a:ln w="9525" cap="flat" cmpd="sng" algn="ctr">
            <a:solidFill>
              <a:srgbClr val="60C9CE"/>
            </a:solidFill>
            <a:prstDash val="solid"/>
            <a:round/>
            <a:headEnd type="none" w="med" len="med"/>
            <a:tailEnd type="none" w="med" len="med"/>
          </a:ln>
          <a:effectLst/>
        </p:spPr>
      </p:cxnSp>
      <p:cxnSp>
        <p:nvCxnSpPr>
          <p:cNvPr id="34" name="Straight Connector 33"/>
          <p:cNvCxnSpPr/>
          <p:nvPr/>
        </p:nvCxnSpPr>
        <p:spPr bwMode="auto">
          <a:xfrm flipV="1">
            <a:off x="0" y="810227"/>
            <a:ext cx="4953000" cy="986"/>
          </a:xfrm>
          <a:prstGeom prst="line">
            <a:avLst/>
          </a:prstGeom>
          <a:solidFill>
            <a:schemeClr val="accent2"/>
          </a:solidFill>
          <a:ln w="12700" cap="flat" cmpd="sng" algn="ctr">
            <a:solidFill>
              <a:srgbClr val="60C9CE"/>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3"/>
            <a:ext cx="4953000" cy="1925707"/>
          </a:xfr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Subtitle Arial size 20</a:t>
            </a:r>
          </a:p>
        </p:txBody>
      </p:sp>
      <p:sp>
        <p:nvSpPr>
          <p:cNvPr id="9" name="Rectangle 111"/>
          <p:cNvSpPr>
            <a:spLocks noChangeArrowheads="1"/>
          </p:cNvSpPr>
          <p:nvPr userDrawn="1"/>
        </p:nvSpPr>
        <p:spPr bwMode="auto">
          <a:xfrm flipH="1">
            <a:off x="4952999" y="0"/>
            <a:ext cx="4951413"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cxnSp>
        <p:nvCxnSpPr>
          <p:cNvPr id="10" name="Straight Connector 9"/>
          <p:cNvCxnSpPr/>
          <p:nvPr userDrawn="1"/>
        </p:nvCxnSpPr>
        <p:spPr bwMode="ltGray">
          <a:xfrm flipV="1">
            <a:off x="0" y="4857760"/>
            <a:ext cx="4953000" cy="986"/>
          </a:xfrm>
          <a:prstGeom prst="line">
            <a:avLst/>
          </a:prstGeom>
          <a:solidFill>
            <a:schemeClr val="accent2"/>
          </a:solidFill>
          <a:ln w="9525" cap="flat" cmpd="sng" algn="ctr">
            <a:solidFill>
              <a:srgbClr val="60C9CE"/>
            </a:solidFill>
            <a:prstDash val="sysDot"/>
            <a:round/>
            <a:headEnd type="none" w="med" len="med"/>
            <a:tailEnd type="none" w="med" len="med"/>
          </a:ln>
          <a:effectLst/>
        </p:spPr>
      </p:cxnSp>
      <p:grpSp>
        <p:nvGrpSpPr>
          <p:cNvPr id="38" name="Group 37"/>
          <p:cNvGrpSpPr>
            <a:grpSpLocks noChangeAspect="1"/>
          </p:cNvGrpSpPr>
          <p:nvPr userDrawn="1"/>
        </p:nvGrpSpPr>
        <p:grpSpPr bwMode="gray">
          <a:xfrm>
            <a:off x="4448944" y="6381812"/>
            <a:ext cx="341830" cy="313735"/>
            <a:chOff x="1020" y="346"/>
            <a:chExt cx="4114" cy="3756"/>
          </a:xfrm>
        </p:grpSpPr>
        <p:sp>
          <p:nvSpPr>
            <p:cNvPr id="39" name="Freeform 3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0" name="Freeform 39"/>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1" name="Freeform 40"/>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2" name="Freeform 41"/>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pic>
        <p:nvPicPr>
          <p:cNvPr id="28" name="Picture 27" descr="Ipsos SRI Logo - WHITE.png"/>
          <p:cNvPicPr>
            <a:picLocks noChangeAspect="1"/>
          </p:cNvPicPr>
          <p:nvPr userDrawn="1"/>
        </p:nvPicPr>
        <p:blipFill>
          <a:blip r:embed="rId3" cstate="print">
            <a:clrChange>
              <a:clrFrom>
                <a:srgbClr val="000000">
                  <a:alpha val="0"/>
                </a:srgbClr>
              </a:clrFrom>
              <a:clrTo>
                <a:srgbClr val="000000">
                  <a:alpha val="0"/>
                </a:srgbClr>
              </a:clrTo>
            </a:clrChange>
          </a:blip>
          <a:stretch>
            <a:fillRect/>
          </a:stretch>
        </p:blipFill>
        <p:spPr bwMode="white">
          <a:xfrm>
            <a:off x="272480" y="6450646"/>
            <a:ext cx="1352043" cy="264635"/>
          </a:xfrm>
          <a:prstGeom prst="rect">
            <a:avLst/>
          </a:prstGeom>
          <a:noFill/>
          <a:ln>
            <a:noFill/>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BG Colour">
    <p:spTree>
      <p:nvGrpSpPr>
        <p:cNvPr id="1" name=""/>
        <p:cNvGrpSpPr/>
        <p:nvPr/>
      </p:nvGrpSpPr>
      <p:grpSpPr>
        <a:xfrm>
          <a:off x="0" y="0"/>
          <a:ext cx="0" cy="0"/>
          <a:chOff x="0" y="0"/>
          <a:chExt cx="0" cy="0"/>
        </a:xfrm>
      </p:grpSpPr>
      <p:sp>
        <p:nvSpPr>
          <p:cNvPr id="42" name="Rectangle 41"/>
          <p:cNvSpPr/>
          <p:nvPr userDrawn="1"/>
        </p:nvSpPr>
        <p:spPr bwMode="auto">
          <a:xfrm>
            <a:off x="0" y="0"/>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0" name="Text Placeholder 29"/>
          <p:cNvSpPr>
            <a:spLocks noGrp="1"/>
          </p:cNvSpPr>
          <p:nvPr>
            <p:ph type="body" sz="quarter" idx="10" hasCustomPrompt="1"/>
          </p:nvPr>
        </p:nvSpPr>
        <p:spPr bwMode="white">
          <a:xfrm>
            <a:off x="21266" y="902255"/>
            <a:ext cx="9677399" cy="347662"/>
          </a:xfrm>
        </p:spPr>
        <p:txBody>
          <a:bodyPr lIns="216000" rIns="720000"/>
          <a:lstStyle>
            <a:lvl1pPr>
              <a:buNone/>
              <a:defRPr sz="2000" b="1">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slide subtitle Arial Bold size 20</a:t>
            </a:r>
          </a:p>
        </p:txBody>
      </p:sp>
      <p:sp>
        <p:nvSpPr>
          <p:cNvPr id="38" name="Content Placeholder 12"/>
          <p:cNvSpPr>
            <a:spLocks noGrp="1"/>
          </p:cNvSpPr>
          <p:nvPr>
            <p:ph sz="quarter" idx="15" hasCustomPrompt="1"/>
          </p:nvPr>
        </p:nvSpPr>
        <p:spPr bwMode="white">
          <a:xfrm>
            <a:off x="246064" y="1514475"/>
            <a:ext cx="3001962" cy="4700588"/>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39" name="Content Placeholder 14"/>
          <p:cNvSpPr>
            <a:spLocks noGrp="1"/>
          </p:cNvSpPr>
          <p:nvPr>
            <p:ph sz="quarter" idx="12" hasCustomPrompt="1"/>
          </p:nvPr>
        </p:nvSpPr>
        <p:spPr bwMode="white">
          <a:xfrm>
            <a:off x="3487738" y="1514475"/>
            <a:ext cx="2973388"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40" name="Content Placeholder 14"/>
          <p:cNvSpPr>
            <a:spLocks noGrp="1"/>
          </p:cNvSpPr>
          <p:nvPr>
            <p:ph sz="quarter" idx="16" hasCustomPrompt="1"/>
          </p:nvPr>
        </p:nvSpPr>
        <p:spPr bwMode="white">
          <a:xfrm>
            <a:off x="6686550" y="1514475"/>
            <a:ext cx="2973388"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57" name="Text Placeholder 29"/>
          <p:cNvSpPr>
            <a:spLocks noGrp="1"/>
          </p:cNvSpPr>
          <p:nvPr>
            <p:ph type="body" sz="quarter" idx="17" hasCustomPrompt="1"/>
          </p:nvPr>
        </p:nvSpPr>
        <p:spPr bwMode="white">
          <a:xfrm>
            <a:off x="37272" y="221834"/>
            <a:ext cx="8732152" cy="616226"/>
          </a:xfrm>
        </p:spPr>
        <p:txBody>
          <a:bodyPr lIns="216000" rIns="720000"/>
          <a:lstStyle>
            <a:lvl1pPr marL="0" indent="0">
              <a:buNone/>
              <a:defRPr sz="2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slice title Arial Bold size 24</a:t>
            </a:r>
          </a:p>
        </p:txBody>
      </p:sp>
      <p:grpSp>
        <p:nvGrpSpPr>
          <p:cNvPr id="26" name="Group 25"/>
          <p:cNvGrpSpPr>
            <a:grpSpLocks noChangeAspect="1"/>
          </p:cNvGrpSpPr>
          <p:nvPr userDrawn="1"/>
        </p:nvGrpSpPr>
        <p:grpSpPr bwMode="gray">
          <a:xfrm>
            <a:off x="9320170" y="6454998"/>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1" name="Freeform 30"/>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4" name="Freeform 3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5" name="Freeform 3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6" name="Freeform 3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pic>
        <p:nvPicPr>
          <p:cNvPr id="28" name="Picture 27" descr="Ipsos SRI Logo - WHITE.png"/>
          <p:cNvPicPr>
            <a:picLocks noChangeAspect="1"/>
          </p:cNvPicPr>
          <p:nvPr userDrawn="1"/>
        </p:nvPicPr>
        <p:blipFill>
          <a:blip r:embed="rId3" cstate="print">
            <a:clrChange>
              <a:clrFrom>
                <a:srgbClr val="000000">
                  <a:alpha val="0"/>
                </a:srgbClr>
              </a:clrFrom>
              <a:clrTo>
                <a:srgbClr val="000000">
                  <a:alpha val="0"/>
                </a:srgbClr>
              </a:clrTo>
            </a:clrChange>
          </a:blip>
          <a:stretch>
            <a:fillRect/>
          </a:stretch>
        </p:blipFill>
        <p:spPr bwMode="white">
          <a:xfrm>
            <a:off x="272480" y="6450646"/>
            <a:ext cx="1352043" cy="264635"/>
          </a:xfrm>
          <a:prstGeom prst="rect">
            <a:avLst/>
          </a:prstGeom>
          <a:noFill/>
          <a:ln>
            <a:noFill/>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Cover">
    <p:spTree>
      <p:nvGrpSpPr>
        <p:cNvPr id="1" name=""/>
        <p:cNvGrpSpPr/>
        <p:nvPr/>
      </p:nvGrpSpPr>
      <p:grpSpPr>
        <a:xfrm>
          <a:off x="0" y="0"/>
          <a:ext cx="0" cy="0"/>
          <a:chOff x="0" y="0"/>
          <a:chExt cx="0" cy="0"/>
        </a:xfrm>
      </p:grpSpPr>
      <p:sp>
        <p:nvSpPr>
          <p:cNvPr id="41" name="Rectangle 40"/>
          <p:cNvSpPr/>
          <p:nvPr userDrawn="1"/>
        </p:nvSpPr>
        <p:spPr bwMode="gray">
          <a:xfrm>
            <a:off x="0" y="0"/>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 name="Title 1"/>
          <p:cNvSpPr>
            <a:spLocks noGrp="1"/>
          </p:cNvSpPr>
          <p:nvPr>
            <p:ph type="title" hasCustomPrompt="1"/>
          </p:nvPr>
        </p:nvSpPr>
        <p:spPr bwMode="gray">
          <a:xfrm>
            <a:off x="-1" y="4643446"/>
            <a:ext cx="7524769" cy="952283"/>
          </a:xfrm>
          <a:noFill/>
        </p:spPr>
        <p:txBody>
          <a:bodyPr lIns="216000" rIns="360000" bIns="0" anchor="b" anchorCtr="0"/>
          <a:lstStyle>
            <a:lvl1pPr>
              <a:defRPr sz="2800" i="0" baseline="0">
                <a:solidFill>
                  <a:schemeClr val="bg1"/>
                </a:solidFill>
              </a:defRPr>
            </a:lvl1pPr>
          </a:lstStyle>
          <a:p>
            <a:r>
              <a:rPr lang="en-US" dirty="0" smtClean="0"/>
              <a:t>Click to edit main title Arial Bold size 28</a:t>
            </a:r>
            <a:endParaRPr lang="en-GB" dirty="0"/>
          </a:p>
        </p:txBody>
      </p:sp>
      <p:cxnSp>
        <p:nvCxnSpPr>
          <p:cNvPr id="26" name="Straight Connector 25"/>
          <p:cNvCxnSpPr/>
          <p:nvPr/>
        </p:nvCxnSpPr>
        <p:spPr bwMode="gray">
          <a:xfrm>
            <a:off x="0" y="4637321"/>
            <a:ext cx="9906000" cy="1588"/>
          </a:xfrm>
          <a:prstGeom prst="line">
            <a:avLst/>
          </a:prstGeom>
          <a:solidFill>
            <a:schemeClr val="accent2"/>
          </a:solidFill>
          <a:ln w="9525" cap="flat" cmpd="sng" algn="ctr">
            <a:solidFill>
              <a:srgbClr val="60C9CE"/>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gray">
          <a:xfrm>
            <a:off x="1" y="5765102"/>
            <a:ext cx="6446838" cy="616226"/>
          </a:xfrm>
        </p:spPr>
        <p:txBody>
          <a:bodyPr lIns="216000" rIns="720000"/>
          <a:lstStyle>
            <a:lvl1pPr>
              <a:buNone/>
              <a:defRPr sz="2000" b="1">
                <a:solidFill>
                  <a:srgbClr val="60C9CE"/>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Subtitle Arial Bold size 20</a:t>
            </a:r>
          </a:p>
        </p:txBody>
      </p:sp>
      <p:sp>
        <p:nvSpPr>
          <p:cNvPr id="32" name="TextBox 31"/>
          <p:cNvSpPr txBox="1"/>
          <p:nvPr/>
        </p:nvSpPr>
        <p:spPr bwMode="gray">
          <a:xfrm>
            <a:off x="7239016"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smtClean="0">
                <a:solidFill>
                  <a:schemeClr val="bg1"/>
                </a:solidFill>
              </a:rPr>
              <a:t>Version 1 | Internal Use Only</a:t>
            </a:r>
          </a:p>
        </p:txBody>
      </p:sp>
      <p:sp>
        <p:nvSpPr>
          <p:cNvPr id="10" name="Picture Placeholder 9"/>
          <p:cNvSpPr>
            <a:spLocks noGrp="1"/>
          </p:cNvSpPr>
          <p:nvPr>
            <p:ph type="pic" sz="quarter" idx="12" hasCustomPrompt="1"/>
          </p:nvPr>
        </p:nvSpPr>
        <p:spPr bwMode="gray">
          <a:xfrm>
            <a:off x="7937" y="0"/>
            <a:ext cx="9898063" cy="4622800"/>
          </a:xfrm>
          <a:solidFill>
            <a:srgbClr val="0087E2"/>
          </a:solidFill>
        </p:spPr>
        <p:txBody>
          <a:bodyPr lIns="1224000" tIns="0" anchor="ctr" anchorCtr="0"/>
          <a:lstStyle>
            <a:lvl1pPr>
              <a:buNone/>
              <a:defRPr>
                <a:sym typeface="Wingdings" pitchFamily="2" charset="2"/>
              </a:defRPr>
            </a:lvl1pPr>
          </a:lstStyle>
          <a:p>
            <a:r>
              <a:rPr lang="en-GB" dirty="0" smtClean="0"/>
              <a:t>Click here to insert cover image </a:t>
            </a:r>
            <a:endParaRPr lang="en-US" dirty="0"/>
          </a:p>
        </p:txBody>
      </p:sp>
      <p:pic>
        <p:nvPicPr>
          <p:cNvPr id="44" name="Picture 43" descr="Ipsos SRI Logo - WHITE.png"/>
          <p:cNvPicPr>
            <a:picLocks noChangeAspect="1"/>
          </p:cNvPicPr>
          <p:nvPr userDrawn="1"/>
        </p:nvPicPr>
        <p:blipFill>
          <a:blip r:embed="rId2" cstate="print"/>
          <a:stretch>
            <a:fillRect/>
          </a:stretch>
        </p:blipFill>
        <p:spPr bwMode="gray">
          <a:xfrm>
            <a:off x="247797" y="6453333"/>
            <a:ext cx="1166788" cy="226800"/>
          </a:xfrm>
          <a:prstGeom prst="rect">
            <a:avLst/>
          </a:prstGeom>
        </p:spPr>
      </p:pic>
      <p:grpSp>
        <p:nvGrpSpPr>
          <p:cNvPr id="28" name="Group 27"/>
          <p:cNvGrpSpPr>
            <a:grpSpLocks noChangeAspect="1"/>
          </p:cNvGrpSpPr>
          <p:nvPr userDrawn="1"/>
        </p:nvGrpSpPr>
        <p:grpSpPr bwMode="gray">
          <a:xfrm>
            <a:off x="9320170" y="6454998"/>
            <a:ext cx="341830" cy="313735"/>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2" name="Freeform 4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8941" y="188640"/>
            <a:ext cx="1193058" cy="871247"/>
          </a:xfrm>
          <a:prstGeom prst="rect">
            <a:avLst/>
          </a:prstGeom>
        </p:spPr>
      </p:pic>
    </p:spTree>
    <p:extLst>
      <p:ext uri="{BB962C8B-B14F-4D97-AF65-F5344CB8AC3E}">
        <p14:creationId xmlns:p14="http://schemas.microsoft.com/office/powerpoint/2010/main" val="246285450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ullets - 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bwMode="gray">
          <a:xfrm>
            <a:off x="246063" y="1125539"/>
            <a:ext cx="9472612" cy="5086349"/>
          </a:xfr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Tree>
    <p:extLst>
      <p:ext uri="{BB962C8B-B14F-4D97-AF65-F5344CB8AC3E}">
        <p14:creationId xmlns:p14="http://schemas.microsoft.com/office/powerpoint/2010/main" val="97817327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atement Divider - Primary Colour">
    <p:spTree>
      <p:nvGrpSpPr>
        <p:cNvPr id="1" name=""/>
        <p:cNvGrpSpPr/>
        <p:nvPr/>
      </p:nvGrpSpPr>
      <p:grpSpPr>
        <a:xfrm>
          <a:off x="0" y="0"/>
          <a:ext cx="0" cy="0"/>
          <a:chOff x="0" y="0"/>
          <a:chExt cx="0" cy="0"/>
        </a:xfrm>
      </p:grpSpPr>
      <p:sp>
        <p:nvSpPr>
          <p:cNvPr id="42" name="Rectangle 41"/>
          <p:cNvSpPr/>
          <p:nvPr userDrawn="1"/>
        </p:nvSpPr>
        <p:spPr bwMode="gray">
          <a:xfrm>
            <a:off x="0" y="0"/>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57" name="Text Placeholder 29"/>
          <p:cNvSpPr>
            <a:spLocks noGrp="1"/>
          </p:cNvSpPr>
          <p:nvPr>
            <p:ph type="body" sz="quarter" idx="17" hasCustomPrompt="1"/>
          </p:nvPr>
        </p:nvSpPr>
        <p:spPr bwMode="gray">
          <a:xfrm>
            <a:off x="247650" y="2527580"/>
            <a:ext cx="9429750" cy="1354217"/>
          </a:xfrm>
        </p:spPr>
        <p:txBody>
          <a:bodyPr wrap="square" lIns="216000" rIns="216000" anchor="ctr">
            <a:spAutoFit/>
          </a:bodyPr>
          <a:lstStyle>
            <a:lvl1pPr marL="0" indent="0">
              <a:buNone/>
              <a:defRPr sz="4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slice title Arial Bold size 44</a:t>
            </a:r>
          </a:p>
        </p:txBody>
      </p:sp>
      <p:grpSp>
        <p:nvGrpSpPr>
          <p:cNvPr id="28" name="Group 27"/>
          <p:cNvGrpSpPr>
            <a:grpSpLocks noChangeAspect="1"/>
          </p:cNvGrpSpPr>
          <p:nvPr userDrawn="1"/>
        </p:nvGrpSpPr>
        <p:grpSpPr bwMode="gray">
          <a:xfrm>
            <a:off x="9417496" y="6454998"/>
            <a:ext cx="244503"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2" name="Freeform 3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3" name="Freeform 3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7" name="Freeform 36"/>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1" name="Freeform 40"/>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8" name="Freeform 5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9" name="Freeform 5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0" name="Freeform 5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1" name="Freeform 6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2" name="Freeform 6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39" name="Picture 38" descr="Ipsos SRI Logo - WHITE.png"/>
          <p:cNvPicPr>
            <a:picLocks noChangeAspect="1"/>
          </p:cNvPicPr>
          <p:nvPr userDrawn="1"/>
        </p:nvPicPr>
        <p:blipFill>
          <a:blip r:embed="rId2" cstate="print"/>
          <a:stretch>
            <a:fillRect/>
          </a:stretch>
        </p:blipFill>
        <p:spPr bwMode="gray">
          <a:xfrm>
            <a:off x="247797" y="6453333"/>
            <a:ext cx="1166788" cy="2268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8941" y="188640"/>
            <a:ext cx="1193058" cy="871247"/>
          </a:xfrm>
          <a:prstGeom prst="rect">
            <a:avLst/>
          </a:prstGeom>
        </p:spPr>
      </p:pic>
    </p:spTree>
    <p:extLst>
      <p:ext uri="{BB962C8B-B14F-4D97-AF65-F5344CB8AC3E}">
        <p14:creationId xmlns:p14="http://schemas.microsoft.com/office/powerpoint/2010/main" val="405915954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s - Title and Full Page Content (With Question, Base &amp; 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bwMode="gray">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bwMode="gray"/>
        <p:txBody>
          <a:bodyPr/>
          <a:lstStyle>
            <a:lvl1pPr>
              <a:defRPr baseline="0"/>
            </a:lvl1pPr>
          </a:lstStyle>
          <a:p>
            <a:r>
              <a:rPr lang="en-US" dirty="0" smtClean="0"/>
              <a:t>Click to edit slide title Arial Bold size 24</a:t>
            </a:r>
            <a:endParaRPr lang="en-GB" dirty="0"/>
          </a:p>
        </p:txBody>
      </p:sp>
      <p:sp>
        <p:nvSpPr>
          <p:cNvPr id="18" name="Content Placeholder 12"/>
          <p:cNvSpPr>
            <a:spLocks noGrp="1"/>
          </p:cNvSpPr>
          <p:nvPr>
            <p:ph sz="quarter" idx="10" hasCustomPrompt="1"/>
          </p:nvPr>
        </p:nvSpPr>
        <p:spPr bwMode="gray">
          <a:xfrm>
            <a:off x="246063" y="1484313"/>
            <a:ext cx="9472612" cy="4537075"/>
          </a:xfr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9" name="Text Placeholder 8"/>
          <p:cNvSpPr>
            <a:spLocks noGrp="1"/>
          </p:cNvSpPr>
          <p:nvPr>
            <p:ph type="body" sz="quarter" idx="12" hasCustomPrompt="1"/>
          </p:nvPr>
        </p:nvSpPr>
        <p:spPr bwMode="gray">
          <a:xfrm>
            <a:off x="246063" y="6032499"/>
            <a:ext cx="6238875" cy="349251"/>
          </a:xfrm>
          <a:prstGeom prst="rect">
            <a:avLst/>
          </a:prstGeom>
        </p:spPr>
        <p:txBody>
          <a:bodyPr anchor="ctr" anchorCtr="0"/>
          <a:lstStyle>
            <a:lvl1pPr marL="0" indent="0" algn="l">
              <a:buNone/>
              <a:defRPr sz="800">
                <a:solidFill>
                  <a:schemeClr val="tx1"/>
                </a:solidFill>
              </a:defRPr>
            </a:lvl1pPr>
          </a:lstStyle>
          <a:p>
            <a:pPr lvl="0"/>
            <a:r>
              <a:rPr lang="en-US" dirty="0" smtClean="0"/>
              <a:t>Click to edit Base</a:t>
            </a:r>
          </a:p>
        </p:txBody>
      </p:sp>
      <p:cxnSp>
        <p:nvCxnSpPr>
          <p:cNvPr id="21" name="Straight Connector 20"/>
          <p:cNvCxnSpPr/>
          <p:nvPr userDrawn="1"/>
        </p:nvCxnSpPr>
        <p:spPr bwMode="gray">
          <a:xfrm>
            <a:off x="254000" y="5949280"/>
            <a:ext cx="9464675" cy="0"/>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340177093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46063" y="1135063"/>
            <a:ext cx="6200775"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686550" y="1135063"/>
            <a:ext cx="2973388" cy="5076825"/>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91F21EDF-D682-4FEC-AEE1-9EFE9D241947}" type="slidenum">
              <a:rPr lang="en-GB" smtClean="0"/>
              <a:pPr/>
              <a:t>‹#›</a:t>
            </a:fld>
            <a:endParaRPr lang="en-GB"/>
          </a:p>
        </p:txBody>
      </p:sp>
    </p:spTree>
    <p:extLst>
      <p:ext uri="{BB962C8B-B14F-4D97-AF65-F5344CB8AC3E}">
        <p14:creationId xmlns:p14="http://schemas.microsoft.com/office/powerpoint/2010/main" val="35689575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Layout with Base/Source">
    <p:spTree>
      <p:nvGrpSpPr>
        <p:cNvPr id="1" name=""/>
        <p:cNvGrpSpPr/>
        <p:nvPr/>
      </p:nvGrpSpPr>
      <p:grpSpPr>
        <a:xfrm>
          <a:off x="0" y="0"/>
          <a:ext cx="0" cy="0"/>
          <a:chOff x="0" y="0"/>
          <a:chExt cx="0" cy="0"/>
        </a:xfrm>
      </p:grpSpPr>
      <p:sp>
        <p:nvSpPr>
          <p:cNvPr id="60" name="Rectangle 111"/>
          <p:cNvSpPr>
            <a:spLocks noChangeArrowheads="1"/>
          </p:cNvSpPr>
          <p:nvPr userDrawn="1"/>
        </p:nvSpPr>
        <p:spPr bwMode="auto">
          <a:xfrm flipV="1">
            <a:off x="-1" y="1700808"/>
            <a:ext cx="9906001" cy="515719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864096"/>
            <a:ext cx="8064523" cy="764704"/>
          </a:xfrm>
        </p:spPr>
        <p:txBody>
          <a:bodyPr anchor="b"/>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smtClean="0"/>
              <a:t>Click to edit Base</a:t>
            </a:r>
          </a:p>
        </p:txBody>
      </p:sp>
      <p:sp>
        <p:nvSpPr>
          <p:cNvPr id="10" name="Text Placeholder 8"/>
          <p:cNvSpPr>
            <a:spLocks noGrp="1"/>
          </p:cNvSpPr>
          <p:nvPr>
            <p:ph type="body" sz="quarter" idx="13" hasCustomPrompt="1"/>
          </p:nvPr>
        </p:nvSpPr>
        <p:spPr>
          <a:xfrm>
            <a:off x="6686550" y="6039172"/>
            <a:ext cx="2973388" cy="346129"/>
          </a:xfrm>
          <a:prstGeom prst="rect">
            <a:avLst/>
          </a:prstGeom>
        </p:spPr>
        <p:txBody>
          <a:bodyPr anchor="ctr" anchorCtr="0"/>
          <a:lstStyle>
            <a:lvl1pPr marL="0" indent="0" algn="r">
              <a:buNone/>
              <a:defRPr sz="800">
                <a:solidFill>
                  <a:srgbClr val="424242"/>
                </a:solidFill>
              </a:defRPr>
            </a:lvl1pPr>
          </a:lstStyle>
          <a:p>
            <a:pPr lvl="0"/>
            <a:r>
              <a:rPr lang="en-US" dirty="0" smtClean="0"/>
              <a:t>Click to edit Source</a:t>
            </a:r>
          </a:p>
        </p:txBody>
      </p:sp>
      <p:cxnSp>
        <p:nvCxnSpPr>
          <p:cNvPr id="14" name="Straight Connector 13"/>
          <p:cNvCxnSpPr/>
          <p:nvPr userDrawn="1"/>
        </p:nvCxnSpPr>
        <p:spPr bwMode="auto">
          <a:xfrm>
            <a:off x="0" y="1627212"/>
            <a:ext cx="9906000" cy="158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246063" y="1844825"/>
            <a:ext cx="6200775" cy="4032100"/>
          </a:xfr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13" name="Straight Connector 12"/>
          <p:cNvCxnSpPr/>
          <p:nvPr userDrawn="1"/>
        </p:nvCxnSpPr>
        <p:spPr bwMode="auto">
          <a:xfrm>
            <a:off x="246063"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40" name="TextBox 39"/>
          <p:cNvSpPr txBox="1"/>
          <p:nvPr userDrawn="1"/>
        </p:nvSpPr>
        <p:spPr>
          <a:xfrm>
            <a:off x="908236" y="6696947"/>
            <a:ext cx="5715040"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lumMod val="75000"/>
                  </a:schemeClr>
                </a:solidFill>
              </a:rPr>
              <a:t>13-098464-01 Version 7| Internal Use Only</a:t>
            </a:r>
            <a:endParaRPr lang="en-US" sz="700" dirty="0">
              <a:solidFill>
                <a:schemeClr val="bg1">
                  <a:lumMod val="75000"/>
                </a:schemeClr>
              </a:solidFill>
            </a:endParaRPr>
          </a:p>
        </p:txBody>
      </p: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lumMod val="75000"/>
                  </a:schemeClr>
                </a:solidFill>
              </a:rPr>
              <a:t>© Ipsos MORI</a:t>
            </a:r>
            <a:endParaRPr lang="en-US" sz="700" dirty="0">
              <a:solidFill>
                <a:schemeClr val="bg1">
                  <a:lumMod val="75000"/>
                </a:schemeClr>
              </a:solidFill>
            </a:endParaRP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pic>
        <p:nvPicPr>
          <p:cNvPr id="62" name="Picture 6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sp>
        <p:nvSpPr>
          <p:cNvPr id="31" name="TextBox 30"/>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ayout with Base/Source">
    <p:spTree>
      <p:nvGrpSpPr>
        <p:cNvPr id="1" name=""/>
        <p:cNvGrpSpPr/>
        <p:nvPr/>
      </p:nvGrpSpPr>
      <p:grpSpPr>
        <a:xfrm>
          <a:off x="0" y="0"/>
          <a:ext cx="0" cy="0"/>
          <a:chOff x="0" y="0"/>
          <a:chExt cx="0" cy="0"/>
        </a:xfrm>
      </p:grpSpPr>
      <p:sp>
        <p:nvSpPr>
          <p:cNvPr id="60" name="Rectangle 111"/>
          <p:cNvSpPr>
            <a:spLocks noChangeArrowheads="1"/>
          </p:cNvSpPr>
          <p:nvPr userDrawn="1"/>
        </p:nvSpPr>
        <p:spPr bwMode="auto">
          <a:xfrm flipV="1">
            <a:off x="-1" y="1700808"/>
            <a:ext cx="9906001" cy="515719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864096"/>
            <a:ext cx="8064523" cy="764704"/>
          </a:xfrm>
        </p:spPr>
        <p:txBody>
          <a:bodyPr anchor="b"/>
          <a:lstStyle>
            <a:lvl1pPr>
              <a:defRPr/>
            </a:lvl1pPr>
          </a:lstStyle>
          <a:p>
            <a:r>
              <a:rPr lang="en-US" dirty="0" smtClean="0"/>
              <a:t>Click to edit slide title Arial Bold size 24</a:t>
            </a:r>
            <a:endParaRPr lang="en-US" dirty="0"/>
          </a:p>
        </p:txBody>
      </p:sp>
      <p:cxnSp>
        <p:nvCxnSpPr>
          <p:cNvPr id="14" name="Straight Connector 13"/>
          <p:cNvCxnSpPr/>
          <p:nvPr userDrawn="1"/>
        </p:nvCxnSpPr>
        <p:spPr bwMode="auto">
          <a:xfrm>
            <a:off x="0" y="1627212"/>
            <a:ext cx="9906000" cy="158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246063" y="1844825"/>
            <a:ext cx="9459465" cy="4032100"/>
          </a:xfr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40" name="TextBox 39"/>
          <p:cNvSpPr txBox="1"/>
          <p:nvPr userDrawn="1"/>
        </p:nvSpPr>
        <p:spPr>
          <a:xfrm>
            <a:off x="908236" y="6696947"/>
            <a:ext cx="5715040"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lumMod val="75000"/>
                  </a:schemeClr>
                </a:solidFill>
              </a:rPr>
              <a:t>13-098464-01 Version 7 | Internal Use Only</a:t>
            </a:r>
            <a:endParaRPr lang="en-US" sz="700" dirty="0">
              <a:solidFill>
                <a:schemeClr val="bg1">
                  <a:lumMod val="75000"/>
                </a:schemeClr>
              </a:solidFill>
            </a:endParaRPr>
          </a:p>
        </p:txBody>
      </p: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lumMod val="75000"/>
                  </a:schemeClr>
                </a:solidFill>
              </a:rPr>
              <a:t>© Ipsos MORI</a:t>
            </a:r>
            <a:endParaRPr lang="en-US" sz="700" dirty="0">
              <a:solidFill>
                <a:schemeClr val="bg1">
                  <a:lumMod val="75000"/>
                </a:schemeClr>
              </a:solidFill>
            </a:endParaRP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sp>
        <p:nvSpPr>
          <p:cNvPr id="27" name="TextBox 26"/>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smtClean="0"/>
          </a:p>
        </p:txBody>
      </p:sp>
    </p:spTree>
    <p:extLst>
      <p:ext uri="{BB962C8B-B14F-4D97-AF65-F5344CB8AC3E}">
        <p14:creationId xmlns:p14="http://schemas.microsoft.com/office/powerpoint/2010/main" val="29679784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Layout with Base/Source">
    <p:spTree>
      <p:nvGrpSpPr>
        <p:cNvPr id="1" name=""/>
        <p:cNvGrpSpPr/>
        <p:nvPr/>
      </p:nvGrpSpPr>
      <p:grpSpPr>
        <a:xfrm>
          <a:off x="0" y="0"/>
          <a:ext cx="0" cy="0"/>
          <a:chOff x="0" y="0"/>
          <a:chExt cx="0" cy="0"/>
        </a:xfrm>
      </p:grpSpPr>
      <p:sp>
        <p:nvSpPr>
          <p:cNvPr id="27" name="Rectangle 111"/>
          <p:cNvSpPr>
            <a:spLocks noChangeArrowheads="1"/>
          </p:cNvSpPr>
          <p:nvPr userDrawn="1"/>
        </p:nvSpPr>
        <p:spPr bwMode="auto">
          <a:xfrm flipV="1">
            <a:off x="0" y="6382558"/>
            <a:ext cx="6825208" cy="47544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60" name="Rectangle 111"/>
          <p:cNvSpPr>
            <a:spLocks noChangeArrowheads="1"/>
          </p:cNvSpPr>
          <p:nvPr userDrawn="1"/>
        </p:nvSpPr>
        <p:spPr bwMode="auto">
          <a:xfrm flipV="1">
            <a:off x="3080792" y="0"/>
            <a:ext cx="6825208"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983364"/>
            <a:ext cx="2546697" cy="764704"/>
          </a:xfrm>
        </p:spPr>
        <p:txBody>
          <a:bodyPr anchor="b"/>
          <a:lstStyle>
            <a:lvl1pPr>
              <a:defRPr/>
            </a:lvl1pPr>
          </a:lstStyle>
          <a:p>
            <a:r>
              <a:rPr lang="en-US" dirty="0" smtClean="0"/>
              <a:t>Click to edit slide title Arial Bold size 24</a:t>
            </a:r>
            <a:endParaRPr lang="en-US" dirty="0"/>
          </a:p>
        </p:txBody>
      </p:sp>
      <p:cxnSp>
        <p:nvCxnSpPr>
          <p:cNvPr id="14" name="Straight Connector 13"/>
          <p:cNvCxnSpPr/>
          <p:nvPr userDrawn="1"/>
        </p:nvCxnSpPr>
        <p:spPr bwMode="auto">
          <a:xfrm>
            <a:off x="2978052" y="0"/>
            <a:ext cx="0" cy="638255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3224809" y="116632"/>
            <a:ext cx="6480720" cy="5361860"/>
          </a:xfr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40" name="TextBox 39"/>
          <p:cNvSpPr txBox="1"/>
          <p:nvPr userDrawn="1"/>
        </p:nvSpPr>
        <p:spPr>
          <a:xfrm>
            <a:off x="908236" y="6696947"/>
            <a:ext cx="5715040"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lumMod val="75000"/>
                  </a:schemeClr>
                </a:solidFill>
              </a:rPr>
              <a:t>13-098464-01 Version 7 | Internal Use Only</a:t>
            </a:r>
            <a:endParaRPr lang="en-US" sz="700" dirty="0">
              <a:solidFill>
                <a:schemeClr val="bg1">
                  <a:lumMod val="75000"/>
                </a:schemeClr>
              </a:solidFill>
            </a:endParaRPr>
          </a:p>
        </p:txBody>
      </p: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lumMod val="75000"/>
                  </a:schemeClr>
                </a:solidFill>
              </a:rPr>
              <a:t>© Ipsos MORI</a:t>
            </a:r>
            <a:endParaRPr lang="en-US" sz="700" dirty="0">
              <a:solidFill>
                <a:schemeClr val="bg1">
                  <a:lumMod val="75000"/>
                </a:schemeClr>
              </a:solidFill>
            </a:endParaRP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117" y="233547"/>
            <a:ext cx="846814" cy="342840"/>
          </a:xfrm>
          <a:prstGeom prst="rect">
            <a:avLst/>
          </a:prstGeom>
        </p:spPr>
      </p:pic>
      <p:sp>
        <p:nvSpPr>
          <p:cNvPr id="28" name="TextBox 27"/>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smtClean="0"/>
          </a:p>
        </p:txBody>
      </p:sp>
    </p:spTree>
    <p:extLst>
      <p:ext uri="{BB962C8B-B14F-4D97-AF65-F5344CB8AC3E}">
        <p14:creationId xmlns:p14="http://schemas.microsoft.com/office/powerpoint/2010/main" val="14354391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smtClean="0"/>
              <a:t>Click to edit Base</a:t>
            </a:r>
          </a:p>
        </p:txBody>
      </p:sp>
      <p:sp>
        <p:nvSpPr>
          <p:cNvPr id="12" name="Content Placeholder 12"/>
          <p:cNvSpPr>
            <a:spLocks noGrp="1"/>
          </p:cNvSpPr>
          <p:nvPr>
            <p:ph sz="quarter" idx="10" hasCustomPrompt="1"/>
          </p:nvPr>
        </p:nvSpPr>
        <p:spPr>
          <a:xfrm>
            <a:off x="246063" y="1135063"/>
            <a:ext cx="6200775" cy="4741862"/>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1" hasCustomPrompt="1"/>
          </p:nvPr>
        </p:nvSpPr>
        <p:spPr>
          <a:xfrm>
            <a:off x="6686550" y="1135063"/>
            <a:ext cx="2973388" cy="4741862"/>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13" name="Straight Connector 12"/>
          <p:cNvCxnSpPr/>
          <p:nvPr userDrawn="1"/>
        </p:nvCxnSpPr>
        <p:spPr bwMode="auto">
          <a:xfrm>
            <a:off x="246063"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303745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57"/>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GB" dirty="0"/>
          </a:p>
        </p:txBody>
      </p:sp>
      <p:cxnSp>
        <p:nvCxnSpPr>
          <p:cNvPr id="12" name="Straight Connector 11"/>
          <p:cNvCxnSpPr/>
          <p:nvPr/>
        </p:nvCxnSpPr>
        <p:spPr bwMode="auto">
          <a:xfrm>
            <a:off x="0" y="815281"/>
            <a:ext cx="9906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46063" y="1514475"/>
            <a:ext cx="6200775"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8" name="Content Placeholder 14"/>
          <p:cNvSpPr>
            <a:spLocks noGrp="1"/>
          </p:cNvSpPr>
          <p:nvPr>
            <p:ph sz="quarter" idx="12" hasCustomPrompt="1"/>
          </p:nvPr>
        </p:nvSpPr>
        <p:spPr>
          <a:xfrm>
            <a:off x="6686550" y="1514475"/>
            <a:ext cx="2973388" cy="4697413"/>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cxnSp>
        <p:nvCxnSpPr>
          <p:cNvPr id="9" name="Straight Connector 8"/>
          <p:cNvCxnSpPr/>
          <p:nvPr userDrawn="1"/>
        </p:nvCxnSpPr>
        <p:spPr bwMode="auto">
          <a:xfrm>
            <a:off x="0" y="815281"/>
            <a:ext cx="9906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smtClean="0"/>
              <a:t>Click to edit slide question Arial Bold Italic size 20</a:t>
            </a:r>
          </a:p>
        </p:txBody>
      </p:sp>
      <p:sp>
        <p:nvSpPr>
          <p:cNvPr id="2" name="Title 1"/>
          <p:cNvSpPr>
            <a:spLocks noGrp="1"/>
          </p:cNvSpPr>
          <p:nvPr>
            <p:ph type="title" hasCustomPrompt="1"/>
          </p:nvPr>
        </p:nvSpPr>
        <p:spPr/>
        <p:txBody>
          <a:bodyPr/>
          <a:lstStyle>
            <a:lvl1pPr>
              <a:defRPr baseline="0"/>
            </a:lvl1pPr>
          </a:lstStyle>
          <a:p>
            <a:r>
              <a:rPr lang="en-US" dirty="0" smtClean="0"/>
              <a:t>Click to edit slide title Arial Bold size 24</a:t>
            </a:r>
            <a:endParaRPr lang="en-GB" dirty="0"/>
          </a:p>
        </p:txBody>
      </p:sp>
      <p:sp>
        <p:nvSpPr>
          <p:cNvPr id="10"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Base</a:t>
            </a:r>
          </a:p>
        </p:txBody>
      </p:sp>
      <p:sp>
        <p:nvSpPr>
          <p:cNvPr id="11" name="Text Placeholder 8"/>
          <p:cNvSpPr>
            <a:spLocks noGrp="1"/>
          </p:cNvSpPr>
          <p:nvPr>
            <p:ph type="body" sz="quarter" idx="13" hasCustomPrompt="1"/>
          </p:nvPr>
        </p:nvSpPr>
        <p:spPr>
          <a:xfrm>
            <a:off x="6689035" y="6039172"/>
            <a:ext cx="2970903"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smtClean="0"/>
              <a:t>Click to edit Source</a:t>
            </a:r>
          </a:p>
        </p:txBody>
      </p:sp>
      <p:cxnSp>
        <p:nvCxnSpPr>
          <p:cNvPr id="8" name="Straight Connector 7"/>
          <p:cNvCxnSpPr/>
          <p:nvPr/>
        </p:nvCxnSpPr>
        <p:spPr bwMode="auto">
          <a:xfrm>
            <a:off x="288105" y="5948417"/>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46063" y="1514475"/>
            <a:ext cx="6200775" cy="4362450"/>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
        <p:nvSpPr>
          <p:cNvPr id="15" name="Content Placeholder 14"/>
          <p:cNvSpPr>
            <a:spLocks noGrp="1"/>
          </p:cNvSpPr>
          <p:nvPr>
            <p:ph sz="quarter" idx="14" hasCustomPrompt="1"/>
          </p:nvPr>
        </p:nvSpPr>
        <p:spPr>
          <a:xfrm>
            <a:off x="6686550" y="1514475"/>
            <a:ext cx="2973388" cy="4362450"/>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smtClean="0"/>
              <a:t>Click to edit text Arial size 18</a:t>
            </a:r>
          </a:p>
          <a:p>
            <a:pPr lvl="1"/>
            <a:r>
              <a:rPr lang="en-US" dirty="0" smtClean="0"/>
              <a:t>First level bullet Arial </a:t>
            </a:r>
            <a:br>
              <a:rPr lang="en-US" dirty="0" smtClean="0"/>
            </a:br>
            <a:r>
              <a:rPr lang="en-US" dirty="0" smtClean="0"/>
              <a:t>size 18</a:t>
            </a:r>
          </a:p>
          <a:p>
            <a:pPr lvl="2"/>
            <a:r>
              <a:rPr lang="en-GB" dirty="0" smtClean="0"/>
              <a:t>Second level bullet </a:t>
            </a:r>
            <a:br>
              <a:rPr lang="en-GB" dirty="0" smtClean="0"/>
            </a:br>
            <a:r>
              <a:rPr lang="en-GB" dirty="0" smtClean="0"/>
              <a:t>Arial size 16</a:t>
            </a:r>
            <a:endParaRPr lang="en-US" dirty="0" smtClean="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smtClean="0"/>
              <a:t>Click to edit slide title Arial Bold size 24</a:t>
            </a:r>
            <a:endParaRPr lang="en-GB" dirty="0"/>
          </a:p>
        </p:txBody>
      </p:sp>
      <p:sp>
        <p:nvSpPr>
          <p:cNvPr id="13" name="Content Placeholder 12"/>
          <p:cNvSpPr>
            <a:spLocks noGrp="1"/>
          </p:cNvSpPr>
          <p:nvPr>
            <p:ph sz="quarter" idx="10" hasCustomPrompt="1"/>
          </p:nvPr>
        </p:nvSpPr>
        <p:spPr>
          <a:xfrm>
            <a:off x="246063" y="1135063"/>
            <a:ext cx="9417050"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ull Page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slide title Arial Bold size 24</a:t>
            </a:r>
            <a:endParaRPr lang="en-US" dirty="0"/>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smtClean="0"/>
              <a:t>Click to edit Base</a:t>
            </a:r>
          </a:p>
        </p:txBody>
      </p:sp>
      <p:cxnSp>
        <p:nvCxnSpPr>
          <p:cNvPr id="11" name="Straight Connector 10"/>
          <p:cNvCxnSpPr/>
          <p:nvPr/>
        </p:nvCxnSpPr>
        <p:spPr bwMode="auto">
          <a:xfrm>
            <a:off x="246063" y="603250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46063" y="1135063"/>
            <a:ext cx="9417050" cy="4741862"/>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smtClean="0"/>
              <a:t>Click to edit text Arial size 18</a:t>
            </a:r>
          </a:p>
          <a:p>
            <a:pPr lvl="1"/>
            <a:r>
              <a:rPr lang="en-US" dirty="0" smtClean="0"/>
              <a:t>First level bullet Arial size 18</a:t>
            </a:r>
          </a:p>
          <a:p>
            <a:pPr lvl="2"/>
            <a:r>
              <a:rPr lang="en-GB" dirty="0" smtClean="0"/>
              <a:t>Second level bullet Arial size 16</a:t>
            </a:r>
            <a:endParaRPr lang="en-US" dirty="0" smtClean="0"/>
          </a:p>
        </p:txBody>
      </p:sp>
      <p:cxnSp>
        <p:nvCxnSpPr>
          <p:cNvPr id="8" name="Straight Connector 7"/>
          <p:cNvCxnSpPr/>
          <p:nvPr userDrawn="1"/>
        </p:nvCxnSpPr>
        <p:spPr bwMode="auto">
          <a:xfrm>
            <a:off x="246063" y="603250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0087E2"/>
        </a:solidFill>
        <a:effectLst/>
      </p:bgPr>
    </p:bg>
    <p:spTree>
      <p:nvGrpSpPr>
        <p:cNvPr id="1" name=""/>
        <p:cNvGrpSpPr/>
        <p:nvPr/>
      </p:nvGrpSpPr>
      <p:grpSpPr>
        <a:xfrm>
          <a:off x="0" y="0"/>
          <a:ext cx="0" cy="0"/>
          <a:chOff x="0" y="0"/>
          <a:chExt cx="0" cy="0"/>
        </a:xfrm>
      </p:grpSpPr>
      <p:sp>
        <p:nvSpPr>
          <p:cNvPr id="1135" name="Rectangle 111"/>
          <p:cNvSpPr>
            <a:spLocks noChangeArrowheads="1"/>
          </p:cNvSpPr>
          <p:nvPr/>
        </p:nvSpPr>
        <p:spPr bwMode="auto">
          <a:xfrm flipV="1">
            <a:off x="-2" y="819150"/>
            <a:ext cx="9906001" cy="603885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dirty="0"/>
          </a:p>
        </p:txBody>
      </p:sp>
      <p:sp>
        <p:nvSpPr>
          <p:cNvPr id="22533" name="Rectangle 2"/>
          <p:cNvSpPr>
            <a:spLocks noGrp="1" noChangeArrowheads="1"/>
          </p:cNvSpPr>
          <p:nvPr>
            <p:ph type="title"/>
          </p:nvPr>
        </p:nvSpPr>
        <p:spPr bwMode="gray">
          <a:xfrm>
            <a:off x="247797" y="0"/>
            <a:ext cx="8064523" cy="76470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smtClean="0"/>
              <a:t>Click to edit slide title Arial Bold size 24</a:t>
            </a:r>
          </a:p>
        </p:txBody>
      </p:sp>
      <p:cxnSp>
        <p:nvCxnSpPr>
          <p:cNvPr id="22" name="Straight Connector 21"/>
          <p:cNvCxnSpPr/>
          <p:nvPr/>
        </p:nvCxnSpPr>
        <p:spPr bwMode="auto">
          <a:xfrm>
            <a:off x="246063" y="6369937"/>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24" name="TextBox 23"/>
          <p:cNvSpPr txBox="1"/>
          <p:nvPr/>
        </p:nvSpPr>
        <p:spPr>
          <a:xfrm>
            <a:off x="912356" y="6715148"/>
            <a:ext cx="5715040"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lumMod val="75000"/>
                  </a:schemeClr>
                </a:solidFill>
              </a:rPr>
              <a:t>14-070610-01 Version</a:t>
            </a:r>
            <a:r>
              <a:rPr lang="en-US" sz="700" baseline="0" dirty="0" smtClean="0">
                <a:solidFill>
                  <a:schemeClr val="bg1">
                    <a:lumMod val="75000"/>
                  </a:schemeClr>
                </a:solidFill>
              </a:rPr>
              <a:t> </a:t>
            </a:r>
            <a:r>
              <a:rPr lang="en-US" sz="700" dirty="0" smtClean="0">
                <a:solidFill>
                  <a:schemeClr val="bg1">
                    <a:lumMod val="75000"/>
                  </a:schemeClr>
                </a:solidFill>
              </a:rPr>
              <a:t>1 | Internal Use Only</a:t>
            </a:r>
            <a:endParaRPr lang="en-US" sz="700" dirty="0">
              <a:solidFill>
                <a:schemeClr val="bg1">
                  <a:lumMod val="75000"/>
                </a:schemeClr>
              </a:solidFill>
            </a:endParaRPr>
          </a:p>
        </p:txBody>
      </p:sp>
      <p:sp>
        <p:nvSpPr>
          <p:cNvPr id="12" name="Text Placeholder 11"/>
          <p:cNvSpPr>
            <a:spLocks noGrp="1"/>
          </p:cNvSpPr>
          <p:nvPr>
            <p:ph type="body" idx="1"/>
          </p:nvPr>
        </p:nvSpPr>
        <p:spPr>
          <a:xfrm>
            <a:off x="246063" y="1125538"/>
            <a:ext cx="9413875" cy="5086350"/>
          </a:xfrm>
          <a:prstGeom prst="rect">
            <a:avLst/>
          </a:prstGeom>
        </p:spPr>
        <p:txBody>
          <a:bodyPr vert="horz" lIns="0" tIns="0" rIns="0" bIns="0" rtlCol="0">
            <a:noAutofit/>
          </a:bodyPr>
          <a:lstStyle/>
          <a:p>
            <a:pPr lvl="0"/>
            <a:r>
              <a:rPr lang="en-US" dirty="0" smtClean="0"/>
              <a:t>Click to add text Arial size 18</a:t>
            </a:r>
          </a:p>
          <a:p>
            <a:pPr lvl="1"/>
            <a:r>
              <a:rPr lang="en-US" dirty="0" smtClean="0"/>
              <a:t>Second level Arial size 18</a:t>
            </a:r>
          </a:p>
          <a:p>
            <a:pPr lvl="2"/>
            <a:r>
              <a:rPr lang="en-US" dirty="0" smtClean="0"/>
              <a:t>Third level Arial size 16</a:t>
            </a:r>
          </a:p>
          <a:p>
            <a:pPr lvl="3"/>
            <a:r>
              <a:rPr lang="en-US" dirty="0" smtClean="0"/>
              <a:t>Fourth level size 16</a:t>
            </a:r>
          </a:p>
          <a:p>
            <a:pPr lvl="4"/>
            <a:r>
              <a:rPr lang="en-US" dirty="0" smtClean="0"/>
              <a:t>Fifth level size 16</a:t>
            </a:r>
            <a:endParaRPr lang="en-US" dirty="0"/>
          </a:p>
        </p:txBody>
      </p:sp>
      <p:sp>
        <p:nvSpPr>
          <p:cNvPr id="10" name="TextBox 9"/>
          <p:cNvSpPr txBox="1"/>
          <p:nvPr/>
        </p:nvSpPr>
        <p:spPr>
          <a:xfrm>
            <a:off x="234184" y="6715148"/>
            <a:ext cx="610642"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lumMod val="75000"/>
                  </a:schemeClr>
                </a:solidFill>
              </a:rPr>
              <a:t>© Ipsos MORI</a:t>
            </a:r>
            <a:endParaRPr lang="en-US" sz="700" dirty="0">
              <a:solidFill>
                <a:schemeClr val="bg1">
                  <a:lumMod val="75000"/>
                </a:schemeClr>
              </a:solidFill>
            </a:endParaRPr>
          </a:p>
        </p:txBody>
      </p:sp>
      <p:grpSp>
        <p:nvGrpSpPr>
          <p:cNvPr id="61" name="Group 60"/>
          <p:cNvGrpSpPr>
            <a:grpSpLocks noChangeAspect="1"/>
          </p:cNvGrpSpPr>
          <p:nvPr/>
        </p:nvGrpSpPr>
        <p:grpSpPr bwMode="gray">
          <a:xfrm>
            <a:off x="9320170" y="6454998"/>
            <a:ext cx="341830" cy="313735"/>
            <a:chOff x="1020" y="346"/>
            <a:chExt cx="4114" cy="3756"/>
          </a:xfrm>
        </p:grpSpPr>
        <p:sp>
          <p:nvSpPr>
            <p:cNvPr id="62" name="Freeform 61"/>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8" name="Freeform 67"/>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9" name="Freeform 68"/>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0" name="Freeform 69"/>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1" name="Freeform 70"/>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2" name="Freeform 71"/>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3" name="Freeform 72"/>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4" name="Freeform 73"/>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5" name="Freeform 74"/>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6" name="Freeform 75"/>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29" name="Picture 28" descr="Ipsos SRI Logo - BLACK.png"/>
          <p:cNvPicPr>
            <a:picLocks noChangeAspect="1"/>
          </p:cNvPicPr>
          <p:nvPr/>
        </p:nvPicPr>
        <p:blipFill>
          <a:blip r:embed="rId21" cstate="print"/>
          <a:stretch>
            <a:fillRect/>
          </a:stretch>
        </p:blipFill>
        <p:spPr>
          <a:xfrm>
            <a:off x="247797" y="6453333"/>
            <a:ext cx="1166788" cy="226800"/>
          </a:xfrm>
          <a:prstGeom prst="rect">
            <a:avLst/>
          </a:prstGeom>
        </p:spPr>
      </p:pic>
      <p:cxnSp>
        <p:nvCxnSpPr>
          <p:cNvPr id="27" name="Straight Connector 26"/>
          <p:cNvCxnSpPr/>
          <p:nvPr/>
        </p:nvCxnSpPr>
        <p:spPr bwMode="auto">
          <a:xfrm>
            <a:off x="0" y="844216"/>
            <a:ext cx="9906000" cy="1588"/>
          </a:xfrm>
          <a:prstGeom prst="line">
            <a:avLst/>
          </a:prstGeom>
          <a:solidFill>
            <a:schemeClr val="accent2"/>
          </a:solidFill>
          <a:ln w="9525" cap="flat" cmpd="sng" algn="ctr">
            <a:solidFill>
              <a:srgbClr val="00AA9E"/>
            </a:solidFill>
            <a:prstDash val="sysDot"/>
            <a:round/>
            <a:headEnd type="none" w="med" len="med"/>
            <a:tailEnd type="none" w="med" len="med"/>
          </a:ln>
          <a:effectLst/>
        </p:spPr>
      </p:cxnSp>
      <p:pic>
        <p:nvPicPr>
          <p:cNvPr id="28" name="Picture 2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84282" y="1"/>
            <a:ext cx="1121717" cy="819149"/>
          </a:xfrm>
          <a:prstGeom prst="rect">
            <a:avLst/>
          </a:prstGeom>
        </p:spPr>
      </p:pic>
      <p:sp>
        <p:nvSpPr>
          <p:cNvPr id="2" name="TextBox 1"/>
          <p:cNvSpPr txBox="1"/>
          <p:nvPr/>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smtClean="0"/>
          </a:p>
        </p:txBody>
      </p:sp>
    </p:spTree>
  </p:cSld>
  <p:clrMap bg1="lt1" tx1="dk1" bg2="lt2" tx2="dk2" accent1="accent1" accent2="accent2" accent3="accent3" accent4="accent4" accent5="accent5" accent6="accent6" hlink="hlink" folHlink="folHlink"/>
  <p:sldLayoutIdLst>
    <p:sldLayoutId id="2147484138" r:id="rId1"/>
    <p:sldLayoutId id="2147484140" r:id="rId2"/>
    <p:sldLayoutId id="2147484153" r:id="rId3"/>
    <p:sldLayoutId id="2147484154" r:id="rId4"/>
    <p:sldLayoutId id="2147484152"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50" r:id="rId14"/>
    <p:sldLayoutId id="2147484151" r:id="rId15"/>
    <p:sldLayoutId id="2147484155" r:id="rId16"/>
    <p:sldLayoutId id="2147484156" r:id="rId17"/>
    <p:sldLayoutId id="2147484157" r:id="rId18"/>
    <p:sldLayoutId id="2147484158" r:id="rId19"/>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chart" Target="../charts/chart256.xml"/><Relationship Id="rId2" Type="http://schemas.openxmlformats.org/officeDocument/2006/relationships/notesSlide" Target="../notesSlides/notesSlide100.xml"/><Relationship Id="rId1" Type="http://schemas.openxmlformats.org/officeDocument/2006/relationships/slideLayout" Target="../slideLayouts/slideLayout18.xml"/><Relationship Id="rId4" Type="http://schemas.openxmlformats.org/officeDocument/2006/relationships/chart" Target="../charts/chart257.xml"/></Relationships>
</file>

<file path=ppt/slides/_rels/slide101.xml.rels><?xml version="1.0" encoding="UTF-8" standalone="yes"?>
<Relationships xmlns="http://schemas.openxmlformats.org/package/2006/relationships"><Relationship Id="rId3" Type="http://schemas.openxmlformats.org/officeDocument/2006/relationships/chart" Target="../charts/chart258.xml"/><Relationship Id="rId2" Type="http://schemas.openxmlformats.org/officeDocument/2006/relationships/notesSlide" Target="../notesSlides/notesSlide101.xml"/><Relationship Id="rId1" Type="http://schemas.openxmlformats.org/officeDocument/2006/relationships/slideLayout" Target="../slideLayouts/slideLayout18.xml"/><Relationship Id="rId4" Type="http://schemas.openxmlformats.org/officeDocument/2006/relationships/chart" Target="../charts/chart259.xml"/></Relationships>
</file>

<file path=ppt/slides/_rels/slide102.xml.rels><?xml version="1.0" encoding="UTF-8" standalone="yes"?>
<Relationships xmlns="http://schemas.openxmlformats.org/package/2006/relationships"><Relationship Id="rId3" Type="http://schemas.openxmlformats.org/officeDocument/2006/relationships/chart" Target="../charts/chart260.xml"/><Relationship Id="rId2" Type="http://schemas.openxmlformats.org/officeDocument/2006/relationships/notesSlide" Target="../notesSlides/notesSlide102.xml"/><Relationship Id="rId1" Type="http://schemas.openxmlformats.org/officeDocument/2006/relationships/slideLayout" Target="../slideLayouts/slideLayout18.xml"/><Relationship Id="rId4" Type="http://schemas.openxmlformats.org/officeDocument/2006/relationships/chart" Target="../charts/chart261.xml"/></Relationships>
</file>

<file path=ppt/slides/_rels/slide103.xml.rels><?xml version="1.0" encoding="UTF-8" standalone="yes"?>
<Relationships xmlns="http://schemas.openxmlformats.org/package/2006/relationships"><Relationship Id="rId3" Type="http://schemas.openxmlformats.org/officeDocument/2006/relationships/chart" Target="../charts/chart262.xml"/><Relationship Id="rId2" Type="http://schemas.openxmlformats.org/officeDocument/2006/relationships/notesSlide" Target="../notesSlides/notesSlide103.xml"/><Relationship Id="rId1" Type="http://schemas.openxmlformats.org/officeDocument/2006/relationships/slideLayout" Target="../slideLayouts/slideLayout18.xml"/><Relationship Id="rId4" Type="http://schemas.openxmlformats.org/officeDocument/2006/relationships/chart" Target="../charts/chart263.xml"/></Relationships>
</file>

<file path=ppt/slides/_rels/slide104.xml.rels><?xml version="1.0" encoding="UTF-8" standalone="yes"?>
<Relationships xmlns="http://schemas.openxmlformats.org/package/2006/relationships"><Relationship Id="rId3" Type="http://schemas.openxmlformats.org/officeDocument/2006/relationships/chart" Target="../charts/chart264.xml"/><Relationship Id="rId2" Type="http://schemas.openxmlformats.org/officeDocument/2006/relationships/notesSlide" Target="../notesSlides/notesSlide104.xml"/><Relationship Id="rId1" Type="http://schemas.openxmlformats.org/officeDocument/2006/relationships/slideLayout" Target="../slideLayouts/slideLayout18.xml"/><Relationship Id="rId4" Type="http://schemas.openxmlformats.org/officeDocument/2006/relationships/chart" Target="../charts/chart265.xml"/></Relationships>
</file>

<file path=ppt/slides/_rels/slide105.xml.rels><?xml version="1.0" encoding="UTF-8" standalone="yes"?>
<Relationships xmlns="http://schemas.openxmlformats.org/package/2006/relationships"><Relationship Id="rId3" Type="http://schemas.openxmlformats.org/officeDocument/2006/relationships/chart" Target="../charts/chart266.xml"/><Relationship Id="rId2" Type="http://schemas.openxmlformats.org/officeDocument/2006/relationships/notesSlide" Target="../notesSlides/notesSlide105.xml"/><Relationship Id="rId1" Type="http://schemas.openxmlformats.org/officeDocument/2006/relationships/slideLayout" Target="../slideLayouts/slideLayout18.xml"/><Relationship Id="rId4" Type="http://schemas.openxmlformats.org/officeDocument/2006/relationships/chart" Target="../charts/chart267.xml"/></Relationships>
</file>

<file path=ppt/slides/_rels/slide106.xml.rels><?xml version="1.0" encoding="UTF-8" standalone="yes"?>
<Relationships xmlns="http://schemas.openxmlformats.org/package/2006/relationships"><Relationship Id="rId3" Type="http://schemas.openxmlformats.org/officeDocument/2006/relationships/chart" Target="../charts/chart268.xml"/><Relationship Id="rId2" Type="http://schemas.openxmlformats.org/officeDocument/2006/relationships/notesSlide" Target="../notesSlides/notesSlide106.xml"/><Relationship Id="rId1" Type="http://schemas.openxmlformats.org/officeDocument/2006/relationships/slideLayout" Target="../slideLayouts/slideLayout18.xml"/><Relationship Id="rId4" Type="http://schemas.openxmlformats.org/officeDocument/2006/relationships/chart" Target="../charts/chart269.xml"/></Relationships>
</file>

<file path=ppt/slides/_rels/slide107.xml.rels><?xml version="1.0" encoding="UTF-8" standalone="yes"?>
<Relationships xmlns="http://schemas.openxmlformats.org/package/2006/relationships"><Relationship Id="rId3" Type="http://schemas.openxmlformats.org/officeDocument/2006/relationships/chart" Target="../charts/chart270.xml"/><Relationship Id="rId2" Type="http://schemas.openxmlformats.org/officeDocument/2006/relationships/notesSlide" Target="../notesSlides/notesSlide107.xml"/><Relationship Id="rId1" Type="http://schemas.openxmlformats.org/officeDocument/2006/relationships/slideLayout" Target="../slideLayouts/slideLayout18.xml"/><Relationship Id="rId4" Type="http://schemas.openxmlformats.org/officeDocument/2006/relationships/chart" Target="../charts/chart271.xml"/></Relationships>
</file>

<file path=ppt/slides/_rels/slide108.xml.rels><?xml version="1.0" encoding="UTF-8" standalone="yes"?>
<Relationships xmlns="http://schemas.openxmlformats.org/package/2006/relationships"><Relationship Id="rId3" Type="http://schemas.openxmlformats.org/officeDocument/2006/relationships/chart" Target="../charts/chart272.xml"/><Relationship Id="rId2" Type="http://schemas.openxmlformats.org/officeDocument/2006/relationships/notesSlide" Target="../notesSlides/notesSlide108.xml"/><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3" Type="http://schemas.openxmlformats.org/officeDocument/2006/relationships/chart" Target="../charts/chart273.xml"/><Relationship Id="rId2" Type="http://schemas.openxmlformats.org/officeDocument/2006/relationships/notesSlide" Target="../notesSlides/notesSlide10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3" Type="http://schemas.openxmlformats.org/officeDocument/2006/relationships/chart" Target="../charts/chart274.xml"/><Relationship Id="rId2" Type="http://schemas.openxmlformats.org/officeDocument/2006/relationships/notesSlide" Target="../notesSlides/notesSlide110.xml"/><Relationship Id="rId1" Type="http://schemas.openxmlformats.org/officeDocument/2006/relationships/slideLayout" Target="../slideLayouts/slideLayout8.xml"/><Relationship Id="rId5" Type="http://schemas.openxmlformats.org/officeDocument/2006/relationships/chart" Target="../charts/chart276.xml"/><Relationship Id="rId4" Type="http://schemas.openxmlformats.org/officeDocument/2006/relationships/chart" Target="../charts/chart27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3" Type="http://schemas.openxmlformats.org/officeDocument/2006/relationships/chart" Target="../charts/chart277.xml"/><Relationship Id="rId2" Type="http://schemas.openxmlformats.org/officeDocument/2006/relationships/notesSlide" Target="../notesSlides/notesSlide112.xml"/><Relationship Id="rId1" Type="http://schemas.openxmlformats.org/officeDocument/2006/relationships/slideLayout" Target="../slideLayouts/slideLayout18.xml"/><Relationship Id="rId4" Type="http://schemas.openxmlformats.org/officeDocument/2006/relationships/chart" Target="../charts/chart278.xml"/></Relationships>
</file>

<file path=ppt/slides/_rels/slide113.xml.rels><?xml version="1.0" encoding="UTF-8" standalone="yes"?>
<Relationships xmlns="http://schemas.openxmlformats.org/package/2006/relationships"><Relationship Id="rId3" Type="http://schemas.openxmlformats.org/officeDocument/2006/relationships/chart" Target="../charts/chart279.xml"/><Relationship Id="rId7" Type="http://schemas.openxmlformats.org/officeDocument/2006/relationships/chart" Target="../charts/chart283.xml"/><Relationship Id="rId2" Type="http://schemas.openxmlformats.org/officeDocument/2006/relationships/notesSlide" Target="../notesSlides/notesSlide113.xml"/><Relationship Id="rId1" Type="http://schemas.openxmlformats.org/officeDocument/2006/relationships/slideLayout" Target="../slideLayouts/slideLayout18.xml"/><Relationship Id="rId6" Type="http://schemas.openxmlformats.org/officeDocument/2006/relationships/chart" Target="../charts/chart282.xml"/><Relationship Id="rId5" Type="http://schemas.openxmlformats.org/officeDocument/2006/relationships/chart" Target="../charts/chart281.xml"/><Relationship Id="rId4" Type="http://schemas.openxmlformats.org/officeDocument/2006/relationships/chart" Target="../charts/chart280.xml"/></Relationships>
</file>

<file path=ppt/slides/_rels/slide114.xml.rels><?xml version="1.0" encoding="UTF-8" standalone="yes"?>
<Relationships xmlns="http://schemas.openxmlformats.org/package/2006/relationships"><Relationship Id="rId3" Type="http://schemas.openxmlformats.org/officeDocument/2006/relationships/chart" Target="../charts/chart284.xml"/><Relationship Id="rId7" Type="http://schemas.openxmlformats.org/officeDocument/2006/relationships/chart" Target="../charts/chart288.xml"/><Relationship Id="rId2" Type="http://schemas.openxmlformats.org/officeDocument/2006/relationships/notesSlide" Target="../notesSlides/notesSlide114.xml"/><Relationship Id="rId1" Type="http://schemas.openxmlformats.org/officeDocument/2006/relationships/slideLayout" Target="../slideLayouts/slideLayout18.xml"/><Relationship Id="rId6" Type="http://schemas.openxmlformats.org/officeDocument/2006/relationships/chart" Target="../charts/chart287.xml"/><Relationship Id="rId5" Type="http://schemas.openxmlformats.org/officeDocument/2006/relationships/chart" Target="../charts/chart286.xml"/><Relationship Id="rId4" Type="http://schemas.openxmlformats.org/officeDocument/2006/relationships/chart" Target="../charts/chart285.xml"/></Relationships>
</file>

<file path=ppt/slides/_rels/slide115.xml.rels><?xml version="1.0" encoding="UTF-8" standalone="yes"?>
<Relationships xmlns="http://schemas.openxmlformats.org/package/2006/relationships"><Relationship Id="rId3" Type="http://schemas.openxmlformats.org/officeDocument/2006/relationships/chart" Target="../charts/chart289.xml"/><Relationship Id="rId7" Type="http://schemas.openxmlformats.org/officeDocument/2006/relationships/chart" Target="../charts/chart293.xml"/><Relationship Id="rId2" Type="http://schemas.openxmlformats.org/officeDocument/2006/relationships/notesSlide" Target="../notesSlides/notesSlide115.xml"/><Relationship Id="rId1" Type="http://schemas.openxmlformats.org/officeDocument/2006/relationships/slideLayout" Target="../slideLayouts/slideLayout18.xml"/><Relationship Id="rId6" Type="http://schemas.openxmlformats.org/officeDocument/2006/relationships/chart" Target="../charts/chart292.xml"/><Relationship Id="rId5" Type="http://schemas.openxmlformats.org/officeDocument/2006/relationships/chart" Target="../charts/chart291.xml"/><Relationship Id="rId4" Type="http://schemas.openxmlformats.org/officeDocument/2006/relationships/chart" Target="../charts/chart290.xml"/></Relationships>
</file>

<file path=ppt/slides/_rels/slide116.xml.rels><?xml version="1.0" encoding="UTF-8" standalone="yes"?>
<Relationships xmlns="http://schemas.openxmlformats.org/package/2006/relationships"><Relationship Id="rId3" Type="http://schemas.openxmlformats.org/officeDocument/2006/relationships/chart" Target="../charts/chart294.xml"/><Relationship Id="rId7" Type="http://schemas.openxmlformats.org/officeDocument/2006/relationships/chart" Target="../charts/chart298.xml"/><Relationship Id="rId2" Type="http://schemas.openxmlformats.org/officeDocument/2006/relationships/notesSlide" Target="../notesSlides/notesSlide116.xml"/><Relationship Id="rId1" Type="http://schemas.openxmlformats.org/officeDocument/2006/relationships/slideLayout" Target="../slideLayouts/slideLayout18.xml"/><Relationship Id="rId6" Type="http://schemas.openxmlformats.org/officeDocument/2006/relationships/chart" Target="../charts/chart297.xml"/><Relationship Id="rId5" Type="http://schemas.openxmlformats.org/officeDocument/2006/relationships/chart" Target="../charts/chart296.xml"/><Relationship Id="rId4" Type="http://schemas.openxmlformats.org/officeDocument/2006/relationships/chart" Target="../charts/chart295.xml"/></Relationships>
</file>

<file path=ppt/slides/_rels/slide117.xml.rels><?xml version="1.0" encoding="UTF-8" standalone="yes"?>
<Relationships xmlns="http://schemas.openxmlformats.org/package/2006/relationships"><Relationship Id="rId3" Type="http://schemas.openxmlformats.org/officeDocument/2006/relationships/chart" Target="../charts/chart299.xml"/><Relationship Id="rId7" Type="http://schemas.openxmlformats.org/officeDocument/2006/relationships/chart" Target="../charts/chart303.xml"/><Relationship Id="rId2" Type="http://schemas.openxmlformats.org/officeDocument/2006/relationships/notesSlide" Target="../notesSlides/notesSlide117.xml"/><Relationship Id="rId1" Type="http://schemas.openxmlformats.org/officeDocument/2006/relationships/slideLayout" Target="../slideLayouts/slideLayout18.xml"/><Relationship Id="rId6" Type="http://schemas.openxmlformats.org/officeDocument/2006/relationships/chart" Target="../charts/chart302.xml"/><Relationship Id="rId5" Type="http://schemas.openxmlformats.org/officeDocument/2006/relationships/chart" Target="../charts/chart301.xml"/><Relationship Id="rId4" Type="http://schemas.openxmlformats.org/officeDocument/2006/relationships/chart" Target="../charts/chart300.xml"/></Relationships>
</file>

<file path=ppt/slides/_rels/slide118.xml.rels><?xml version="1.0" encoding="UTF-8" standalone="yes"?>
<Relationships xmlns="http://schemas.openxmlformats.org/package/2006/relationships"><Relationship Id="rId3" Type="http://schemas.openxmlformats.org/officeDocument/2006/relationships/chart" Target="../charts/chart304.xml"/><Relationship Id="rId2" Type="http://schemas.openxmlformats.org/officeDocument/2006/relationships/notesSlide" Target="../notesSlides/notesSlide118.xml"/><Relationship Id="rId1" Type="http://schemas.openxmlformats.org/officeDocument/2006/relationships/slideLayout" Target="../slideLayouts/slideLayout18.xml"/><Relationship Id="rId4" Type="http://schemas.openxmlformats.org/officeDocument/2006/relationships/chart" Target="../charts/chart305.xml"/></Relationships>
</file>

<file path=ppt/slides/_rels/slide119.xml.rels><?xml version="1.0" encoding="UTF-8" standalone="yes"?>
<Relationships xmlns="http://schemas.openxmlformats.org/package/2006/relationships"><Relationship Id="rId3" Type="http://schemas.openxmlformats.org/officeDocument/2006/relationships/chart" Target="../charts/chart306.xml"/><Relationship Id="rId7" Type="http://schemas.openxmlformats.org/officeDocument/2006/relationships/chart" Target="../charts/chart310.xml"/><Relationship Id="rId2" Type="http://schemas.openxmlformats.org/officeDocument/2006/relationships/notesSlide" Target="../notesSlides/notesSlide119.xml"/><Relationship Id="rId1" Type="http://schemas.openxmlformats.org/officeDocument/2006/relationships/slideLayout" Target="../slideLayouts/slideLayout18.xml"/><Relationship Id="rId6" Type="http://schemas.openxmlformats.org/officeDocument/2006/relationships/chart" Target="../charts/chart309.xml"/><Relationship Id="rId5" Type="http://schemas.openxmlformats.org/officeDocument/2006/relationships/chart" Target="../charts/chart308.xml"/><Relationship Id="rId4" Type="http://schemas.openxmlformats.org/officeDocument/2006/relationships/chart" Target="../charts/chart30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3" Type="http://schemas.openxmlformats.org/officeDocument/2006/relationships/chart" Target="../charts/chart311.xml"/><Relationship Id="rId7" Type="http://schemas.openxmlformats.org/officeDocument/2006/relationships/chart" Target="../charts/chart315.xml"/><Relationship Id="rId2" Type="http://schemas.openxmlformats.org/officeDocument/2006/relationships/notesSlide" Target="../notesSlides/notesSlide120.xml"/><Relationship Id="rId1" Type="http://schemas.openxmlformats.org/officeDocument/2006/relationships/slideLayout" Target="../slideLayouts/slideLayout18.xml"/><Relationship Id="rId6" Type="http://schemas.openxmlformats.org/officeDocument/2006/relationships/chart" Target="../charts/chart314.xml"/><Relationship Id="rId5" Type="http://schemas.openxmlformats.org/officeDocument/2006/relationships/chart" Target="../charts/chart313.xml"/><Relationship Id="rId4" Type="http://schemas.openxmlformats.org/officeDocument/2006/relationships/chart" Target="../charts/chart312.xml"/></Relationships>
</file>

<file path=ppt/slides/_rels/slide121.xml.rels><?xml version="1.0" encoding="UTF-8" standalone="yes"?>
<Relationships xmlns="http://schemas.openxmlformats.org/package/2006/relationships"><Relationship Id="rId3" Type="http://schemas.openxmlformats.org/officeDocument/2006/relationships/chart" Target="../charts/chart316.xml"/><Relationship Id="rId7" Type="http://schemas.openxmlformats.org/officeDocument/2006/relationships/chart" Target="../charts/chart320.xml"/><Relationship Id="rId2" Type="http://schemas.openxmlformats.org/officeDocument/2006/relationships/notesSlide" Target="../notesSlides/notesSlide121.xml"/><Relationship Id="rId1" Type="http://schemas.openxmlformats.org/officeDocument/2006/relationships/slideLayout" Target="../slideLayouts/slideLayout18.xml"/><Relationship Id="rId6" Type="http://schemas.openxmlformats.org/officeDocument/2006/relationships/chart" Target="../charts/chart319.xml"/><Relationship Id="rId5" Type="http://schemas.openxmlformats.org/officeDocument/2006/relationships/chart" Target="../charts/chart318.xml"/><Relationship Id="rId4" Type="http://schemas.openxmlformats.org/officeDocument/2006/relationships/chart" Target="../charts/chart317.xml"/></Relationships>
</file>

<file path=ppt/slides/_rels/slide122.xml.rels><?xml version="1.0" encoding="UTF-8" standalone="yes"?>
<Relationships xmlns="http://schemas.openxmlformats.org/package/2006/relationships"><Relationship Id="rId3" Type="http://schemas.openxmlformats.org/officeDocument/2006/relationships/chart" Target="../charts/chart321.xml"/><Relationship Id="rId2" Type="http://schemas.openxmlformats.org/officeDocument/2006/relationships/notesSlide" Target="../notesSlides/notesSlide122.xml"/><Relationship Id="rId1" Type="http://schemas.openxmlformats.org/officeDocument/2006/relationships/slideLayout" Target="../slideLayouts/slideLayout18.xml"/><Relationship Id="rId5" Type="http://schemas.openxmlformats.org/officeDocument/2006/relationships/chart" Target="../charts/chart323.xml"/><Relationship Id="rId4" Type="http://schemas.openxmlformats.org/officeDocument/2006/relationships/chart" Target="../charts/chart322.xml"/></Relationships>
</file>

<file path=ppt/slides/_rels/slide123.xml.rels><?xml version="1.0" encoding="UTF-8" standalone="yes"?>
<Relationships xmlns="http://schemas.openxmlformats.org/package/2006/relationships"><Relationship Id="rId3" Type="http://schemas.openxmlformats.org/officeDocument/2006/relationships/chart" Target="../charts/chart324.xml"/><Relationship Id="rId2" Type="http://schemas.openxmlformats.org/officeDocument/2006/relationships/notesSlide" Target="../notesSlides/notesSlide123.xml"/><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3" Type="http://schemas.openxmlformats.org/officeDocument/2006/relationships/chart" Target="../charts/chart325.xml"/><Relationship Id="rId2" Type="http://schemas.openxmlformats.org/officeDocument/2006/relationships/notesSlide" Target="../notesSlides/notesSlide124.xml"/><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3" Type="http://schemas.openxmlformats.org/officeDocument/2006/relationships/chart" Target="../charts/chart326.xml"/><Relationship Id="rId7" Type="http://schemas.openxmlformats.org/officeDocument/2006/relationships/chart" Target="../charts/chart330.xml"/><Relationship Id="rId2" Type="http://schemas.openxmlformats.org/officeDocument/2006/relationships/notesSlide" Target="../notesSlides/notesSlide125.xml"/><Relationship Id="rId1" Type="http://schemas.openxmlformats.org/officeDocument/2006/relationships/slideLayout" Target="../slideLayouts/slideLayout8.xml"/><Relationship Id="rId6" Type="http://schemas.openxmlformats.org/officeDocument/2006/relationships/chart" Target="../charts/chart329.xml"/><Relationship Id="rId5" Type="http://schemas.openxmlformats.org/officeDocument/2006/relationships/chart" Target="../charts/chart328.xml"/><Relationship Id="rId4" Type="http://schemas.openxmlformats.org/officeDocument/2006/relationships/chart" Target="../charts/chart327.xml"/></Relationships>
</file>

<file path=ppt/slides/_rels/slide126.xml.rels><?xml version="1.0" encoding="UTF-8" standalone="yes"?>
<Relationships xmlns="http://schemas.openxmlformats.org/package/2006/relationships"><Relationship Id="rId3" Type="http://schemas.openxmlformats.org/officeDocument/2006/relationships/chart" Target="../charts/chart331.xml"/><Relationship Id="rId7" Type="http://schemas.openxmlformats.org/officeDocument/2006/relationships/chart" Target="../charts/chart335.xml"/><Relationship Id="rId2" Type="http://schemas.openxmlformats.org/officeDocument/2006/relationships/notesSlide" Target="../notesSlides/notesSlide126.xml"/><Relationship Id="rId1" Type="http://schemas.openxmlformats.org/officeDocument/2006/relationships/slideLayout" Target="../slideLayouts/slideLayout8.xml"/><Relationship Id="rId6" Type="http://schemas.openxmlformats.org/officeDocument/2006/relationships/chart" Target="../charts/chart334.xml"/><Relationship Id="rId5" Type="http://schemas.openxmlformats.org/officeDocument/2006/relationships/chart" Target="../charts/chart333.xml"/><Relationship Id="rId4" Type="http://schemas.openxmlformats.org/officeDocument/2006/relationships/chart" Target="../charts/chart332.xml"/></Relationships>
</file>

<file path=ppt/slides/_rels/slide127.xml.rels><?xml version="1.0" encoding="UTF-8" standalone="yes"?>
<Relationships xmlns="http://schemas.openxmlformats.org/package/2006/relationships"><Relationship Id="rId3" Type="http://schemas.openxmlformats.org/officeDocument/2006/relationships/chart" Target="../charts/chart336.xml"/><Relationship Id="rId2" Type="http://schemas.openxmlformats.org/officeDocument/2006/relationships/notesSlide" Target="../notesSlides/notesSlide127.xml"/><Relationship Id="rId1" Type="http://schemas.openxmlformats.org/officeDocument/2006/relationships/slideLayout" Target="../slideLayouts/slideLayout8.xml"/><Relationship Id="rId5" Type="http://schemas.openxmlformats.org/officeDocument/2006/relationships/chart" Target="../charts/chart338.xml"/><Relationship Id="rId4" Type="http://schemas.openxmlformats.org/officeDocument/2006/relationships/chart" Target="../charts/chart337.xml"/></Relationships>
</file>

<file path=ppt/slides/_rels/slide128.xml.rels><?xml version="1.0" encoding="UTF-8" standalone="yes"?>
<Relationships xmlns="http://schemas.openxmlformats.org/package/2006/relationships"><Relationship Id="rId3" Type="http://schemas.openxmlformats.org/officeDocument/2006/relationships/chart" Target="../charts/chart339.xml"/><Relationship Id="rId7" Type="http://schemas.openxmlformats.org/officeDocument/2006/relationships/chart" Target="../charts/chart343.xml"/><Relationship Id="rId2" Type="http://schemas.openxmlformats.org/officeDocument/2006/relationships/notesSlide" Target="../notesSlides/notesSlide128.xml"/><Relationship Id="rId1" Type="http://schemas.openxmlformats.org/officeDocument/2006/relationships/slideLayout" Target="../slideLayouts/slideLayout8.xml"/><Relationship Id="rId6" Type="http://schemas.openxmlformats.org/officeDocument/2006/relationships/chart" Target="../charts/chart342.xml"/><Relationship Id="rId5" Type="http://schemas.openxmlformats.org/officeDocument/2006/relationships/chart" Target="../charts/chart341.xml"/><Relationship Id="rId4" Type="http://schemas.openxmlformats.org/officeDocument/2006/relationships/chart" Target="../charts/chart340.xml"/></Relationships>
</file>

<file path=ppt/slides/_rels/slide129.xml.rels><?xml version="1.0" encoding="UTF-8" standalone="yes"?>
<Relationships xmlns="http://schemas.openxmlformats.org/package/2006/relationships"><Relationship Id="rId3" Type="http://schemas.openxmlformats.org/officeDocument/2006/relationships/chart" Target="../charts/chart344.xml"/><Relationship Id="rId7" Type="http://schemas.openxmlformats.org/officeDocument/2006/relationships/chart" Target="../charts/chart348.xml"/><Relationship Id="rId2" Type="http://schemas.openxmlformats.org/officeDocument/2006/relationships/notesSlide" Target="../notesSlides/notesSlide129.xml"/><Relationship Id="rId1" Type="http://schemas.openxmlformats.org/officeDocument/2006/relationships/slideLayout" Target="../slideLayouts/slideLayout8.xml"/><Relationship Id="rId6" Type="http://schemas.openxmlformats.org/officeDocument/2006/relationships/chart" Target="../charts/chart347.xml"/><Relationship Id="rId5" Type="http://schemas.openxmlformats.org/officeDocument/2006/relationships/chart" Target="../charts/chart346.xml"/><Relationship Id="rId4" Type="http://schemas.openxmlformats.org/officeDocument/2006/relationships/chart" Target="../charts/chart34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3" Type="http://schemas.openxmlformats.org/officeDocument/2006/relationships/chart" Target="../charts/chart349.xml"/><Relationship Id="rId2" Type="http://schemas.openxmlformats.org/officeDocument/2006/relationships/notesSlide" Target="../notesSlides/notesSlide131.xml"/><Relationship Id="rId1" Type="http://schemas.openxmlformats.org/officeDocument/2006/relationships/slideLayout" Target="../slideLayouts/slideLayout19.xml"/><Relationship Id="rId4" Type="http://schemas.openxmlformats.org/officeDocument/2006/relationships/chart" Target="../charts/chart350.xml"/></Relationships>
</file>

<file path=ppt/slides/_rels/slide132.xml.rels><?xml version="1.0" encoding="UTF-8" standalone="yes"?>
<Relationships xmlns="http://schemas.openxmlformats.org/package/2006/relationships"><Relationship Id="rId3" Type="http://schemas.openxmlformats.org/officeDocument/2006/relationships/hyperlink" Target="http://www.ipsos-mori.com/terms" TargetMode="External"/><Relationship Id="rId2" Type="http://schemas.openxmlformats.org/officeDocument/2006/relationships/notesSlide" Target="../notesSlides/notesSlide13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chart" Target="../charts/chart32.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2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39.xml"/><Relationship Id="rId7"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25.xml.rels><?xml version="1.0" encoding="UTF-8" standalone="yes"?>
<Relationships xmlns="http://schemas.openxmlformats.org/package/2006/relationships"><Relationship Id="rId3" Type="http://schemas.openxmlformats.org/officeDocument/2006/relationships/chart" Target="../charts/chart44.xml"/><Relationship Id="rId7" Type="http://schemas.openxmlformats.org/officeDocument/2006/relationships/chart" Target="../charts/chart48.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6.xml.rels><?xml version="1.0" encoding="UTF-8" standalone="yes"?>
<Relationships xmlns="http://schemas.openxmlformats.org/package/2006/relationships"><Relationship Id="rId3" Type="http://schemas.openxmlformats.org/officeDocument/2006/relationships/chart" Target="../charts/chart49.xml"/><Relationship Id="rId7" Type="http://schemas.openxmlformats.org/officeDocument/2006/relationships/chart" Target="../charts/chart53.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2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chart" Target="../charts/chart65.xml"/><Relationship Id="rId5" Type="http://schemas.openxmlformats.org/officeDocument/2006/relationships/chart" Target="../charts/chart64.xml"/><Relationship Id="rId4" Type="http://schemas.openxmlformats.org/officeDocument/2006/relationships/chart" Target="../charts/chart63.xml"/></Relationships>
</file>

<file path=ppt/slides/_rels/slide3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3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chart" Target="../charts/chart72.xml"/></Relationships>
</file>

<file path=ppt/slides/_rels/slide34.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chart" Target="../charts/chart74.xml"/></Relationships>
</file>

<file path=ppt/slides/_rels/slide3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chart" Target="../charts/chart76.xml"/></Relationships>
</file>

<file path=ppt/slides/_rels/slide36.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chart" Target="../charts/chart79.xml"/></Relationships>
</file>

<file path=ppt/slides/_rels/slide39.xml.rels><?xml version="1.0" encoding="UTF-8" standalone="yes"?>
<Relationships xmlns="http://schemas.openxmlformats.org/package/2006/relationships"><Relationship Id="rId3" Type="http://schemas.openxmlformats.org/officeDocument/2006/relationships/chart" Target="../charts/chart80.xml"/><Relationship Id="rId7" Type="http://schemas.openxmlformats.org/officeDocument/2006/relationships/chart" Target="../charts/chart84.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chart" Target="../charts/chart85.xml"/><Relationship Id="rId7" Type="http://schemas.openxmlformats.org/officeDocument/2006/relationships/chart" Target="../charts/chart89.xm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chart" Target="../charts/chart88.xml"/><Relationship Id="rId5" Type="http://schemas.openxmlformats.org/officeDocument/2006/relationships/chart" Target="../charts/chart87.xml"/><Relationship Id="rId4" Type="http://schemas.openxmlformats.org/officeDocument/2006/relationships/chart" Target="../charts/chart86.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7" Type="http://schemas.openxmlformats.org/officeDocument/2006/relationships/chart" Target="../charts/chart94.xm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chart" Target="../charts/chart93.xml"/><Relationship Id="rId5" Type="http://schemas.openxmlformats.org/officeDocument/2006/relationships/chart" Target="../charts/chart92.xml"/><Relationship Id="rId4" Type="http://schemas.openxmlformats.org/officeDocument/2006/relationships/chart" Target="../charts/chart91.xml"/></Relationships>
</file>

<file path=ppt/slides/_rels/slide42.xml.rels><?xml version="1.0" encoding="UTF-8" standalone="yes"?>
<Relationships xmlns="http://schemas.openxmlformats.org/package/2006/relationships"><Relationship Id="rId3" Type="http://schemas.openxmlformats.org/officeDocument/2006/relationships/chart" Target="../charts/chart95.xml"/><Relationship Id="rId7" Type="http://schemas.openxmlformats.org/officeDocument/2006/relationships/chart" Target="../charts/chart99.xm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chart" Target="../charts/chart98.xml"/><Relationship Id="rId5" Type="http://schemas.openxmlformats.org/officeDocument/2006/relationships/chart" Target="../charts/chart97.xml"/><Relationship Id="rId4" Type="http://schemas.openxmlformats.org/officeDocument/2006/relationships/chart" Target="../charts/chart96.xml"/></Relationships>
</file>

<file path=ppt/slides/_rels/slide43.xml.rels><?xml version="1.0" encoding="UTF-8" standalone="yes"?>
<Relationships xmlns="http://schemas.openxmlformats.org/package/2006/relationships"><Relationship Id="rId3" Type="http://schemas.openxmlformats.org/officeDocument/2006/relationships/chart" Target="../charts/chart100.xml"/><Relationship Id="rId7" Type="http://schemas.openxmlformats.org/officeDocument/2006/relationships/chart" Target="../charts/chart104.xm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chart" Target="../charts/chart103.xml"/><Relationship Id="rId5" Type="http://schemas.openxmlformats.org/officeDocument/2006/relationships/chart" Target="../charts/chart102.xml"/><Relationship Id="rId4" Type="http://schemas.openxmlformats.org/officeDocument/2006/relationships/chart" Target="../charts/chart101.xml"/></Relationships>
</file>

<file path=ppt/slides/_rels/slide44.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chart" Target="../charts/chart106.xml"/></Relationships>
</file>

<file path=ppt/slides/_rels/slide45.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chart" Target="../charts/chart108.xml"/></Relationships>
</file>

<file path=ppt/slides/_rels/slide46.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chart" Target="../charts/chart110.xml"/></Relationships>
</file>

<file path=ppt/slides/_rels/slide47.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chart" Target="../charts/chart112.xml"/></Relationships>
</file>

<file path=ppt/slides/_rels/slide48.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chart" Target="../charts/chart114.xml"/></Relationships>
</file>

<file path=ppt/slides/_rels/slide49.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9.xml"/><Relationship Id="rId1" Type="http://schemas.openxmlformats.org/officeDocument/2006/relationships/slideLayout" Target="../slideLayouts/slideLayout18.xml"/><Relationship Id="rId4" Type="http://schemas.openxmlformats.org/officeDocument/2006/relationships/chart" Target="../charts/chart11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119.xml"/><Relationship Id="rId7" Type="http://schemas.openxmlformats.org/officeDocument/2006/relationships/chart" Target="../charts/chart123.xml"/><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chart" Target="../charts/chart122.xml"/><Relationship Id="rId5" Type="http://schemas.openxmlformats.org/officeDocument/2006/relationships/chart" Target="../charts/chart121.xml"/><Relationship Id="rId4" Type="http://schemas.openxmlformats.org/officeDocument/2006/relationships/chart" Target="../charts/chart120.xml"/></Relationships>
</file>

<file path=ppt/slides/_rels/slide53.xml.rels><?xml version="1.0" encoding="UTF-8" standalone="yes"?>
<Relationships xmlns="http://schemas.openxmlformats.org/package/2006/relationships"><Relationship Id="rId3" Type="http://schemas.openxmlformats.org/officeDocument/2006/relationships/chart" Target="../charts/chart124.xml"/><Relationship Id="rId7" Type="http://schemas.openxmlformats.org/officeDocument/2006/relationships/chart" Target="../charts/chart128.xml"/><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chart" Target="../charts/chart127.xml"/><Relationship Id="rId5" Type="http://schemas.openxmlformats.org/officeDocument/2006/relationships/chart" Target="../charts/chart126.xml"/><Relationship Id="rId4" Type="http://schemas.openxmlformats.org/officeDocument/2006/relationships/chart" Target="../charts/chart125.xml"/></Relationships>
</file>

<file path=ppt/slides/_rels/slide5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4.xml"/><Relationship Id="rId1" Type="http://schemas.openxmlformats.org/officeDocument/2006/relationships/slideLayout" Target="../slideLayouts/slideLayout8.xml"/><Relationship Id="rId5" Type="http://schemas.openxmlformats.org/officeDocument/2006/relationships/chart" Target="../charts/chart131.xml"/><Relationship Id="rId4" Type="http://schemas.openxmlformats.org/officeDocument/2006/relationships/chart" Target="../charts/chart1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chart" Target="../charts/chart132.xml"/><Relationship Id="rId7"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18.xml"/><Relationship Id="rId6" Type="http://schemas.openxmlformats.org/officeDocument/2006/relationships/chart" Target="../charts/chart135.xml"/><Relationship Id="rId5" Type="http://schemas.openxmlformats.org/officeDocument/2006/relationships/chart" Target="../charts/chart134.xml"/><Relationship Id="rId4" Type="http://schemas.openxmlformats.org/officeDocument/2006/relationships/chart" Target="../charts/chart133.xml"/></Relationships>
</file>

<file path=ppt/slides/_rels/slide57.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chart" Target="../charts/chart138.xml"/></Relationships>
</file>

<file path=ppt/slides/_rels/slide58.xml.rels><?xml version="1.0" encoding="UTF-8" standalone="yes"?>
<Relationships xmlns="http://schemas.openxmlformats.org/package/2006/relationships"><Relationship Id="rId3" Type="http://schemas.openxmlformats.org/officeDocument/2006/relationships/chart" Target="../charts/chart139.xml"/><Relationship Id="rId7" Type="http://schemas.openxmlformats.org/officeDocument/2006/relationships/chart" Target="../charts/chart143.xml"/><Relationship Id="rId2" Type="http://schemas.openxmlformats.org/officeDocument/2006/relationships/notesSlide" Target="../notesSlides/notesSlide58.xml"/><Relationship Id="rId1" Type="http://schemas.openxmlformats.org/officeDocument/2006/relationships/slideLayout" Target="../slideLayouts/slideLayout18.xml"/><Relationship Id="rId6" Type="http://schemas.openxmlformats.org/officeDocument/2006/relationships/chart" Target="../charts/chart142.xml"/><Relationship Id="rId5" Type="http://schemas.openxmlformats.org/officeDocument/2006/relationships/chart" Target="../charts/chart141.xml"/><Relationship Id="rId4" Type="http://schemas.openxmlformats.org/officeDocument/2006/relationships/chart" Target="../charts/chart140.xml"/></Relationships>
</file>

<file path=ppt/slides/_rels/slide59.xml.rels><?xml version="1.0" encoding="UTF-8" standalone="yes"?>
<Relationships xmlns="http://schemas.openxmlformats.org/package/2006/relationships"><Relationship Id="rId3" Type="http://schemas.openxmlformats.org/officeDocument/2006/relationships/chart" Target="../charts/chart144.xml"/><Relationship Id="rId7" Type="http://schemas.openxmlformats.org/officeDocument/2006/relationships/chart" Target="../charts/chart148.xml"/><Relationship Id="rId2" Type="http://schemas.openxmlformats.org/officeDocument/2006/relationships/notesSlide" Target="../notesSlides/notesSlide59.xml"/><Relationship Id="rId1" Type="http://schemas.openxmlformats.org/officeDocument/2006/relationships/slideLayout" Target="../slideLayouts/slideLayout18.xml"/><Relationship Id="rId6" Type="http://schemas.openxmlformats.org/officeDocument/2006/relationships/chart" Target="../charts/chart147.xml"/><Relationship Id="rId5" Type="http://schemas.openxmlformats.org/officeDocument/2006/relationships/chart" Target="../charts/chart146.xml"/><Relationship Id="rId4" Type="http://schemas.openxmlformats.org/officeDocument/2006/relationships/chart" Target="../charts/chart1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60.xml"/><Relationship Id="rId1" Type="http://schemas.openxmlformats.org/officeDocument/2006/relationships/slideLayout" Target="../slideLayouts/slideLayout18.xml"/><Relationship Id="rId5" Type="http://schemas.openxmlformats.org/officeDocument/2006/relationships/chart" Target="../charts/chart151.xml"/><Relationship Id="rId4" Type="http://schemas.openxmlformats.org/officeDocument/2006/relationships/chart" Target="../charts/chart150.xml"/></Relationships>
</file>

<file path=ppt/slides/_rels/slide61.xml.rels><?xml version="1.0" encoding="UTF-8" standalone="yes"?>
<Relationships xmlns="http://schemas.openxmlformats.org/package/2006/relationships"><Relationship Id="rId3" Type="http://schemas.openxmlformats.org/officeDocument/2006/relationships/chart" Target="../charts/chart152.xml"/><Relationship Id="rId7" Type="http://schemas.openxmlformats.org/officeDocument/2006/relationships/chart" Target="../charts/chart156.xml"/><Relationship Id="rId2" Type="http://schemas.openxmlformats.org/officeDocument/2006/relationships/notesSlide" Target="../notesSlides/notesSlide61.xml"/><Relationship Id="rId1" Type="http://schemas.openxmlformats.org/officeDocument/2006/relationships/slideLayout" Target="../slideLayouts/slideLayout18.xml"/><Relationship Id="rId6" Type="http://schemas.openxmlformats.org/officeDocument/2006/relationships/chart" Target="../charts/chart155.xml"/><Relationship Id="rId5" Type="http://schemas.openxmlformats.org/officeDocument/2006/relationships/chart" Target="../charts/chart154.xml"/><Relationship Id="rId4" Type="http://schemas.openxmlformats.org/officeDocument/2006/relationships/chart" Target="../charts/chart153.xml"/></Relationships>
</file>

<file path=ppt/slides/_rels/slide62.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62.xml"/><Relationship Id="rId1" Type="http://schemas.openxmlformats.org/officeDocument/2006/relationships/slideLayout" Target="../slideLayouts/slideLayout18.xml"/><Relationship Id="rId5" Type="http://schemas.openxmlformats.org/officeDocument/2006/relationships/chart" Target="../charts/chart159.xml"/><Relationship Id="rId4" Type="http://schemas.openxmlformats.org/officeDocument/2006/relationships/chart" Target="../charts/chart158.xml"/></Relationships>
</file>

<file path=ppt/slides/_rels/slide63.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chart" Target="../charts/chart161.xml"/></Relationships>
</file>

<file path=ppt/slides/_rels/slide64.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64.xml"/><Relationship Id="rId1" Type="http://schemas.openxmlformats.org/officeDocument/2006/relationships/slideLayout" Target="../slideLayouts/slideLayout18.xml"/><Relationship Id="rId4" Type="http://schemas.openxmlformats.org/officeDocument/2006/relationships/chart" Target="../charts/chart163.xml"/></Relationships>
</file>

<file path=ppt/slides/_rels/slide65.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65.xml"/><Relationship Id="rId1" Type="http://schemas.openxmlformats.org/officeDocument/2006/relationships/slideLayout" Target="../slideLayouts/slideLayout18.xml"/><Relationship Id="rId4" Type="http://schemas.openxmlformats.org/officeDocument/2006/relationships/chart" Target="../charts/chart165.xml"/></Relationships>
</file>

<file path=ppt/slides/_rels/slide66.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66.xml"/><Relationship Id="rId1" Type="http://schemas.openxmlformats.org/officeDocument/2006/relationships/slideLayout" Target="../slideLayouts/slideLayout18.xml"/><Relationship Id="rId4" Type="http://schemas.openxmlformats.org/officeDocument/2006/relationships/chart" Target="../charts/chart167.xml"/></Relationships>
</file>

<file path=ppt/slides/_rels/slide67.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67.xml"/><Relationship Id="rId1" Type="http://schemas.openxmlformats.org/officeDocument/2006/relationships/slideLayout" Target="../slideLayouts/slideLayout18.xml"/><Relationship Id="rId6" Type="http://schemas.openxmlformats.org/officeDocument/2006/relationships/chart" Target="../charts/chart171.xml"/><Relationship Id="rId5" Type="http://schemas.openxmlformats.org/officeDocument/2006/relationships/chart" Target="../charts/chart170.xml"/><Relationship Id="rId4" Type="http://schemas.openxmlformats.org/officeDocument/2006/relationships/chart" Target="../charts/chart169.xml"/></Relationships>
</file>

<file path=ppt/slides/_rels/slide68.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68.xml"/><Relationship Id="rId1" Type="http://schemas.openxmlformats.org/officeDocument/2006/relationships/slideLayout" Target="../slideLayouts/slideLayout18.xml"/><Relationship Id="rId6" Type="http://schemas.openxmlformats.org/officeDocument/2006/relationships/chart" Target="../charts/chart175.xml"/><Relationship Id="rId5" Type="http://schemas.openxmlformats.org/officeDocument/2006/relationships/chart" Target="../charts/chart174.xml"/><Relationship Id="rId4" Type="http://schemas.openxmlformats.org/officeDocument/2006/relationships/chart" Target="../charts/chart173.xml"/></Relationships>
</file>

<file path=ppt/slides/_rels/slide69.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69.xml"/><Relationship Id="rId1" Type="http://schemas.openxmlformats.org/officeDocument/2006/relationships/slideLayout" Target="../slideLayouts/slideLayout18.xml"/><Relationship Id="rId6" Type="http://schemas.openxmlformats.org/officeDocument/2006/relationships/chart" Target="../charts/chart179.xml"/><Relationship Id="rId5" Type="http://schemas.openxmlformats.org/officeDocument/2006/relationships/chart" Target="../charts/chart178.xml"/><Relationship Id="rId4" Type="http://schemas.openxmlformats.org/officeDocument/2006/relationships/chart" Target="../charts/chart1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chart" Target="../charts/chart181.xml"/></Relationships>
</file>

<file path=ppt/slides/_rels/slide71.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71.xml"/><Relationship Id="rId1" Type="http://schemas.openxmlformats.org/officeDocument/2006/relationships/slideLayout" Target="../slideLayouts/slideLayout18.xml"/><Relationship Id="rId4" Type="http://schemas.openxmlformats.org/officeDocument/2006/relationships/chart" Target="../charts/chart183.xml"/></Relationships>
</file>

<file path=ppt/slides/_rels/slide72.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notesSlide" Target="../notesSlides/notesSlide72.xml"/><Relationship Id="rId1" Type="http://schemas.openxmlformats.org/officeDocument/2006/relationships/slideLayout" Target="../slideLayouts/slideLayout18.xml"/><Relationship Id="rId6" Type="http://schemas.openxmlformats.org/officeDocument/2006/relationships/chart" Target="../charts/chart187.xml"/><Relationship Id="rId5" Type="http://schemas.openxmlformats.org/officeDocument/2006/relationships/chart" Target="../charts/chart186.xml"/><Relationship Id="rId4" Type="http://schemas.openxmlformats.org/officeDocument/2006/relationships/chart" Target="../charts/chart185.xml"/></Relationships>
</file>

<file path=ppt/slides/_rels/slide73.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notesSlide" Target="../notesSlides/notesSlide73.xml"/><Relationship Id="rId1" Type="http://schemas.openxmlformats.org/officeDocument/2006/relationships/slideLayout" Target="../slideLayouts/slideLayout18.xml"/><Relationship Id="rId4" Type="http://schemas.openxmlformats.org/officeDocument/2006/relationships/chart" Target="../charts/chart189.xml"/></Relationships>
</file>

<file path=ppt/slides/_rels/slide74.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74.xml"/><Relationship Id="rId1" Type="http://schemas.openxmlformats.org/officeDocument/2006/relationships/slideLayout" Target="../slideLayouts/slideLayout18.xml"/><Relationship Id="rId4" Type="http://schemas.openxmlformats.org/officeDocument/2006/relationships/chart" Target="../charts/chart191.xml"/></Relationships>
</file>

<file path=ppt/slides/_rels/slide75.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notesSlide" Target="../notesSlides/notesSlide75.xml"/><Relationship Id="rId1" Type="http://schemas.openxmlformats.org/officeDocument/2006/relationships/slideLayout" Target="../slideLayouts/slideLayout18.xml"/><Relationship Id="rId4" Type="http://schemas.openxmlformats.org/officeDocument/2006/relationships/chart" Target="../charts/chart193.xml"/></Relationships>
</file>

<file path=ppt/slides/_rels/slide76.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chart" Target="../charts/chart196.xml"/><Relationship Id="rId7" Type="http://schemas.openxmlformats.org/officeDocument/2006/relationships/chart" Target="../charts/chart200.xml"/><Relationship Id="rId2" Type="http://schemas.openxmlformats.org/officeDocument/2006/relationships/notesSlide" Target="../notesSlides/notesSlide78.xml"/><Relationship Id="rId1" Type="http://schemas.openxmlformats.org/officeDocument/2006/relationships/slideLayout" Target="../slideLayouts/slideLayout8.xml"/><Relationship Id="rId6" Type="http://schemas.openxmlformats.org/officeDocument/2006/relationships/chart" Target="../charts/chart199.xml"/><Relationship Id="rId5" Type="http://schemas.openxmlformats.org/officeDocument/2006/relationships/chart" Target="../charts/chart198.xml"/><Relationship Id="rId4" Type="http://schemas.openxmlformats.org/officeDocument/2006/relationships/chart" Target="../charts/chart197.xml"/></Relationships>
</file>

<file path=ppt/slides/_rels/slide79.xml.rels><?xml version="1.0" encoding="UTF-8" standalone="yes"?>
<Relationships xmlns="http://schemas.openxmlformats.org/package/2006/relationships"><Relationship Id="rId3" Type="http://schemas.openxmlformats.org/officeDocument/2006/relationships/chart" Target="../charts/chart201.xml"/><Relationship Id="rId7" Type="http://schemas.openxmlformats.org/officeDocument/2006/relationships/chart" Target="../charts/chart205.xml"/><Relationship Id="rId2" Type="http://schemas.openxmlformats.org/officeDocument/2006/relationships/notesSlide" Target="../notesSlides/notesSlide79.xml"/><Relationship Id="rId1" Type="http://schemas.openxmlformats.org/officeDocument/2006/relationships/slideLayout" Target="../slideLayouts/slideLayout8.xml"/><Relationship Id="rId6" Type="http://schemas.openxmlformats.org/officeDocument/2006/relationships/chart" Target="../charts/chart204.xml"/><Relationship Id="rId5" Type="http://schemas.openxmlformats.org/officeDocument/2006/relationships/chart" Target="../charts/chart203.xml"/><Relationship Id="rId4" Type="http://schemas.openxmlformats.org/officeDocument/2006/relationships/chart" Target="../charts/chart20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chart" Target="../charts/chart206.xml"/><Relationship Id="rId2" Type="http://schemas.openxmlformats.org/officeDocument/2006/relationships/notesSlide" Target="../notesSlides/notesSlide80.xml"/><Relationship Id="rId1" Type="http://schemas.openxmlformats.org/officeDocument/2006/relationships/slideLayout" Target="../slideLayouts/slideLayout8.xml"/><Relationship Id="rId5" Type="http://schemas.openxmlformats.org/officeDocument/2006/relationships/chart" Target="../charts/chart208.xml"/><Relationship Id="rId4" Type="http://schemas.openxmlformats.org/officeDocument/2006/relationships/chart" Target="../charts/chart20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chart" Target="../charts/chart209.xml"/><Relationship Id="rId2" Type="http://schemas.openxmlformats.org/officeDocument/2006/relationships/notesSlide" Target="../notesSlides/notesSlide82.xml"/><Relationship Id="rId1" Type="http://schemas.openxmlformats.org/officeDocument/2006/relationships/slideLayout" Target="../slideLayouts/slideLayout18.xml"/><Relationship Id="rId4" Type="http://schemas.openxmlformats.org/officeDocument/2006/relationships/chart" Target="../charts/chart210.xml"/></Relationships>
</file>

<file path=ppt/slides/_rels/slide83.xml.rels><?xml version="1.0" encoding="UTF-8" standalone="yes"?>
<Relationships xmlns="http://schemas.openxmlformats.org/package/2006/relationships"><Relationship Id="rId3" Type="http://schemas.openxmlformats.org/officeDocument/2006/relationships/chart" Target="../charts/chart211.xml"/><Relationship Id="rId7" Type="http://schemas.openxmlformats.org/officeDocument/2006/relationships/chart" Target="../charts/chart215.xml"/><Relationship Id="rId2" Type="http://schemas.openxmlformats.org/officeDocument/2006/relationships/notesSlide" Target="../notesSlides/notesSlide83.xml"/><Relationship Id="rId1" Type="http://schemas.openxmlformats.org/officeDocument/2006/relationships/slideLayout" Target="../slideLayouts/slideLayout18.xml"/><Relationship Id="rId6" Type="http://schemas.openxmlformats.org/officeDocument/2006/relationships/chart" Target="../charts/chart214.xml"/><Relationship Id="rId5" Type="http://schemas.openxmlformats.org/officeDocument/2006/relationships/chart" Target="../charts/chart213.xml"/><Relationship Id="rId4" Type="http://schemas.openxmlformats.org/officeDocument/2006/relationships/chart" Target="../charts/chart212.xml"/></Relationships>
</file>

<file path=ppt/slides/_rels/slide84.xml.rels><?xml version="1.0" encoding="UTF-8" standalone="yes"?>
<Relationships xmlns="http://schemas.openxmlformats.org/package/2006/relationships"><Relationship Id="rId3" Type="http://schemas.openxmlformats.org/officeDocument/2006/relationships/chart" Target="../charts/chart216.xml"/><Relationship Id="rId7" Type="http://schemas.openxmlformats.org/officeDocument/2006/relationships/chart" Target="../charts/chart220.xml"/><Relationship Id="rId2" Type="http://schemas.openxmlformats.org/officeDocument/2006/relationships/notesSlide" Target="../notesSlides/notesSlide84.xml"/><Relationship Id="rId1" Type="http://schemas.openxmlformats.org/officeDocument/2006/relationships/slideLayout" Target="../slideLayouts/slideLayout18.xml"/><Relationship Id="rId6" Type="http://schemas.openxmlformats.org/officeDocument/2006/relationships/chart" Target="../charts/chart219.xml"/><Relationship Id="rId5" Type="http://schemas.openxmlformats.org/officeDocument/2006/relationships/chart" Target="../charts/chart218.xml"/><Relationship Id="rId4" Type="http://schemas.openxmlformats.org/officeDocument/2006/relationships/chart" Target="../charts/chart217.xml"/></Relationships>
</file>

<file path=ppt/slides/_rels/slide85.xml.rels><?xml version="1.0" encoding="UTF-8" standalone="yes"?>
<Relationships xmlns="http://schemas.openxmlformats.org/package/2006/relationships"><Relationship Id="rId3" Type="http://schemas.openxmlformats.org/officeDocument/2006/relationships/chart" Target="../charts/chart221.xml"/><Relationship Id="rId7" Type="http://schemas.openxmlformats.org/officeDocument/2006/relationships/chart" Target="../charts/chart225.xml"/><Relationship Id="rId2" Type="http://schemas.openxmlformats.org/officeDocument/2006/relationships/notesSlide" Target="../notesSlides/notesSlide85.xml"/><Relationship Id="rId1" Type="http://schemas.openxmlformats.org/officeDocument/2006/relationships/slideLayout" Target="../slideLayouts/slideLayout18.xml"/><Relationship Id="rId6" Type="http://schemas.openxmlformats.org/officeDocument/2006/relationships/chart" Target="../charts/chart224.xml"/><Relationship Id="rId5" Type="http://schemas.openxmlformats.org/officeDocument/2006/relationships/chart" Target="../charts/chart223.xml"/><Relationship Id="rId4" Type="http://schemas.openxmlformats.org/officeDocument/2006/relationships/chart" Target="../charts/chart222.xml"/></Relationships>
</file>

<file path=ppt/slides/_rels/slide86.xml.rels><?xml version="1.0" encoding="UTF-8" standalone="yes"?>
<Relationships xmlns="http://schemas.openxmlformats.org/package/2006/relationships"><Relationship Id="rId3" Type="http://schemas.openxmlformats.org/officeDocument/2006/relationships/chart" Target="../charts/chart226.xml"/><Relationship Id="rId2" Type="http://schemas.openxmlformats.org/officeDocument/2006/relationships/notesSlide" Target="../notesSlides/notesSlide86.xml"/><Relationship Id="rId1" Type="http://schemas.openxmlformats.org/officeDocument/2006/relationships/slideLayout" Target="../slideLayouts/slideLayout18.xml"/><Relationship Id="rId4" Type="http://schemas.openxmlformats.org/officeDocument/2006/relationships/chart" Target="../charts/chart227.xml"/></Relationships>
</file>

<file path=ppt/slides/_rels/slide87.xml.rels><?xml version="1.0" encoding="UTF-8" standalone="yes"?>
<Relationships xmlns="http://schemas.openxmlformats.org/package/2006/relationships"><Relationship Id="rId3" Type="http://schemas.openxmlformats.org/officeDocument/2006/relationships/chart" Target="../charts/chart228.xml"/><Relationship Id="rId2" Type="http://schemas.openxmlformats.org/officeDocument/2006/relationships/notesSlide" Target="../notesSlides/notesSlide87.xml"/><Relationship Id="rId1" Type="http://schemas.openxmlformats.org/officeDocument/2006/relationships/slideLayout" Target="../slideLayouts/slideLayout18.xml"/><Relationship Id="rId4" Type="http://schemas.openxmlformats.org/officeDocument/2006/relationships/chart" Target="../charts/chart229.xml"/></Relationships>
</file>

<file path=ppt/slides/_rels/slide88.xml.rels><?xml version="1.0" encoding="UTF-8" standalone="yes"?>
<Relationships xmlns="http://schemas.openxmlformats.org/package/2006/relationships"><Relationship Id="rId3" Type="http://schemas.openxmlformats.org/officeDocument/2006/relationships/chart" Target="../charts/chart230.xml"/><Relationship Id="rId2" Type="http://schemas.openxmlformats.org/officeDocument/2006/relationships/notesSlide" Target="../notesSlides/notesSlide88.xml"/><Relationship Id="rId1" Type="http://schemas.openxmlformats.org/officeDocument/2006/relationships/slideLayout" Target="../slideLayouts/slideLayout18.xml"/><Relationship Id="rId4" Type="http://schemas.openxmlformats.org/officeDocument/2006/relationships/chart" Target="../charts/chart231.xml"/></Relationships>
</file>

<file path=ppt/slides/_rels/slide89.xml.rels><?xml version="1.0" encoding="UTF-8" standalone="yes"?>
<Relationships xmlns="http://schemas.openxmlformats.org/package/2006/relationships"><Relationship Id="rId3" Type="http://schemas.openxmlformats.org/officeDocument/2006/relationships/chart" Target="../charts/chart232.xml"/><Relationship Id="rId2" Type="http://schemas.openxmlformats.org/officeDocument/2006/relationships/notesSlide" Target="../notesSlides/notesSlide89.xml"/><Relationship Id="rId1" Type="http://schemas.openxmlformats.org/officeDocument/2006/relationships/slideLayout" Target="../slideLayouts/slideLayout18.xml"/><Relationship Id="rId4" Type="http://schemas.openxmlformats.org/officeDocument/2006/relationships/chart" Target="../charts/chart2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3" Type="http://schemas.openxmlformats.org/officeDocument/2006/relationships/chart" Target="../charts/chart234.xml"/><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3" Type="http://schemas.openxmlformats.org/officeDocument/2006/relationships/chart" Target="../charts/chart235.xml"/><Relationship Id="rId7" Type="http://schemas.openxmlformats.org/officeDocument/2006/relationships/chart" Target="../charts/chart239.xml"/><Relationship Id="rId2" Type="http://schemas.openxmlformats.org/officeDocument/2006/relationships/notesSlide" Target="../notesSlides/notesSlide91.xml"/><Relationship Id="rId1" Type="http://schemas.openxmlformats.org/officeDocument/2006/relationships/slideLayout" Target="../slideLayouts/slideLayout8.xml"/><Relationship Id="rId6" Type="http://schemas.openxmlformats.org/officeDocument/2006/relationships/chart" Target="../charts/chart238.xml"/><Relationship Id="rId5" Type="http://schemas.openxmlformats.org/officeDocument/2006/relationships/chart" Target="../charts/chart237.xml"/><Relationship Id="rId4" Type="http://schemas.openxmlformats.org/officeDocument/2006/relationships/chart" Target="../charts/chart236.xml"/></Relationships>
</file>

<file path=ppt/slides/_rels/slide92.xml.rels><?xml version="1.0" encoding="UTF-8" standalone="yes"?>
<Relationships xmlns="http://schemas.openxmlformats.org/package/2006/relationships"><Relationship Id="rId3" Type="http://schemas.openxmlformats.org/officeDocument/2006/relationships/chart" Target="../charts/chart240.xml"/><Relationship Id="rId2" Type="http://schemas.openxmlformats.org/officeDocument/2006/relationships/notesSlide" Target="../notesSlides/notesSlide92.xml"/><Relationship Id="rId1" Type="http://schemas.openxmlformats.org/officeDocument/2006/relationships/slideLayout" Target="../slideLayouts/slideLayout8.xml"/><Relationship Id="rId5" Type="http://schemas.openxmlformats.org/officeDocument/2006/relationships/chart" Target="../charts/chart242.xml"/><Relationship Id="rId4" Type="http://schemas.openxmlformats.org/officeDocument/2006/relationships/chart" Target="../charts/chart24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chart" Target="../charts/chart243.xml"/><Relationship Id="rId2" Type="http://schemas.openxmlformats.org/officeDocument/2006/relationships/notesSlide" Target="../notesSlides/notesSlide94.xml"/><Relationship Id="rId1" Type="http://schemas.openxmlformats.org/officeDocument/2006/relationships/slideLayout" Target="../slideLayouts/slideLayout18.xml"/><Relationship Id="rId5" Type="http://schemas.openxmlformats.org/officeDocument/2006/relationships/chart" Target="../charts/chart245.xml"/><Relationship Id="rId4" Type="http://schemas.openxmlformats.org/officeDocument/2006/relationships/chart" Target="../charts/chart244.xml"/></Relationships>
</file>

<file path=ppt/slides/_rels/slide95.xml.rels><?xml version="1.0" encoding="UTF-8" standalone="yes"?>
<Relationships xmlns="http://schemas.openxmlformats.org/package/2006/relationships"><Relationship Id="rId3" Type="http://schemas.openxmlformats.org/officeDocument/2006/relationships/chart" Target="../charts/chart246.xml"/><Relationship Id="rId2" Type="http://schemas.openxmlformats.org/officeDocument/2006/relationships/notesSlide" Target="../notesSlides/notesSlide95.xml"/><Relationship Id="rId1" Type="http://schemas.openxmlformats.org/officeDocument/2006/relationships/slideLayout" Target="../slideLayouts/slideLayout18.xml"/><Relationship Id="rId4" Type="http://schemas.openxmlformats.org/officeDocument/2006/relationships/chart" Target="../charts/chart247.xml"/></Relationships>
</file>

<file path=ppt/slides/_rels/slide96.xml.rels><?xml version="1.0" encoding="UTF-8" standalone="yes"?>
<Relationships xmlns="http://schemas.openxmlformats.org/package/2006/relationships"><Relationship Id="rId3" Type="http://schemas.openxmlformats.org/officeDocument/2006/relationships/chart" Target="../charts/chart248.xml"/><Relationship Id="rId2" Type="http://schemas.openxmlformats.org/officeDocument/2006/relationships/notesSlide" Target="../notesSlides/notesSlide96.xml"/><Relationship Id="rId1" Type="http://schemas.openxmlformats.org/officeDocument/2006/relationships/slideLayout" Target="../slideLayouts/slideLayout18.xml"/><Relationship Id="rId4" Type="http://schemas.openxmlformats.org/officeDocument/2006/relationships/chart" Target="../charts/chart249.xml"/></Relationships>
</file>

<file path=ppt/slides/_rels/slide97.xml.rels><?xml version="1.0" encoding="UTF-8" standalone="yes"?>
<Relationships xmlns="http://schemas.openxmlformats.org/package/2006/relationships"><Relationship Id="rId3" Type="http://schemas.openxmlformats.org/officeDocument/2006/relationships/chart" Target="../charts/chart250.xml"/><Relationship Id="rId2" Type="http://schemas.openxmlformats.org/officeDocument/2006/relationships/notesSlide" Target="../notesSlides/notesSlide97.xml"/><Relationship Id="rId1" Type="http://schemas.openxmlformats.org/officeDocument/2006/relationships/slideLayout" Target="../slideLayouts/slideLayout18.xml"/><Relationship Id="rId4" Type="http://schemas.openxmlformats.org/officeDocument/2006/relationships/chart" Target="../charts/chart251.xml"/></Relationships>
</file>

<file path=ppt/slides/_rels/slide98.xml.rels><?xml version="1.0" encoding="UTF-8" standalone="yes"?>
<Relationships xmlns="http://schemas.openxmlformats.org/package/2006/relationships"><Relationship Id="rId3" Type="http://schemas.openxmlformats.org/officeDocument/2006/relationships/chart" Target="../charts/chart252.xml"/><Relationship Id="rId2" Type="http://schemas.openxmlformats.org/officeDocument/2006/relationships/notesSlide" Target="../notesSlides/notesSlide98.xml"/><Relationship Id="rId1" Type="http://schemas.openxmlformats.org/officeDocument/2006/relationships/slideLayout" Target="../slideLayouts/slideLayout18.xml"/><Relationship Id="rId4" Type="http://schemas.openxmlformats.org/officeDocument/2006/relationships/chart" Target="../charts/chart253.xml"/></Relationships>
</file>

<file path=ppt/slides/_rels/slide99.xml.rels><?xml version="1.0" encoding="UTF-8" standalone="yes"?>
<Relationships xmlns="http://schemas.openxmlformats.org/package/2006/relationships"><Relationship Id="rId3" Type="http://schemas.openxmlformats.org/officeDocument/2006/relationships/chart" Target="../charts/chart254.xml"/><Relationship Id="rId2" Type="http://schemas.openxmlformats.org/officeDocument/2006/relationships/notesSlide" Target="../notesSlides/notesSlide99.xml"/><Relationship Id="rId1" Type="http://schemas.openxmlformats.org/officeDocument/2006/relationships/slideLayout" Target="../slideLayouts/slideLayout18.xml"/><Relationship Id="rId4" Type="http://schemas.openxmlformats.org/officeDocument/2006/relationships/chart" Target="../charts/chart2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_5f3f2349e50b9f38"/>
          <p:cNvSpPr>
            <a:spLocks noGrp="1"/>
          </p:cNvSpPr>
          <p:nvPr>
            <p:ph type="title"/>
          </p:nvPr>
        </p:nvSpPr>
        <p:spPr/>
        <p:txBody>
          <a:bodyPr/>
          <a:lstStyle/>
          <a:p>
            <a:r>
              <a:rPr lang="en-US" dirty="0" smtClean="0"/>
              <a:t>Sheffield CCG</a:t>
            </a:r>
            <a:endParaRPr lang="en-US" dirty="0"/>
          </a:p>
        </p:txBody>
      </p:sp>
      <p:sp>
        <p:nvSpPr>
          <p:cNvPr id="9" name="Text Placeholder 8"/>
          <p:cNvSpPr>
            <a:spLocks noGrp="1"/>
          </p:cNvSpPr>
          <p:nvPr>
            <p:ph type="body" sz="quarter" idx="10"/>
          </p:nvPr>
        </p:nvSpPr>
        <p:spPr>
          <a:xfrm>
            <a:off x="52528" y="3212976"/>
            <a:ext cx="9561512" cy="616226"/>
          </a:xfrm>
        </p:spPr>
        <p:txBody>
          <a:bodyPr/>
          <a:lstStyle/>
          <a:p>
            <a:r>
              <a:rPr lang="en-US" sz="2800" dirty="0">
                <a:solidFill>
                  <a:srgbClr val="8CD8DC"/>
                </a:solidFill>
              </a:rPr>
              <a:t>CCG 360</a:t>
            </a:r>
            <a:r>
              <a:rPr lang="en-US" sz="2800" baseline="30000" dirty="0">
                <a:solidFill>
                  <a:srgbClr val="8CD8DC"/>
                </a:solidFill>
              </a:rPr>
              <a:t>o</a:t>
            </a:r>
            <a:r>
              <a:rPr lang="en-US" sz="2800" dirty="0">
                <a:solidFill>
                  <a:srgbClr val="8CD8DC"/>
                </a:solidFill>
              </a:rPr>
              <a:t> stakeholder survey </a:t>
            </a:r>
            <a:r>
              <a:rPr lang="en-US" sz="2800" dirty="0" smtClean="0">
                <a:solidFill>
                  <a:srgbClr val="8CD8DC"/>
                </a:solidFill>
              </a:rPr>
              <a:t>2015</a:t>
            </a:r>
          </a:p>
          <a:p>
            <a:r>
              <a:rPr lang="en-US" sz="2800" dirty="0" smtClean="0">
                <a:solidFill>
                  <a:srgbClr val="8CD8DC"/>
                </a:solidFill>
              </a:rPr>
              <a:t>Main report</a:t>
            </a:r>
            <a:endParaRPr lang="en-US" sz="2800" dirty="0">
              <a:solidFill>
                <a:srgbClr val="8CD8DC"/>
              </a:solidFill>
            </a:endParaRPr>
          </a:p>
        </p:txBody>
      </p:sp>
    </p:spTree>
    <p:extLst>
      <p:ext uri="{BB962C8B-B14F-4D97-AF65-F5344CB8AC3E}">
        <p14:creationId xmlns:p14="http://schemas.microsoft.com/office/powerpoint/2010/main" val="574636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sz="2000" dirty="0" smtClean="0"/>
              <a:t>Overall engagement and relationship summary</a:t>
            </a:r>
            <a:endParaRPr lang="en-GB" sz="2000" dirty="0"/>
          </a:p>
        </p:txBody>
      </p:sp>
      <p:sp>
        <p:nvSpPr>
          <p:cNvPr id="12" name="D_7bfe28807d9330e8"/>
          <p:cNvSpPr txBox="1"/>
          <p:nvPr/>
        </p:nvSpPr>
        <p:spPr>
          <a:xfrm>
            <a:off x="6177136" y="6613401"/>
            <a:ext cx="2646138" cy="153888"/>
          </a:xfrm>
          <a:prstGeom prst="rect">
            <a:avLst/>
          </a:prstGeom>
          <a:noFill/>
        </p:spPr>
        <p:txBody>
          <a:bodyPr wrap="square" lIns="0" tIns="0" rIns="0" bIns="0" rtlCol="0">
            <a:spAutoFit/>
          </a:bodyPr>
          <a:lstStyle/>
          <a:p>
            <a:r>
              <a:rPr lang="en-GB" sz="1000" dirty="0" smtClean="0">
                <a:solidFill>
                  <a:sysClr val="windowText" lastClr="000000"/>
                </a:solidFill>
              </a:rPr>
              <a:t>Fieldwork: 10 March - 7 April 2015</a:t>
            </a:r>
            <a:endParaRPr lang="en-GB" dirty="0" smtClean="0">
              <a:solidFill>
                <a:sysClr val="windowText" lastClr="000000"/>
              </a:solidFill>
            </a:endParaRPr>
          </a:p>
        </p:txBody>
      </p:sp>
      <p:sp>
        <p:nvSpPr>
          <p:cNvPr id="16" name="D_5f3f2349e50b9f38"/>
          <p:cNvSpPr txBox="1">
            <a:spLocks/>
          </p:cNvSpPr>
          <p:nvPr/>
        </p:nvSpPr>
        <p:spPr>
          <a:xfrm>
            <a:off x="2936776" y="6587480"/>
            <a:ext cx="2542799" cy="205730"/>
          </a:xfrm>
          <a:prstGeom prst="rect">
            <a:avLst/>
          </a:prstGeom>
          <a:no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1100" kern="0" dirty="0" smtClean="0">
                <a:solidFill>
                  <a:schemeClr val="tx1"/>
                </a:solidFill>
              </a:rPr>
              <a:t>Sheffield CCG</a:t>
            </a:r>
            <a:endParaRPr lang="en-GB" sz="1100" kern="0" dirty="0">
              <a:solidFill>
                <a:schemeClr val="tx1"/>
              </a:solidFill>
            </a:endParaRPr>
          </a:p>
        </p:txBody>
      </p:sp>
      <p:graphicFrame>
        <p:nvGraphicFramePr>
          <p:cNvPr id="4" name="Ipsos Ribbon Rules" hidden="1"/>
          <p:cNvGraphicFramePr/>
          <p:nvPr>
            <p:extLst>
              <p:ext uri="{D42A27DB-BD31-4B8C-83A1-F6EECF244321}">
                <p14:modId xmlns:p14="http://schemas.microsoft.com/office/powerpoint/2010/main" val="109745796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_43f5caca7cb067ed"/>
          <p:cNvGraphicFramePr>
            <a:graphicFrameLocks noGrp="1"/>
          </p:cNvGraphicFramePr>
          <p:nvPr>
            <p:extLst>
              <p:ext uri="{D42A27DB-BD31-4B8C-83A1-F6EECF244321}">
                <p14:modId xmlns:p14="http://schemas.microsoft.com/office/powerpoint/2010/main" val="3419733238"/>
              </p:ext>
            </p:extLst>
          </p:nvPr>
        </p:nvGraphicFramePr>
        <p:xfrm>
          <a:off x="128462" y="833779"/>
          <a:ext cx="9717666" cy="5403532"/>
        </p:xfrm>
        <a:graphic>
          <a:graphicData uri="http://schemas.openxmlformats.org/drawingml/2006/table">
            <a:tbl>
              <a:tblPr firstRow="1" bandRow="1">
                <a:tableStyleId>{5C22544A-7EE6-4342-B048-85BDC9FD1C3A}</a:tableStyleId>
              </a:tblPr>
              <a:tblGrid>
                <a:gridCol w="4835498"/>
                <a:gridCol w="1220542"/>
                <a:gridCol w="1220542"/>
                <a:gridCol w="1220542"/>
                <a:gridCol w="1220542"/>
              </a:tblGrid>
              <a:tr h="489989">
                <a:tc>
                  <a:txBody>
                    <a:bodyPr/>
                    <a:lstStyle/>
                    <a:p>
                      <a:pPr algn="l"/>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u="sng" dirty="0" smtClean="0">
                          <a:solidFill>
                            <a:schemeClr val="bg1"/>
                          </a:solidFill>
                        </a:rPr>
                        <a:t>COMPARISON GROUP</a:t>
                      </a:r>
                    </a:p>
                  </a:txBody>
                  <a:tcPr marL="108000" marR="108000" marT="108000" marB="108000" anchor="ctr">
                    <a:lnL w="12700" cmpd="sng">
                      <a:noFill/>
                    </a:lnL>
                    <a:lnR w="12700" cap="flat" cmpd="sng" algn="ctr">
                      <a:solidFill>
                        <a:srgbClr val="8CD8DC"/>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hMerge="1">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38830">
                <a:tc>
                  <a:txBody>
                    <a:bodyPr/>
                    <a:lstStyle/>
                    <a:p>
                      <a:pPr algn="l"/>
                      <a:endParaRPr lang="en-GB" sz="1200" u="sng" dirty="0">
                        <a:solidFill>
                          <a:schemeClr val="bg1"/>
                        </a:solidFill>
                      </a:endParaRPr>
                    </a:p>
                  </a:txBody>
                  <a:tcPr marL="108000" marR="108000" marT="108000" marB="108000" anchor="ct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u="none" dirty="0" smtClean="0">
                          <a:solidFill>
                            <a:schemeClr val="bg1"/>
                          </a:solidFill>
                        </a:rPr>
                        <a:t>CCG in 2014</a:t>
                      </a:r>
                    </a:p>
                    <a:p>
                      <a:pPr algn="ctr"/>
                      <a:r>
                        <a:rPr lang="en-GB" sz="1000" b="1" i="1" u="none" dirty="0" smtClean="0">
                          <a:solidFill>
                            <a:schemeClr val="bg1"/>
                          </a:solidFill>
                        </a:rPr>
                        <a:t>(Base: 71/*Base: 71/**Base: 71)</a:t>
                      </a:r>
                      <a:endParaRPr lang="en-GB" sz="10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in 2015</a:t>
                      </a:r>
                    </a:p>
                    <a:p>
                      <a:pPr algn="ctr"/>
                      <a:r>
                        <a:rPr lang="en-GB" sz="1000" b="1" i="1" u="none" dirty="0" smtClean="0">
                          <a:solidFill>
                            <a:schemeClr val="bg1"/>
                          </a:solidFill>
                        </a:rPr>
                        <a:t>(Base: 73/*Base: 71/**Base: 69)</a:t>
                      </a:r>
                      <a:endParaRPr lang="en-GB" sz="10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Cluster</a:t>
                      </a:r>
                    </a:p>
                    <a:p>
                      <a:pPr algn="ctr"/>
                      <a:r>
                        <a:rPr lang="en-GB" sz="1000" b="1" i="1" u="none" dirty="0" smtClean="0">
                          <a:solidFill>
                            <a:schemeClr val="bg1"/>
                          </a:solidFill>
                        </a:rPr>
                        <a:t>(Base: 926/*Base: 905/**Base: 912)</a:t>
                      </a:r>
                      <a:endParaRPr lang="en-GB" sz="10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All</a:t>
                      </a:r>
                      <a:r>
                        <a:rPr lang="en-GB" sz="1200" b="1" u="none" baseline="0" dirty="0" smtClean="0">
                          <a:solidFill>
                            <a:schemeClr val="bg1"/>
                          </a:solidFill>
                        </a:rPr>
                        <a:t> CCGs</a:t>
                      </a:r>
                    </a:p>
                    <a:p>
                      <a:pPr algn="ctr"/>
                      <a:r>
                        <a:rPr lang="en-GB" sz="1000" b="1" i="1" u="none" dirty="0" smtClean="0">
                          <a:solidFill>
                            <a:schemeClr val="bg1"/>
                          </a:solidFill>
                        </a:rPr>
                        <a:t>(Base: 8472/*Base: 8320/**Base: 8363)</a:t>
                      </a:r>
                      <a:endParaRPr lang="en-GB" sz="10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58121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Extent of engagement by CCG in last</a:t>
                      </a:r>
                      <a:r>
                        <a:rPr lang="en-GB" sz="1100" b="0" baseline="0" dirty="0" smtClean="0">
                          <a:solidFill>
                            <a:schemeClr val="bg1"/>
                          </a:solidFill>
                        </a:rPr>
                        <a:t> 12 months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dirty="0" smtClean="0">
                          <a:solidFill>
                            <a:schemeClr val="bg1"/>
                          </a:solidFill>
                        </a:rPr>
                        <a:t>(% A great</a:t>
                      </a:r>
                      <a:r>
                        <a:rPr lang="en-GB" sz="1100" b="0" i="1" baseline="0" dirty="0" smtClean="0">
                          <a:solidFill>
                            <a:schemeClr val="bg1"/>
                          </a:solidFill>
                        </a:rPr>
                        <a:t> deal / A fair amount)</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82%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smtClean="0">
                          <a:solidFill>
                            <a:schemeClr val="tx1"/>
                          </a:solidFill>
                        </a:rPr>
                        <a:t>77%</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0407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Satisfaction with engagement by CCG in last</a:t>
                      </a:r>
                      <a:r>
                        <a:rPr lang="en-GB" sz="1100" b="0" baseline="0" dirty="0" smtClean="0">
                          <a:solidFill>
                            <a:schemeClr val="bg1"/>
                          </a:solidFill>
                        </a:rPr>
                        <a:t> 12 months*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dirty="0" smtClean="0">
                          <a:solidFill>
                            <a:schemeClr val="bg1"/>
                          </a:solidFill>
                        </a:rPr>
                        <a:t>(% Very / Fairly satisfied</a:t>
                      </a:r>
                      <a:r>
                        <a:rPr lang="en-GB" sz="1100" b="0" i="1" baseline="0" dirty="0" smtClean="0">
                          <a:solidFill>
                            <a:schemeClr val="bg1"/>
                          </a:solidFill>
                        </a:rPr>
                        <a:t>)</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69%</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smtClean="0">
                          <a:solidFill>
                            <a:schemeClr val="tx1"/>
                          </a:solidFill>
                          <a:latin typeface="+mn-lt"/>
                          <a:ea typeface="+mn-ea"/>
                          <a:cs typeface="+mn-cs"/>
                        </a:rPr>
                        <a:t>62%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0407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Extent that the CCG has listened</a:t>
                      </a:r>
                      <a:r>
                        <a:rPr lang="en-GB" sz="1100" b="0" baseline="0" dirty="0" smtClean="0">
                          <a:solidFill>
                            <a:schemeClr val="bg1"/>
                          </a:solidFill>
                        </a:rPr>
                        <a:t> to views when provided</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58%</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47%</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77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Extent that the CCG has taken</a:t>
                      </a:r>
                      <a:r>
                        <a:rPr lang="en-GB" sz="1100" b="0" baseline="0" dirty="0" smtClean="0">
                          <a:solidFill>
                            <a:schemeClr val="bg1"/>
                          </a:solidFill>
                        </a:rPr>
                        <a:t> </a:t>
                      </a:r>
                      <a:r>
                        <a:rPr lang="en-GB" sz="1100" b="0" dirty="0" smtClean="0">
                          <a:solidFill>
                            <a:schemeClr val="bg1"/>
                          </a:solidFill>
                        </a:rPr>
                        <a:t>on board suggestions when provided</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dirty="0" smtClean="0">
                          <a:solidFill>
                            <a:schemeClr val="bg1"/>
                          </a:solidFill>
                        </a:rPr>
                        <a:t>(% Strongly</a:t>
                      </a:r>
                      <a:r>
                        <a:rPr lang="en-GB" sz="1100" b="0" i="1" baseline="0" dirty="0" smtClean="0">
                          <a:solidFill>
                            <a:schemeClr val="bg1"/>
                          </a:solidFill>
                        </a:rPr>
                        <a:t>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Not comparable to 2014</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100" b="0" i="0" kern="1200" smtClean="0">
                          <a:solidFill>
                            <a:schemeClr val="tx1"/>
                          </a:solidFill>
                          <a:latin typeface="+mn-lt"/>
                          <a:ea typeface="+mn-ea"/>
                          <a:cs typeface="+mn-cs"/>
                        </a:rPr>
                        <a:t>30%</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04074">
                <a:tc>
                  <a:txBody>
                    <a:bodyPr/>
                    <a:lstStyle/>
                    <a:p>
                      <a:pPr algn="r"/>
                      <a:r>
                        <a:rPr lang="en-GB" sz="1100" b="0" dirty="0" smtClean="0">
                          <a:solidFill>
                            <a:schemeClr val="bg1"/>
                          </a:solidFill>
                        </a:rPr>
                        <a:t>Overall rating of working relationship</a:t>
                      </a:r>
                      <a:r>
                        <a:rPr lang="en-GB" sz="1100" b="0" baseline="0" dirty="0" smtClean="0">
                          <a:solidFill>
                            <a:schemeClr val="bg1"/>
                          </a:solidFill>
                        </a:rPr>
                        <a:t> with CCG</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dirty="0" smtClean="0">
                          <a:solidFill>
                            <a:schemeClr val="bg1"/>
                          </a:solidFill>
                        </a:rPr>
                        <a:t>(% Very good / Fairly good</a:t>
                      </a:r>
                      <a:r>
                        <a:rPr lang="en-GB" sz="1100" b="0" i="1" baseline="0" dirty="0" smtClean="0">
                          <a:solidFill>
                            <a:schemeClr val="bg1"/>
                          </a:solidFill>
                        </a:rPr>
                        <a:t>)</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70%</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67%</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0407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Change</a:t>
                      </a:r>
                      <a:r>
                        <a:rPr lang="en-GB" sz="1100" b="0" baseline="0" dirty="0" smtClean="0">
                          <a:solidFill>
                            <a:schemeClr val="bg1"/>
                          </a:solidFill>
                        </a:rPr>
                        <a:t> in working relationship with CCG in last 12 months**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Got much better / Got a little better)</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46%</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30%</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15060384"/>
              </p:ext>
            </p:extLst>
          </p:nvPr>
        </p:nvGraphicFramePr>
        <p:xfrm>
          <a:off x="73472" y="971727"/>
          <a:ext cx="4824537" cy="1127760"/>
        </p:xfrm>
        <a:graphic>
          <a:graphicData uri="http://schemas.openxmlformats.org/drawingml/2006/table">
            <a:tbl>
              <a:tblPr firstRow="1" bandRow="1">
                <a:tableStyleId>{5C22544A-7EE6-4342-B048-85BDC9FD1C3A}</a:tableStyleId>
              </a:tblPr>
              <a:tblGrid>
                <a:gridCol w="1608179"/>
                <a:gridCol w="1608179"/>
                <a:gridCol w="1608179"/>
              </a:tblGrid>
              <a:tr h="191117">
                <a:tc gridSpan="3">
                  <a:txBody>
                    <a:bodyPr/>
                    <a:lstStyle/>
                    <a:p>
                      <a:pPr algn="ctr"/>
                      <a:r>
                        <a:rPr lang="en-GB" sz="1200" u="sng" dirty="0" smtClean="0">
                          <a:solidFill>
                            <a:schemeClr val="tx1"/>
                          </a:solidFill>
                        </a:rPr>
                        <a:t>KEY</a:t>
                      </a:r>
                      <a:endParaRPr lang="en-GB" sz="1200" u="sng" dirty="0">
                        <a:solidFill>
                          <a:schemeClr val="tx1"/>
                        </a:solidFill>
                      </a:endParaRPr>
                    </a:p>
                  </a:txBody>
                  <a:tcPr>
                    <a:noFill/>
                  </a:tcPr>
                </a:tc>
                <a:tc hMerge="1">
                  <a:txBody>
                    <a:bodyPr/>
                    <a:lstStyle/>
                    <a:p>
                      <a:endParaRPr lang="en-GB" dirty="0"/>
                    </a:p>
                  </a:txBody>
                  <a:tcPr>
                    <a:solidFill>
                      <a:srgbClr val="FFC000"/>
                    </a:solidFill>
                  </a:tcPr>
                </a:tc>
                <a:tc hMerge="1">
                  <a:txBody>
                    <a:bodyPr/>
                    <a:lstStyle/>
                    <a:p>
                      <a:endParaRPr lang="en-GB" dirty="0"/>
                    </a:p>
                  </a:txBody>
                  <a:tcPr>
                    <a:solidFill>
                      <a:schemeClr val="accent6"/>
                    </a:solidFill>
                  </a:tcPr>
                </a:tc>
              </a:tr>
              <a:tr h="518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top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middle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bottom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r>
              <a:tr h="139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5"/>
                    </a:solidFill>
                  </a:tcPr>
                </a:tc>
              </a:tr>
            </a:tbl>
          </a:graphicData>
        </a:graphic>
      </p:graphicFrame>
    </p:spTree>
    <p:extLst>
      <p:ext uri="{BB962C8B-B14F-4D97-AF65-F5344CB8AC3E}">
        <p14:creationId xmlns:p14="http://schemas.microsoft.com/office/powerpoint/2010/main" val="2205996138"/>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2000" dirty="0" smtClean="0"/>
              <a:t>How active, if at all, would you say the CCG has been in developing your Joint Health and Wellbeing Strategy?</a:t>
            </a:r>
            <a:endParaRPr lang="en-GB" sz="2000" dirty="0"/>
          </a:p>
        </p:txBody>
      </p:sp>
      <p:graphicFrame>
        <p:nvGraphicFramePr>
          <p:cNvPr id="9" name="D_c14b0f2ba463c677"/>
          <p:cNvGraphicFramePr/>
          <p:nvPr>
            <p:extLst>
              <p:ext uri="{D42A27DB-BD31-4B8C-83A1-F6EECF244321}">
                <p14:modId xmlns:p14="http://schemas.microsoft.com/office/powerpoint/2010/main" val="2116284225"/>
              </p:ext>
            </p:extLst>
          </p:nvPr>
        </p:nvGraphicFramePr>
        <p:xfrm>
          <a:off x="28228" y="764704"/>
          <a:ext cx="9849544" cy="5286551"/>
        </p:xfrm>
        <a:graphic>
          <a:graphicData uri="http://schemas.openxmlformats.org/drawingml/2006/chart">
            <c:chart xmlns:c="http://schemas.openxmlformats.org/drawingml/2006/chart" xmlns:r="http://schemas.openxmlformats.org/officeDocument/2006/relationships" r:id="rId3"/>
          </a:graphicData>
        </a:graphic>
      </p:graphicFrame>
      <p:sp>
        <p:nvSpPr>
          <p:cNvPr id="8" name="D_94e0fdb5d283c677"/>
          <p:cNvSpPr>
            <a:spLocks noGrp="1"/>
          </p:cNvSpPr>
          <p:nvPr>
            <p:ph type="body" sz="quarter" idx="12"/>
          </p:nvPr>
        </p:nvSpPr>
        <p:spPr>
          <a:xfrm>
            <a:off x="246063" y="5974442"/>
            <a:ext cx="6238875" cy="349251"/>
          </a:xfrm>
        </p:spPr>
        <p:txBody>
          <a:bodyPr/>
          <a:lstStyle/>
          <a:p>
            <a:r>
              <a:rPr lang="en-GB" sz="1000" dirty="0" smtClean="0"/>
              <a:t>Total responses : All health and wellbeing board stakeholders (1)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27408135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12771"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health and wellbeing board stakeholders</a:t>
            </a:r>
          </a:p>
        </p:txBody>
      </p:sp>
    </p:spTree>
    <p:extLst>
      <p:ext uri="{BB962C8B-B14F-4D97-AF65-F5344CB8AC3E}">
        <p14:creationId xmlns:p14="http://schemas.microsoft.com/office/powerpoint/2010/main" val="2770617581"/>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9387457" cy="785794"/>
          </a:xfrm>
        </p:spPr>
        <p:txBody>
          <a:bodyPr anchor="ctr"/>
          <a:lstStyle/>
          <a:p>
            <a:r>
              <a:rPr lang="en-GB" sz="2000" dirty="0"/>
              <a:t>To what extent do you agree or disagree with </a:t>
            </a:r>
            <a:r>
              <a:rPr lang="en-GB" sz="2000" dirty="0" smtClean="0"/>
              <a:t>each of the </a:t>
            </a:r>
            <a:r>
              <a:rPr lang="en-GB" sz="2000" dirty="0"/>
              <a:t>following </a:t>
            </a:r>
            <a:r>
              <a:rPr lang="en-GB" sz="2000" dirty="0" smtClean="0"/>
              <a:t/>
            </a:r>
            <a:br>
              <a:rPr lang="en-GB" sz="2000" dirty="0" smtClean="0"/>
            </a:br>
            <a:r>
              <a:rPr lang="en-GB" sz="2000" dirty="0" smtClean="0"/>
              <a:t>statements…?</a:t>
            </a:r>
            <a:endParaRPr lang="en-GB" sz="2000" dirty="0"/>
          </a:p>
        </p:txBody>
      </p:sp>
      <p:graphicFrame>
        <p:nvGraphicFramePr>
          <p:cNvPr id="10" name="D_5c7e80bc61179ad8"/>
          <p:cNvGraphicFramePr>
            <a:graphicFrameLocks noGrp="1"/>
          </p:cNvGraphicFramePr>
          <p:nvPr>
            <p:ph sz="quarter" idx="10"/>
            <p:extLst>
              <p:ext uri="{D42A27DB-BD31-4B8C-83A1-F6EECF244321}">
                <p14:modId xmlns:p14="http://schemas.microsoft.com/office/powerpoint/2010/main" val="3355770104"/>
              </p:ext>
            </p:extLst>
          </p:nvPr>
        </p:nvGraphicFramePr>
        <p:xfrm>
          <a:off x="-61712" y="836712"/>
          <a:ext cx="7560841" cy="5202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474011563"/>
              </p:ext>
            </p:extLst>
          </p:nvPr>
        </p:nvGraphicFramePr>
        <p:xfrm>
          <a:off x="7959" y="1844824"/>
          <a:ext cx="2936776" cy="3960440"/>
        </p:xfrm>
        <a:graphic>
          <a:graphicData uri="http://schemas.openxmlformats.org/drawingml/2006/table">
            <a:tbl>
              <a:tblPr firstRow="1" bandRow="1">
                <a:tableStyleId>{2D5ABB26-0587-4C30-8999-92F81FD0307C}</a:tableStyleId>
              </a:tblPr>
              <a:tblGrid>
                <a:gridCol w="2936776"/>
              </a:tblGrid>
              <a:tr h="976455">
                <a:tc>
                  <a:txBody>
                    <a:bodyPr/>
                    <a:lstStyle/>
                    <a:p>
                      <a:pPr algn="r"/>
                      <a:r>
                        <a:rPr lang="en-GB" sz="1100" b="0" dirty="0" smtClean="0"/>
                        <a:t>The</a:t>
                      </a:r>
                      <a:r>
                        <a:rPr lang="en-GB" sz="1100" b="0" baseline="0" dirty="0" smtClean="0"/>
                        <a:t> CCG delivers on the elements of the Health and Wellbeing Strategy for which it is responsible</a:t>
                      </a:r>
                      <a:endParaRPr lang="en-GB" sz="1100" b="0" dirty="0"/>
                    </a:p>
                  </a:txBody>
                  <a:tcPr marL="108000" marR="108000" marT="108000" marB="108000" anchor="ctr"/>
                </a:tc>
              </a:tr>
              <a:tr h="949142">
                <a:tc>
                  <a:txBody>
                    <a:bodyPr/>
                    <a:lstStyle/>
                    <a:p>
                      <a:pPr algn="r"/>
                      <a:r>
                        <a:rPr lang="en-GB" sz="1100" dirty="0" smtClean="0">
                          <a:solidFill>
                            <a:schemeClr val="tx1"/>
                          </a:solidFill>
                        </a:rPr>
                        <a:t>The</a:t>
                      </a:r>
                      <a:r>
                        <a:rPr lang="en-GB" sz="1100" baseline="0" dirty="0" smtClean="0">
                          <a:solidFill>
                            <a:schemeClr val="tx1"/>
                          </a:solidFill>
                        </a:rPr>
                        <a:t> CCG involves other members of the health and wellbeing board in the development of its commissioning plans</a:t>
                      </a:r>
                      <a:endParaRPr lang="en-GB" sz="1100" dirty="0">
                        <a:solidFill>
                          <a:schemeClr val="tx1"/>
                        </a:solidFill>
                      </a:endParaRPr>
                    </a:p>
                  </a:txBody>
                  <a:tcPr marL="108000" marR="108000" marT="108000" marB="108000" anchor="ctr"/>
                </a:tc>
              </a:tr>
              <a:tr h="1092534">
                <a:tc>
                  <a:txBody>
                    <a:bodyPr/>
                    <a:lstStyle/>
                    <a:p>
                      <a:pPr algn="r"/>
                      <a:r>
                        <a:rPr lang="en-GB" sz="1100" dirty="0" smtClean="0">
                          <a:solidFill>
                            <a:schemeClr val="tx1"/>
                          </a:solidFill>
                        </a:rPr>
                        <a:t>The</a:t>
                      </a:r>
                      <a:r>
                        <a:rPr lang="en-GB" sz="1100" baseline="0" dirty="0" smtClean="0">
                          <a:solidFill>
                            <a:schemeClr val="tx1"/>
                          </a:solidFill>
                        </a:rPr>
                        <a:t> CCG has been actively involved in the Joint Strategic Needs Assessment</a:t>
                      </a:r>
                      <a:endParaRPr lang="en-GB" sz="1100" dirty="0">
                        <a:solidFill>
                          <a:schemeClr val="tx1"/>
                        </a:solidFill>
                      </a:endParaRPr>
                    </a:p>
                  </a:txBody>
                  <a:tcPr marL="108000" marR="108000" marT="108000" marB="108000" anchor="ctr"/>
                </a:tc>
              </a:tr>
              <a:tr h="942309">
                <a:tc>
                  <a:txBody>
                    <a:bodyPr/>
                    <a:lstStyle/>
                    <a:p>
                      <a:pPr algn="r"/>
                      <a:r>
                        <a:rPr lang="en-GB" sz="1100" dirty="0" smtClean="0">
                          <a:solidFill>
                            <a:schemeClr val="tx1"/>
                          </a:solidFill>
                        </a:rPr>
                        <a:t>The</a:t>
                      </a:r>
                      <a:r>
                        <a:rPr lang="en-GB" sz="1100" baseline="0" dirty="0" smtClean="0">
                          <a:solidFill>
                            <a:schemeClr val="tx1"/>
                          </a:solidFill>
                        </a:rPr>
                        <a:t> CCG supplies necessary information, such as the CCG’s plan of how it proposes to exercise its functions, when it is required to do so</a:t>
                      </a:r>
                      <a:endParaRPr lang="en-GB" sz="1100" dirty="0">
                        <a:solidFill>
                          <a:schemeClr val="tx1"/>
                        </a:solidFill>
                      </a:endParaRPr>
                    </a:p>
                  </a:txBody>
                  <a:tcPr marL="108000" marR="108000" marT="108000" marB="108000" anchor="ctr"/>
                </a:tc>
              </a:tr>
            </a:tbl>
          </a:graphicData>
        </a:graphic>
      </p:graphicFrame>
      <p:graphicFrame>
        <p:nvGraphicFramePr>
          <p:cNvPr id="26" name="D_4e59f99266037ed8"/>
          <p:cNvGraphicFramePr>
            <a:graphicFrameLocks/>
          </p:cNvGraphicFramePr>
          <p:nvPr>
            <p:extLst>
              <p:ext uri="{D42A27DB-BD31-4B8C-83A1-F6EECF244321}">
                <p14:modId xmlns:p14="http://schemas.microsoft.com/office/powerpoint/2010/main" val="1305153839"/>
              </p:ext>
            </p:extLst>
          </p:nvPr>
        </p:nvGraphicFramePr>
        <p:xfrm>
          <a:off x="7689305" y="764705"/>
          <a:ext cx="1995185" cy="5040559"/>
        </p:xfrm>
        <a:graphic>
          <a:graphicData uri="http://schemas.openxmlformats.org/drawingml/2006/table">
            <a:tbl>
              <a:tblPr firstRow="1" bandRow="1">
                <a:noFill/>
                <a:tableStyleId>{ED083AE6-46FA-4A59-8FB0-9F97EB10719F}</a:tableStyleId>
              </a:tblPr>
              <a:tblGrid>
                <a:gridCol w="412969"/>
                <a:gridCol w="385105"/>
                <a:gridCol w="399037"/>
                <a:gridCol w="399037"/>
                <a:gridCol w="399037"/>
              </a:tblGrid>
              <a:tr h="544945">
                <a:tc gridSpan="4">
                  <a:txBody>
                    <a:bodyPr/>
                    <a:lstStyle/>
                    <a:p>
                      <a:pPr algn="ctr"/>
                      <a:r>
                        <a:rPr lang="en-GB" sz="1200" dirty="0" smtClean="0"/>
                        <a:t>Number</a:t>
                      </a:r>
                      <a:endParaRPr lang="en-GB" sz="1200" dirty="0"/>
                    </a:p>
                  </a:txBody>
                  <a:tcPr marL="108000" marR="108000" marT="108000" marB="1080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GB" sz="1200" dirty="0"/>
                    </a:p>
                  </a:txBody>
                  <a:tcPr marL="108000" marR="108000" marT="108000" marB="108000" anchor="ctr"/>
                </a:tc>
                <a:tc hMerge="1">
                  <a:txBody>
                    <a:bodyPr/>
                    <a:lstStyle/>
                    <a:p>
                      <a:pPr algn="ctr"/>
                      <a:endParaRPr lang="en-GB" sz="1200" dirty="0"/>
                    </a:p>
                  </a:txBody>
                  <a:tcPr marL="108000" marR="108000" marT="108000" marB="108000" anchor="ctr"/>
                </a:tc>
                <a:tc hMerge="1">
                  <a:txBody>
                    <a:bodyPr/>
                    <a:lstStyle/>
                    <a:p>
                      <a:pPr algn="l"/>
                      <a:endParaRPr lang="en-GB" sz="1200" dirty="0"/>
                    </a:p>
                  </a:txBody>
                  <a:tcPr marL="108000" marR="108000" marT="108000" marB="108000" anchor="ctr"/>
                </a:tc>
                <a:tc>
                  <a:txBody>
                    <a:bodyPr/>
                    <a:lstStyle/>
                    <a:p>
                      <a:pPr algn="ctr"/>
                      <a:endParaRPr lang="en-GB" sz="1200" dirty="0"/>
                    </a:p>
                  </a:txBody>
                  <a:tcPr marL="108000" marR="108000" marT="108000" marB="1080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r>
              <a:tr h="544945">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6F9D6B"/>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AA3848"/>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3">
                        <a:lumMod val="50000"/>
                      </a:schemeClr>
                    </a:solidFill>
                  </a:tcPr>
                </a:tc>
              </a:tr>
              <a:tr h="962834">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020309">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983763">
                <a:tc>
                  <a:txBody>
                    <a:bodyPr/>
                    <a:lstStyle/>
                    <a:p>
                      <a:pPr algn="ctr"/>
                      <a:r>
                        <a:rPr lang="en-GB" sz="1200" smtClean="0">
                          <a:solidFill>
                            <a:schemeClr val="tx1">
                              <a:lumMod val="75000"/>
                              <a:lumOff val="25000"/>
                            </a:schemeClr>
                          </a:solidFill>
                        </a:rPr>
                        <a:t>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983763">
                <a:tc>
                  <a:txBody>
                    <a:bodyPr/>
                    <a:lstStyle/>
                    <a:p>
                      <a:pPr algn="ctr"/>
                      <a:r>
                        <a:rPr lang="en-GB" sz="1200" smtClean="0">
                          <a:solidFill>
                            <a:schemeClr val="tx1">
                              <a:lumMod val="75000"/>
                              <a:lumOff val="25000"/>
                            </a:schemeClr>
                          </a:solidFill>
                        </a:rPr>
                        <a:t>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D_aa18ad5f6d7e4ed8"/>
          <p:cNvSpPr>
            <a:spLocks noGrp="1"/>
          </p:cNvSpPr>
          <p:nvPr>
            <p:ph type="body" sz="quarter" idx="12"/>
          </p:nvPr>
        </p:nvSpPr>
        <p:spPr>
          <a:xfrm>
            <a:off x="260577" y="5988956"/>
            <a:ext cx="6238875" cy="349251"/>
          </a:xfrm>
        </p:spPr>
        <p:txBody>
          <a:bodyPr/>
          <a:lstStyle/>
          <a:p>
            <a:r>
              <a:rPr lang="en-GB" sz="1000" dirty="0" smtClean="0"/>
              <a:t>Total responses : All health and wellbeing board stakeholders (1) 
Sheffield CCG</a:t>
            </a:r>
            <a:endParaRPr lang="en-GB" sz="1000" dirty="0"/>
          </a:p>
        </p:txBody>
      </p:sp>
      <p:sp>
        <p:nvSpPr>
          <p:cNvPr id="12"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94398679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12771"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health and wellbeing board stakeholders</a:t>
            </a:r>
          </a:p>
        </p:txBody>
      </p:sp>
    </p:spTree>
    <p:extLst>
      <p:ext uri="{BB962C8B-B14F-4D97-AF65-F5344CB8AC3E}">
        <p14:creationId xmlns:p14="http://schemas.microsoft.com/office/powerpoint/2010/main" val="2520760989"/>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each of the following statements…?</a:t>
            </a:r>
            <a:endParaRPr lang="en-GB" sz="2000" dirty="0"/>
          </a:p>
        </p:txBody>
      </p:sp>
      <p:graphicFrame>
        <p:nvGraphicFramePr>
          <p:cNvPr id="9" name="D_9b171e876c1f5771"/>
          <p:cNvGraphicFramePr/>
          <p:nvPr>
            <p:extLst>
              <p:ext uri="{D42A27DB-BD31-4B8C-83A1-F6EECF244321}">
                <p14:modId xmlns:p14="http://schemas.microsoft.com/office/powerpoint/2010/main" val="260272715"/>
              </p:ext>
            </p:extLst>
          </p:nvPr>
        </p:nvGraphicFramePr>
        <p:xfrm>
          <a:off x="0" y="1321598"/>
          <a:ext cx="9906000" cy="469969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CCG delivers on the elements of the Health and Wellbeing Strategy for which it is responsible</a:t>
            </a:r>
            <a:endParaRPr lang="en-GB" sz="1600" b="0" i="0" dirty="0"/>
          </a:p>
        </p:txBody>
      </p:sp>
      <p:sp>
        <p:nvSpPr>
          <p:cNvPr id="8" name="D_3cbd233de183ed8a"/>
          <p:cNvSpPr>
            <a:spLocks noGrp="1"/>
          </p:cNvSpPr>
          <p:nvPr>
            <p:ph type="body" sz="quarter" idx="12"/>
          </p:nvPr>
        </p:nvSpPr>
        <p:spPr>
          <a:xfrm>
            <a:off x="260577" y="5974442"/>
            <a:ext cx="6238875" cy="349251"/>
          </a:xfrm>
        </p:spPr>
        <p:txBody>
          <a:bodyPr/>
          <a:lstStyle/>
          <a:p>
            <a:r>
              <a:rPr lang="en-GB" sz="1000" dirty="0" smtClean="0"/>
              <a:t>Total responses : All health and wellbeing board stakeholders (1) 
Sheffield CCG</a:t>
            </a:r>
            <a:endParaRPr lang="en-GB" sz="1000" dirty="0"/>
          </a:p>
        </p:txBody>
      </p:sp>
      <p:sp>
        <p:nvSpPr>
          <p:cNvPr id="11"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218754666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12771" y="134076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health and wellbeing board stakeholders</a:t>
            </a:r>
          </a:p>
        </p:txBody>
      </p:sp>
    </p:spTree>
    <p:extLst>
      <p:ext uri="{BB962C8B-B14F-4D97-AF65-F5344CB8AC3E}">
        <p14:creationId xmlns:p14="http://schemas.microsoft.com/office/powerpoint/2010/main" val="1147471842"/>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each of the following statements…?</a:t>
            </a:r>
            <a:endParaRPr lang="en-GB" sz="2000" dirty="0"/>
          </a:p>
        </p:txBody>
      </p:sp>
      <p:sp>
        <p:nvSpPr>
          <p:cNvPr id="15" name="Text Placeholder 3"/>
          <p:cNvSpPr>
            <a:spLocks noGrp="1"/>
          </p:cNvSpPr>
          <p:nvPr>
            <p:ph type="body" sz="quarter" idx="11"/>
          </p:nvPr>
        </p:nvSpPr>
        <p:spPr>
          <a:xfrm>
            <a:off x="0" y="837962"/>
            <a:ext cx="9906000" cy="637849"/>
          </a:xfrm>
          <a:solidFill>
            <a:schemeClr val="accent2">
              <a:lumMod val="75000"/>
            </a:schemeClr>
          </a:solidFill>
        </p:spPr>
        <p:txBody>
          <a:bodyPr/>
          <a:lstStyle/>
          <a:p>
            <a:r>
              <a:rPr lang="en-GB" sz="1600" b="0" i="0" dirty="0" smtClean="0"/>
              <a:t>The CCG involves other members of the health and wellbeing </a:t>
            </a:r>
            <a:r>
              <a:rPr lang="en-GB" sz="1600" b="0" i="0" dirty="0"/>
              <a:t>b</a:t>
            </a:r>
            <a:r>
              <a:rPr lang="en-GB" sz="1600" b="0" i="0" dirty="0" smtClean="0"/>
              <a:t>oard in the development of its commissioning plans</a:t>
            </a:r>
            <a:endParaRPr lang="en-GB" sz="1600" b="0" i="0" dirty="0"/>
          </a:p>
        </p:txBody>
      </p:sp>
      <p:sp>
        <p:nvSpPr>
          <p:cNvPr id="10"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13" name="D_b4fcf3943e8b5f90"/>
          <p:cNvGraphicFramePr/>
          <p:nvPr>
            <p:extLst>
              <p:ext uri="{D42A27DB-BD31-4B8C-83A1-F6EECF244321}">
                <p14:modId xmlns:p14="http://schemas.microsoft.com/office/powerpoint/2010/main" val="3121544667"/>
              </p:ext>
            </p:extLst>
          </p:nvPr>
        </p:nvGraphicFramePr>
        <p:xfrm>
          <a:off x="0" y="1321598"/>
          <a:ext cx="9906000" cy="4699691"/>
        </p:xfrm>
        <a:graphic>
          <a:graphicData uri="http://schemas.openxmlformats.org/drawingml/2006/chart">
            <c:chart xmlns:c="http://schemas.openxmlformats.org/drawingml/2006/chart" xmlns:r="http://schemas.openxmlformats.org/officeDocument/2006/relationships" r:id="rId3"/>
          </a:graphicData>
        </a:graphic>
      </p:graphicFrame>
      <p:sp>
        <p:nvSpPr>
          <p:cNvPr id="14" name="D_df2290bd577b387f"/>
          <p:cNvSpPr>
            <a:spLocks noGrp="1"/>
          </p:cNvSpPr>
          <p:nvPr>
            <p:ph type="body" sz="quarter" idx="12"/>
          </p:nvPr>
        </p:nvSpPr>
        <p:spPr>
          <a:xfrm>
            <a:off x="260577" y="5974442"/>
            <a:ext cx="6238875" cy="349251"/>
          </a:xfrm>
        </p:spPr>
        <p:txBody>
          <a:bodyPr/>
          <a:lstStyle/>
          <a:p>
            <a:r>
              <a:rPr lang="en-GB" sz="1000" dirty="0" smtClean="0"/>
              <a:t>Total responses : All health and wellbeing board stakeholders (1) 
Sheffield CCG</a:t>
            </a:r>
            <a:endParaRPr lang="en-GB" sz="1000" dirty="0"/>
          </a:p>
        </p:txBody>
      </p:sp>
      <p:graphicFrame>
        <p:nvGraphicFramePr>
          <p:cNvPr id="3" name="Ipsos Ribbon Rules" hidden="1"/>
          <p:cNvGraphicFramePr/>
          <p:nvPr>
            <p:extLst>
              <p:ext uri="{D42A27DB-BD31-4B8C-83A1-F6EECF244321}">
                <p14:modId xmlns:p14="http://schemas.microsoft.com/office/powerpoint/2010/main" val="359887814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98097" y="155727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health and wellbeing board stakeholders</a:t>
            </a:r>
          </a:p>
        </p:txBody>
      </p:sp>
    </p:spTree>
    <p:extLst>
      <p:ext uri="{BB962C8B-B14F-4D97-AF65-F5344CB8AC3E}">
        <p14:creationId xmlns:p14="http://schemas.microsoft.com/office/powerpoint/2010/main" val="3237823993"/>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each of the following statements…?</a:t>
            </a:r>
            <a:endParaRPr lang="en-GB" sz="2000" dirty="0"/>
          </a:p>
        </p:txBody>
      </p: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CCG has been actively involved in the Joint Strategic Needs Assessment</a:t>
            </a:r>
            <a:endParaRPr lang="en-GB" sz="1600" b="0" i="0" dirty="0"/>
          </a:p>
        </p:txBody>
      </p:sp>
      <p:sp>
        <p:nvSpPr>
          <p:cNvPr id="10"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11" name="D_93bf6ce7c1f77a51"/>
          <p:cNvGraphicFramePr/>
          <p:nvPr>
            <p:extLst>
              <p:ext uri="{D42A27DB-BD31-4B8C-83A1-F6EECF244321}">
                <p14:modId xmlns:p14="http://schemas.microsoft.com/office/powerpoint/2010/main" val="318641551"/>
              </p:ext>
            </p:extLst>
          </p:nvPr>
        </p:nvGraphicFramePr>
        <p:xfrm>
          <a:off x="0" y="1321598"/>
          <a:ext cx="9906000" cy="4699691"/>
        </p:xfrm>
        <a:graphic>
          <a:graphicData uri="http://schemas.openxmlformats.org/drawingml/2006/chart">
            <c:chart xmlns:c="http://schemas.openxmlformats.org/drawingml/2006/chart" xmlns:r="http://schemas.openxmlformats.org/officeDocument/2006/relationships" r:id="rId3"/>
          </a:graphicData>
        </a:graphic>
      </p:graphicFrame>
      <p:sp>
        <p:nvSpPr>
          <p:cNvPr id="12" name="D_77fcf4a6c812d240"/>
          <p:cNvSpPr>
            <a:spLocks noGrp="1"/>
          </p:cNvSpPr>
          <p:nvPr>
            <p:ph type="body" sz="quarter" idx="12"/>
          </p:nvPr>
        </p:nvSpPr>
        <p:spPr>
          <a:xfrm>
            <a:off x="260577" y="5974442"/>
            <a:ext cx="6238875" cy="349251"/>
          </a:xfrm>
        </p:spPr>
        <p:txBody>
          <a:bodyPr/>
          <a:lstStyle/>
          <a:p>
            <a:r>
              <a:rPr lang="en-GB" sz="1000" dirty="0" smtClean="0"/>
              <a:t>Total responses : All health and wellbeing board stakeholders (1) 
Sheffield CCG</a:t>
            </a:r>
            <a:endParaRPr lang="en-GB" sz="1000" dirty="0"/>
          </a:p>
        </p:txBody>
      </p:sp>
      <p:graphicFrame>
        <p:nvGraphicFramePr>
          <p:cNvPr id="3" name="Ipsos Ribbon Rules" hidden="1"/>
          <p:cNvGraphicFramePr/>
          <p:nvPr>
            <p:extLst>
              <p:ext uri="{D42A27DB-BD31-4B8C-83A1-F6EECF244321}">
                <p14:modId xmlns:p14="http://schemas.microsoft.com/office/powerpoint/2010/main" val="80144271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12771" y="134076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health and wellbeing board stakeholders</a:t>
            </a:r>
          </a:p>
        </p:txBody>
      </p:sp>
    </p:spTree>
    <p:extLst>
      <p:ext uri="{BB962C8B-B14F-4D97-AF65-F5344CB8AC3E}">
        <p14:creationId xmlns:p14="http://schemas.microsoft.com/office/powerpoint/2010/main" val="3490582914"/>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each of the following statements…?</a:t>
            </a:r>
            <a:endParaRPr lang="en-GB" sz="2000" dirty="0"/>
          </a:p>
        </p:txBody>
      </p:sp>
      <p:sp>
        <p:nvSpPr>
          <p:cNvPr id="15" name="Text Placeholder 3"/>
          <p:cNvSpPr>
            <a:spLocks noGrp="1"/>
          </p:cNvSpPr>
          <p:nvPr>
            <p:ph type="body" sz="quarter" idx="11"/>
          </p:nvPr>
        </p:nvSpPr>
        <p:spPr>
          <a:xfrm>
            <a:off x="0" y="837962"/>
            <a:ext cx="9906000" cy="637849"/>
          </a:xfrm>
          <a:solidFill>
            <a:schemeClr val="accent2">
              <a:lumMod val="75000"/>
            </a:schemeClr>
          </a:solidFill>
        </p:spPr>
        <p:txBody>
          <a:bodyPr/>
          <a:lstStyle/>
          <a:p>
            <a:r>
              <a:rPr lang="en-GB" sz="1600" b="0" i="0" dirty="0" smtClean="0"/>
              <a:t>The CCG supplies necessary information, such as the CCG’s plan of how it proposes to exercise its functions, when it is required to do so</a:t>
            </a:r>
            <a:endParaRPr lang="en-GB" sz="1600" b="0" i="0" dirty="0"/>
          </a:p>
        </p:txBody>
      </p:sp>
      <p:sp>
        <p:nvSpPr>
          <p:cNvPr id="10"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13" name="D_fe703b6f08a71f54"/>
          <p:cNvGraphicFramePr/>
          <p:nvPr>
            <p:extLst>
              <p:ext uri="{D42A27DB-BD31-4B8C-83A1-F6EECF244321}">
                <p14:modId xmlns:p14="http://schemas.microsoft.com/office/powerpoint/2010/main" val="464923581"/>
              </p:ext>
            </p:extLst>
          </p:nvPr>
        </p:nvGraphicFramePr>
        <p:xfrm>
          <a:off x="0" y="1321598"/>
          <a:ext cx="9906000" cy="4699691"/>
        </p:xfrm>
        <a:graphic>
          <a:graphicData uri="http://schemas.openxmlformats.org/drawingml/2006/chart">
            <c:chart xmlns:c="http://schemas.openxmlformats.org/drawingml/2006/chart" xmlns:r="http://schemas.openxmlformats.org/officeDocument/2006/relationships" r:id="rId3"/>
          </a:graphicData>
        </a:graphic>
      </p:graphicFrame>
      <p:sp>
        <p:nvSpPr>
          <p:cNvPr id="14" name="D_d416b2b007434854"/>
          <p:cNvSpPr>
            <a:spLocks noGrp="1"/>
          </p:cNvSpPr>
          <p:nvPr>
            <p:ph type="body" sz="quarter" idx="12"/>
          </p:nvPr>
        </p:nvSpPr>
        <p:spPr>
          <a:xfrm>
            <a:off x="260577" y="5974442"/>
            <a:ext cx="6238875" cy="349251"/>
          </a:xfrm>
        </p:spPr>
        <p:txBody>
          <a:bodyPr/>
          <a:lstStyle/>
          <a:p>
            <a:r>
              <a:rPr lang="en-GB" sz="1000" dirty="0" smtClean="0"/>
              <a:t>Total responses : All health and wellbeing board stakeholders (1) 
Sheffield CCG</a:t>
            </a:r>
            <a:endParaRPr lang="en-GB" sz="1000" dirty="0"/>
          </a:p>
        </p:txBody>
      </p:sp>
      <p:graphicFrame>
        <p:nvGraphicFramePr>
          <p:cNvPr id="3" name="Ipsos Ribbon Rules" hidden="1"/>
          <p:cNvGraphicFramePr/>
          <p:nvPr>
            <p:extLst>
              <p:ext uri="{D42A27DB-BD31-4B8C-83A1-F6EECF244321}">
                <p14:modId xmlns:p14="http://schemas.microsoft.com/office/powerpoint/2010/main" val="45460856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12771" y="1589175"/>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health and wellbeing board stakeholders</a:t>
            </a:r>
          </a:p>
        </p:txBody>
      </p:sp>
    </p:spTree>
    <p:extLst>
      <p:ext uri="{BB962C8B-B14F-4D97-AF65-F5344CB8AC3E}">
        <p14:creationId xmlns:p14="http://schemas.microsoft.com/office/powerpoint/2010/main" val="3536722133"/>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1800" dirty="0" smtClean="0"/>
              <a:t>How well, if at all, would you say the CCG and the local authority are working together to </a:t>
            </a:r>
            <a:r>
              <a:rPr lang="en-GB" sz="1800" u="sng" dirty="0" smtClean="0"/>
              <a:t>refresh shared plans</a:t>
            </a:r>
            <a:r>
              <a:rPr lang="en-GB" sz="1800" dirty="0" smtClean="0"/>
              <a:t> for integrated commissioning?</a:t>
            </a:r>
            <a:endParaRPr lang="en-GB" sz="1800" dirty="0"/>
          </a:p>
        </p:txBody>
      </p:sp>
      <p:graphicFrame>
        <p:nvGraphicFramePr>
          <p:cNvPr id="9" name="D_94917289093a0ba8"/>
          <p:cNvGraphicFramePr/>
          <p:nvPr>
            <p:extLst>
              <p:ext uri="{D42A27DB-BD31-4B8C-83A1-F6EECF244321}">
                <p14:modId xmlns:p14="http://schemas.microsoft.com/office/powerpoint/2010/main" val="3336608127"/>
              </p:ext>
            </p:extLst>
          </p:nvPr>
        </p:nvGraphicFramePr>
        <p:xfrm>
          <a:off x="28228" y="764704"/>
          <a:ext cx="9849544" cy="5286551"/>
        </p:xfrm>
        <a:graphic>
          <a:graphicData uri="http://schemas.openxmlformats.org/drawingml/2006/chart">
            <c:chart xmlns:c="http://schemas.openxmlformats.org/drawingml/2006/chart" xmlns:r="http://schemas.openxmlformats.org/officeDocument/2006/relationships" r:id="rId3"/>
          </a:graphicData>
        </a:graphic>
      </p:graphicFrame>
      <p:sp>
        <p:nvSpPr>
          <p:cNvPr id="11" name="D_eae27e16d44bf100"/>
          <p:cNvSpPr>
            <a:spLocks noGrp="1"/>
          </p:cNvSpPr>
          <p:nvPr>
            <p:ph type="body" sz="quarter" idx="12"/>
          </p:nvPr>
        </p:nvSpPr>
        <p:spPr>
          <a:xfrm>
            <a:off x="246063" y="5988957"/>
            <a:ext cx="6238875" cy="349251"/>
          </a:xfrm>
        </p:spPr>
        <p:txBody>
          <a:bodyPr/>
          <a:lstStyle/>
          <a:p>
            <a:r>
              <a:rPr lang="en-GB" sz="1000" dirty="0" smtClean="0"/>
              <a:t>Total responses : All health and wellbeing board stakeholders (1) 
Sheffield CCG</a:t>
            </a:r>
            <a:endParaRPr lang="en-GB" sz="1000" dirty="0"/>
          </a:p>
        </p:txBody>
      </p:sp>
      <p:sp>
        <p:nvSpPr>
          <p:cNvPr id="6"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75371223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86511"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health and wellbeing board stakeholders</a:t>
            </a:r>
          </a:p>
        </p:txBody>
      </p:sp>
    </p:spTree>
    <p:extLst>
      <p:ext uri="{BB962C8B-B14F-4D97-AF65-F5344CB8AC3E}">
        <p14:creationId xmlns:p14="http://schemas.microsoft.com/office/powerpoint/2010/main" val="3851437697"/>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1800" dirty="0" smtClean="0"/>
              <a:t>And how well, if at all, would you say the CCG and the local authority are working together to </a:t>
            </a:r>
            <a:r>
              <a:rPr lang="en-GB" sz="1800" u="sng" dirty="0" smtClean="0"/>
              <a:t>deliver shared plans</a:t>
            </a:r>
            <a:r>
              <a:rPr lang="en-GB" sz="1800" dirty="0" smtClean="0"/>
              <a:t> for integrated commissioning?</a:t>
            </a:r>
            <a:endParaRPr lang="en-GB" sz="1800" dirty="0"/>
          </a:p>
        </p:txBody>
      </p:sp>
      <p:graphicFrame>
        <p:nvGraphicFramePr>
          <p:cNvPr id="9" name="D_e581607c2b3676fd"/>
          <p:cNvGraphicFramePr/>
          <p:nvPr>
            <p:extLst>
              <p:ext uri="{D42A27DB-BD31-4B8C-83A1-F6EECF244321}">
                <p14:modId xmlns:p14="http://schemas.microsoft.com/office/powerpoint/2010/main" val="3035679237"/>
              </p:ext>
            </p:extLst>
          </p:nvPr>
        </p:nvGraphicFramePr>
        <p:xfrm>
          <a:off x="28228" y="764705"/>
          <a:ext cx="9849544"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7" name="D_2b2054e6915d8fec"/>
          <p:cNvSpPr>
            <a:spLocks noGrp="1"/>
          </p:cNvSpPr>
          <p:nvPr>
            <p:ph type="body" sz="quarter" idx="12"/>
          </p:nvPr>
        </p:nvSpPr>
        <p:spPr>
          <a:xfrm>
            <a:off x="260578" y="5988956"/>
            <a:ext cx="6238875" cy="349251"/>
          </a:xfrm>
        </p:spPr>
        <p:txBody>
          <a:bodyPr/>
          <a:lstStyle/>
          <a:p>
            <a:r>
              <a:rPr lang="en-GB" sz="1000" dirty="0" smtClean="0"/>
              <a:t>Total responses : All health and wellbeing board stakeholders (1) 
Sheffield CCG</a:t>
            </a:r>
            <a:endParaRPr lang="en-GB" sz="1000" dirty="0"/>
          </a:p>
        </p:txBody>
      </p:sp>
      <p:sp>
        <p:nvSpPr>
          <p:cNvPr id="8"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54800009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12771"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health and wellbeing board stakeholders</a:t>
            </a:r>
          </a:p>
        </p:txBody>
      </p:sp>
    </p:spTree>
    <p:extLst>
      <p:ext uri="{BB962C8B-B14F-4D97-AF65-F5344CB8AC3E}">
        <p14:creationId xmlns:p14="http://schemas.microsoft.com/office/powerpoint/2010/main" val="2853488063"/>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Domain 5: Summary</a:t>
            </a:r>
            <a:endParaRPr lang="en-US" sz="2000" dirty="0"/>
          </a:p>
        </p:txBody>
      </p:sp>
      <p:graphicFrame>
        <p:nvGraphicFramePr>
          <p:cNvPr id="9" name="D_e6fbdb6111690f26_CalcTable"/>
          <p:cNvGraphicFramePr>
            <a:graphicFrameLocks noGrp="1"/>
          </p:cNvGraphicFramePr>
          <p:nvPr>
            <p:extLst>
              <p:ext uri="{D42A27DB-BD31-4B8C-83A1-F6EECF244321}">
                <p14:modId xmlns:p14="http://schemas.microsoft.com/office/powerpoint/2010/main" val="804018215"/>
              </p:ext>
            </p:extLst>
          </p:nvPr>
        </p:nvGraphicFramePr>
        <p:xfrm>
          <a:off x="267415" y="916515"/>
          <a:ext cx="9474625" cy="4774445"/>
        </p:xfrm>
        <a:graphic>
          <a:graphicData uri="http://schemas.openxmlformats.org/drawingml/2006/table">
            <a:tbl>
              <a:tblPr firstRow="1" bandRow="1">
                <a:tableStyleId>{073A0DAA-6AF3-43AB-8588-CEC1D06C72B9}</a:tableStyleId>
              </a:tblPr>
              <a:tblGrid>
                <a:gridCol w="6116927"/>
                <a:gridCol w="1521530"/>
                <a:gridCol w="1836168"/>
              </a:tblGrid>
              <a:tr h="299120">
                <a:tc gridSpan="2">
                  <a:txBody>
                    <a:bodyPr/>
                    <a:lstStyle/>
                    <a:p>
                      <a:pPr algn="l"/>
                      <a:endParaRPr lang="en-GB" sz="1200" dirty="0"/>
                    </a:p>
                  </a:txBody>
                  <a:tcP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baseline="0" dirty="0" smtClean="0"/>
                    </a:p>
                  </a:txBody>
                  <a:tcPr>
                    <a:lnB w="12700"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baseline="0" dirty="0" smtClean="0"/>
                        <a:t>Base</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rgbClr val="60C9CE"/>
                    </a:solidFill>
                  </a:tcPr>
                </a:tc>
              </a:tr>
              <a:tr h="573355">
                <a:tc>
                  <a:txBody>
                    <a:bodyPr/>
                    <a:lstStyle/>
                    <a:p>
                      <a:r>
                        <a:rPr lang="en-GB" sz="1200" baseline="0" dirty="0" smtClean="0"/>
                        <a:t>Please now think about discussions that take place about the wider health economy in your area, through local groups. This may include groups  such as the Quality Surveillance Group, Urgent Care Working Group, Council for Voluntary Services, Strategic Clinical Networks, Clinical Senate Assemblies, clinical or non-clinical networks, forums and any other relevant local groups.</a:t>
                      </a:r>
                    </a:p>
                    <a:p>
                      <a:endParaRPr lang="en-GB" sz="1200" baseline="0" dirty="0" smtClean="0"/>
                    </a:p>
                    <a:p>
                      <a:r>
                        <a:rPr lang="en-GB" sz="1200" baseline="0" dirty="0" smtClean="0"/>
                        <a:t>To what extent, if at all, would you say the CCG has contributed to wider discussions through these groups?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algn="l"/>
                      <a:r>
                        <a:rPr lang="en-GB" sz="1100" i="0" baseline="0" smtClean="0"/>
                        <a:t>78% (57) a great deal / a fair amount</a:t>
                      </a:r>
                      <a:endParaRPr lang="en-GB" sz="1100" baseline="0" dirty="0" smtClean="0"/>
                    </a:p>
                  </a:txBody>
                  <a:tcPr marT="72000" marB="72000" anchor="b">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465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latin typeface="+mn-lt"/>
                          <a:ea typeface="+mn-ea"/>
                          <a:cs typeface="+mn-cs"/>
                        </a:rPr>
                        <a:t>How well, if at all, would you say the CCG and your local authority are working together to </a:t>
                      </a:r>
                      <a:r>
                        <a:rPr lang="en-GB" sz="1200" u="sng" kern="1200" baseline="0" dirty="0" smtClean="0">
                          <a:solidFill>
                            <a:schemeClr val="dk1"/>
                          </a:solidFill>
                          <a:latin typeface="+mn-lt"/>
                          <a:ea typeface="+mn-ea"/>
                          <a:cs typeface="+mn-cs"/>
                        </a:rPr>
                        <a:t>refresh</a:t>
                      </a:r>
                      <a:r>
                        <a:rPr lang="en-GB" sz="1200" kern="1200" baseline="0" dirty="0" smtClean="0">
                          <a:solidFill>
                            <a:schemeClr val="dk1"/>
                          </a:solidFill>
                          <a:latin typeface="+mn-lt"/>
                          <a:ea typeface="+mn-ea"/>
                          <a:cs typeface="+mn-cs"/>
                        </a:rPr>
                        <a:t> shared plans for integrated commissioning?</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i="0" baseline="0" smtClean="0"/>
                        <a:t>100% (3) very well / fairly well</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upper tier / unitary local authority stakeholders  (3)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465297">
                <a:tc>
                  <a:txBody>
                    <a:bodyPr/>
                    <a:lstStyle/>
                    <a:p>
                      <a:pPr marL="0" indent="0" algn="l" defTabSz="914400" rtl="0" eaLnBrk="1" latinLnBrk="0" hangingPunct="1">
                        <a:buFont typeface="+mj-lt"/>
                        <a:buNone/>
                      </a:pPr>
                      <a:r>
                        <a:rPr lang="en-GB" sz="1200" kern="1200" baseline="0" dirty="0" smtClean="0">
                          <a:solidFill>
                            <a:schemeClr val="dk1"/>
                          </a:solidFill>
                          <a:latin typeface="+mn-lt"/>
                          <a:ea typeface="+mn-ea"/>
                          <a:cs typeface="+mn-cs"/>
                        </a:rPr>
                        <a:t>How well, if at all, would you say the CCG and your local authority are working together to </a:t>
                      </a:r>
                      <a:r>
                        <a:rPr lang="en-GB" sz="1200" u="sng" kern="1200" baseline="0" dirty="0" smtClean="0">
                          <a:solidFill>
                            <a:schemeClr val="dk1"/>
                          </a:solidFill>
                          <a:latin typeface="+mn-lt"/>
                          <a:ea typeface="+mn-ea"/>
                          <a:cs typeface="+mn-cs"/>
                        </a:rPr>
                        <a:t>deliver</a:t>
                      </a:r>
                      <a:r>
                        <a:rPr lang="en-GB" sz="1200" kern="1200" baseline="0" dirty="0" smtClean="0">
                          <a:solidFill>
                            <a:schemeClr val="dk1"/>
                          </a:solidFill>
                          <a:latin typeface="+mn-lt"/>
                          <a:ea typeface="+mn-ea"/>
                          <a:cs typeface="+mn-cs"/>
                        </a:rPr>
                        <a:t> shared plans for integrated commissioning?</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100% (3) very well / fairly well</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upper tier / unitary local authority stakeholders  (3)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465297">
                <a:tc>
                  <a:txBody>
                    <a:bodyPr/>
                    <a:lstStyle/>
                    <a:p>
                      <a:pPr marL="0" indent="0" algn="l" defTabSz="914400" rtl="0" eaLnBrk="1" latinLnBrk="0" hangingPunct="1">
                        <a:buFont typeface="+mj-lt"/>
                        <a:buNone/>
                      </a:pPr>
                      <a:r>
                        <a:rPr lang="en-GB" sz="1200" kern="1200" baseline="0" dirty="0" smtClean="0">
                          <a:solidFill>
                            <a:schemeClr val="dk1"/>
                          </a:solidFill>
                          <a:latin typeface="+mn-lt"/>
                          <a:ea typeface="+mn-ea"/>
                          <a:cs typeface="+mn-cs"/>
                        </a:rPr>
                        <a:t>How effective, if at all, has the CCG been as part of the Local Safeguarding Children Board?</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 (0) very effective / fairly effective</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upper tier / unitary local authority stakeholders  (3)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r>
              <a:tr h="465297">
                <a:tc>
                  <a:txBody>
                    <a:bodyPr/>
                    <a:lstStyle/>
                    <a:p>
                      <a:pPr marL="0" indent="0" algn="l" defTabSz="914400" rtl="0" eaLnBrk="1" latinLnBrk="0" hangingPunct="1">
                        <a:buFont typeface="+mj-lt"/>
                        <a:buNone/>
                      </a:pPr>
                      <a:r>
                        <a:rPr lang="en-GB" sz="1200" kern="1200" baseline="0" dirty="0" smtClean="0">
                          <a:solidFill>
                            <a:schemeClr val="dk1"/>
                          </a:solidFill>
                          <a:latin typeface="+mn-lt"/>
                          <a:ea typeface="+mn-ea"/>
                          <a:cs typeface="+mn-cs"/>
                        </a:rPr>
                        <a:t>How effective, if at all, has the CCG been as part of the Safeguarding Adults Board?</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67% (2) very effective / fairly effective</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upper tier / unitary local authority stakeholders  (3)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465297">
                <a:tc>
                  <a:txBody>
                    <a:bodyPr/>
                    <a:lstStyle/>
                    <a:p>
                      <a:pPr marL="0" indent="0" algn="l" defTabSz="914400" rtl="0" eaLnBrk="1" latinLnBrk="0" hangingPunct="1">
                        <a:buFont typeface="+mj-lt"/>
                        <a:buNone/>
                      </a:pPr>
                      <a:r>
                        <a:rPr lang="en-GB" sz="1200" kern="1200" baseline="0" dirty="0" smtClean="0">
                          <a:solidFill>
                            <a:schemeClr val="dk1"/>
                          </a:solidFill>
                          <a:latin typeface="+mn-lt"/>
                          <a:ea typeface="+mn-ea"/>
                          <a:cs typeface="+mn-cs"/>
                        </a:rPr>
                        <a:t>How active, if at all, would you say the CCG is as a member of the health and wellbeing board?</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100% (1) very active / fairly active</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health and wellbeing board stakeholders  (1)</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r>
              <a:tr h="465297">
                <a:tc>
                  <a:txBody>
                    <a:bodyPr/>
                    <a:lstStyle/>
                    <a:p>
                      <a:pPr marL="0" indent="0" algn="l" defTabSz="914400" rtl="0" eaLnBrk="1" latinLnBrk="0" hangingPunct="1">
                        <a:buFont typeface="+mj-lt"/>
                        <a:buNone/>
                      </a:pPr>
                      <a:r>
                        <a:rPr lang="en-GB" sz="1200" kern="1200" baseline="0" dirty="0" smtClean="0">
                          <a:solidFill>
                            <a:schemeClr val="dk1"/>
                          </a:solidFill>
                          <a:latin typeface="+mn-lt"/>
                          <a:ea typeface="+mn-ea"/>
                          <a:cs typeface="+mn-cs"/>
                        </a:rPr>
                        <a:t>How active, if at all, would you say the CCG has been in developing your Joint Health and Wellbeing Strategy?</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 (0) very active / fairly active</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health and wellbeing board stakeholders  (1)</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4" name="D_e6fbdb6111690f26" hidden="1"/>
          <p:cNvGraphicFramePr/>
          <p:nvPr>
            <p:extLst>
              <p:ext uri="{D42A27DB-BD31-4B8C-83A1-F6EECF244321}">
                <p14:modId xmlns:p14="http://schemas.microsoft.com/office/powerpoint/2010/main" val="1425616719"/>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
        <p:nvSpPr>
          <p:cNvPr id="7"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Tree>
    <p:extLst>
      <p:ext uri="{BB962C8B-B14F-4D97-AF65-F5344CB8AC3E}">
        <p14:creationId xmlns:p14="http://schemas.microsoft.com/office/powerpoint/2010/main" val="41634451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Domain 5: Summary</a:t>
            </a:r>
            <a:endParaRPr lang="en-US" sz="2000" dirty="0"/>
          </a:p>
        </p:txBody>
      </p:sp>
      <p:graphicFrame>
        <p:nvGraphicFramePr>
          <p:cNvPr id="9" name="D_363d2ce6b1f5aa24_CalcTable"/>
          <p:cNvGraphicFramePr>
            <a:graphicFrameLocks noGrp="1"/>
          </p:cNvGraphicFramePr>
          <p:nvPr>
            <p:extLst>
              <p:ext uri="{D42A27DB-BD31-4B8C-83A1-F6EECF244321}">
                <p14:modId xmlns:p14="http://schemas.microsoft.com/office/powerpoint/2010/main" val="1411474561"/>
              </p:ext>
            </p:extLst>
          </p:nvPr>
        </p:nvGraphicFramePr>
        <p:xfrm>
          <a:off x="267415" y="916515"/>
          <a:ext cx="9474625" cy="3736824"/>
        </p:xfrm>
        <a:graphic>
          <a:graphicData uri="http://schemas.openxmlformats.org/drawingml/2006/table">
            <a:tbl>
              <a:tblPr firstRow="1" bandRow="1">
                <a:tableStyleId>{073A0DAA-6AF3-43AB-8588-CEC1D06C72B9}</a:tableStyleId>
              </a:tblPr>
              <a:tblGrid>
                <a:gridCol w="6116927"/>
                <a:gridCol w="1521530"/>
                <a:gridCol w="1836168"/>
              </a:tblGrid>
              <a:tr h="299120">
                <a:tc gridSpan="2">
                  <a:txBody>
                    <a:bodyPr/>
                    <a:lstStyle/>
                    <a:p>
                      <a:pPr algn="l"/>
                      <a:endParaRPr lang="en-GB" sz="1200" dirty="0"/>
                    </a:p>
                  </a:txBody>
                  <a:tcP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baseline="0" dirty="0" smtClean="0"/>
                    </a:p>
                  </a:txBody>
                  <a:tcPr>
                    <a:lnB w="12700"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baseline="0" dirty="0" smtClean="0"/>
                        <a:t>Base</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rgbClr val="60C9CE"/>
                    </a:solidFill>
                  </a:tcPr>
                </a:tc>
              </a:tr>
              <a:tr h="0">
                <a:tc rowSpan="6">
                  <a:txBody>
                    <a:bodyPr/>
                    <a:lstStyle/>
                    <a:p>
                      <a:r>
                        <a:rPr lang="en-GB" sz="1200" baseline="0" dirty="0" smtClean="0"/>
                        <a:t>To what extent do you agree or disagree with each of the following statements…?</a:t>
                      </a:r>
                    </a:p>
                    <a:p>
                      <a:endParaRPr lang="en-GB" sz="1100" baseline="0" dirty="0" smtClean="0"/>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The CCG delivers on the elements of the Health and Wellbeing Strategy for which it is responsible</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The CCG involves other members of the health and wellbeing board in the development of its commissioning plans</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The CCG has been actively involved in the Joint Strategic Needs Assessment</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The CCG supplies the necessary information, such as the CCG’s plan of how it proposes to exercise its functions, when it is required to do so</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rowSpan="2">
                  <a:txBody>
                    <a:bodyPr/>
                    <a:lstStyle/>
                    <a:p>
                      <a:pPr algn="l"/>
                      <a:r>
                        <a:rPr lang="en-GB" sz="1100" i="0" baseline="0" smtClean="0"/>
                        <a:t>-% (0) strongly / tend to agree</a:t>
                      </a:r>
                      <a:endParaRPr lang="en-GB" sz="1100" baseline="0" dirty="0" smtClean="0"/>
                    </a:p>
                  </a:txBody>
                  <a:tcPr marT="432000" marB="108000" anchor="b">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health and wellbeing board stakeholders (1)</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0">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408179">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 (0) strongly / tend to agree</a:t>
                      </a:r>
                      <a:endParaRPr lang="en-GB" sz="1100" baseline="0" dirty="0" smtClean="0"/>
                    </a:p>
                  </a:txBody>
                  <a:tcPr marT="1080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vMerge="1">
                  <a:txBody>
                    <a:bodyPr/>
                    <a:lstStyle/>
                    <a:p>
                      <a:endParaRPr lang="en-GB"/>
                    </a:p>
                  </a:txBody>
                  <a:tcPr/>
                </a:tc>
              </a:tr>
              <a:tr h="179089">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476872">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100% (1) strongly / tend to agree</a:t>
                      </a:r>
                      <a:endParaRPr lang="en-GB" sz="1100"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vMerge="1">
                  <a:txBody>
                    <a:bodyPr/>
                    <a:lstStyle/>
                    <a:p>
                      <a:endParaRPr lang="en-GB"/>
                    </a:p>
                  </a:txBody>
                  <a:tcPr/>
                </a:tc>
              </a:tr>
              <a:tr h="56769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100% (1) strongly / tend to agree</a:t>
                      </a:r>
                      <a:endParaRPr lang="en-GB" sz="1100"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465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latin typeface="+mn-lt"/>
                          <a:ea typeface="+mn-ea"/>
                          <a:cs typeface="+mn-cs"/>
                        </a:rPr>
                        <a:t>How well, if at all, would you say the CCG and the local authority are working together to </a:t>
                      </a:r>
                      <a:r>
                        <a:rPr lang="en-GB" sz="1200" u="sng" kern="1200" baseline="0" dirty="0" smtClean="0">
                          <a:solidFill>
                            <a:schemeClr val="dk1"/>
                          </a:solidFill>
                          <a:latin typeface="+mn-lt"/>
                          <a:ea typeface="+mn-ea"/>
                          <a:cs typeface="+mn-cs"/>
                        </a:rPr>
                        <a:t>refresh shared plans</a:t>
                      </a:r>
                      <a:r>
                        <a:rPr lang="en-GB" sz="1200" kern="1200" baseline="0" dirty="0" smtClean="0">
                          <a:solidFill>
                            <a:schemeClr val="dk1"/>
                          </a:solidFill>
                          <a:latin typeface="+mn-lt"/>
                          <a:ea typeface="+mn-ea"/>
                          <a:cs typeface="+mn-cs"/>
                        </a:rPr>
                        <a:t> for integrated commissioning?</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i="0" baseline="0" smtClean="0"/>
                        <a:t>100% (1) very well / fairly well</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health and wellbeing board stakeholders (1)</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465297">
                <a:tc>
                  <a:txBody>
                    <a:bodyPr/>
                    <a:lstStyle/>
                    <a:p>
                      <a:pPr marL="0" indent="0" algn="l" defTabSz="914400" rtl="0" eaLnBrk="1" latinLnBrk="0" hangingPunct="1">
                        <a:buFont typeface="+mj-lt"/>
                        <a:buNone/>
                      </a:pPr>
                      <a:r>
                        <a:rPr lang="en-GB" sz="1200" kern="1200" baseline="0" dirty="0" smtClean="0">
                          <a:solidFill>
                            <a:schemeClr val="dk1"/>
                          </a:solidFill>
                          <a:latin typeface="+mn-lt"/>
                          <a:ea typeface="+mn-ea"/>
                          <a:cs typeface="+mn-cs"/>
                        </a:rPr>
                        <a:t>And how well, if at all, would you say the CCG and the local authority are working together to </a:t>
                      </a:r>
                      <a:r>
                        <a:rPr lang="en-GB" sz="1200" u="sng" kern="1200" baseline="0" dirty="0" smtClean="0">
                          <a:solidFill>
                            <a:schemeClr val="dk1"/>
                          </a:solidFill>
                          <a:latin typeface="+mn-lt"/>
                          <a:ea typeface="+mn-ea"/>
                          <a:cs typeface="+mn-cs"/>
                        </a:rPr>
                        <a:t>deliver shared plans</a:t>
                      </a:r>
                      <a:r>
                        <a:rPr lang="en-GB" sz="1200" kern="1200" baseline="0" dirty="0" smtClean="0">
                          <a:solidFill>
                            <a:schemeClr val="dk1"/>
                          </a:solidFill>
                          <a:latin typeface="+mn-lt"/>
                          <a:ea typeface="+mn-ea"/>
                          <a:cs typeface="+mn-cs"/>
                        </a:rPr>
                        <a:t> for integrated commissioning?</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 (0) very well / fairly well</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health and wellbeing board stakeholders (1)</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4" name="D_363d2ce6b1f5aa24" hidden="1"/>
          <p:cNvGraphicFramePr/>
          <p:nvPr>
            <p:extLst>
              <p:ext uri="{D42A27DB-BD31-4B8C-83A1-F6EECF244321}">
                <p14:modId xmlns:p14="http://schemas.microsoft.com/office/powerpoint/2010/main" val="2722668062"/>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
        <p:nvSpPr>
          <p:cNvPr id="7"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Tree>
    <p:extLst>
      <p:ext uri="{BB962C8B-B14F-4D97-AF65-F5344CB8AC3E}">
        <p14:creationId xmlns:p14="http://schemas.microsoft.com/office/powerpoint/2010/main" val="175194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948436204"/>
              </p:ext>
            </p:extLst>
          </p:nvPr>
        </p:nvGraphicFramePr>
        <p:xfrm>
          <a:off x="73472" y="971727"/>
          <a:ext cx="4824537" cy="1127760"/>
        </p:xfrm>
        <a:graphic>
          <a:graphicData uri="http://schemas.openxmlformats.org/drawingml/2006/table">
            <a:tbl>
              <a:tblPr firstRow="1" bandRow="1">
                <a:tableStyleId>{5C22544A-7EE6-4342-B048-85BDC9FD1C3A}</a:tableStyleId>
              </a:tblPr>
              <a:tblGrid>
                <a:gridCol w="1608179"/>
                <a:gridCol w="1608179"/>
                <a:gridCol w="1608179"/>
              </a:tblGrid>
              <a:tr h="191117">
                <a:tc gridSpan="3">
                  <a:txBody>
                    <a:bodyPr/>
                    <a:lstStyle/>
                    <a:p>
                      <a:pPr algn="ctr"/>
                      <a:r>
                        <a:rPr lang="en-GB" sz="1200" u="sng" dirty="0" smtClean="0">
                          <a:solidFill>
                            <a:schemeClr val="tx1"/>
                          </a:solidFill>
                        </a:rPr>
                        <a:t>KEY</a:t>
                      </a:r>
                      <a:endParaRPr lang="en-GB" sz="1200" u="sng" dirty="0">
                        <a:solidFill>
                          <a:schemeClr val="tx1"/>
                        </a:solidFill>
                      </a:endParaRPr>
                    </a:p>
                  </a:txBody>
                  <a:tcPr>
                    <a:noFill/>
                  </a:tcPr>
                </a:tc>
                <a:tc hMerge="1">
                  <a:txBody>
                    <a:bodyPr/>
                    <a:lstStyle/>
                    <a:p>
                      <a:endParaRPr lang="en-GB" dirty="0"/>
                    </a:p>
                  </a:txBody>
                  <a:tcPr>
                    <a:solidFill>
                      <a:srgbClr val="FFC000"/>
                    </a:solidFill>
                  </a:tcPr>
                </a:tc>
                <a:tc hMerge="1">
                  <a:txBody>
                    <a:bodyPr/>
                    <a:lstStyle/>
                    <a:p>
                      <a:endParaRPr lang="en-GB" dirty="0"/>
                    </a:p>
                  </a:txBody>
                  <a:tcPr>
                    <a:solidFill>
                      <a:schemeClr val="accent6"/>
                    </a:solidFill>
                  </a:tcPr>
                </a:tc>
              </a:tr>
              <a:tr h="518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top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middle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bottom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r>
              <a:tr h="139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5"/>
                    </a:solidFill>
                  </a:tcPr>
                </a:tc>
              </a:tr>
            </a:tbl>
          </a:graphicData>
        </a:graphic>
      </p:graphicFrame>
      <p:sp>
        <p:nvSpPr>
          <p:cNvPr id="2" name="Title 1"/>
          <p:cNvSpPr>
            <a:spLocks noGrp="1"/>
          </p:cNvSpPr>
          <p:nvPr>
            <p:ph type="title"/>
          </p:nvPr>
        </p:nvSpPr>
        <p:spPr/>
        <p:txBody>
          <a:bodyPr anchor="ctr"/>
          <a:lstStyle/>
          <a:p>
            <a:r>
              <a:rPr lang="en-GB" sz="2000" dirty="0"/>
              <a:t>Commissioning decisions and contribution to wider discussions</a:t>
            </a:r>
          </a:p>
        </p:txBody>
      </p:sp>
      <p:sp>
        <p:nvSpPr>
          <p:cNvPr id="12" name="D_7bfe28807d9330e8"/>
          <p:cNvSpPr txBox="1"/>
          <p:nvPr/>
        </p:nvSpPr>
        <p:spPr>
          <a:xfrm>
            <a:off x="6177136" y="6561559"/>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16" name="D_5f3f2349e50b9f38"/>
          <p:cNvSpPr txBox="1">
            <a:spLocks/>
          </p:cNvSpPr>
          <p:nvPr/>
        </p:nvSpPr>
        <p:spPr>
          <a:xfrm>
            <a:off x="2733746" y="6535638"/>
            <a:ext cx="2542799" cy="205730"/>
          </a:xfrm>
          <a:prstGeom prst="rect">
            <a:avLst/>
          </a:prstGeom>
          <a:no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1100" kern="0" dirty="0" smtClean="0">
                <a:solidFill>
                  <a:schemeClr val="tx1"/>
                </a:solidFill>
              </a:rPr>
              <a:t>Sheffield CCG</a:t>
            </a:r>
            <a:endParaRPr lang="en-GB" sz="1100" kern="0" dirty="0">
              <a:solidFill>
                <a:schemeClr val="tx1"/>
              </a:solidFill>
            </a:endParaRPr>
          </a:p>
        </p:txBody>
      </p:sp>
      <p:graphicFrame>
        <p:nvGraphicFramePr>
          <p:cNvPr id="4" name="Ipsos Ribbon Rules" hidden="1"/>
          <p:cNvGraphicFramePr/>
          <p:nvPr>
            <p:extLst>
              <p:ext uri="{D42A27DB-BD31-4B8C-83A1-F6EECF244321}">
                <p14:modId xmlns:p14="http://schemas.microsoft.com/office/powerpoint/2010/main" val="48673634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_4e4e0e65c431d582"/>
          <p:cNvGraphicFramePr>
            <a:graphicFrameLocks noGrp="1"/>
          </p:cNvGraphicFramePr>
          <p:nvPr>
            <p:extLst>
              <p:ext uri="{D42A27DB-BD31-4B8C-83A1-F6EECF244321}">
                <p14:modId xmlns:p14="http://schemas.microsoft.com/office/powerpoint/2010/main" val="3693529478"/>
              </p:ext>
            </p:extLst>
          </p:nvPr>
        </p:nvGraphicFramePr>
        <p:xfrm>
          <a:off x="81155" y="951006"/>
          <a:ext cx="9745200" cy="5169600"/>
        </p:xfrm>
        <a:graphic>
          <a:graphicData uri="http://schemas.openxmlformats.org/drawingml/2006/table">
            <a:tbl>
              <a:tblPr firstRow="1" bandRow="1">
                <a:tableStyleId>{5C22544A-7EE6-4342-B048-85BDC9FD1C3A}</a:tableStyleId>
              </a:tblPr>
              <a:tblGrid>
                <a:gridCol w="4849200"/>
                <a:gridCol w="1224000"/>
                <a:gridCol w="1224000"/>
                <a:gridCol w="1224000"/>
                <a:gridCol w="1224000"/>
              </a:tblGrid>
              <a:tr h="486000">
                <a:tc>
                  <a:txBody>
                    <a:bodyPr/>
                    <a:lstStyle/>
                    <a:p>
                      <a:pPr algn="l"/>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u="sng" dirty="0" smtClean="0">
                          <a:solidFill>
                            <a:schemeClr val="bg1"/>
                          </a:solidFill>
                        </a:rPr>
                        <a:t>COMPARISON GROUP</a:t>
                      </a:r>
                    </a:p>
                  </a:txBody>
                  <a:tcPr marL="108000" marR="108000" marT="108000" marB="108000" anchor="ctr">
                    <a:lnL w="12700" cmpd="sng">
                      <a:noFill/>
                    </a:lnL>
                    <a:lnR w="12700" cap="flat" cmpd="sng" algn="ctr">
                      <a:solidFill>
                        <a:srgbClr val="8CD8DC"/>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hMerge="1">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712800">
                <a:tc>
                  <a:txBody>
                    <a:bodyPr/>
                    <a:lstStyle/>
                    <a:p>
                      <a:pPr algn="l"/>
                      <a:endParaRPr lang="en-GB" sz="1200" u="sng" dirty="0">
                        <a:solidFill>
                          <a:schemeClr val="bg1"/>
                        </a:solidFill>
                      </a:endParaRPr>
                    </a:p>
                  </a:txBody>
                  <a:tcPr marL="108000" marR="108000" marT="108000" marB="108000" anchor="ct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u="none" dirty="0" smtClean="0">
                          <a:solidFill>
                            <a:schemeClr val="bg1"/>
                          </a:solidFill>
                        </a:rPr>
                        <a:t>CCG in 2014</a:t>
                      </a:r>
                    </a:p>
                    <a:p>
                      <a:pPr algn="ctr"/>
                      <a:r>
                        <a:rPr lang="en-GB" sz="1200" b="1" i="1" u="none" dirty="0" smtClean="0">
                          <a:solidFill>
                            <a:schemeClr val="bg1"/>
                          </a:solidFill>
                        </a:rPr>
                        <a:t>(Base: 71)</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in 2015</a:t>
                      </a:r>
                    </a:p>
                    <a:p>
                      <a:pPr algn="ctr"/>
                      <a:r>
                        <a:rPr lang="en-GB" sz="1200" b="1" i="1" u="none" dirty="0" smtClean="0">
                          <a:solidFill>
                            <a:schemeClr val="bg1"/>
                          </a:solidFill>
                        </a:rPr>
                        <a:t>(Base: 73)</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Cluster</a:t>
                      </a:r>
                    </a:p>
                    <a:p>
                      <a:pPr algn="ctr"/>
                      <a:r>
                        <a:rPr lang="en-GB" sz="1200" b="1" i="1" u="none" dirty="0" smtClean="0">
                          <a:solidFill>
                            <a:schemeClr val="bg1"/>
                          </a:solidFill>
                        </a:rPr>
                        <a:t>(Base: 926)</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All</a:t>
                      </a:r>
                      <a:r>
                        <a:rPr lang="en-GB" sz="1200" b="1" u="none" baseline="0" dirty="0" smtClean="0">
                          <a:solidFill>
                            <a:schemeClr val="bg1"/>
                          </a:solidFill>
                        </a:rPr>
                        <a:t> CCGs</a:t>
                      </a:r>
                    </a:p>
                    <a:p>
                      <a:pPr algn="ctr"/>
                      <a:r>
                        <a:rPr lang="en-GB" sz="1200" b="1" i="1" u="none" baseline="0" dirty="0" smtClean="0">
                          <a:solidFill>
                            <a:schemeClr val="bg1"/>
                          </a:solidFill>
                        </a:rPr>
                        <a:t>(Base: 8472)</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6408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Extent to which the CCG </a:t>
                      </a:r>
                      <a:r>
                        <a:rPr lang="en-GB" sz="1100" b="0" baseline="0" dirty="0" smtClean="0">
                          <a:solidFill>
                            <a:schemeClr val="bg1"/>
                          </a:solidFill>
                        </a:rPr>
                        <a:t>engages the right individuals / organisations when making commissioning decisions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dirty="0" smtClean="0">
                          <a:solidFill>
                            <a:schemeClr val="bg1"/>
                          </a:solidFill>
                        </a:rPr>
                        <a:t>(% Strongly / Tend to agree</a:t>
                      </a:r>
                      <a:r>
                        <a:rPr lang="en-GB" sz="1100" b="0" i="1" baseline="0" dirty="0" smtClean="0">
                          <a:solidFill>
                            <a:schemeClr val="bg1"/>
                          </a:solidFill>
                        </a:rPr>
                        <a:t>)</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62%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62%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Confidence</a:t>
                      </a:r>
                      <a:r>
                        <a:rPr lang="en-GB" sz="1100" b="0" baseline="0" dirty="0" smtClean="0">
                          <a:solidFill>
                            <a:schemeClr val="bg1"/>
                          </a:solidFill>
                        </a:rPr>
                        <a:t> in the CCG to commission high quality services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66%</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smtClean="0">
                          <a:solidFill>
                            <a:schemeClr val="tx1"/>
                          </a:solidFill>
                          <a:latin typeface="+mn-lt"/>
                          <a:ea typeface="+mn-ea"/>
                          <a:cs typeface="+mn-cs"/>
                        </a:rPr>
                        <a:t>66%</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Understanding of</a:t>
                      </a:r>
                      <a:r>
                        <a:rPr lang="en-GB" sz="1100" b="0" baseline="0" dirty="0" smtClean="0">
                          <a:solidFill>
                            <a:schemeClr val="bg1"/>
                          </a:solidFill>
                        </a:rPr>
                        <a:t> the reasons behind commissioning decisions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baseline="0" dirty="0" smtClean="0">
                          <a:solidFill>
                            <a:schemeClr val="bg1"/>
                          </a:solidFill>
                        </a:rPr>
                        <a:t>(% Strongly / Tend to agree)</a:t>
                      </a:r>
                      <a:endParaRPr lang="en-GB" sz="1100" b="0"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66%</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smtClean="0">
                          <a:solidFill>
                            <a:schemeClr val="tx1"/>
                          </a:solidFill>
                          <a:latin typeface="+mn-lt"/>
                          <a:ea typeface="+mn-ea"/>
                          <a:cs typeface="+mn-cs"/>
                        </a:rPr>
                        <a:t>53%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bg1"/>
                          </a:solidFill>
                          <a:latin typeface="+mn-lt"/>
                          <a:ea typeface="+mn-ea"/>
                          <a:cs typeface="+mn-cs"/>
                        </a:rPr>
                        <a:t>Effectiveness of CCG’s communication about commissioning decisions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59%</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smtClean="0">
                          <a:solidFill>
                            <a:schemeClr val="tx1"/>
                          </a:solidFill>
                          <a:latin typeface="+mn-lt"/>
                          <a:ea typeface="+mn-ea"/>
                          <a:cs typeface="+mn-cs"/>
                        </a:rPr>
                        <a:t>49%</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Confidence that the CCG’s plans will deliver continuous improvement in quality</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49%</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smtClean="0">
                          <a:solidFill>
                            <a:schemeClr val="tx1"/>
                          </a:solidFill>
                          <a:latin typeface="+mn-lt"/>
                          <a:ea typeface="+mn-ea"/>
                          <a:cs typeface="+mn-cs"/>
                        </a:rPr>
                        <a:t>44%</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Extent to which the CCG has</a:t>
                      </a:r>
                      <a:r>
                        <a:rPr lang="en-GB" sz="1100" b="0" baseline="0" dirty="0" smtClean="0">
                          <a:solidFill>
                            <a:schemeClr val="bg1"/>
                          </a:solidFill>
                        </a:rPr>
                        <a:t> contributed to wider discussions in local health economy</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A great deal / A fair amount)</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C9D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dirty="0" smtClean="0">
                          <a:solidFill>
                            <a:schemeClr val="tx1"/>
                          </a:solidFill>
                          <a:latin typeface="+mn-lt"/>
                          <a:ea typeface="+mn-ea"/>
                          <a:cs typeface="+mn-cs"/>
                        </a:rPr>
                        <a:t>Not comparable to 2014</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100" b="0" i="0" kern="1200" smtClean="0">
                          <a:solidFill>
                            <a:schemeClr val="tx1"/>
                          </a:solidFill>
                          <a:latin typeface="+mn-lt"/>
                          <a:ea typeface="+mn-ea"/>
                          <a:cs typeface="+mn-cs"/>
                        </a:rPr>
                        <a:t>78%</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73AE57"/>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Tree>
    <p:extLst>
      <p:ext uri="{BB962C8B-B14F-4D97-AF65-F5344CB8AC3E}">
        <p14:creationId xmlns:p14="http://schemas.microsoft.com/office/powerpoint/2010/main" val="3179421923"/>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571048"/>
            <a:ext cx="5637174" cy="265004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5: CCG comparisons</a:t>
            </a:r>
            <a:endParaRPr lang="en-GB" sz="2000" dirty="0"/>
          </a:p>
        </p:txBody>
      </p:sp>
      <p:sp>
        <p:nvSpPr>
          <p:cNvPr id="36" name="D_408b89a857bf9bdc"/>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7" name="D_408b89a857bf9bdc"/>
          <p:cNvSpPr>
            <a:spLocks noGrp="1"/>
          </p:cNvSpPr>
          <p:nvPr>
            <p:ph sz="quarter" idx="10"/>
          </p:nvPr>
        </p:nvSpPr>
        <p:spPr bwMode="gray">
          <a:xfrm>
            <a:off x="6249144" y="1577430"/>
            <a:ext cx="3384240" cy="4279607"/>
          </a:xfrm>
        </p:spPr>
        <p:txBody>
          <a:bodyPr/>
          <a:lstStyle/>
          <a:p>
            <a:pPr>
              <a:spcAft>
                <a:spcPts val="600"/>
              </a:spcAft>
            </a:pPr>
            <a:r>
              <a:rPr lang="en-GB" sz="1200" dirty="0" smtClean="0">
                <a:solidFill>
                  <a:schemeClr val="tx1"/>
                </a:solidFill>
              </a:rPr>
              <a:t>The majority of stakeholders agree that the CCG has contributed to discussions about the wider health economy.</a:t>
            </a:r>
            <a:endParaRPr lang="en-GB" sz="1200" dirty="0">
              <a:solidFill>
                <a:schemeClr val="tx1"/>
              </a:solidFill>
            </a:endParaRPr>
          </a:p>
        </p:txBody>
      </p:sp>
      <p:graphicFrame>
        <p:nvGraphicFramePr>
          <p:cNvPr id="22" name="D_e52c0f6db8239bdc"/>
          <p:cNvGraphicFramePr/>
          <p:nvPr>
            <p:extLst>
              <p:ext uri="{D42A27DB-BD31-4B8C-83A1-F6EECF244321}">
                <p14:modId xmlns:p14="http://schemas.microsoft.com/office/powerpoint/2010/main" val="1184751838"/>
              </p:ext>
            </p:extLst>
          </p:nvPr>
        </p:nvGraphicFramePr>
        <p:xfrm>
          <a:off x="103876" y="2590173"/>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258296" y="1618526"/>
            <a:ext cx="5426504" cy="1323439"/>
          </a:xfrm>
          <a:prstGeom prst="rect">
            <a:avLst/>
          </a:prstGeom>
          <a:noFill/>
        </p:spPr>
        <p:txBody>
          <a:bodyPr wrap="square" lIns="0" tIns="0" rIns="0" bIns="0" rtlCol="0">
            <a:spAutoFit/>
          </a:bodyPr>
          <a:lstStyle/>
          <a:p>
            <a:pPr algn="l"/>
            <a:r>
              <a:rPr lang="en-GB" b="1" dirty="0" smtClean="0"/>
              <a:t>Contributing to wider discussions</a:t>
            </a:r>
          </a:p>
          <a:p>
            <a:pPr algn="l"/>
            <a:r>
              <a:rPr lang="en-GB" sz="1000" b="1" dirty="0">
                <a:solidFill>
                  <a:schemeClr val="tx1">
                    <a:lumMod val="75000"/>
                    <a:lumOff val="25000"/>
                  </a:schemeClr>
                </a:solidFill>
              </a:rPr>
              <a:t>Please now think about discussions that take place about the wider health economy in your area, through local groups. This may include groups  such as the Quality Surveillance Group, Urgent Care Working Group, Council for Voluntary Services, Strategic Clinical Networks, Clinical Senate Assemblies, clinical or non-clinical networks, forums and any other relevant local groups.</a:t>
            </a:r>
          </a:p>
          <a:p>
            <a:pPr algn="l"/>
            <a:r>
              <a:rPr lang="en-GB" sz="1000" b="1" dirty="0">
                <a:solidFill>
                  <a:schemeClr val="tx1">
                    <a:lumMod val="75000"/>
                    <a:lumOff val="25000"/>
                  </a:schemeClr>
                </a:solidFill>
              </a:rPr>
              <a:t>To what extent, if at all would you say the CCG has contributed to wider discussions through these groups?</a:t>
            </a:r>
            <a:endParaRPr lang="en-GB" sz="1800" b="1" dirty="0">
              <a:solidFill>
                <a:schemeClr val="tx1">
                  <a:lumMod val="75000"/>
                  <a:lumOff val="25000"/>
                </a:schemeClr>
              </a:solidFill>
            </a:endParaRPr>
          </a:p>
        </p:txBody>
      </p:sp>
      <p:sp>
        <p:nvSpPr>
          <p:cNvPr id="30" name="TextBox 29"/>
          <p:cNvSpPr txBox="1"/>
          <p:nvPr/>
        </p:nvSpPr>
        <p:spPr>
          <a:xfrm>
            <a:off x="236497" y="3019771"/>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756004f2d9fcabdc"/>
          <p:cNvGraphicFramePr>
            <a:graphicFrameLocks noGrp="1"/>
          </p:cNvGraphicFramePr>
          <p:nvPr>
            <p:extLst>
              <p:ext uri="{D42A27DB-BD31-4B8C-83A1-F6EECF244321}">
                <p14:modId xmlns:p14="http://schemas.microsoft.com/office/powerpoint/2010/main" val="2215208424"/>
              </p:ext>
            </p:extLst>
          </p:nvPr>
        </p:nvGraphicFramePr>
        <p:xfrm>
          <a:off x="212281" y="3863188"/>
          <a:ext cx="5450721" cy="315840"/>
        </p:xfrm>
        <a:graphic>
          <a:graphicData uri="http://schemas.openxmlformats.org/drawingml/2006/table">
            <a:tbl>
              <a:tblPr firstRow="1" bandRow="1">
                <a:tableStyleId>{5C22544A-7EE6-4342-B048-85BDC9FD1C3A}</a:tableStyleId>
              </a:tblPr>
              <a:tblGrid>
                <a:gridCol w="686513"/>
                <a:gridCol w="864096"/>
                <a:gridCol w="975028"/>
                <a:gridCol w="1278978"/>
                <a:gridCol w="864096"/>
                <a:gridCol w="782010"/>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endParaRPr lang="en-GB" sz="800" dirty="0" smtClean="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3" name="D_5f3f2349e50b9f38"/>
          <p:cNvSpPr txBox="1"/>
          <p:nvPr/>
        </p:nvSpPr>
        <p:spPr>
          <a:xfrm>
            <a:off x="136059" y="6093296"/>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18"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0024510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_fffd2889d8fd15af_CalcTable"/>
          <p:cNvGraphicFramePr>
            <a:graphicFrameLocks noGrp="1"/>
          </p:cNvGraphicFramePr>
          <p:nvPr>
            <p:extLst>
              <p:ext uri="{D42A27DB-BD31-4B8C-83A1-F6EECF244321}">
                <p14:modId xmlns:p14="http://schemas.microsoft.com/office/powerpoint/2010/main" val="1307446773"/>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20" name="D_fffd2889d8fd15af" hidden="1"/>
          <p:cNvGraphicFramePr/>
          <p:nvPr>
            <p:extLst>
              <p:ext uri="{D42A27DB-BD31-4B8C-83A1-F6EECF244321}">
                <p14:modId xmlns:p14="http://schemas.microsoft.com/office/powerpoint/2010/main" val="4013557611"/>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901245192"/>
              </p:ext>
            </p:extLst>
          </p:nvPr>
        </p:nvGraphicFramePr>
        <p:xfrm>
          <a:off x="632520" y="1113794"/>
          <a:ext cx="4485046" cy="213360"/>
        </p:xfrm>
        <a:graphic>
          <a:graphicData uri="http://schemas.openxmlformats.org/drawingml/2006/table">
            <a:tbl>
              <a:tblPr firstRow="1" bandRow="1">
                <a:tableStyleId>{5C22544A-7EE6-4342-B048-85BDC9FD1C3A}</a:tableStyleId>
              </a:tblPr>
              <a:tblGrid>
                <a:gridCol w="1195945"/>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3" name="Oval 32"/>
          <p:cNvSpPr/>
          <p:nvPr/>
        </p:nvSpPr>
        <p:spPr bwMode="auto">
          <a:xfrm>
            <a:off x="83056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3541464"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5" name="Oval 34"/>
          <p:cNvSpPr/>
          <p:nvPr/>
        </p:nvSpPr>
        <p:spPr bwMode="auto">
          <a:xfrm>
            <a:off x="2072680"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61682960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solidFill>
            <a:srgbClr val="4C9DFE"/>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00AA9E"/>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842486"/>
            <a:ext cx="7704856" cy="1107996"/>
          </a:xfrm>
        </p:spPr>
        <p:txBody>
          <a:bodyPr/>
          <a:lstStyle/>
          <a:p>
            <a:r>
              <a:rPr lang="en-GB" sz="3600" dirty="0" smtClean="0"/>
              <a:t>Domain 6: Does the CCG have strong and robust leadership?</a:t>
            </a:r>
            <a:endParaRPr lang="en-GB" sz="3600" dirty="0"/>
          </a:p>
        </p:txBody>
      </p:sp>
    </p:spTree>
    <p:extLst>
      <p:ext uri="{BB962C8B-B14F-4D97-AF65-F5344CB8AC3E}">
        <p14:creationId xmlns:p14="http://schemas.microsoft.com/office/powerpoint/2010/main" val="3255857230"/>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23361" cy="785794"/>
          </a:xfrm>
        </p:spPr>
        <p:txBody>
          <a:bodyPr anchor="ctr"/>
          <a:lstStyle/>
          <a:p>
            <a:r>
              <a:rPr lang="en-GB" sz="2000" dirty="0" smtClean="0"/>
              <a:t>To what extent do you agree or disagree with the following statements about the overall </a:t>
            </a:r>
            <a:r>
              <a:rPr lang="en-GB" sz="2000" u="sng" dirty="0" smtClean="0"/>
              <a:t>leadership</a:t>
            </a:r>
            <a:r>
              <a:rPr lang="en-GB" sz="2000" dirty="0" smtClean="0"/>
              <a:t> of the CCG…?</a:t>
            </a:r>
            <a:endParaRPr lang="en-GB" sz="2000" dirty="0"/>
          </a:p>
        </p:txBody>
      </p:sp>
      <p:sp>
        <p:nvSpPr>
          <p:cNvPr id="7" name="D_5dce133160d25f43"/>
          <p:cNvSpPr>
            <a:spLocks noGrp="1"/>
          </p:cNvSpPr>
          <p:nvPr>
            <p:ph type="body" sz="quarter" idx="12"/>
          </p:nvPr>
        </p:nvSpPr>
        <p:spPr>
          <a:xfrm>
            <a:off x="246063" y="5988956"/>
            <a:ext cx="6238875" cy="349251"/>
          </a:xfrm>
        </p:spPr>
        <p:txBody>
          <a:bodyPr/>
          <a:lstStyle/>
          <a:p>
            <a:r>
              <a:rPr lang="en-GB" sz="1000" dirty="0" smtClean="0"/>
              <a:t>Total responses : All stakeholders (73)
Sheffield CCG</a:t>
            </a:r>
            <a:endParaRPr lang="en-GB" sz="1000" dirty="0"/>
          </a:p>
        </p:txBody>
      </p:sp>
      <p:graphicFrame>
        <p:nvGraphicFramePr>
          <p:cNvPr id="10" name="D_da2022933ea25f43"/>
          <p:cNvGraphicFramePr>
            <a:graphicFrameLocks noGrp="1"/>
          </p:cNvGraphicFramePr>
          <p:nvPr>
            <p:ph sz="quarter" idx="10"/>
            <p:extLst>
              <p:ext uri="{D42A27DB-BD31-4B8C-83A1-F6EECF244321}">
                <p14:modId xmlns:p14="http://schemas.microsoft.com/office/powerpoint/2010/main" val="2525124383"/>
              </p:ext>
            </p:extLst>
          </p:nvPr>
        </p:nvGraphicFramePr>
        <p:xfrm>
          <a:off x="-61712" y="1124744"/>
          <a:ext cx="7560841" cy="4914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3924997077"/>
              </p:ext>
            </p:extLst>
          </p:nvPr>
        </p:nvGraphicFramePr>
        <p:xfrm>
          <a:off x="18690" y="1628800"/>
          <a:ext cx="2936776" cy="4290620"/>
        </p:xfrm>
        <a:graphic>
          <a:graphicData uri="http://schemas.openxmlformats.org/drawingml/2006/table">
            <a:tbl>
              <a:tblPr firstRow="1" bandRow="1">
                <a:tableStyleId>{2D5ABB26-0587-4C30-8999-92F81FD0307C}</a:tableStyleId>
              </a:tblPr>
              <a:tblGrid>
                <a:gridCol w="2936776"/>
              </a:tblGrid>
              <a:tr h="848962">
                <a:tc>
                  <a:txBody>
                    <a:bodyPr/>
                    <a:lstStyle/>
                    <a:p>
                      <a:pPr algn="r"/>
                      <a:r>
                        <a:rPr lang="en-GB" sz="1100" b="0" dirty="0" smtClean="0"/>
                        <a:t>The</a:t>
                      </a:r>
                      <a:r>
                        <a:rPr lang="en-GB" sz="1100" b="0" baseline="0" dirty="0" smtClean="0"/>
                        <a:t> leadership of the CCG has the necessary blend of skills and experience</a:t>
                      </a:r>
                      <a:endParaRPr lang="en-GB" sz="1100" b="0" dirty="0"/>
                    </a:p>
                  </a:txBody>
                  <a:tcPr marL="108000" marR="108000" marT="108000" marB="108000" anchor="ctr"/>
                </a:tc>
              </a:tr>
              <a:tr h="825215">
                <a:tc>
                  <a:txBody>
                    <a:bodyPr/>
                    <a:lstStyle/>
                    <a:p>
                      <a:pPr algn="r"/>
                      <a:r>
                        <a:rPr lang="en-GB" sz="1100" dirty="0" smtClean="0">
                          <a:solidFill>
                            <a:schemeClr val="tx1"/>
                          </a:solidFill>
                        </a:rPr>
                        <a:t>There</a:t>
                      </a:r>
                      <a:r>
                        <a:rPr lang="en-GB" sz="1100" baseline="0" dirty="0" smtClean="0">
                          <a:solidFill>
                            <a:schemeClr val="tx1"/>
                          </a:solidFill>
                        </a:rPr>
                        <a:t> is clear and visible leadership of the CCG</a:t>
                      </a:r>
                      <a:endParaRPr lang="en-GB" sz="1100" dirty="0">
                        <a:solidFill>
                          <a:schemeClr val="tx1"/>
                        </a:solidFill>
                      </a:endParaRPr>
                    </a:p>
                  </a:txBody>
                  <a:tcPr marL="108000" marR="108000" marT="108000" marB="108000" anchor="ctr"/>
                </a:tc>
              </a:tr>
              <a:tr h="949885">
                <a:tc>
                  <a:txBody>
                    <a:bodyPr/>
                    <a:lstStyle/>
                    <a:p>
                      <a:pPr algn="r"/>
                      <a:r>
                        <a:rPr lang="en-GB" sz="1100" dirty="0" smtClean="0">
                          <a:solidFill>
                            <a:schemeClr val="tx1"/>
                          </a:solidFill>
                        </a:rPr>
                        <a:t>I</a:t>
                      </a:r>
                      <a:r>
                        <a:rPr lang="en-GB" sz="1100" baseline="0" dirty="0" smtClean="0">
                          <a:solidFill>
                            <a:schemeClr val="tx1"/>
                          </a:solidFill>
                        </a:rPr>
                        <a:t> have confidence in the leadership of the CCG to deliver its plans and priorities</a:t>
                      </a:r>
                      <a:endParaRPr lang="en-GB" sz="1100" dirty="0">
                        <a:solidFill>
                          <a:schemeClr val="tx1"/>
                        </a:solidFill>
                      </a:endParaRPr>
                    </a:p>
                  </a:txBody>
                  <a:tcPr marL="108000" marR="108000" marT="108000" marB="108000" anchor="ctr"/>
                </a:tc>
              </a:tr>
              <a:tr h="819274">
                <a:tc>
                  <a:txBody>
                    <a:bodyPr/>
                    <a:lstStyle/>
                    <a:p>
                      <a:pPr algn="r"/>
                      <a:r>
                        <a:rPr lang="en-GB" sz="1100" dirty="0" smtClean="0">
                          <a:solidFill>
                            <a:schemeClr val="tx1"/>
                          </a:solidFill>
                        </a:rPr>
                        <a:t>The</a:t>
                      </a:r>
                      <a:r>
                        <a:rPr lang="en-GB" sz="1100" baseline="0" dirty="0" smtClean="0">
                          <a:solidFill>
                            <a:schemeClr val="tx1"/>
                          </a:solidFill>
                        </a:rPr>
                        <a:t> leadership of the CCG is delivering continued quality improvements</a:t>
                      </a:r>
                      <a:endParaRPr lang="en-GB" sz="1100" dirty="0">
                        <a:solidFill>
                          <a:schemeClr val="tx1"/>
                        </a:solidFill>
                      </a:endParaRPr>
                    </a:p>
                  </a:txBody>
                  <a:tcPr marL="108000" marR="108000" marT="108000" marB="108000" anchor="ctr"/>
                </a:tc>
              </a:tr>
              <a:tr h="847284">
                <a:tc>
                  <a:txBody>
                    <a:bodyPr/>
                    <a:lstStyle/>
                    <a:p>
                      <a:pPr algn="r"/>
                      <a:r>
                        <a:rPr lang="en-GB" sz="1100" dirty="0" smtClean="0">
                          <a:solidFill>
                            <a:schemeClr val="tx1"/>
                          </a:solidFill>
                        </a:rPr>
                        <a:t>I</a:t>
                      </a:r>
                      <a:r>
                        <a:rPr lang="en-GB" sz="1100" baseline="0" dirty="0" smtClean="0">
                          <a:solidFill>
                            <a:schemeClr val="tx1"/>
                          </a:solidFill>
                        </a:rPr>
                        <a:t> have confidence in the leadership of the CCG to deliver improved outcomes for patients</a:t>
                      </a:r>
                      <a:endParaRPr lang="en-GB" sz="1100" dirty="0">
                        <a:solidFill>
                          <a:schemeClr val="tx1"/>
                        </a:solidFill>
                      </a:endParaRPr>
                    </a:p>
                  </a:txBody>
                  <a:tcPr marL="108000" marR="108000" marT="108000" marB="108000" anchor="ctr"/>
                </a:tc>
              </a:tr>
            </a:tbl>
          </a:graphicData>
        </a:graphic>
      </p:graphicFrame>
      <p:graphicFrame>
        <p:nvGraphicFramePr>
          <p:cNvPr id="26" name="D_31bd25fc882fdf43"/>
          <p:cNvGraphicFramePr>
            <a:graphicFrameLocks/>
          </p:cNvGraphicFramePr>
          <p:nvPr>
            <p:extLst>
              <p:ext uri="{D42A27DB-BD31-4B8C-83A1-F6EECF244321}">
                <p14:modId xmlns:p14="http://schemas.microsoft.com/office/powerpoint/2010/main" val="4013739768"/>
              </p:ext>
            </p:extLst>
          </p:nvPr>
        </p:nvGraphicFramePr>
        <p:xfrm>
          <a:off x="7761312" y="766693"/>
          <a:ext cx="1949848" cy="5112568"/>
        </p:xfrm>
        <a:graphic>
          <a:graphicData uri="http://schemas.openxmlformats.org/drawingml/2006/table">
            <a:tbl>
              <a:tblPr firstRow="1" bandRow="1">
                <a:noFill/>
                <a:tableStyleId>{ED083AE6-46FA-4A59-8FB0-9F97EB10719F}</a:tableStyleId>
              </a:tblPr>
              <a:tblGrid>
                <a:gridCol w="504481"/>
                <a:gridCol w="470443"/>
                <a:gridCol w="487462"/>
                <a:gridCol w="487462"/>
              </a:tblGrid>
              <a:tr h="462470">
                <a:tc gridSpan="4">
                  <a:txBody>
                    <a:bodyPr/>
                    <a:lstStyle/>
                    <a:p>
                      <a:pPr algn="ctr"/>
                      <a:r>
                        <a:rPr lang="en-GB" sz="1200" dirty="0" smtClean="0"/>
                        <a:t>Number</a:t>
                      </a:r>
                      <a:endParaRPr lang="en-GB" sz="1200" dirty="0"/>
                    </a:p>
                  </a:txBody>
                  <a:tcPr marL="108000" marR="108000" marT="108000" marB="1080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GB" sz="1200" dirty="0"/>
                    </a:p>
                  </a:txBody>
                  <a:tcPr marL="108000" marR="108000" marT="108000" marB="108000" anchor="ctr"/>
                </a:tc>
                <a:tc hMerge="1">
                  <a:txBody>
                    <a:bodyPr/>
                    <a:lstStyle/>
                    <a:p>
                      <a:pPr algn="ctr"/>
                      <a:endParaRPr lang="en-GB" sz="1200" dirty="0"/>
                    </a:p>
                  </a:txBody>
                  <a:tcPr marL="108000" marR="108000" marT="108000" marB="108000" anchor="ctr"/>
                </a:tc>
                <a:tc hMerge="1">
                  <a:txBody>
                    <a:bodyPr/>
                    <a:lstStyle/>
                    <a:p>
                      <a:pPr algn="l"/>
                      <a:endParaRPr lang="en-GB" sz="1200" dirty="0"/>
                    </a:p>
                  </a:txBody>
                  <a:tcPr marL="108000" marR="108000" marT="108000" marB="108000" anchor="ctr"/>
                </a:tc>
              </a:tr>
              <a:tr h="462470">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6F9D6B"/>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AA3848"/>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4"/>
                    </a:solidFill>
                  </a:tcPr>
                </a:tc>
              </a:tr>
              <a:tr h="817113">
                <a:tc>
                  <a:txBody>
                    <a:bodyPr/>
                    <a:lstStyle/>
                    <a:p>
                      <a:pPr algn="ctr"/>
                      <a:r>
                        <a:rPr lang="en-GB" sz="1200" smtClean="0">
                          <a:solidFill>
                            <a:schemeClr val="tx1">
                              <a:lumMod val="75000"/>
                              <a:lumOff val="25000"/>
                            </a:schemeClr>
                          </a:solidFill>
                        </a:rPr>
                        <a:t>43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16</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5</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9</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65890">
                <a:tc>
                  <a:txBody>
                    <a:bodyPr/>
                    <a:lstStyle/>
                    <a:p>
                      <a:pPr algn="ctr"/>
                      <a:r>
                        <a:rPr lang="en-GB" sz="1200" smtClean="0">
                          <a:solidFill>
                            <a:schemeClr val="tx1">
                              <a:lumMod val="75000"/>
                              <a:lumOff val="25000"/>
                            </a:schemeClr>
                          </a:solidFill>
                        </a:rPr>
                        <a:t>50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14</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7</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2</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34875">
                <a:tc>
                  <a:txBody>
                    <a:bodyPr/>
                    <a:lstStyle/>
                    <a:p>
                      <a:pPr algn="ctr"/>
                      <a:r>
                        <a:rPr lang="en-GB" sz="1200" smtClean="0">
                          <a:solidFill>
                            <a:schemeClr val="tx1">
                              <a:lumMod val="75000"/>
                              <a:lumOff val="25000"/>
                            </a:schemeClr>
                          </a:solidFill>
                        </a:rPr>
                        <a:t>44</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16</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34875">
                <a:tc>
                  <a:txBody>
                    <a:bodyPr/>
                    <a:lstStyle/>
                    <a:p>
                      <a:pPr algn="ctr"/>
                      <a:r>
                        <a:rPr lang="en-GB" sz="1200" smtClean="0">
                          <a:solidFill>
                            <a:schemeClr val="tx1">
                              <a:lumMod val="75000"/>
                              <a:lumOff val="25000"/>
                            </a:schemeClr>
                          </a:solidFill>
                        </a:rPr>
                        <a:t>33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23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12</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5</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34875">
                <a:tc>
                  <a:txBody>
                    <a:bodyPr/>
                    <a:lstStyle/>
                    <a:p>
                      <a:pPr algn="ctr"/>
                      <a:r>
                        <a:rPr lang="en-GB" sz="1200" smtClean="0">
                          <a:solidFill>
                            <a:schemeClr val="tx1">
                              <a:lumMod val="75000"/>
                              <a:lumOff val="25000"/>
                            </a:schemeClr>
                          </a:solidFill>
                        </a:rPr>
                        <a:t>40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16</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4</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62916488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12771"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Tree>
    <p:extLst>
      <p:ext uri="{BB962C8B-B14F-4D97-AF65-F5344CB8AC3E}">
        <p14:creationId xmlns:p14="http://schemas.microsoft.com/office/powerpoint/2010/main" val="1562006099"/>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overall </a:t>
            </a:r>
            <a:r>
              <a:rPr lang="en-GB" sz="2000" u="sng" dirty="0" smtClean="0"/>
              <a:t>leadership</a:t>
            </a:r>
            <a:r>
              <a:rPr lang="en-GB" sz="2000" dirty="0" smtClean="0"/>
              <a:t> of the CCG…?</a:t>
            </a:r>
            <a:endParaRPr lang="en-GB" sz="2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leadership of the CCG has the necessary blend of skills and experience</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70296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4" name="TextBox 13"/>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4" name="D_4ecded73de068e61_CalcTable"/>
          <p:cNvGraphicFramePr>
            <a:graphicFrameLocks noGrp="1"/>
          </p:cNvGraphicFramePr>
          <p:nvPr>
            <p:ph sz="quarter" idx="10"/>
            <p:extLst>
              <p:ext uri="{D42A27DB-BD31-4B8C-83A1-F6EECF244321}">
                <p14:modId xmlns:p14="http://schemas.microsoft.com/office/powerpoint/2010/main" val="1498161728"/>
              </p:ext>
            </p:extLst>
          </p:nvPr>
        </p:nvGraphicFramePr>
        <p:xfrm>
          <a:off x="4341024" y="1854347"/>
          <a:ext cx="5457719" cy="3806901"/>
        </p:xfrm>
        <a:graphic>
          <a:graphicData uri="http://schemas.openxmlformats.org/drawingml/2006/table">
            <a:tbl>
              <a:tblPr firstRow="1" bandRow="1">
                <a:tableStyleId>{ED083AE6-46FA-4A59-8FB0-9F97EB10719F}</a:tableStyleId>
              </a:tblPr>
              <a:tblGrid>
                <a:gridCol w="2123586"/>
                <a:gridCol w="663777"/>
                <a:gridCol w="1327553"/>
                <a:gridCol w="1342803"/>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58% (32)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7%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6" name="D_0d063ae18c4f5cc7_CalcTable"/>
          <p:cNvGraphicFramePr>
            <a:graphicFrameLocks noGrp="1"/>
          </p:cNvGraphicFramePr>
          <p:nvPr>
            <p:extLst>
              <p:ext uri="{D42A27DB-BD31-4B8C-83A1-F6EECF244321}">
                <p14:modId xmlns:p14="http://schemas.microsoft.com/office/powerpoint/2010/main" val="2945275685"/>
              </p:ext>
            </p:extLst>
          </p:nvPr>
        </p:nvGraphicFramePr>
        <p:xfrm>
          <a:off x="186366" y="5281488"/>
          <a:ext cx="1980000" cy="625179"/>
        </p:xfrm>
        <a:graphic>
          <a:graphicData uri="http://schemas.openxmlformats.org/drawingml/2006/table">
            <a:tbl>
              <a:tblPr firstRow="1" bandRow="1">
                <a:tableStyleId>{C4B1156A-380E-4F78-BDF5-A606A8083BF9}</a:tableStyleId>
              </a:tblPr>
              <a:tblGrid>
                <a:gridCol w="806194"/>
                <a:gridCol w="1173806"/>
              </a:tblGrid>
              <a:tr h="625179">
                <a:tc>
                  <a:txBody>
                    <a:bodyPr/>
                    <a:lstStyle/>
                    <a:p>
                      <a:pPr marL="0" algn="l" defTabSz="914400" rtl="0" eaLnBrk="1" latinLnBrk="0" hangingPunct="1"/>
                      <a:r>
                        <a:rPr lang="en-GB" sz="1500" kern="1200" smtClean="0">
                          <a:solidFill>
                            <a:schemeClr val="bg1"/>
                          </a:solidFill>
                        </a:rPr>
                        <a:t>59% (43)</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t>Strongly agree / Tend to</a:t>
                      </a:r>
                      <a:r>
                        <a:rPr lang="en-GB" sz="1100" b="0" kern="1200" baseline="0" dirty="0" smtClean="0"/>
                        <a:t>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3" name="D_72b0e10ddc9ff8c7_CalcTable"/>
          <p:cNvGraphicFramePr>
            <a:graphicFrameLocks noGrp="1"/>
          </p:cNvGraphicFramePr>
          <p:nvPr>
            <p:extLst>
              <p:ext uri="{D42A27DB-BD31-4B8C-83A1-F6EECF244321}">
                <p14:modId xmlns:p14="http://schemas.microsoft.com/office/powerpoint/2010/main" val="4029828325"/>
              </p:ext>
            </p:extLst>
          </p:nvPr>
        </p:nvGraphicFramePr>
        <p:xfrm>
          <a:off x="2201389" y="5281488"/>
          <a:ext cx="1980000" cy="625179"/>
        </p:xfrm>
        <a:graphic>
          <a:graphicData uri="http://schemas.openxmlformats.org/drawingml/2006/table">
            <a:tbl>
              <a:tblPr firstRow="1" bandRow="1">
                <a:tableStyleId>{C4B1156A-380E-4F78-BDF5-A606A8083BF9}</a:tableStyleId>
              </a:tblPr>
              <a:tblGrid>
                <a:gridCol w="807395"/>
                <a:gridCol w="1172605"/>
              </a:tblGrid>
              <a:tr h="625179">
                <a:tc>
                  <a:txBody>
                    <a:bodyPr/>
                    <a:lstStyle/>
                    <a:p>
                      <a:pPr marL="0" algn="l" defTabSz="914400" rtl="0" eaLnBrk="1" latinLnBrk="0" hangingPunct="1"/>
                      <a:r>
                        <a:rPr lang="en-GB" sz="1500" kern="1200" smtClean="0">
                          <a:solidFill>
                            <a:schemeClr val="bg1"/>
                          </a:solidFill>
                        </a:rPr>
                        <a:t>68% (48)</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t>Strongly agree</a:t>
                      </a:r>
                      <a:r>
                        <a:rPr lang="en-GB" sz="1100" b="0" kern="1200" baseline="0" dirty="0" smtClean="0"/>
                        <a:t>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25" name="D_79544085814cd7d8"/>
          <p:cNvSpPr txBox="1">
            <a:spLocks/>
          </p:cNvSpPr>
          <p:nvPr/>
        </p:nvSpPr>
        <p:spPr bwMode="gray">
          <a:xfrm>
            <a:off x="253984" y="5987539"/>
            <a:ext cx="6238875" cy="349251"/>
          </a:xfrm>
          <a:prstGeom prst="rect">
            <a:avLst/>
          </a:prstGeom>
        </p:spPr>
        <p:txBody>
          <a:bodyPr vert="horz" lIns="0" tIns="0" rIns="0" bIns="0" rtlCol="0" anchor="ctr" anchorCtr="0">
            <a:noAutofit/>
          </a:bodyPr>
          <a:lstStyle>
            <a:lvl1pPr marL="0" indent="0" algn="l" rtl="0" eaLnBrk="1" fontAlgn="base" hangingPunct="1">
              <a:spcBef>
                <a:spcPts val="600"/>
              </a:spcBef>
              <a:spcAft>
                <a:spcPct val="0"/>
              </a:spcAft>
              <a:buFont typeface="Arial" pitchFamily="34" charset="0"/>
              <a:buNone/>
              <a:defRPr sz="800" baseline="0">
                <a:solidFill>
                  <a:schemeClr val="tx1"/>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r>
              <a:rPr lang="en-GB" sz="1000" kern="0" dirty="0" smtClean="0"/>
              <a:t>Total responses : All stakeholders (2015: 73); (2014: 71)
Sheffield CCG</a:t>
            </a:r>
            <a:endParaRPr lang="en-GB" sz="1000" kern="0" dirty="0"/>
          </a:p>
        </p:txBody>
      </p:sp>
      <p:graphicFrame>
        <p:nvGraphicFramePr>
          <p:cNvPr id="21" name="D_dec40ea9d6ffd1b6"/>
          <p:cNvGraphicFramePr/>
          <p:nvPr>
            <p:extLst>
              <p:ext uri="{D42A27DB-BD31-4B8C-83A1-F6EECF244321}">
                <p14:modId xmlns:p14="http://schemas.microsoft.com/office/powerpoint/2010/main" val="2706893114"/>
              </p:ext>
            </p:extLst>
          </p:nvPr>
        </p:nvGraphicFramePr>
        <p:xfrm>
          <a:off x="0" y="1321599"/>
          <a:ext cx="4243552" cy="3907602"/>
        </p:xfrm>
        <a:graphic>
          <a:graphicData uri="http://schemas.openxmlformats.org/drawingml/2006/chart">
            <c:chart xmlns:c="http://schemas.openxmlformats.org/drawingml/2006/chart" xmlns:r="http://schemas.openxmlformats.org/officeDocument/2006/relationships" r:id="rId3"/>
          </a:graphicData>
        </a:graphic>
      </p:graphicFrame>
      <p:sp>
        <p:nvSpPr>
          <p:cNvPr id="22"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6" name="D_0d063ae18c4f5cc7" hidden="1"/>
          <p:cNvGraphicFramePr/>
          <p:nvPr>
            <p:extLst>
              <p:ext uri="{D42A27DB-BD31-4B8C-83A1-F6EECF244321}">
                <p14:modId xmlns:p14="http://schemas.microsoft.com/office/powerpoint/2010/main" val="56289829"/>
              </p:ext>
            </p:extLst>
          </p:nvPr>
        </p:nvGraphicFramePr>
        <p:xfrm>
          <a:off x="128464" y="512602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D_72b0e10ddc9ff8c7" hidden="1"/>
          <p:cNvGraphicFramePr/>
          <p:nvPr>
            <p:extLst>
              <p:ext uri="{D42A27DB-BD31-4B8C-83A1-F6EECF244321}">
                <p14:modId xmlns:p14="http://schemas.microsoft.com/office/powerpoint/2010/main" val="2704135788"/>
              </p:ext>
            </p:extLst>
          </p:nvPr>
        </p:nvGraphicFramePr>
        <p:xfrm>
          <a:off x="2174241" y="5085184"/>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4ecded73de068e61" hidden="1"/>
          <p:cNvGraphicFramePr/>
          <p:nvPr>
            <p:extLst>
              <p:ext uri="{D42A27DB-BD31-4B8C-83A1-F6EECF244321}">
                <p14:modId xmlns:p14="http://schemas.microsoft.com/office/powerpoint/2010/main" val="721143328"/>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Ipsos Ribbon Rules" hidden="1"/>
          <p:cNvGraphicFramePr/>
          <p:nvPr>
            <p:extLst>
              <p:ext uri="{D42A27DB-BD31-4B8C-83A1-F6EECF244321}">
                <p14:modId xmlns:p14="http://schemas.microsoft.com/office/powerpoint/2010/main" val="49069519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95564770"/>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overall </a:t>
            </a:r>
            <a:r>
              <a:rPr lang="en-GB" sz="2000" u="sng" dirty="0" smtClean="0"/>
              <a:t>leadership</a:t>
            </a:r>
            <a:r>
              <a:rPr lang="en-GB" sz="2000" dirty="0" smtClean="0"/>
              <a:t> of the CCG…?</a:t>
            </a:r>
            <a:endParaRPr lang="en-GB" sz="2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There is clear and visible leadership of the CCG</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44010"/>
            <a:ext cx="5699760" cy="467781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4" name="TextBox 13"/>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5" name="D_fd45e96ad946f5dc_CalcTable"/>
          <p:cNvGraphicFramePr>
            <a:graphicFrameLocks noGrp="1"/>
          </p:cNvGraphicFramePr>
          <p:nvPr>
            <p:ph sz="quarter" idx="10"/>
            <p:extLst>
              <p:ext uri="{D42A27DB-BD31-4B8C-83A1-F6EECF244321}">
                <p14:modId xmlns:p14="http://schemas.microsoft.com/office/powerpoint/2010/main" val="2814181281"/>
              </p:ext>
            </p:extLst>
          </p:nvPr>
        </p:nvGraphicFramePr>
        <p:xfrm>
          <a:off x="4353724" y="1867047"/>
          <a:ext cx="5385711" cy="3806901"/>
        </p:xfrm>
        <a:graphic>
          <a:graphicData uri="http://schemas.openxmlformats.org/drawingml/2006/table">
            <a:tbl>
              <a:tblPr firstRow="1" bandRow="1">
                <a:tableStyleId>{ED083AE6-46FA-4A59-8FB0-9F97EB10719F}</a:tableStyleId>
              </a:tblPr>
              <a:tblGrid>
                <a:gridCol w="2095568"/>
                <a:gridCol w="655019"/>
                <a:gridCol w="1310038"/>
                <a:gridCol w="1325086"/>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(37)</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13% (7)</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6" name="D_1a5c8a1521a53753_CalcTable"/>
          <p:cNvGraphicFramePr>
            <a:graphicFrameLocks noGrp="1"/>
          </p:cNvGraphicFramePr>
          <p:nvPr>
            <p:extLst>
              <p:ext uri="{D42A27DB-BD31-4B8C-83A1-F6EECF244321}">
                <p14:modId xmlns:p14="http://schemas.microsoft.com/office/powerpoint/2010/main" val="1374709344"/>
              </p:ext>
            </p:extLst>
          </p:nvPr>
        </p:nvGraphicFramePr>
        <p:xfrm>
          <a:off x="203456" y="5253181"/>
          <a:ext cx="1980000" cy="625179"/>
        </p:xfrm>
        <a:graphic>
          <a:graphicData uri="http://schemas.openxmlformats.org/drawingml/2006/table">
            <a:tbl>
              <a:tblPr firstRow="1" bandRow="1">
                <a:tableStyleId>{C4B1156A-380E-4F78-BDF5-A606A8083BF9}</a:tableStyleId>
              </a:tblPr>
              <a:tblGrid>
                <a:gridCol w="814114"/>
                <a:gridCol w="1165886"/>
              </a:tblGrid>
              <a:tr h="625179">
                <a:tc>
                  <a:txBody>
                    <a:bodyPr/>
                    <a:lstStyle/>
                    <a:p>
                      <a:pPr marL="0" algn="l" defTabSz="914400" rtl="0" eaLnBrk="1" latinLnBrk="0" hangingPunct="1"/>
                      <a:r>
                        <a:rPr lang="en-GB" sz="1600" kern="1200" smtClean="0">
                          <a:solidFill>
                            <a:schemeClr val="bg1"/>
                          </a:solidFill>
                        </a:rPr>
                        <a:t>68% (50)</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3" name="D_866989910b3f0753_CalcTable"/>
          <p:cNvGraphicFramePr>
            <a:graphicFrameLocks noGrp="1"/>
          </p:cNvGraphicFramePr>
          <p:nvPr>
            <p:extLst>
              <p:ext uri="{D42A27DB-BD31-4B8C-83A1-F6EECF244321}">
                <p14:modId xmlns:p14="http://schemas.microsoft.com/office/powerpoint/2010/main" val="4038589945"/>
              </p:ext>
            </p:extLst>
          </p:nvPr>
        </p:nvGraphicFramePr>
        <p:xfrm>
          <a:off x="2199679" y="5253181"/>
          <a:ext cx="1980000" cy="625179"/>
        </p:xfrm>
        <a:graphic>
          <a:graphicData uri="http://schemas.openxmlformats.org/drawingml/2006/table">
            <a:tbl>
              <a:tblPr firstRow="1" bandRow="1">
                <a:tableStyleId>{C4B1156A-380E-4F78-BDF5-A606A8083BF9}</a:tableStyleId>
              </a:tblPr>
              <a:tblGrid>
                <a:gridCol w="815386"/>
                <a:gridCol w="1164614"/>
              </a:tblGrid>
              <a:tr h="625179">
                <a:tc>
                  <a:txBody>
                    <a:bodyPr/>
                    <a:lstStyle/>
                    <a:p>
                      <a:pPr marL="0" algn="l" defTabSz="914400" rtl="0" eaLnBrk="1" latinLnBrk="0" hangingPunct="1"/>
                      <a:r>
                        <a:rPr lang="en-GB" sz="1600" kern="1200" smtClean="0">
                          <a:solidFill>
                            <a:schemeClr val="bg1"/>
                          </a:solidFill>
                        </a:rPr>
                        <a:t>82% (58)</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t>Strongly</a:t>
                      </a:r>
                      <a:r>
                        <a:rPr lang="en-GB" sz="1100" b="0" kern="1200" baseline="0" dirty="0" smtClean="0"/>
                        <a:t>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24" name="D_aca4363e24120753"/>
          <p:cNvSpPr>
            <a:spLocks noGrp="1"/>
          </p:cNvSpPr>
          <p:nvPr>
            <p:ph type="body" sz="quarter" idx="12"/>
          </p:nvPr>
        </p:nvSpPr>
        <p:spPr>
          <a:xfrm>
            <a:off x="258467" y="5979108"/>
            <a:ext cx="6238875" cy="349251"/>
          </a:xfrm>
        </p:spPr>
        <p:txBody>
          <a:bodyPr/>
          <a:lstStyle/>
          <a:p>
            <a:r>
              <a:rPr lang="en-GB" sz="1000" dirty="0" smtClean="0"/>
              <a:t>Total responses : All stakeholders (2015: 73); (2014: 71)
Sheffield CCG</a:t>
            </a:r>
            <a:endParaRPr lang="en-GB" sz="1000" dirty="0"/>
          </a:p>
        </p:txBody>
      </p:sp>
      <p:graphicFrame>
        <p:nvGraphicFramePr>
          <p:cNvPr id="21" name="D_9552423c6237e042"/>
          <p:cNvGraphicFramePr/>
          <p:nvPr>
            <p:extLst>
              <p:ext uri="{D42A27DB-BD31-4B8C-83A1-F6EECF244321}">
                <p14:modId xmlns:p14="http://schemas.microsoft.com/office/powerpoint/2010/main" val="2269776999"/>
              </p:ext>
            </p:extLst>
          </p:nvPr>
        </p:nvGraphicFramePr>
        <p:xfrm>
          <a:off x="0" y="1321599"/>
          <a:ext cx="4243552" cy="3907602"/>
        </p:xfrm>
        <a:graphic>
          <a:graphicData uri="http://schemas.openxmlformats.org/drawingml/2006/chart">
            <c:chart xmlns:c="http://schemas.openxmlformats.org/drawingml/2006/chart" xmlns:r="http://schemas.openxmlformats.org/officeDocument/2006/relationships" r:id="rId3"/>
          </a:graphicData>
        </a:graphic>
      </p:graphicFrame>
      <p:sp>
        <p:nvSpPr>
          <p:cNvPr id="22"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6" name="D_1a5c8a1521a53753" hidden="1"/>
          <p:cNvGraphicFramePr/>
          <p:nvPr>
            <p:extLst>
              <p:ext uri="{D42A27DB-BD31-4B8C-83A1-F6EECF244321}">
                <p14:modId xmlns:p14="http://schemas.microsoft.com/office/powerpoint/2010/main" val="395161463"/>
              </p:ext>
            </p:extLst>
          </p:nvPr>
        </p:nvGraphicFramePr>
        <p:xfrm>
          <a:off x="128464" y="512602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D_866989910b3f0753" hidden="1"/>
          <p:cNvGraphicFramePr/>
          <p:nvPr>
            <p:extLst>
              <p:ext uri="{D42A27DB-BD31-4B8C-83A1-F6EECF244321}">
                <p14:modId xmlns:p14="http://schemas.microsoft.com/office/powerpoint/2010/main" val="2877181496"/>
              </p:ext>
            </p:extLst>
          </p:nvPr>
        </p:nvGraphicFramePr>
        <p:xfrm>
          <a:off x="2174241" y="5085184"/>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fd45e96ad946f5dc" hidden="1"/>
          <p:cNvGraphicFramePr/>
          <p:nvPr>
            <p:extLst>
              <p:ext uri="{D42A27DB-BD31-4B8C-83A1-F6EECF244321}">
                <p14:modId xmlns:p14="http://schemas.microsoft.com/office/powerpoint/2010/main" val="3539805526"/>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Ipsos Ribbon Rules" hidden="1"/>
          <p:cNvGraphicFramePr/>
          <p:nvPr>
            <p:extLst>
              <p:ext uri="{D42A27DB-BD31-4B8C-83A1-F6EECF244321}">
                <p14:modId xmlns:p14="http://schemas.microsoft.com/office/powerpoint/2010/main" val="165215551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00044470"/>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overall </a:t>
            </a:r>
            <a:r>
              <a:rPr lang="en-GB" sz="2000" u="sng" dirty="0" smtClean="0"/>
              <a:t>leadership</a:t>
            </a:r>
            <a:r>
              <a:rPr lang="en-GB" sz="2000" dirty="0" smtClean="0"/>
              <a:t> of the CCG…?</a:t>
            </a:r>
            <a:endParaRPr lang="en-GB" sz="2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I have confidence in the leadership of the CCG to deliver its plans and priorities</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68845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4" name="TextBox 13"/>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4" name="D_f32be0d39abd64cd_CalcTable"/>
          <p:cNvGraphicFramePr>
            <a:graphicFrameLocks noGrp="1"/>
          </p:cNvGraphicFramePr>
          <p:nvPr>
            <p:ph sz="quarter" idx="10"/>
            <p:extLst>
              <p:ext uri="{D42A27DB-BD31-4B8C-83A1-F6EECF244321}">
                <p14:modId xmlns:p14="http://schemas.microsoft.com/office/powerpoint/2010/main" val="2697403898"/>
              </p:ext>
            </p:extLst>
          </p:nvPr>
        </p:nvGraphicFramePr>
        <p:xfrm>
          <a:off x="4371733" y="1838919"/>
          <a:ext cx="5386634" cy="3806901"/>
        </p:xfrm>
        <a:graphic>
          <a:graphicData uri="http://schemas.openxmlformats.org/drawingml/2006/table">
            <a:tbl>
              <a:tblPr firstRow="1" bandRow="1">
                <a:tableStyleId>{ED083AE6-46FA-4A59-8FB0-9F97EB10719F}</a:tableStyleId>
              </a:tblPr>
              <a:tblGrid>
                <a:gridCol w="2100165"/>
                <a:gridCol w="655131"/>
                <a:gridCol w="1310262"/>
                <a:gridCol w="1321076"/>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58% (32)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16% (9)</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5" name="D_e4a6821f7860e644"/>
          <p:cNvSpPr>
            <a:spLocks noGrp="1"/>
          </p:cNvSpPr>
          <p:nvPr>
            <p:ph type="body" sz="quarter" idx="12"/>
          </p:nvPr>
        </p:nvSpPr>
        <p:spPr>
          <a:xfrm>
            <a:off x="258466" y="5993622"/>
            <a:ext cx="6238875" cy="349251"/>
          </a:xfrm>
        </p:spPr>
        <p:txBody>
          <a:bodyPr/>
          <a:lstStyle/>
          <a:p>
            <a:r>
              <a:rPr lang="en-GB" sz="1000" dirty="0" smtClean="0"/>
              <a:t>Total responses : All stakeholders (2015: 73); (2014: 71)
Sheffield CCG</a:t>
            </a:r>
            <a:endParaRPr lang="en-GB" sz="1000" dirty="0"/>
          </a:p>
        </p:txBody>
      </p:sp>
      <p:graphicFrame>
        <p:nvGraphicFramePr>
          <p:cNvPr id="26" name="D_68372949df303f33_CalcTable"/>
          <p:cNvGraphicFramePr>
            <a:graphicFrameLocks noGrp="1"/>
          </p:cNvGraphicFramePr>
          <p:nvPr>
            <p:extLst>
              <p:ext uri="{D42A27DB-BD31-4B8C-83A1-F6EECF244321}">
                <p14:modId xmlns:p14="http://schemas.microsoft.com/office/powerpoint/2010/main" val="2119311446"/>
              </p:ext>
            </p:extLst>
          </p:nvPr>
        </p:nvGraphicFramePr>
        <p:xfrm>
          <a:off x="167677" y="5267695"/>
          <a:ext cx="1980000" cy="625179"/>
        </p:xfrm>
        <a:graphic>
          <a:graphicData uri="http://schemas.openxmlformats.org/drawingml/2006/table">
            <a:tbl>
              <a:tblPr firstRow="1" bandRow="1">
                <a:tableStyleId>{C4B1156A-380E-4F78-BDF5-A606A8083BF9}</a:tableStyleId>
              </a:tblPr>
              <a:tblGrid>
                <a:gridCol w="814114"/>
                <a:gridCol w="1165886"/>
              </a:tblGrid>
              <a:tr h="625179">
                <a:tc>
                  <a:txBody>
                    <a:bodyPr/>
                    <a:lstStyle/>
                    <a:p>
                      <a:pPr marL="0" algn="l" defTabSz="914400" rtl="0" eaLnBrk="1" latinLnBrk="0" hangingPunct="1"/>
                      <a:r>
                        <a:rPr lang="en-GB" sz="1600" kern="1200" smtClean="0">
                          <a:solidFill>
                            <a:schemeClr val="bg1"/>
                          </a:solidFill>
                        </a:rPr>
                        <a:t>60% (44)</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7" name="D_0d806234b6572933_CalcTable"/>
          <p:cNvGraphicFramePr>
            <a:graphicFrameLocks noGrp="1"/>
          </p:cNvGraphicFramePr>
          <p:nvPr>
            <p:extLst>
              <p:ext uri="{D42A27DB-BD31-4B8C-83A1-F6EECF244321}">
                <p14:modId xmlns:p14="http://schemas.microsoft.com/office/powerpoint/2010/main" val="3768522902"/>
              </p:ext>
            </p:extLst>
          </p:nvPr>
        </p:nvGraphicFramePr>
        <p:xfrm>
          <a:off x="2185165" y="5267695"/>
          <a:ext cx="1980000" cy="625179"/>
        </p:xfrm>
        <a:graphic>
          <a:graphicData uri="http://schemas.openxmlformats.org/drawingml/2006/table">
            <a:tbl>
              <a:tblPr firstRow="1" bandRow="1">
                <a:tableStyleId>{C4B1156A-380E-4F78-BDF5-A606A8083BF9}</a:tableStyleId>
              </a:tblPr>
              <a:tblGrid>
                <a:gridCol w="815386"/>
                <a:gridCol w="1164614"/>
              </a:tblGrid>
              <a:tr h="625179">
                <a:tc>
                  <a:txBody>
                    <a:bodyPr/>
                    <a:lstStyle/>
                    <a:p>
                      <a:pPr marL="0" algn="l" defTabSz="914400" rtl="0" eaLnBrk="1" latinLnBrk="0" hangingPunct="1"/>
                      <a:r>
                        <a:rPr lang="en-GB" sz="1600" kern="1200" smtClean="0">
                          <a:solidFill>
                            <a:schemeClr val="bg1"/>
                          </a:solidFill>
                        </a:rPr>
                        <a:t>62% (44)</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t>Strongly</a:t>
                      </a:r>
                      <a:r>
                        <a:rPr lang="en-GB" sz="1100" b="0" kern="1200" baseline="0" dirty="0" smtClean="0"/>
                        <a:t>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1" name="D_dfb98b929952c022"/>
          <p:cNvGraphicFramePr/>
          <p:nvPr>
            <p:extLst>
              <p:ext uri="{D42A27DB-BD31-4B8C-83A1-F6EECF244321}">
                <p14:modId xmlns:p14="http://schemas.microsoft.com/office/powerpoint/2010/main" val="1238886728"/>
              </p:ext>
            </p:extLst>
          </p:nvPr>
        </p:nvGraphicFramePr>
        <p:xfrm>
          <a:off x="0" y="1321599"/>
          <a:ext cx="4243552" cy="3979609"/>
        </p:xfrm>
        <a:graphic>
          <a:graphicData uri="http://schemas.openxmlformats.org/drawingml/2006/chart">
            <c:chart xmlns:c="http://schemas.openxmlformats.org/drawingml/2006/chart" xmlns:r="http://schemas.openxmlformats.org/officeDocument/2006/relationships" r:id="rId3"/>
          </a:graphicData>
        </a:graphic>
      </p:graphicFrame>
      <p:sp>
        <p:nvSpPr>
          <p:cNvPr id="22"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3" name="D_68372949df303f33" hidden="1"/>
          <p:cNvGraphicFramePr/>
          <p:nvPr>
            <p:extLst>
              <p:ext uri="{D42A27DB-BD31-4B8C-83A1-F6EECF244321}">
                <p14:modId xmlns:p14="http://schemas.microsoft.com/office/powerpoint/2010/main" val="963014920"/>
              </p:ext>
            </p:extLst>
          </p:nvPr>
        </p:nvGraphicFramePr>
        <p:xfrm>
          <a:off x="128464" y="512602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D_0d806234b6572933" hidden="1"/>
          <p:cNvGraphicFramePr/>
          <p:nvPr>
            <p:extLst>
              <p:ext uri="{D42A27DB-BD31-4B8C-83A1-F6EECF244321}">
                <p14:modId xmlns:p14="http://schemas.microsoft.com/office/powerpoint/2010/main" val="188651827"/>
              </p:ext>
            </p:extLst>
          </p:nvPr>
        </p:nvGraphicFramePr>
        <p:xfrm>
          <a:off x="2174241" y="5085184"/>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D_f32be0d39abd64cd" hidden="1"/>
          <p:cNvGraphicFramePr/>
          <p:nvPr>
            <p:extLst>
              <p:ext uri="{D42A27DB-BD31-4B8C-83A1-F6EECF244321}">
                <p14:modId xmlns:p14="http://schemas.microsoft.com/office/powerpoint/2010/main" val="895694463"/>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Ipsos Ribbon Rules" hidden="1"/>
          <p:cNvGraphicFramePr/>
          <p:nvPr>
            <p:extLst>
              <p:ext uri="{D42A27DB-BD31-4B8C-83A1-F6EECF244321}">
                <p14:modId xmlns:p14="http://schemas.microsoft.com/office/powerpoint/2010/main" val="8159285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5197906"/>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overall </a:t>
            </a:r>
            <a:r>
              <a:rPr lang="en-GB" sz="2000" u="sng" dirty="0" smtClean="0"/>
              <a:t>leadership</a:t>
            </a:r>
            <a:r>
              <a:rPr lang="en-GB" sz="2000" dirty="0" smtClean="0"/>
              <a:t> of the CCG…?</a:t>
            </a:r>
            <a:endParaRPr lang="en-GB" sz="2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leadership of the CCG is delivering continued quality improvements</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70296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5" name="D_b3121b8bc02a272a_CalcTable"/>
          <p:cNvGraphicFramePr>
            <a:graphicFrameLocks noGrp="1"/>
          </p:cNvGraphicFramePr>
          <p:nvPr>
            <p:ph sz="quarter" idx="10"/>
            <p:extLst>
              <p:ext uri="{D42A27DB-BD31-4B8C-83A1-F6EECF244321}">
                <p14:modId xmlns:p14="http://schemas.microsoft.com/office/powerpoint/2010/main" val="4050860139"/>
              </p:ext>
            </p:extLst>
          </p:nvPr>
        </p:nvGraphicFramePr>
        <p:xfrm>
          <a:off x="4327261" y="1751910"/>
          <a:ext cx="5457719" cy="3806901"/>
        </p:xfrm>
        <a:graphic>
          <a:graphicData uri="http://schemas.openxmlformats.org/drawingml/2006/table">
            <a:tbl>
              <a:tblPr firstRow="1" bandRow="1">
                <a:tableStyleId>{ED083AE6-46FA-4A59-8FB0-9F97EB10719F}</a:tableStyleId>
              </a:tblPr>
              <a:tblGrid>
                <a:gridCol w="2123586"/>
                <a:gridCol w="663777"/>
                <a:gridCol w="1327553"/>
                <a:gridCol w="1342803"/>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47% (26)</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20% (11)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D_24f942922c4b42c3"/>
          <p:cNvSpPr>
            <a:spLocks noGrp="1"/>
          </p:cNvSpPr>
          <p:nvPr>
            <p:ph type="body" sz="quarter" idx="12"/>
          </p:nvPr>
        </p:nvSpPr>
        <p:spPr>
          <a:xfrm>
            <a:off x="258466" y="5993622"/>
            <a:ext cx="6238875" cy="349251"/>
          </a:xfrm>
        </p:spPr>
        <p:txBody>
          <a:bodyPr/>
          <a:lstStyle/>
          <a:p>
            <a:r>
              <a:rPr lang="en-GB" sz="1000" dirty="0" smtClean="0"/>
              <a:t>Total responses : All stakeholders (2015: 73); (2014: 71)
Sheffield CCG</a:t>
            </a:r>
            <a:endParaRPr lang="en-GB" sz="1000" dirty="0"/>
          </a:p>
        </p:txBody>
      </p:sp>
      <p:graphicFrame>
        <p:nvGraphicFramePr>
          <p:cNvPr id="21" name="D_78801be663b8aa7f"/>
          <p:cNvGraphicFramePr/>
          <p:nvPr>
            <p:extLst>
              <p:ext uri="{D42A27DB-BD31-4B8C-83A1-F6EECF244321}">
                <p14:modId xmlns:p14="http://schemas.microsoft.com/office/powerpoint/2010/main" val="1351394082"/>
              </p:ext>
            </p:extLst>
          </p:nvPr>
        </p:nvGraphicFramePr>
        <p:xfrm>
          <a:off x="0" y="1321599"/>
          <a:ext cx="4243552" cy="4566500"/>
        </p:xfrm>
        <a:graphic>
          <a:graphicData uri="http://schemas.openxmlformats.org/drawingml/2006/chart">
            <c:chart xmlns:c="http://schemas.openxmlformats.org/drawingml/2006/chart" xmlns:r="http://schemas.openxmlformats.org/officeDocument/2006/relationships" r:id="rId3"/>
          </a:graphicData>
        </a:graphic>
      </p:graphicFrame>
      <p:sp>
        <p:nvSpPr>
          <p:cNvPr id="22"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3" name="D_d4586985673386c3" hidden="1"/>
          <p:cNvGraphicFramePr/>
          <p:nvPr>
            <p:extLst>
              <p:ext uri="{D42A27DB-BD31-4B8C-83A1-F6EECF244321}">
                <p14:modId xmlns:p14="http://schemas.microsoft.com/office/powerpoint/2010/main" val="1536273462"/>
              </p:ext>
            </p:extLst>
          </p:nvPr>
        </p:nvGraphicFramePr>
        <p:xfrm>
          <a:off x="128464" y="512602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D_fe19d53db37f06c3" hidden="1"/>
          <p:cNvGraphicFramePr/>
          <p:nvPr>
            <p:extLst>
              <p:ext uri="{D42A27DB-BD31-4B8C-83A1-F6EECF244321}">
                <p14:modId xmlns:p14="http://schemas.microsoft.com/office/powerpoint/2010/main" val="4170008554"/>
              </p:ext>
            </p:extLst>
          </p:nvPr>
        </p:nvGraphicFramePr>
        <p:xfrm>
          <a:off x="2174241" y="5085184"/>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D_b3121b8bc02a272a" hidden="1"/>
          <p:cNvGraphicFramePr/>
          <p:nvPr>
            <p:extLst>
              <p:ext uri="{D42A27DB-BD31-4B8C-83A1-F6EECF244321}">
                <p14:modId xmlns:p14="http://schemas.microsoft.com/office/powerpoint/2010/main" val="12774395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Ipsos Ribbon Rules" hidden="1"/>
          <p:cNvGraphicFramePr/>
          <p:nvPr>
            <p:extLst>
              <p:ext uri="{D42A27DB-BD31-4B8C-83A1-F6EECF244321}">
                <p14:modId xmlns:p14="http://schemas.microsoft.com/office/powerpoint/2010/main" val="84744943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D_d4586985673386c3_CalcTable"/>
          <p:cNvGraphicFramePr>
            <a:graphicFrameLocks noGrp="1"/>
          </p:cNvGraphicFramePr>
          <p:nvPr>
            <p:extLst>
              <p:ext uri="{D42A27DB-BD31-4B8C-83A1-F6EECF244321}">
                <p14:modId xmlns:p14="http://schemas.microsoft.com/office/powerpoint/2010/main" val="2497326835"/>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45% (33)</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8" name="D_fe19d53db37f06c3_CalcTable"/>
          <p:cNvGraphicFramePr>
            <a:graphicFrameLocks noGrp="1"/>
          </p:cNvGraphicFramePr>
          <p:nvPr>
            <p:extLst>
              <p:ext uri="{D42A27DB-BD31-4B8C-83A1-F6EECF244321}">
                <p14:modId xmlns:p14="http://schemas.microsoft.com/office/powerpoint/2010/main" val="1716589058"/>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54% (38)</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Tree>
    <p:extLst>
      <p:ext uri="{BB962C8B-B14F-4D97-AF65-F5344CB8AC3E}">
        <p14:creationId xmlns:p14="http://schemas.microsoft.com/office/powerpoint/2010/main" val="107459849"/>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overall </a:t>
            </a:r>
            <a:r>
              <a:rPr lang="en-GB" sz="2000" u="sng" dirty="0" smtClean="0"/>
              <a:t>leadership</a:t>
            </a:r>
            <a:r>
              <a:rPr lang="en-GB" sz="2000" dirty="0" smtClean="0"/>
              <a:t> of the CCG…?</a:t>
            </a:r>
            <a:endParaRPr lang="en-GB" sz="2000" dirty="0"/>
          </a:p>
        </p:txBody>
      </p:sp>
      <p:sp>
        <p:nvSpPr>
          <p:cNvPr id="10" name="D_3ab605a8e3cc25d1"/>
          <p:cNvSpPr>
            <a:spLocks noGrp="1"/>
          </p:cNvSpPr>
          <p:nvPr>
            <p:ph type="body" sz="quarter" idx="12"/>
          </p:nvPr>
        </p:nvSpPr>
        <p:spPr>
          <a:xfrm>
            <a:off x="231549" y="5988956"/>
            <a:ext cx="6238875" cy="349251"/>
          </a:xfrm>
        </p:spPr>
        <p:txBody>
          <a:bodyPr/>
          <a:lstStyle/>
          <a:p>
            <a:r>
              <a:rPr lang="en-GB" sz="1000" dirty="0" smtClean="0"/>
              <a:t>Total responses : All stakeholders (2015: 73); (2014: 71)
Sheffield CCG</a:t>
            </a:r>
            <a:endParaRPr lang="en-GB" sz="1000" dirty="0"/>
          </a:p>
        </p:txBody>
      </p:sp>
      <p:graphicFrame>
        <p:nvGraphicFramePr>
          <p:cNvPr id="9" name="D_03f226479ead3ec0"/>
          <p:cNvGraphicFramePr/>
          <p:nvPr>
            <p:extLst>
              <p:ext uri="{D42A27DB-BD31-4B8C-83A1-F6EECF244321}">
                <p14:modId xmlns:p14="http://schemas.microsoft.com/office/powerpoint/2010/main" val="177354573"/>
              </p:ext>
            </p:extLst>
          </p:nvPr>
        </p:nvGraphicFramePr>
        <p:xfrm>
          <a:off x="0" y="1321598"/>
          <a:ext cx="4243552" cy="4614745"/>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I have confidence in the leadership of the CCG to deliver improved outcomes for patients</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70296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1" name="D_397d24cb3b50bb6b_CalcTable"/>
          <p:cNvGraphicFramePr>
            <a:graphicFrameLocks noGrp="1"/>
          </p:cNvGraphicFramePr>
          <p:nvPr>
            <p:ph sz="quarter" idx="10"/>
            <p:extLst>
              <p:ext uri="{D42A27DB-BD31-4B8C-83A1-F6EECF244321}">
                <p14:modId xmlns:p14="http://schemas.microsoft.com/office/powerpoint/2010/main" val="3220160352"/>
              </p:ext>
            </p:extLst>
          </p:nvPr>
        </p:nvGraphicFramePr>
        <p:xfrm>
          <a:off x="4391824" y="1772816"/>
          <a:ext cx="5385711" cy="3806901"/>
        </p:xfrm>
        <a:graphic>
          <a:graphicData uri="http://schemas.openxmlformats.org/drawingml/2006/table">
            <a:tbl>
              <a:tblPr firstRow="1" bandRow="1">
                <a:tableStyleId>{ED083AE6-46FA-4A59-8FB0-9F97EB10719F}</a:tableStyleId>
              </a:tblPr>
              <a:tblGrid>
                <a:gridCol w="2095568"/>
                <a:gridCol w="655019"/>
                <a:gridCol w="1310038"/>
                <a:gridCol w="1325086"/>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51% (28)</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22% (12)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4" name="D_397d24cb3b50bb6b" hidden="1"/>
          <p:cNvGraphicFramePr/>
          <p:nvPr>
            <p:extLst>
              <p:ext uri="{D42A27DB-BD31-4B8C-83A1-F6EECF244321}">
                <p14:modId xmlns:p14="http://schemas.microsoft.com/office/powerpoint/2010/main" val="2163915773"/>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40270096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D_6037a1ee2918a1d1_CalcTable"/>
          <p:cNvGraphicFramePr>
            <a:graphicFrameLocks noGrp="1"/>
          </p:cNvGraphicFramePr>
          <p:nvPr>
            <p:extLst>
              <p:ext uri="{D42A27DB-BD31-4B8C-83A1-F6EECF244321}">
                <p14:modId xmlns:p14="http://schemas.microsoft.com/office/powerpoint/2010/main" val="1458463966"/>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55% (40)</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5" name="D_18069f2d654c25d1_CalcTable"/>
          <p:cNvGraphicFramePr>
            <a:graphicFrameLocks noGrp="1"/>
          </p:cNvGraphicFramePr>
          <p:nvPr>
            <p:extLst>
              <p:ext uri="{D42A27DB-BD31-4B8C-83A1-F6EECF244321}">
                <p14:modId xmlns:p14="http://schemas.microsoft.com/office/powerpoint/2010/main" val="1523133373"/>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61% (43)</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6037a1ee2918a1d1" hidden="1"/>
          <p:cNvGraphicFramePr/>
          <p:nvPr>
            <p:extLst>
              <p:ext uri="{D42A27DB-BD31-4B8C-83A1-F6EECF244321}">
                <p14:modId xmlns:p14="http://schemas.microsoft.com/office/powerpoint/2010/main" val="2927582918"/>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18069f2d654c25d1" hidden="1"/>
          <p:cNvGraphicFramePr/>
          <p:nvPr>
            <p:extLst>
              <p:ext uri="{D42A27DB-BD31-4B8C-83A1-F6EECF244321}">
                <p14:modId xmlns:p14="http://schemas.microsoft.com/office/powerpoint/2010/main" val="212226005"/>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25347020"/>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2000" dirty="0" smtClean="0"/>
              <a:t>To what extent do you agree or disagree with the following statements about the </a:t>
            </a:r>
            <a:r>
              <a:rPr lang="en-GB" sz="2000" u="sng" dirty="0" smtClean="0"/>
              <a:t>clinical</a:t>
            </a:r>
            <a:r>
              <a:rPr lang="en-GB" sz="2000" dirty="0" smtClean="0"/>
              <a:t> leadership of the CCG?</a:t>
            </a:r>
            <a:endParaRPr lang="en-GB" sz="2000" dirty="0"/>
          </a:p>
        </p:txBody>
      </p:sp>
      <p:sp>
        <p:nvSpPr>
          <p:cNvPr id="7" name="D_b1c44b342fa975fd"/>
          <p:cNvSpPr>
            <a:spLocks noGrp="1"/>
          </p:cNvSpPr>
          <p:nvPr>
            <p:ph type="body" sz="quarter" idx="12"/>
          </p:nvPr>
        </p:nvSpPr>
        <p:spPr>
          <a:xfrm>
            <a:off x="260577" y="5974442"/>
            <a:ext cx="6238875" cy="349251"/>
          </a:xfrm>
        </p:spPr>
        <p:txBody>
          <a:bodyPr/>
          <a:lstStyle/>
          <a:p>
            <a:r>
              <a:rPr lang="en-GB" sz="1000" dirty="0" smtClean="0"/>
              <a:t>Total responses : All stakeholders (73)
Sheffield CCG</a:t>
            </a:r>
            <a:endParaRPr lang="en-GB" sz="1000" dirty="0"/>
          </a:p>
        </p:txBody>
      </p:sp>
      <p:graphicFrame>
        <p:nvGraphicFramePr>
          <p:cNvPr id="10" name="D_8be4d45dc7c175fd"/>
          <p:cNvGraphicFramePr>
            <a:graphicFrameLocks noGrp="1"/>
          </p:cNvGraphicFramePr>
          <p:nvPr>
            <p:ph sz="quarter" idx="10"/>
            <p:extLst>
              <p:ext uri="{D42A27DB-BD31-4B8C-83A1-F6EECF244321}">
                <p14:modId xmlns:p14="http://schemas.microsoft.com/office/powerpoint/2010/main" val="3463057840"/>
              </p:ext>
            </p:extLst>
          </p:nvPr>
        </p:nvGraphicFramePr>
        <p:xfrm>
          <a:off x="-61712" y="1124744"/>
          <a:ext cx="7560841" cy="4914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D_2802c38df34975fd"/>
          <p:cNvGraphicFramePr>
            <a:graphicFrameLocks/>
          </p:cNvGraphicFramePr>
          <p:nvPr>
            <p:extLst>
              <p:ext uri="{D42A27DB-BD31-4B8C-83A1-F6EECF244321}">
                <p14:modId xmlns:p14="http://schemas.microsoft.com/office/powerpoint/2010/main" val="3945106327"/>
              </p:ext>
            </p:extLst>
          </p:nvPr>
        </p:nvGraphicFramePr>
        <p:xfrm>
          <a:off x="7761312" y="766693"/>
          <a:ext cx="1944216" cy="5101112"/>
        </p:xfrm>
        <a:graphic>
          <a:graphicData uri="http://schemas.openxmlformats.org/drawingml/2006/table">
            <a:tbl>
              <a:tblPr firstRow="1" bandRow="1">
                <a:noFill/>
                <a:tableStyleId>{ED083AE6-46FA-4A59-8FB0-9F97EB10719F}</a:tableStyleId>
              </a:tblPr>
              <a:tblGrid>
                <a:gridCol w="503024"/>
                <a:gridCol w="469084"/>
                <a:gridCol w="486054"/>
                <a:gridCol w="486054"/>
              </a:tblGrid>
              <a:tr h="553188">
                <a:tc gridSpan="4">
                  <a:txBody>
                    <a:bodyPr/>
                    <a:lstStyle/>
                    <a:p>
                      <a:pPr algn="ctr"/>
                      <a:r>
                        <a:rPr lang="en-GB" sz="1200" dirty="0" smtClean="0"/>
                        <a:t>Number</a:t>
                      </a:r>
                      <a:endParaRPr lang="en-GB" sz="1200" dirty="0"/>
                    </a:p>
                  </a:txBody>
                  <a:tcPr marL="108000" marR="108000" marT="108000" marB="1080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GB" sz="1200" dirty="0"/>
                    </a:p>
                  </a:txBody>
                  <a:tcPr marL="108000" marR="108000" marT="108000" marB="108000" anchor="ctr"/>
                </a:tc>
                <a:tc hMerge="1">
                  <a:txBody>
                    <a:bodyPr/>
                    <a:lstStyle/>
                    <a:p>
                      <a:pPr algn="ctr"/>
                      <a:endParaRPr lang="en-GB" sz="1200" dirty="0"/>
                    </a:p>
                  </a:txBody>
                  <a:tcPr marL="108000" marR="108000" marT="108000" marB="108000" anchor="ctr"/>
                </a:tc>
                <a:tc hMerge="1">
                  <a:txBody>
                    <a:bodyPr/>
                    <a:lstStyle/>
                    <a:p>
                      <a:pPr algn="l"/>
                      <a:endParaRPr lang="en-GB" sz="1200" dirty="0"/>
                    </a:p>
                  </a:txBody>
                  <a:tcPr marL="108000" marR="108000" marT="108000" marB="108000" anchor="ctr"/>
                </a:tc>
              </a:tr>
              <a:tr h="393673">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6F9D6B"/>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AA3848"/>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4"/>
                    </a:solidFill>
                  </a:tcPr>
                </a:tc>
              </a:tr>
              <a:tr h="825939">
                <a:tc>
                  <a:txBody>
                    <a:bodyPr/>
                    <a:lstStyle/>
                    <a:p>
                      <a:pPr algn="ctr"/>
                      <a:r>
                        <a:rPr lang="en-GB" sz="1200" smtClean="0">
                          <a:solidFill>
                            <a:schemeClr val="tx1">
                              <a:lumMod val="75000"/>
                              <a:lumOff val="25000"/>
                            </a:schemeClr>
                          </a:solidFill>
                        </a:rPr>
                        <a:t>53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7</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5</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412498">
                <a:tc>
                  <a:txBody>
                    <a:bodyPr/>
                    <a:lstStyle/>
                    <a:p>
                      <a:pPr algn="ctr"/>
                      <a:r>
                        <a:rPr lang="en-GB" sz="1200" smtClean="0">
                          <a:solidFill>
                            <a:schemeClr val="tx1">
                              <a:lumMod val="75000"/>
                              <a:lumOff val="25000"/>
                            </a:schemeClr>
                          </a:solidFill>
                        </a:rPr>
                        <a:t>45</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7</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911962">
                <a:tc>
                  <a:txBody>
                    <a:bodyPr/>
                    <a:lstStyle/>
                    <a:p>
                      <a:pPr algn="ctr"/>
                      <a:r>
                        <a:rPr lang="en-GB" sz="1200" smtClean="0">
                          <a:solidFill>
                            <a:schemeClr val="tx1">
                              <a:lumMod val="75000"/>
                              <a:lumOff val="25000"/>
                            </a:schemeClr>
                          </a:solidFill>
                        </a:rPr>
                        <a:t>35</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18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13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7</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998645">
                <a:tc>
                  <a:txBody>
                    <a:bodyPr/>
                    <a:lstStyle/>
                    <a:p>
                      <a:pPr algn="ctr"/>
                      <a:r>
                        <a:rPr lang="en-GB" sz="1200" dirty="0" smtClean="0">
                          <a:solidFill>
                            <a:schemeClr val="tx1">
                              <a:lumMod val="75000"/>
                              <a:lumOff val="25000"/>
                            </a:schemeClr>
                          </a:solidFill>
                        </a:rPr>
                        <a:t>34</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19</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14</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6</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70728001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88492"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graphicFrame>
        <p:nvGraphicFramePr>
          <p:cNvPr id="14" name="Content Placeholder 3"/>
          <p:cNvGraphicFramePr>
            <a:graphicFrameLocks/>
          </p:cNvGraphicFramePr>
          <p:nvPr>
            <p:extLst>
              <p:ext uri="{D42A27DB-BD31-4B8C-83A1-F6EECF244321}">
                <p14:modId xmlns:p14="http://schemas.microsoft.com/office/powerpoint/2010/main" val="1344026274"/>
              </p:ext>
            </p:extLst>
          </p:nvPr>
        </p:nvGraphicFramePr>
        <p:xfrm>
          <a:off x="25168" y="1718278"/>
          <a:ext cx="2983616" cy="4230095"/>
        </p:xfrm>
        <a:graphic>
          <a:graphicData uri="http://schemas.openxmlformats.org/drawingml/2006/table">
            <a:tbl>
              <a:tblPr firstRow="1" bandRow="1">
                <a:tableStyleId>{2D5ABB26-0587-4C30-8999-92F81FD0307C}</a:tableStyleId>
              </a:tblPr>
              <a:tblGrid>
                <a:gridCol w="2983616"/>
              </a:tblGrid>
              <a:tr h="1028907">
                <a:tc>
                  <a:txBody>
                    <a:bodyPr/>
                    <a:lstStyle/>
                    <a:p>
                      <a:pPr algn="r"/>
                      <a:r>
                        <a:rPr lang="en-GB" sz="1100" b="0" dirty="0" smtClean="0"/>
                        <a:t>There is clear and visible </a:t>
                      </a:r>
                      <a:r>
                        <a:rPr lang="en-GB" sz="1100" b="0" u="sng" dirty="0" smtClean="0"/>
                        <a:t>clinical</a:t>
                      </a:r>
                      <a:r>
                        <a:rPr lang="en-GB" sz="1100" b="0" baseline="0" dirty="0" smtClean="0"/>
                        <a:t> leadership of the CCG</a:t>
                      </a:r>
                      <a:endParaRPr lang="en-GB" sz="1100" b="0" dirty="0"/>
                    </a:p>
                  </a:txBody>
                  <a:tcPr marL="108000" marR="108000" marT="108000" marB="108000" anchor="ctr"/>
                </a:tc>
              </a:tr>
              <a:tr h="1000126">
                <a:tc>
                  <a:txBody>
                    <a:bodyPr/>
                    <a:lstStyle/>
                    <a:p>
                      <a:pPr algn="r"/>
                      <a:r>
                        <a:rPr lang="en-GB" sz="1100" dirty="0" smtClean="0">
                          <a:solidFill>
                            <a:schemeClr val="tx1"/>
                          </a:solidFill>
                        </a:rPr>
                        <a:t>I have confidence in the </a:t>
                      </a:r>
                      <a:r>
                        <a:rPr lang="en-GB" sz="1100" u="sng" dirty="0" smtClean="0">
                          <a:solidFill>
                            <a:schemeClr val="tx1"/>
                          </a:solidFill>
                        </a:rPr>
                        <a:t>clinical</a:t>
                      </a:r>
                      <a:r>
                        <a:rPr lang="en-GB" sz="1100" dirty="0" smtClean="0">
                          <a:solidFill>
                            <a:schemeClr val="tx1"/>
                          </a:solidFill>
                        </a:rPr>
                        <a:t> leadership</a:t>
                      </a:r>
                      <a:r>
                        <a:rPr lang="en-GB" sz="1100" baseline="0" dirty="0" smtClean="0">
                          <a:solidFill>
                            <a:schemeClr val="tx1"/>
                          </a:solidFill>
                        </a:rPr>
                        <a:t> of the CCG to deliver its plans and priorities</a:t>
                      </a:r>
                      <a:endParaRPr lang="en-GB" sz="1100" dirty="0">
                        <a:solidFill>
                          <a:schemeClr val="tx1"/>
                        </a:solidFill>
                      </a:endParaRPr>
                    </a:p>
                  </a:txBody>
                  <a:tcPr marL="108000" marR="108000" marT="108000" marB="108000" anchor="ctr"/>
                </a:tc>
              </a:tr>
              <a:tr h="1049841">
                <a:tc>
                  <a:txBody>
                    <a:bodyPr/>
                    <a:lstStyle/>
                    <a:p>
                      <a:pPr algn="r"/>
                      <a:r>
                        <a:rPr lang="en-GB" sz="1100" dirty="0" smtClean="0">
                          <a:solidFill>
                            <a:schemeClr val="tx1"/>
                          </a:solidFill>
                        </a:rPr>
                        <a:t>The </a:t>
                      </a:r>
                      <a:r>
                        <a:rPr lang="en-GB" sz="1100" u="sng" dirty="0" smtClean="0">
                          <a:solidFill>
                            <a:schemeClr val="tx1"/>
                          </a:solidFill>
                        </a:rPr>
                        <a:t>clinical</a:t>
                      </a:r>
                      <a:r>
                        <a:rPr lang="en-GB" sz="1100" dirty="0" smtClean="0">
                          <a:solidFill>
                            <a:schemeClr val="tx1"/>
                          </a:solidFill>
                        </a:rPr>
                        <a:t> leadership of</a:t>
                      </a:r>
                      <a:r>
                        <a:rPr lang="en-GB" sz="1100" baseline="0" dirty="0" smtClean="0">
                          <a:solidFill>
                            <a:schemeClr val="tx1"/>
                          </a:solidFill>
                        </a:rPr>
                        <a:t> the CCG is delivering continued quality improvements</a:t>
                      </a:r>
                      <a:endParaRPr lang="en-GB" sz="1100" dirty="0">
                        <a:solidFill>
                          <a:schemeClr val="tx1"/>
                        </a:solidFill>
                      </a:endParaRPr>
                    </a:p>
                  </a:txBody>
                  <a:tcPr marL="108000" marR="108000" marT="108000" marB="108000" anchor="ctr"/>
                </a:tc>
              </a:tr>
              <a:tr h="1151221">
                <a:tc>
                  <a:txBody>
                    <a:bodyPr/>
                    <a:lstStyle/>
                    <a:p>
                      <a:pPr algn="r"/>
                      <a:r>
                        <a:rPr lang="en-GB" sz="1100" dirty="0" smtClean="0">
                          <a:solidFill>
                            <a:schemeClr val="tx1"/>
                          </a:solidFill>
                        </a:rPr>
                        <a:t>The </a:t>
                      </a:r>
                      <a:r>
                        <a:rPr lang="en-GB" sz="1100" u="sng" dirty="0" smtClean="0">
                          <a:solidFill>
                            <a:schemeClr val="tx1"/>
                          </a:solidFill>
                        </a:rPr>
                        <a:t>clinical</a:t>
                      </a:r>
                      <a:r>
                        <a:rPr lang="en-GB" sz="1100" dirty="0" smtClean="0">
                          <a:solidFill>
                            <a:schemeClr val="tx1"/>
                          </a:solidFill>
                        </a:rPr>
                        <a:t> leadership of the CCG is delivering continued improvements to reduce local health inequalities </a:t>
                      </a:r>
                      <a:endParaRPr lang="en-GB" sz="1100" dirty="0">
                        <a:solidFill>
                          <a:schemeClr val="tx1"/>
                        </a:solidFill>
                      </a:endParaRPr>
                    </a:p>
                  </a:txBody>
                  <a:tcPr marL="108000" marR="108000" marT="108000" marB="108000" anchor="ctr"/>
                </a:tc>
              </a:tr>
            </a:tbl>
          </a:graphicData>
        </a:graphic>
      </p:graphicFrame>
    </p:spTree>
    <p:extLst>
      <p:ext uri="{BB962C8B-B14F-4D97-AF65-F5344CB8AC3E}">
        <p14:creationId xmlns:p14="http://schemas.microsoft.com/office/powerpoint/2010/main" val="463493296"/>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a:t>
            </a:r>
            <a:r>
              <a:rPr lang="en-GB" sz="2000" u="sng" dirty="0" smtClean="0"/>
              <a:t>clinical</a:t>
            </a:r>
            <a:r>
              <a:rPr lang="en-GB" sz="2000" dirty="0" smtClean="0"/>
              <a:t> leadership of the CCG…?</a:t>
            </a:r>
            <a:endParaRPr lang="en-GB" sz="2000" dirty="0"/>
          </a:p>
        </p:txBody>
      </p:sp>
      <p:sp>
        <p:nvSpPr>
          <p:cNvPr id="10" name="D_d06bbf48f9f9983c"/>
          <p:cNvSpPr>
            <a:spLocks noGrp="1"/>
          </p:cNvSpPr>
          <p:nvPr>
            <p:ph type="body" sz="quarter" idx="12"/>
          </p:nvPr>
        </p:nvSpPr>
        <p:spPr>
          <a:xfrm>
            <a:off x="231548" y="5988956"/>
            <a:ext cx="6238875" cy="349251"/>
          </a:xfrm>
        </p:spPr>
        <p:txBody>
          <a:bodyPr/>
          <a:lstStyle/>
          <a:p>
            <a:r>
              <a:rPr lang="en-GB" sz="1000" dirty="0" smtClean="0"/>
              <a:t>Total responses : All stakeholders (2015: 73); (2014: 71)
Sheffield CCG</a:t>
            </a:r>
            <a:endParaRPr lang="en-GB" sz="1000" dirty="0"/>
          </a:p>
        </p:txBody>
      </p:sp>
      <p:graphicFrame>
        <p:nvGraphicFramePr>
          <p:cNvPr id="9" name="D_13b744af01e2c21a"/>
          <p:cNvGraphicFramePr/>
          <p:nvPr>
            <p:extLst>
              <p:ext uri="{D42A27DB-BD31-4B8C-83A1-F6EECF244321}">
                <p14:modId xmlns:p14="http://schemas.microsoft.com/office/powerpoint/2010/main" val="1704739973"/>
              </p:ext>
            </p:extLst>
          </p:nvPr>
        </p:nvGraphicFramePr>
        <p:xfrm>
          <a:off x="0" y="1321598"/>
          <a:ext cx="4243552" cy="4614745"/>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There is clear and visible </a:t>
            </a:r>
            <a:r>
              <a:rPr lang="en-GB" sz="1600" b="0" i="0" u="sng" dirty="0" smtClean="0"/>
              <a:t>clinical</a:t>
            </a:r>
            <a:r>
              <a:rPr lang="en-GB" sz="1600" b="0" i="0" dirty="0" smtClean="0"/>
              <a:t> leadership of the CCG</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70296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1" name="D_169203f840ba3b70_CalcTable"/>
          <p:cNvGraphicFramePr>
            <a:graphicFrameLocks noGrp="1"/>
          </p:cNvGraphicFramePr>
          <p:nvPr>
            <p:ph sz="quarter" idx="10"/>
            <p:extLst>
              <p:ext uri="{D42A27DB-BD31-4B8C-83A1-F6EECF244321}">
                <p14:modId xmlns:p14="http://schemas.microsoft.com/office/powerpoint/2010/main" val="3014501037"/>
              </p:ext>
            </p:extLst>
          </p:nvPr>
        </p:nvGraphicFramePr>
        <p:xfrm>
          <a:off x="4391825" y="1772816"/>
          <a:ext cx="5412574" cy="3806901"/>
        </p:xfrm>
        <a:graphic>
          <a:graphicData uri="http://schemas.openxmlformats.org/drawingml/2006/table">
            <a:tbl>
              <a:tblPr firstRow="1" bandRow="1">
                <a:tableStyleId>{ED083AE6-46FA-4A59-8FB0-9F97EB10719F}</a:tableStyleId>
              </a:tblPr>
              <a:tblGrid>
                <a:gridCol w="2148675"/>
                <a:gridCol w="688774"/>
                <a:gridCol w="1243429"/>
                <a:gridCol w="1331696"/>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71% (39)</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11% (6)</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2" name="D_169203f840ba3b70" hidden="1"/>
          <p:cNvGraphicFramePr/>
          <p:nvPr>
            <p:extLst>
              <p:ext uri="{D42A27DB-BD31-4B8C-83A1-F6EECF244321}">
                <p14:modId xmlns:p14="http://schemas.microsoft.com/office/powerpoint/2010/main" val="1319322258"/>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274505321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_adc4dc260361e83c_CalcTable"/>
          <p:cNvGraphicFramePr>
            <a:graphicFrameLocks noGrp="1"/>
          </p:cNvGraphicFramePr>
          <p:nvPr>
            <p:extLst>
              <p:ext uri="{D42A27DB-BD31-4B8C-83A1-F6EECF244321}">
                <p14:modId xmlns:p14="http://schemas.microsoft.com/office/powerpoint/2010/main" val="13897494"/>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73% (53)</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5" name="D_54aed456a426103c_CalcTable"/>
          <p:cNvGraphicFramePr>
            <a:graphicFrameLocks noGrp="1"/>
          </p:cNvGraphicFramePr>
          <p:nvPr>
            <p:extLst>
              <p:ext uri="{D42A27DB-BD31-4B8C-83A1-F6EECF244321}">
                <p14:modId xmlns:p14="http://schemas.microsoft.com/office/powerpoint/2010/main" val="1097830422"/>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77% (55)</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adc4dc260361e83c" hidden="1"/>
          <p:cNvGraphicFramePr/>
          <p:nvPr>
            <p:extLst>
              <p:ext uri="{D42A27DB-BD31-4B8C-83A1-F6EECF244321}">
                <p14:modId xmlns:p14="http://schemas.microsoft.com/office/powerpoint/2010/main" val="3174823403"/>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54aed456a426103c" hidden="1"/>
          <p:cNvGraphicFramePr/>
          <p:nvPr>
            <p:extLst>
              <p:ext uri="{D42A27DB-BD31-4B8C-83A1-F6EECF244321}">
                <p14:modId xmlns:p14="http://schemas.microsoft.com/office/powerpoint/2010/main" val="893247100"/>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795775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11864699"/>
              </p:ext>
            </p:extLst>
          </p:nvPr>
        </p:nvGraphicFramePr>
        <p:xfrm>
          <a:off x="73472" y="971727"/>
          <a:ext cx="4824537" cy="1127760"/>
        </p:xfrm>
        <a:graphic>
          <a:graphicData uri="http://schemas.openxmlformats.org/drawingml/2006/table">
            <a:tbl>
              <a:tblPr firstRow="1" bandRow="1">
                <a:tableStyleId>{5C22544A-7EE6-4342-B048-85BDC9FD1C3A}</a:tableStyleId>
              </a:tblPr>
              <a:tblGrid>
                <a:gridCol w="1608179"/>
                <a:gridCol w="1608179"/>
                <a:gridCol w="1608179"/>
              </a:tblGrid>
              <a:tr h="191117">
                <a:tc gridSpan="3">
                  <a:txBody>
                    <a:bodyPr/>
                    <a:lstStyle/>
                    <a:p>
                      <a:pPr algn="ctr"/>
                      <a:r>
                        <a:rPr lang="en-GB" sz="1200" u="sng" dirty="0" smtClean="0">
                          <a:solidFill>
                            <a:schemeClr val="tx1"/>
                          </a:solidFill>
                        </a:rPr>
                        <a:t>KEY</a:t>
                      </a:r>
                      <a:endParaRPr lang="en-GB" sz="1200" u="sng" dirty="0">
                        <a:solidFill>
                          <a:schemeClr val="tx1"/>
                        </a:solidFill>
                      </a:endParaRPr>
                    </a:p>
                  </a:txBody>
                  <a:tcPr>
                    <a:noFill/>
                  </a:tcPr>
                </a:tc>
                <a:tc hMerge="1">
                  <a:txBody>
                    <a:bodyPr/>
                    <a:lstStyle/>
                    <a:p>
                      <a:endParaRPr lang="en-GB" dirty="0"/>
                    </a:p>
                  </a:txBody>
                  <a:tcPr>
                    <a:solidFill>
                      <a:srgbClr val="FFC000"/>
                    </a:solidFill>
                  </a:tcPr>
                </a:tc>
                <a:tc hMerge="1">
                  <a:txBody>
                    <a:bodyPr/>
                    <a:lstStyle/>
                    <a:p>
                      <a:endParaRPr lang="en-GB" dirty="0"/>
                    </a:p>
                  </a:txBody>
                  <a:tcPr>
                    <a:solidFill>
                      <a:schemeClr val="accent6"/>
                    </a:solidFill>
                  </a:tcPr>
                </a:tc>
              </a:tr>
              <a:tr h="518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top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middle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bottom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r>
              <a:tr h="139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5"/>
                    </a:solidFill>
                  </a:tcPr>
                </a:tc>
              </a:tr>
            </a:tbl>
          </a:graphicData>
        </a:graphic>
      </p:graphicFrame>
      <p:sp>
        <p:nvSpPr>
          <p:cNvPr id="2" name="Title 1"/>
          <p:cNvSpPr>
            <a:spLocks noGrp="1"/>
          </p:cNvSpPr>
          <p:nvPr>
            <p:ph type="title"/>
          </p:nvPr>
        </p:nvSpPr>
        <p:spPr/>
        <p:txBody>
          <a:bodyPr anchor="ctr"/>
          <a:lstStyle/>
          <a:p>
            <a:r>
              <a:rPr lang="en-GB" sz="2000" dirty="0"/>
              <a:t>Monitoring the quality of services</a:t>
            </a:r>
          </a:p>
        </p:txBody>
      </p:sp>
      <p:sp>
        <p:nvSpPr>
          <p:cNvPr id="12" name="D_7bfe28807d9330e8"/>
          <p:cNvSpPr txBox="1"/>
          <p:nvPr/>
        </p:nvSpPr>
        <p:spPr>
          <a:xfrm>
            <a:off x="6177136" y="6587480"/>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16" name="D_5f3f2349e50b9f38"/>
          <p:cNvSpPr txBox="1">
            <a:spLocks/>
          </p:cNvSpPr>
          <p:nvPr/>
        </p:nvSpPr>
        <p:spPr>
          <a:xfrm>
            <a:off x="2762108" y="6561559"/>
            <a:ext cx="2542799" cy="205730"/>
          </a:xfrm>
          <a:prstGeom prst="rect">
            <a:avLst/>
          </a:prstGeom>
          <a:no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1100" kern="0" dirty="0" smtClean="0">
                <a:solidFill>
                  <a:schemeClr val="tx1"/>
                </a:solidFill>
              </a:rPr>
              <a:t>Sheffield CCG</a:t>
            </a:r>
            <a:endParaRPr lang="en-GB" sz="1100" kern="0" dirty="0">
              <a:solidFill>
                <a:schemeClr val="tx1"/>
              </a:solidFill>
            </a:endParaRPr>
          </a:p>
        </p:txBody>
      </p:sp>
      <p:graphicFrame>
        <p:nvGraphicFramePr>
          <p:cNvPr id="4" name="Ipsos Ribbon Rules" hidden="1"/>
          <p:cNvGraphicFramePr/>
          <p:nvPr>
            <p:extLst>
              <p:ext uri="{D42A27DB-BD31-4B8C-83A1-F6EECF244321}">
                <p14:modId xmlns:p14="http://schemas.microsoft.com/office/powerpoint/2010/main" val="252136847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_d99f8ffb756190b0"/>
          <p:cNvGraphicFramePr>
            <a:graphicFrameLocks noGrp="1"/>
          </p:cNvGraphicFramePr>
          <p:nvPr>
            <p:extLst>
              <p:ext uri="{D42A27DB-BD31-4B8C-83A1-F6EECF244321}">
                <p14:modId xmlns:p14="http://schemas.microsoft.com/office/powerpoint/2010/main" val="3521034044"/>
              </p:ext>
            </p:extLst>
          </p:nvPr>
        </p:nvGraphicFramePr>
        <p:xfrm>
          <a:off x="81155" y="951006"/>
          <a:ext cx="9745200" cy="4206187"/>
        </p:xfrm>
        <a:graphic>
          <a:graphicData uri="http://schemas.openxmlformats.org/drawingml/2006/table">
            <a:tbl>
              <a:tblPr firstRow="1" bandRow="1">
                <a:tableStyleId>{5C22544A-7EE6-4342-B048-85BDC9FD1C3A}</a:tableStyleId>
              </a:tblPr>
              <a:tblGrid>
                <a:gridCol w="4849200"/>
                <a:gridCol w="1224000"/>
                <a:gridCol w="1224000"/>
                <a:gridCol w="1224000"/>
                <a:gridCol w="1224000"/>
              </a:tblGrid>
              <a:tr h="634169">
                <a:tc>
                  <a:txBody>
                    <a:bodyPr/>
                    <a:lstStyle/>
                    <a:p>
                      <a:pPr algn="l"/>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u="sng" dirty="0" smtClean="0">
                          <a:solidFill>
                            <a:schemeClr val="bg1"/>
                          </a:solidFill>
                        </a:rPr>
                        <a:t>COMPARISON GROUP</a:t>
                      </a:r>
                    </a:p>
                  </a:txBody>
                  <a:tcPr marL="108000" marR="108000" marT="108000" marB="108000" anchor="ctr">
                    <a:lnL w="12700" cmpd="sng">
                      <a:noFill/>
                    </a:lnL>
                    <a:lnR w="12700" cap="flat" cmpd="sng" algn="ctr">
                      <a:solidFill>
                        <a:srgbClr val="8CD8DC"/>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hMerge="1">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997760">
                <a:tc>
                  <a:txBody>
                    <a:bodyPr/>
                    <a:lstStyle/>
                    <a:p>
                      <a:pPr algn="l"/>
                      <a:endParaRPr lang="en-GB" sz="1200" u="sng" dirty="0">
                        <a:solidFill>
                          <a:schemeClr val="bg1"/>
                        </a:solidFill>
                      </a:endParaRPr>
                    </a:p>
                  </a:txBody>
                  <a:tcPr marL="108000" marR="108000" marT="108000" marB="108000" anchor="ct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u="none" dirty="0" smtClean="0">
                          <a:solidFill>
                            <a:schemeClr val="bg1"/>
                          </a:solidFill>
                        </a:rPr>
                        <a:t>CCG in 2014</a:t>
                      </a:r>
                    </a:p>
                    <a:p>
                      <a:pPr algn="ctr"/>
                      <a:r>
                        <a:rPr lang="en-GB" sz="1200" b="1" i="1" u="none" dirty="0" smtClean="0">
                          <a:solidFill>
                            <a:schemeClr val="bg1"/>
                          </a:solidFill>
                        </a:rPr>
                        <a:t>(Base: 71)</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in 2015</a:t>
                      </a:r>
                    </a:p>
                    <a:p>
                      <a:pPr algn="ctr"/>
                      <a:r>
                        <a:rPr lang="en-GB" sz="1200" b="1" i="1" u="none" dirty="0" smtClean="0">
                          <a:solidFill>
                            <a:schemeClr val="bg1"/>
                          </a:solidFill>
                        </a:rPr>
                        <a:t>(Base: 73)</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Cluster</a:t>
                      </a:r>
                    </a:p>
                    <a:p>
                      <a:pPr algn="ctr"/>
                      <a:r>
                        <a:rPr lang="en-GB" sz="1200" b="1" i="1" u="none" dirty="0" smtClean="0">
                          <a:solidFill>
                            <a:schemeClr val="bg1"/>
                          </a:solidFill>
                        </a:rPr>
                        <a:t>(Base: 926)</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All</a:t>
                      </a:r>
                      <a:r>
                        <a:rPr lang="en-GB" sz="1200" b="1" u="none" baseline="0" dirty="0" smtClean="0">
                          <a:solidFill>
                            <a:schemeClr val="bg1"/>
                          </a:solidFill>
                        </a:rPr>
                        <a:t> CCGs</a:t>
                      </a:r>
                    </a:p>
                    <a:p>
                      <a:pPr algn="ctr"/>
                      <a:r>
                        <a:rPr lang="en-GB" sz="1200" b="1" i="1" u="none" baseline="0" dirty="0" smtClean="0">
                          <a:solidFill>
                            <a:schemeClr val="bg1"/>
                          </a:solidFill>
                        </a:rPr>
                        <a:t>(Base: 8472)</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83616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Confidence that CCG effectively monitors the quality of the services it commissions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dirty="0" smtClean="0">
                          <a:solidFill>
                            <a:schemeClr val="bg1"/>
                          </a:solidFill>
                        </a:rPr>
                        <a:t>(% Strongly agree</a:t>
                      </a:r>
                      <a:r>
                        <a:rPr lang="en-GB" sz="1100" b="0" i="1" baseline="0" dirty="0" smtClean="0">
                          <a:solidFill>
                            <a:schemeClr val="bg1"/>
                          </a:solidFill>
                        </a:rPr>
                        <a:t>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65%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49%</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8690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Feel able to raise concerns</a:t>
                      </a:r>
                      <a:r>
                        <a:rPr lang="en-GB" sz="1100" b="0" baseline="0" dirty="0" smtClean="0">
                          <a:solidFill>
                            <a:schemeClr val="bg1"/>
                          </a:solidFill>
                        </a:rPr>
                        <a:t> about the quality of local services with the CCG</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dirty="0" smtClean="0">
                          <a:solidFill>
                            <a:schemeClr val="bg1"/>
                          </a:solidFill>
                        </a:rPr>
                        <a:t>(% Strongly agree</a:t>
                      </a:r>
                      <a:r>
                        <a:rPr lang="en-GB" sz="1100" b="0" i="1" baseline="0" dirty="0" smtClean="0">
                          <a:solidFill>
                            <a:schemeClr val="bg1"/>
                          </a:solidFill>
                        </a:rPr>
                        <a:t> / Tend to agree)</a:t>
                      </a:r>
                      <a:r>
                        <a:rPr lang="en-GB" sz="1100" b="0" baseline="0" dirty="0" smtClean="0">
                          <a:solidFill>
                            <a:schemeClr val="bg1"/>
                          </a:solidFill>
                        </a:rPr>
                        <a:t> </a:t>
                      </a:r>
                      <a:endParaRPr lang="en-GB" sz="1100" b="0"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87%</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smtClean="0">
                          <a:solidFill>
                            <a:schemeClr val="tx1"/>
                          </a:solidFill>
                          <a:latin typeface="+mn-lt"/>
                          <a:ea typeface="+mn-ea"/>
                          <a:cs typeface="+mn-cs"/>
                        </a:rPr>
                        <a:t>79%</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8690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Confidence in CCG to act on feedback</a:t>
                      </a:r>
                      <a:r>
                        <a:rPr lang="en-GB" sz="1100" b="0" baseline="0" dirty="0" smtClean="0">
                          <a:solidFill>
                            <a:schemeClr val="bg1"/>
                          </a:solidFill>
                        </a:rPr>
                        <a:t> it receives about the quality of services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dirty="0" smtClean="0">
                          <a:solidFill>
                            <a:schemeClr val="bg1"/>
                          </a:solidFill>
                        </a:rPr>
                        <a:t>(% Strongly agree</a:t>
                      </a:r>
                      <a:r>
                        <a:rPr lang="en-GB" sz="1100" b="0" i="1" baseline="0" dirty="0" smtClean="0">
                          <a:solidFill>
                            <a:schemeClr val="bg1"/>
                          </a:solidFill>
                        </a:rPr>
                        <a:t>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66%</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60%</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bl>
          </a:graphicData>
        </a:graphic>
      </p:graphicFrame>
    </p:spTree>
    <p:extLst>
      <p:ext uri="{BB962C8B-B14F-4D97-AF65-F5344CB8AC3E}">
        <p14:creationId xmlns:p14="http://schemas.microsoft.com/office/powerpoint/2010/main" val="2063193031"/>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a:t>
            </a:r>
            <a:r>
              <a:rPr lang="en-GB" sz="2000" u="sng" dirty="0" smtClean="0"/>
              <a:t>clinical</a:t>
            </a:r>
            <a:r>
              <a:rPr lang="en-GB" sz="2000" dirty="0" smtClean="0"/>
              <a:t> leadership of the CCG…?</a:t>
            </a:r>
            <a:endParaRPr lang="en-GB" sz="2000" dirty="0"/>
          </a:p>
        </p:txBody>
      </p:sp>
      <p:sp>
        <p:nvSpPr>
          <p:cNvPr id="10" name="D_8abc1c0f5d6fff29"/>
          <p:cNvSpPr>
            <a:spLocks noGrp="1"/>
          </p:cNvSpPr>
          <p:nvPr>
            <p:ph type="body" sz="quarter" idx="12"/>
          </p:nvPr>
        </p:nvSpPr>
        <p:spPr>
          <a:xfrm>
            <a:off x="260578" y="5988957"/>
            <a:ext cx="6238875" cy="349251"/>
          </a:xfrm>
        </p:spPr>
        <p:txBody>
          <a:bodyPr/>
          <a:lstStyle/>
          <a:p>
            <a:r>
              <a:rPr lang="en-GB" sz="1000" dirty="0" smtClean="0"/>
              <a:t>Total responses : All stakeholders (2015: 73); (2014: 71)
Sheffield CCG</a:t>
            </a:r>
            <a:endParaRPr lang="en-GB" sz="1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I have confidence in the </a:t>
            </a:r>
            <a:r>
              <a:rPr lang="en-GB" sz="1600" b="0" i="0" u="sng" dirty="0" smtClean="0"/>
              <a:t>clinical</a:t>
            </a:r>
            <a:r>
              <a:rPr lang="en-GB" sz="1600" b="0" i="0" dirty="0" smtClean="0"/>
              <a:t> leadership of the CCG to deliver its plans and priorities</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68845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1" name="D_7bc203a5a1e5e85d_CalcTable"/>
          <p:cNvGraphicFramePr>
            <a:graphicFrameLocks noGrp="1"/>
          </p:cNvGraphicFramePr>
          <p:nvPr>
            <p:ph sz="quarter" idx="10"/>
            <p:extLst>
              <p:ext uri="{D42A27DB-BD31-4B8C-83A1-F6EECF244321}">
                <p14:modId xmlns:p14="http://schemas.microsoft.com/office/powerpoint/2010/main" val="1226623231"/>
              </p:ext>
            </p:extLst>
          </p:nvPr>
        </p:nvGraphicFramePr>
        <p:xfrm>
          <a:off x="4353723" y="1772816"/>
          <a:ext cx="5457720" cy="3806901"/>
        </p:xfrm>
        <a:graphic>
          <a:graphicData uri="http://schemas.openxmlformats.org/drawingml/2006/table">
            <a:tbl>
              <a:tblPr firstRow="1" bandRow="1">
                <a:tableStyleId>{ED083AE6-46FA-4A59-8FB0-9F97EB10719F}</a:tableStyleId>
              </a:tblPr>
              <a:tblGrid>
                <a:gridCol w="2145353"/>
                <a:gridCol w="648072"/>
                <a:gridCol w="1296144"/>
                <a:gridCol w="1368151"/>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58% (32)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13% (7)</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2" name="D_7cb7dde9dadbb107"/>
          <p:cNvGraphicFramePr/>
          <p:nvPr>
            <p:extLst>
              <p:ext uri="{D42A27DB-BD31-4B8C-83A1-F6EECF244321}">
                <p14:modId xmlns:p14="http://schemas.microsoft.com/office/powerpoint/2010/main" val="1931968450"/>
              </p:ext>
            </p:extLst>
          </p:nvPr>
        </p:nvGraphicFramePr>
        <p:xfrm>
          <a:off x="0" y="1321598"/>
          <a:ext cx="4243552" cy="4614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_7bc203a5a1e5e85d" hidden="1"/>
          <p:cNvGraphicFramePr/>
          <p:nvPr>
            <p:extLst>
              <p:ext uri="{D42A27DB-BD31-4B8C-83A1-F6EECF244321}">
                <p14:modId xmlns:p14="http://schemas.microsoft.com/office/powerpoint/2010/main" val="236686390"/>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98642719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_9117bdf2acc7ff29_CalcTable"/>
          <p:cNvGraphicFramePr>
            <a:graphicFrameLocks noGrp="1"/>
          </p:cNvGraphicFramePr>
          <p:nvPr>
            <p:extLst>
              <p:ext uri="{D42A27DB-BD31-4B8C-83A1-F6EECF244321}">
                <p14:modId xmlns:p14="http://schemas.microsoft.com/office/powerpoint/2010/main" val="2256230948"/>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62% (45)</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ac8636d1fac7ff29_CalcTable"/>
          <p:cNvGraphicFramePr>
            <a:graphicFrameLocks noGrp="1"/>
          </p:cNvGraphicFramePr>
          <p:nvPr>
            <p:extLst>
              <p:ext uri="{D42A27DB-BD31-4B8C-83A1-F6EECF244321}">
                <p14:modId xmlns:p14="http://schemas.microsoft.com/office/powerpoint/2010/main" val="861069880"/>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65% (46)</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7" name="D_9117bdf2acc7ff29" hidden="1"/>
          <p:cNvGraphicFramePr/>
          <p:nvPr>
            <p:extLst>
              <p:ext uri="{D42A27DB-BD31-4B8C-83A1-F6EECF244321}">
                <p14:modId xmlns:p14="http://schemas.microsoft.com/office/powerpoint/2010/main" val="113138831"/>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D_ac8636d1fac7ff29" hidden="1"/>
          <p:cNvGraphicFramePr/>
          <p:nvPr>
            <p:extLst>
              <p:ext uri="{D42A27DB-BD31-4B8C-83A1-F6EECF244321}">
                <p14:modId xmlns:p14="http://schemas.microsoft.com/office/powerpoint/2010/main" val="3350437087"/>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02415786"/>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a:t>
            </a:r>
            <a:r>
              <a:rPr lang="en-GB" sz="2000" u="sng" dirty="0" smtClean="0"/>
              <a:t>clinical</a:t>
            </a:r>
            <a:r>
              <a:rPr lang="en-GB" sz="2000" dirty="0" smtClean="0"/>
              <a:t> leadership of the CCG…?</a:t>
            </a:r>
            <a:endParaRPr lang="en-GB" sz="2000" dirty="0"/>
          </a:p>
        </p:txBody>
      </p:sp>
      <p:sp>
        <p:nvSpPr>
          <p:cNvPr id="10" name="D_9ed4a656aceec2cd"/>
          <p:cNvSpPr>
            <a:spLocks noGrp="1"/>
          </p:cNvSpPr>
          <p:nvPr>
            <p:ph type="body" sz="quarter" idx="12"/>
          </p:nvPr>
        </p:nvSpPr>
        <p:spPr>
          <a:xfrm>
            <a:off x="246063" y="5988956"/>
            <a:ext cx="6238875" cy="349251"/>
          </a:xfrm>
        </p:spPr>
        <p:txBody>
          <a:bodyPr/>
          <a:lstStyle/>
          <a:p>
            <a:r>
              <a:rPr lang="en-GB" sz="1000" dirty="0" smtClean="0"/>
              <a:t>Total responses : All stakeholders (2015: 73); (2014: 71)
Sheffield CCG</a:t>
            </a:r>
            <a:endParaRPr lang="en-GB" sz="1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a:t>
            </a:r>
            <a:r>
              <a:rPr lang="en-GB" sz="1600" b="0" i="0" u="sng" dirty="0" smtClean="0"/>
              <a:t>clinical</a:t>
            </a:r>
            <a:r>
              <a:rPr lang="en-GB" sz="1600" b="0" i="0" dirty="0" smtClean="0"/>
              <a:t> leadership of the CCG is delivering continued quality improvements</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70296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1" name="D_219db80b19387556_CalcTable"/>
          <p:cNvGraphicFramePr>
            <a:graphicFrameLocks noGrp="1"/>
          </p:cNvGraphicFramePr>
          <p:nvPr>
            <p:ph sz="quarter" idx="10"/>
            <p:extLst>
              <p:ext uri="{D42A27DB-BD31-4B8C-83A1-F6EECF244321}">
                <p14:modId xmlns:p14="http://schemas.microsoft.com/office/powerpoint/2010/main" val="3914802570"/>
              </p:ext>
            </p:extLst>
          </p:nvPr>
        </p:nvGraphicFramePr>
        <p:xfrm>
          <a:off x="4341024" y="1772816"/>
          <a:ext cx="5457719" cy="3806901"/>
        </p:xfrm>
        <a:graphic>
          <a:graphicData uri="http://schemas.openxmlformats.org/drawingml/2006/table">
            <a:tbl>
              <a:tblPr firstRow="1" bandRow="1">
                <a:tableStyleId>{ED083AE6-46FA-4A59-8FB0-9F97EB10719F}</a:tableStyleId>
              </a:tblPr>
              <a:tblGrid>
                <a:gridCol w="2123586"/>
                <a:gridCol w="663777"/>
                <a:gridCol w="1327553"/>
                <a:gridCol w="1342803"/>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45% (25)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22% (12)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2" name="D_eb04ebc5ccd338ab"/>
          <p:cNvGraphicFramePr/>
          <p:nvPr>
            <p:extLst>
              <p:ext uri="{D42A27DB-BD31-4B8C-83A1-F6EECF244321}">
                <p14:modId xmlns:p14="http://schemas.microsoft.com/office/powerpoint/2010/main" val="133470551"/>
              </p:ext>
            </p:extLst>
          </p:nvPr>
        </p:nvGraphicFramePr>
        <p:xfrm>
          <a:off x="0" y="1321598"/>
          <a:ext cx="4243552" cy="4614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_219db80b19387556" hidden="1"/>
          <p:cNvGraphicFramePr/>
          <p:nvPr>
            <p:extLst>
              <p:ext uri="{D42A27DB-BD31-4B8C-83A1-F6EECF244321}">
                <p14:modId xmlns:p14="http://schemas.microsoft.com/office/powerpoint/2010/main" val="946861103"/>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97027765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_0dd71ae1dbe686cd_CalcTable"/>
          <p:cNvGraphicFramePr>
            <a:graphicFrameLocks noGrp="1"/>
          </p:cNvGraphicFramePr>
          <p:nvPr>
            <p:extLst>
              <p:ext uri="{D42A27DB-BD31-4B8C-83A1-F6EECF244321}">
                <p14:modId xmlns:p14="http://schemas.microsoft.com/office/powerpoint/2010/main" val="1565750565"/>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48% (35)</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a44cedc3169586cd_CalcTable"/>
          <p:cNvGraphicFramePr>
            <a:graphicFrameLocks noGrp="1"/>
          </p:cNvGraphicFramePr>
          <p:nvPr>
            <p:extLst>
              <p:ext uri="{D42A27DB-BD31-4B8C-83A1-F6EECF244321}">
                <p14:modId xmlns:p14="http://schemas.microsoft.com/office/powerpoint/2010/main" val="304349263"/>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56% (40)</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7" name="D_0dd71ae1dbe686cd" hidden="1"/>
          <p:cNvGraphicFramePr/>
          <p:nvPr>
            <p:extLst>
              <p:ext uri="{D42A27DB-BD31-4B8C-83A1-F6EECF244321}">
                <p14:modId xmlns:p14="http://schemas.microsoft.com/office/powerpoint/2010/main" val="2594393209"/>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D_a44cedc3169586cd" hidden="1"/>
          <p:cNvGraphicFramePr/>
          <p:nvPr>
            <p:extLst>
              <p:ext uri="{D42A27DB-BD31-4B8C-83A1-F6EECF244321}">
                <p14:modId xmlns:p14="http://schemas.microsoft.com/office/powerpoint/2010/main" val="219015994"/>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5436875"/>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a:t>
            </a:r>
            <a:r>
              <a:rPr lang="en-GB" sz="2000" u="sng" dirty="0" smtClean="0"/>
              <a:t>clinical</a:t>
            </a:r>
            <a:r>
              <a:rPr lang="en-GB" sz="2000" dirty="0" smtClean="0"/>
              <a:t> leadership of the CCG…?</a:t>
            </a:r>
            <a:endParaRPr lang="en-GB" sz="2000" dirty="0"/>
          </a:p>
        </p:txBody>
      </p:sp>
      <p:sp>
        <p:nvSpPr>
          <p:cNvPr id="10" name="D_cc32de5b302e7b27"/>
          <p:cNvSpPr>
            <a:spLocks noGrp="1"/>
          </p:cNvSpPr>
          <p:nvPr>
            <p:ph type="body" sz="quarter" idx="12"/>
          </p:nvPr>
        </p:nvSpPr>
        <p:spPr>
          <a:xfrm>
            <a:off x="246063" y="5988956"/>
            <a:ext cx="6238875" cy="349251"/>
          </a:xfrm>
        </p:spPr>
        <p:txBody>
          <a:bodyPr/>
          <a:lstStyle/>
          <a:p>
            <a:r>
              <a:rPr lang="en-GB" sz="1000" dirty="0" smtClean="0"/>
              <a:t>Total responses : All stakeholders (73) 
Sheffield CCG</a:t>
            </a:r>
            <a:endParaRPr lang="en-GB" sz="1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637849"/>
          </a:xfrm>
          <a:solidFill>
            <a:schemeClr val="accent2">
              <a:lumMod val="75000"/>
            </a:schemeClr>
          </a:solidFill>
        </p:spPr>
        <p:txBody>
          <a:bodyPr/>
          <a:lstStyle/>
          <a:p>
            <a:r>
              <a:rPr lang="en-GB" sz="1600" b="0" i="0" dirty="0"/>
              <a:t>The </a:t>
            </a:r>
            <a:r>
              <a:rPr lang="en-GB" sz="1600" b="0" i="0" u="sng" dirty="0"/>
              <a:t>clinical</a:t>
            </a:r>
            <a:r>
              <a:rPr lang="en-GB" sz="1600" b="0" i="0" dirty="0"/>
              <a:t> leadership of the CCG is delivering continued improvements to reduce local health inequalities </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484782"/>
            <a:ext cx="5699760" cy="44784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484784"/>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1" name="D_d69f82808512fdc1_CalcTable"/>
          <p:cNvGraphicFramePr>
            <a:graphicFrameLocks noGrp="1"/>
          </p:cNvGraphicFramePr>
          <p:nvPr>
            <p:ph sz="quarter" idx="10"/>
            <p:extLst>
              <p:ext uri="{D42A27DB-BD31-4B8C-83A1-F6EECF244321}">
                <p14:modId xmlns:p14="http://schemas.microsoft.com/office/powerpoint/2010/main" val="3752464872"/>
              </p:ext>
            </p:extLst>
          </p:nvPr>
        </p:nvGraphicFramePr>
        <p:xfrm>
          <a:off x="4341024" y="1772816"/>
          <a:ext cx="5457719" cy="3806901"/>
        </p:xfrm>
        <a:graphic>
          <a:graphicData uri="http://schemas.openxmlformats.org/drawingml/2006/table">
            <a:tbl>
              <a:tblPr firstRow="1" bandRow="1">
                <a:tableStyleId>{ED083AE6-46FA-4A59-8FB0-9F97EB10719F}</a:tableStyleId>
              </a:tblPr>
              <a:tblGrid>
                <a:gridCol w="2123586"/>
                <a:gridCol w="663777"/>
                <a:gridCol w="1327553"/>
                <a:gridCol w="1342803"/>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45% (25)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24% (13)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2" name="D_e02bb6cea97d0116"/>
          <p:cNvGraphicFramePr/>
          <p:nvPr>
            <p:extLst>
              <p:ext uri="{D42A27DB-BD31-4B8C-83A1-F6EECF244321}">
                <p14:modId xmlns:p14="http://schemas.microsoft.com/office/powerpoint/2010/main" val="1774836731"/>
              </p:ext>
            </p:extLst>
          </p:nvPr>
        </p:nvGraphicFramePr>
        <p:xfrm>
          <a:off x="0" y="1321598"/>
          <a:ext cx="4243552" cy="4614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_d69f82808512fdc1" hidden="1"/>
          <p:cNvGraphicFramePr/>
          <p:nvPr>
            <p:extLst>
              <p:ext uri="{D42A27DB-BD31-4B8C-83A1-F6EECF244321}">
                <p14:modId xmlns:p14="http://schemas.microsoft.com/office/powerpoint/2010/main" val="99090004"/>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08241949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p:cNvSpPr txBox="1"/>
          <p:nvPr/>
        </p:nvSpPr>
        <p:spPr>
          <a:xfrm>
            <a:off x="239472" y="1470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Tree>
    <p:extLst>
      <p:ext uri="{BB962C8B-B14F-4D97-AF65-F5344CB8AC3E}">
        <p14:creationId xmlns:p14="http://schemas.microsoft.com/office/powerpoint/2010/main" val="1816727340"/>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Domain 6: Summary</a:t>
            </a:r>
            <a:endParaRPr lang="en-US" sz="2000" dirty="0"/>
          </a:p>
        </p:txBody>
      </p:sp>
      <p:graphicFrame>
        <p:nvGraphicFramePr>
          <p:cNvPr id="9" name="D_381986b85b942fef_CalcTable"/>
          <p:cNvGraphicFramePr>
            <a:graphicFrameLocks noGrp="1"/>
          </p:cNvGraphicFramePr>
          <p:nvPr>
            <p:extLst>
              <p:ext uri="{D42A27DB-BD31-4B8C-83A1-F6EECF244321}">
                <p14:modId xmlns:p14="http://schemas.microsoft.com/office/powerpoint/2010/main" val="3801581281"/>
              </p:ext>
            </p:extLst>
          </p:nvPr>
        </p:nvGraphicFramePr>
        <p:xfrm>
          <a:off x="277926" y="863963"/>
          <a:ext cx="9474625" cy="3657600"/>
        </p:xfrm>
        <a:graphic>
          <a:graphicData uri="http://schemas.openxmlformats.org/drawingml/2006/table">
            <a:tbl>
              <a:tblPr firstRow="1" bandRow="1">
                <a:tableStyleId>{073A0DAA-6AF3-43AB-8588-CEC1D06C72B9}</a:tableStyleId>
              </a:tblPr>
              <a:tblGrid>
                <a:gridCol w="6116927"/>
                <a:gridCol w="1521530"/>
                <a:gridCol w="1836168"/>
              </a:tblGrid>
              <a:tr h="188773">
                <a:tc gridSpan="2">
                  <a:txBody>
                    <a:bodyPr/>
                    <a:lstStyle/>
                    <a:p>
                      <a:pPr algn="l"/>
                      <a:endParaRPr lang="en-GB" sz="1200" dirty="0"/>
                    </a:p>
                  </a:txBody>
                  <a:tcP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baseline="0" dirty="0" smtClean="0"/>
                    </a:p>
                  </a:txBody>
                  <a:tcPr>
                    <a:lnB w="12700"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baseline="0" dirty="0" smtClean="0"/>
                        <a:t>Base</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rgbClr val="60C9CE"/>
                    </a:solidFill>
                  </a:tcPr>
                </a:tc>
              </a:tr>
              <a:tr h="0">
                <a:tc rowSpan="5">
                  <a:txBody>
                    <a:bodyPr/>
                    <a:lstStyle/>
                    <a:p>
                      <a:r>
                        <a:rPr lang="en-GB" sz="1200" baseline="0" dirty="0" smtClean="0"/>
                        <a:t>To what extent do you agree or disagree with the following statements about the overall </a:t>
                      </a:r>
                      <a:r>
                        <a:rPr lang="en-GB" sz="1200" u="sng" baseline="0" dirty="0" smtClean="0"/>
                        <a:t>leadership</a:t>
                      </a:r>
                      <a:r>
                        <a:rPr lang="en-GB" sz="1200" baseline="0" dirty="0" smtClean="0"/>
                        <a:t> of the CCG…?</a:t>
                      </a:r>
                    </a:p>
                    <a:p>
                      <a:endParaRPr lang="en-GB" sz="1200" baseline="0" dirty="0" smtClean="0"/>
                    </a:p>
                    <a:p>
                      <a:pPr marL="228600" indent="-228600">
                        <a:buFont typeface="+mj-lt"/>
                        <a:buAutoNum type="alphaUcPeriod"/>
                      </a:pPr>
                      <a:r>
                        <a:rPr lang="en-GB" sz="1200" baseline="0" dirty="0" smtClean="0"/>
                        <a:t>The leadership of the CCG has the necessary blend of skills and experience</a:t>
                      </a:r>
                    </a:p>
                    <a:p>
                      <a:pPr marL="228600" indent="-228600">
                        <a:buFont typeface="+mj-lt"/>
                        <a:buAutoNum type="alphaUcPeriod"/>
                      </a:pPr>
                      <a:endParaRPr lang="en-GB" sz="1200" baseline="0" dirty="0" smtClean="0"/>
                    </a:p>
                    <a:p>
                      <a:pPr marL="228600" indent="-228600">
                        <a:buFont typeface="+mj-lt"/>
                        <a:buAutoNum type="alphaUcPeriod"/>
                      </a:pPr>
                      <a:endParaRPr lang="en-GB" sz="1200" baseline="0" dirty="0" smtClean="0"/>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There is clear and visible leadership of the CCG</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I have confidence in the leadership of the CCG to deliver its plans and priorities</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The leadership of the CCG is delivering continued quality improvements</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I have confidence in the leadership of the CCG to deliver improved outcomes for patients</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algn="l"/>
                      <a:r>
                        <a:rPr lang="en-GB" sz="1100" i="0" baseline="0" smtClean="0"/>
                        <a:t>59% (43) strongly / tend to agree</a:t>
                      </a:r>
                      <a:endParaRPr lang="en-GB" sz="1100" baseline="0" dirty="0" smtClean="0"/>
                    </a:p>
                  </a:txBody>
                  <a:tcPr marT="540000" marB="36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nchor="b">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384005">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68% (50) strongly / tend to agree</a:t>
                      </a:r>
                      <a:endParaRPr lang="en-GB" sz="1100" baseline="0" dirty="0" smtClean="0"/>
                    </a:p>
                  </a:txBody>
                  <a:tcPr marT="72000" marB="1080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624107">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60% (44) strongly / tend to agree</a:t>
                      </a:r>
                      <a:endParaRPr lang="en-GB" sz="1100"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586717">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45% (33) strongly / tend to agree</a:t>
                      </a:r>
                      <a:endParaRPr lang="en-GB" sz="1100"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421395">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55% (40) strongly / tend to agree</a:t>
                      </a:r>
                      <a:endParaRPr lang="en-GB" sz="1100"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4" name="D_381986b85b942fef" hidden="1"/>
          <p:cNvGraphicFramePr/>
          <p:nvPr>
            <p:extLst>
              <p:ext uri="{D42A27DB-BD31-4B8C-83A1-F6EECF244321}">
                <p14:modId xmlns:p14="http://schemas.microsoft.com/office/powerpoint/2010/main" val="3591491043"/>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7"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Tree>
    <p:extLst>
      <p:ext uri="{BB962C8B-B14F-4D97-AF65-F5344CB8AC3E}">
        <p14:creationId xmlns:p14="http://schemas.microsoft.com/office/powerpoint/2010/main" val="213559940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Domain 6: Summary</a:t>
            </a:r>
            <a:endParaRPr lang="en-US" sz="2000" dirty="0"/>
          </a:p>
        </p:txBody>
      </p:sp>
      <p:graphicFrame>
        <p:nvGraphicFramePr>
          <p:cNvPr id="9" name="D_0c0f6f524f12f755_CalcTable"/>
          <p:cNvGraphicFramePr>
            <a:graphicFrameLocks noGrp="1"/>
          </p:cNvGraphicFramePr>
          <p:nvPr>
            <p:extLst>
              <p:ext uri="{D42A27DB-BD31-4B8C-83A1-F6EECF244321}">
                <p14:modId xmlns:p14="http://schemas.microsoft.com/office/powerpoint/2010/main" val="1289000617"/>
              </p:ext>
            </p:extLst>
          </p:nvPr>
        </p:nvGraphicFramePr>
        <p:xfrm>
          <a:off x="277926" y="863963"/>
          <a:ext cx="9474625" cy="2785721"/>
        </p:xfrm>
        <a:graphic>
          <a:graphicData uri="http://schemas.openxmlformats.org/drawingml/2006/table">
            <a:tbl>
              <a:tblPr firstRow="1" bandRow="1">
                <a:tableStyleId>{073A0DAA-6AF3-43AB-8588-CEC1D06C72B9}</a:tableStyleId>
              </a:tblPr>
              <a:tblGrid>
                <a:gridCol w="6116927"/>
                <a:gridCol w="1521530"/>
                <a:gridCol w="1836168"/>
              </a:tblGrid>
              <a:tr h="188773">
                <a:tc gridSpan="2">
                  <a:txBody>
                    <a:bodyPr/>
                    <a:lstStyle/>
                    <a:p>
                      <a:pPr algn="l"/>
                      <a:endParaRPr lang="en-GB" sz="1200" dirty="0"/>
                    </a:p>
                  </a:txBody>
                  <a:tcP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baseline="0" dirty="0" smtClean="0"/>
                    </a:p>
                  </a:txBody>
                  <a:tcPr>
                    <a:lnB w="12700"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baseline="0" dirty="0" smtClean="0"/>
                        <a:t>Base</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rgbClr val="60C9CE"/>
                    </a:solidFill>
                  </a:tcPr>
                </a:tc>
              </a:tr>
              <a:tr h="490517">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latin typeface="+mn-lt"/>
                          <a:ea typeface="+mn-ea"/>
                          <a:cs typeface="+mn-cs"/>
                        </a:rPr>
                        <a:t>To what extent do you agree or disagree with the following statements about the </a:t>
                      </a:r>
                      <a:r>
                        <a:rPr lang="en-GB" sz="1200" u="sng" kern="1200" baseline="0" dirty="0" smtClean="0">
                          <a:solidFill>
                            <a:schemeClr val="dk1"/>
                          </a:solidFill>
                          <a:latin typeface="+mn-lt"/>
                          <a:ea typeface="+mn-ea"/>
                          <a:cs typeface="+mn-cs"/>
                        </a:rPr>
                        <a:t>clinical</a:t>
                      </a:r>
                      <a:r>
                        <a:rPr lang="en-GB" sz="1200" kern="1200" baseline="0" dirty="0" smtClean="0">
                          <a:solidFill>
                            <a:schemeClr val="dk1"/>
                          </a:solidFill>
                          <a:latin typeface="+mn-lt"/>
                          <a:ea typeface="+mn-ea"/>
                          <a:cs typeface="+mn-cs"/>
                        </a:rPr>
                        <a:t> leadership of the CCG…?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dk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GB" sz="1200" kern="1200" baseline="0" dirty="0" smtClean="0">
                          <a:solidFill>
                            <a:schemeClr val="dk1"/>
                          </a:solidFill>
                          <a:latin typeface="+mn-lt"/>
                          <a:ea typeface="+mn-ea"/>
                          <a:cs typeface="+mn-cs"/>
                        </a:rPr>
                        <a:t>There is clear and visible clinical leadership of the CCG</a:t>
                      </a:r>
                    </a:p>
                    <a:p>
                      <a:pPr marL="228600" marR="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GB" sz="1200" kern="1200" baseline="0" dirty="0" smtClean="0">
                        <a:solidFill>
                          <a:schemeClr val="dk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GB" sz="1200" kern="1200" baseline="0" dirty="0" smtClean="0">
                          <a:solidFill>
                            <a:schemeClr val="dk1"/>
                          </a:solidFill>
                          <a:latin typeface="+mn-lt"/>
                          <a:ea typeface="+mn-ea"/>
                          <a:cs typeface="+mn-cs"/>
                        </a:rPr>
                        <a:t>I have confidence in the clinical leadership of the CCG to deliver its plans and priorities</a:t>
                      </a:r>
                    </a:p>
                    <a:p>
                      <a:pPr marL="228600" marR="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GB" sz="1200" kern="1200" baseline="0" dirty="0" smtClean="0">
                        <a:solidFill>
                          <a:schemeClr val="dk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GB" sz="1200" kern="1200" baseline="0" dirty="0" smtClean="0">
                          <a:solidFill>
                            <a:schemeClr val="dk1"/>
                          </a:solidFill>
                          <a:latin typeface="+mn-lt"/>
                          <a:ea typeface="+mn-ea"/>
                          <a:cs typeface="+mn-cs"/>
                        </a:rPr>
                        <a:t>The clinical leadership of the CCG is delivering continued quality improvements</a:t>
                      </a:r>
                    </a:p>
                    <a:p>
                      <a:pPr marL="228600" marR="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GB" sz="1200" kern="1200" baseline="0" dirty="0" smtClean="0">
                        <a:solidFill>
                          <a:schemeClr val="dk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GB" sz="1200" kern="1200" baseline="0" dirty="0" smtClean="0">
                          <a:solidFill>
                            <a:schemeClr val="dk1"/>
                          </a:solidFill>
                          <a:latin typeface="+mn-lt"/>
                          <a:ea typeface="+mn-ea"/>
                          <a:cs typeface="+mn-cs"/>
                        </a:rPr>
                        <a:t>The clinical leadership of the CCG is delivering continued improvements to reduce local health inequalities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200" kern="1200" baseline="0" dirty="0" smtClean="0">
                        <a:solidFill>
                          <a:schemeClr val="dk1"/>
                        </a:solidFill>
                        <a:latin typeface="+mn-lt"/>
                        <a:ea typeface="+mn-ea"/>
                        <a:cs typeface="+mn-cs"/>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16024">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baseline="0" smtClean="0"/>
                        <a:t>73% (53) strongly / tend to agree</a:t>
                      </a:r>
                      <a:endParaRPr lang="en-GB" sz="1100" b="0"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i="1" baseline="0" smtClean="0"/>
                        <a:t>All stakeholders  (73)</a:t>
                      </a:r>
                      <a:endParaRPr lang="en-GB" sz="1100" b="0" i="1" baseline="0" dirty="0" smtClean="0">
                        <a:solidFill>
                          <a:srgbClr val="FF0000"/>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05016">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baseline="0" smtClean="0"/>
                        <a:t>62% (45) strongly / tend to agree</a:t>
                      </a:r>
                      <a:endParaRPr lang="en-GB" sz="1100" b="0" baseline="0" dirty="0" smtClean="0"/>
                    </a:p>
                  </a:txBody>
                  <a:tcPr marT="108000" marB="360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i="1" baseline="0" smtClean="0"/>
                        <a:t>All stakeholders  (73)</a:t>
                      </a:r>
                      <a:endParaRPr lang="en-GB" sz="1100" b="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6004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baseline="0" smtClean="0"/>
                        <a:t>48% (35) strongly / tend to agree</a:t>
                      </a:r>
                      <a:endParaRPr lang="en-GB" sz="1100" b="0"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i="1" baseline="0" smtClean="0"/>
                        <a:t>All stakeholders  (73)</a:t>
                      </a:r>
                      <a:endParaRPr lang="en-GB" sz="1100" b="0" i="1" baseline="0" dirty="0" smtClean="0">
                        <a:solidFill>
                          <a:srgbClr val="FF0000"/>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62428">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baseline="0" smtClean="0"/>
                        <a:t>47% (34) strongly / tend to agree</a:t>
                      </a:r>
                      <a:endParaRPr lang="en-GB" sz="1100" b="0"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i="1" baseline="0" smtClean="0"/>
                        <a:t>All stakeholders  (73)</a:t>
                      </a:r>
                      <a:endParaRPr lang="en-GB" sz="1100" b="0" i="1" baseline="0" dirty="0" smtClean="0">
                        <a:solidFill>
                          <a:srgbClr val="FF0000"/>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bl>
          </a:graphicData>
        </a:graphic>
      </p:graphicFrame>
      <p:graphicFrame>
        <p:nvGraphicFramePr>
          <p:cNvPr id="4" name="D_0c0f6f524f12f755" hidden="1"/>
          <p:cNvGraphicFramePr/>
          <p:nvPr>
            <p:extLst>
              <p:ext uri="{D42A27DB-BD31-4B8C-83A1-F6EECF244321}">
                <p14:modId xmlns:p14="http://schemas.microsoft.com/office/powerpoint/2010/main" val="3103782990"/>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7"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Tree>
    <p:extLst>
      <p:ext uri="{BB962C8B-B14F-4D97-AF65-F5344CB8AC3E}">
        <p14:creationId xmlns:p14="http://schemas.microsoft.com/office/powerpoint/2010/main" val="127820863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412776"/>
            <a:ext cx="5637174" cy="4536504"/>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6: CCG comparisons</a:t>
            </a:r>
            <a:endParaRPr lang="en-GB" sz="2000" dirty="0"/>
          </a:p>
        </p:txBody>
      </p:sp>
      <p:sp>
        <p:nvSpPr>
          <p:cNvPr id="36" name="Rectangle 35"/>
          <p:cNvSpPr/>
          <p:nvPr/>
        </p:nvSpPr>
        <p:spPr bwMode="gray">
          <a:xfrm>
            <a:off x="6010806"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1ecaa56cd30bbc4c"/>
          <p:cNvGraphicFramePr/>
          <p:nvPr>
            <p:extLst>
              <p:ext uri="{D42A27DB-BD31-4B8C-83A1-F6EECF244321}">
                <p14:modId xmlns:p14="http://schemas.microsoft.com/office/powerpoint/2010/main" val="2302057387"/>
              </p:ext>
            </p:extLst>
          </p:nvPr>
        </p:nvGraphicFramePr>
        <p:xfrm>
          <a:off x="103876" y="4217209"/>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72962" y="3905895"/>
            <a:ext cx="5470106" cy="369332"/>
          </a:xfrm>
          <a:prstGeom prst="rect">
            <a:avLst/>
          </a:prstGeom>
          <a:noFill/>
        </p:spPr>
        <p:txBody>
          <a:bodyPr wrap="square" lIns="0" tIns="0" rIns="0" bIns="0" rtlCol="0">
            <a:spAutoFit/>
          </a:bodyPr>
          <a:lstStyle/>
          <a:p>
            <a:pPr algn="l"/>
            <a:r>
              <a:rPr lang="en-GB" b="1" dirty="0" smtClean="0"/>
              <a:t>Clear and visible leadership</a:t>
            </a:r>
            <a:endParaRPr lang="en-GB" b="1" dirty="0"/>
          </a:p>
          <a:p>
            <a:pPr algn="l"/>
            <a:r>
              <a:rPr lang="en-GB" sz="1000" b="1" dirty="0" smtClean="0">
                <a:solidFill>
                  <a:schemeClr val="tx1">
                    <a:lumMod val="75000"/>
                    <a:lumOff val="25000"/>
                  </a:schemeClr>
                </a:solidFill>
              </a:rPr>
              <a:t>There is clear and visible leadership of the CCG</a:t>
            </a:r>
            <a:endParaRPr lang="en-GB" sz="1800" b="1" dirty="0">
              <a:solidFill>
                <a:schemeClr val="tx1">
                  <a:lumMod val="75000"/>
                  <a:lumOff val="25000"/>
                </a:schemeClr>
              </a:solidFill>
            </a:endParaRPr>
          </a:p>
        </p:txBody>
      </p:sp>
      <p:sp>
        <p:nvSpPr>
          <p:cNvPr id="50" name="TextBox 49"/>
          <p:cNvSpPr txBox="1"/>
          <p:nvPr/>
        </p:nvSpPr>
        <p:spPr>
          <a:xfrm>
            <a:off x="236497" y="4509120"/>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sp>
        <p:nvSpPr>
          <p:cNvPr id="54" name="Rectangle 53"/>
          <p:cNvSpPr/>
          <p:nvPr/>
        </p:nvSpPr>
        <p:spPr bwMode="auto">
          <a:xfrm>
            <a:off x="212192" y="3806177"/>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lang="en-GB" sz="1800" dirty="0">
              <a:solidFill>
                <a:schemeClr val="bg1"/>
              </a:solidFill>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a3ca01307f796e2a"/>
          <p:cNvGraphicFramePr/>
          <p:nvPr>
            <p:extLst>
              <p:ext uri="{D42A27DB-BD31-4B8C-83A1-F6EECF244321}">
                <p14:modId xmlns:p14="http://schemas.microsoft.com/office/powerpoint/2010/main" val="1740583806"/>
              </p:ext>
            </p:extLst>
          </p:nvPr>
        </p:nvGraphicFramePr>
        <p:xfrm>
          <a:off x="105433" y="2204864"/>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57688" y="1486281"/>
            <a:ext cx="5426504" cy="935641"/>
          </a:xfrm>
          <a:prstGeom prst="rect">
            <a:avLst/>
          </a:prstGeom>
          <a:noFill/>
        </p:spPr>
        <p:txBody>
          <a:bodyPr wrap="square" lIns="0" tIns="0" rIns="0" bIns="0" rtlCol="0">
            <a:spAutoFit/>
          </a:bodyPr>
          <a:lstStyle/>
          <a:p>
            <a:pPr algn="l"/>
            <a:r>
              <a:rPr lang="en-GB" sz="1000" b="1" dirty="0">
                <a:solidFill>
                  <a:schemeClr val="tx1">
                    <a:lumMod val="75000"/>
                    <a:lumOff val="25000"/>
                  </a:schemeClr>
                </a:solidFill>
              </a:rPr>
              <a:t>To what extent do you agree or disagree with the following statements about the </a:t>
            </a:r>
            <a:r>
              <a:rPr lang="en-GB" sz="1000" b="1" u="sng" dirty="0">
                <a:solidFill>
                  <a:schemeClr val="tx1">
                    <a:lumMod val="75000"/>
                    <a:lumOff val="25000"/>
                  </a:schemeClr>
                </a:solidFill>
              </a:rPr>
              <a:t>overall leadership</a:t>
            </a:r>
            <a:r>
              <a:rPr lang="en-GB" sz="1000" b="1" dirty="0">
                <a:solidFill>
                  <a:schemeClr val="tx1">
                    <a:lumMod val="75000"/>
                    <a:lumOff val="25000"/>
                  </a:schemeClr>
                </a:solidFill>
              </a:rPr>
              <a:t> of the CCG…?</a:t>
            </a:r>
          </a:p>
          <a:p>
            <a:pPr algn="l"/>
            <a:endParaRPr lang="en-GB" b="1" dirty="0"/>
          </a:p>
          <a:p>
            <a:pPr algn="l"/>
            <a:r>
              <a:rPr lang="en-GB" b="1" dirty="0" smtClean="0"/>
              <a:t>Skills and experience of leadership</a:t>
            </a:r>
          </a:p>
          <a:p>
            <a:pPr algn="l"/>
            <a:r>
              <a:rPr lang="en-GB" sz="1000" b="1" dirty="0" smtClean="0">
                <a:solidFill>
                  <a:schemeClr val="tx1">
                    <a:lumMod val="75000"/>
                    <a:lumOff val="25000"/>
                  </a:schemeClr>
                </a:solidFill>
              </a:rPr>
              <a:t>The leadership of the CCG has the necessary blend of skills and experience</a:t>
            </a:r>
            <a:endParaRPr lang="en-GB" sz="1800" b="1" dirty="0" smtClean="0">
              <a:solidFill>
                <a:schemeClr val="tx1">
                  <a:lumMod val="75000"/>
                  <a:lumOff val="25000"/>
                </a:schemeClr>
              </a:solidFill>
            </a:endParaRPr>
          </a:p>
        </p:txBody>
      </p:sp>
      <p:sp>
        <p:nvSpPr>
          <p:cNvPr id="30" name="TextBox 29"/>
          <p:cNvSpPr txBox="1"/>
          <p:nvPr/>
        </p:nvSpPr>
        <p:spPr>
          <a:xfrm>
            <a:off x="272627" y="2566469"/>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a58a40ae503b3e4f"/>
          <p:cNvGraphicFramePr>
            <a:graphicFrameLocks noGrp="1"/>
          </p:cNvGraphicFramePr>
          <p:nvPr>
            <p:extLst>
              <p:ext uri="{D42A27DB-BD31-4B8C-83A1-F6EECF244321}">
                <p14:modId xmlns:p14="http://schemas.microsoft.com/office/powerpoint/2010/main" val="1628537306"/>
              </p:ext>
            </p:extLst>
          </p:nvPr>
        </p:nvGraphicFramePr>
        <p:xfrm>
          <a:off x="233472" y="3451098"/>
          <a:ext cx="5450721" cy="315840"/>
        </p:xfrm>
        <a:graphic>
          <a:graphicData uri="http://schemas.openxmlformats.org/drawingml/2006/table">
            <a:tbl>
              <a:tblPr firstRow="1" bandRow="1">
                <a:tableStyleId>{5C22544A-7EE6-4342-B048-85BDC9FD1C3A}</a:tableStyleId>
              </a:tblPr>
              <a:tblGrid>
                <a:gridCol w="686513"/>
                <a:gridCol w="864096"/>
                <a:gridCol w="975028"/>
                <a:gridCol w="1185779"/>
                <a:gridCol w="936104"/>
                <a:gridCol w="803201"/>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baseline="0" dirty="0" smtClean="0">
                          <a:solidFill>
                            <a:schemeClr val="tx1"/>
                          </a:solidFill>
                        </a:rPr>
                        <a:t>All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6a269ffd6fef564f"/>
          <p:cNvGraphicFramePr>
            <a:graphicFrameLocks noGrp="1"/>
          </p:cNvGraphicFramePr>
          <p:nvPr>
            <p:extLst>
              <p:ext uri="{D42A27DB-BD31-4B8C-83A1-F6EECF244321}">
                <p14:modId xmlns:p14="http://schemas.microsoft.com/office/powerpoint/2010/main" val="3638298690"/>
              </p:ext>
            </p:extLst>
          </p:nvPr>
        </p:nvGraphicFramePr>
        <p:xfrm>
          <a:off x="222832" y="5517232"/>
          <a:ext cx="5450721" cy="315840"/>
        </p:xfrm>
        <a:graphic>
          <a:graphicData uri="http://schemas.openxmlformats.org/drawingml/2006/table">
            <a:tbl>
              <a:tblPr firstRow="1" bandRow="1">
                <a:tableStyleId>{5C22544A-7EE6-4342-B048-85BDC9FD1C3A}</a:tableStyleId>
              </a:tblPr>
              <a:tblGrid>
                <a:gridCol w="686513"/>
                <a:gridCol w="864096"/>
                <a:gridCol w="975028"/>
                <a:gridCol w="1196419"/>
                <a:gridCol w="936104"/>
                <a:gridCol w="792561"/>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baseline="0" dirty="0" smtClean="0">
                          <a:solidFill>
                            <a:schemeClr val="tx1"/>
                          </a:solidFill>
                        </a:rPr>
                        <a:t>All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6" name="D_5f3f2349e50b9f38"/>
          <p:cNvSpPr txBox="1"/>
          <p:nvPr/>
        </p:nvSpPr>
        <p:spPr>
          <a:xfrm>
            <a:off x="136059" y="6093296"/>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graphicFrame>
        <p:nvGraphicFramePr>
          <p:cNvPr id="3" name="Ipsos Ribbon Rules" hidden="1"/>
          <p:cNvGraphicFramePr/>
          <p:nvPr>
            <p:extLst>
              <p:ext uri="{D42A27DB-BD31-4B8C-83A1-F6EECF244321}">
                <p14:modId xmlns:p14="http://schemas.microsoft.com/office/powerpoint/2010/main" val="83113628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D_e0a6265da30455e8"/>
          <p:cNvSpPr txBox="1">
            <a:spLocks/>
          </p:cNvSpPr>
          <p:nvPr/>
        </p:nvSpPr>
        <p:spPr bwMode="gray">
          <a:xfrm>
            <a:off x="6242854" y="3948561"/>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The majority of stakeholders agree that there is clear and visible leadership.</a:t>
            </a:r>
            <a:endParaRPr lang="en-GB" sz="1200" kern="0" dirty="0"/>
          </a:p>
        </p:txBody>
      </p:sp>
      <p:sp>
        <p:nvSpPr>
          <p:cNvPr id="34" name="D_ec8ac4f8efd63de8"/>
          <p:cNvSpPr txBox="1">
            <a:spLocks/>
          </p:cNvSpPr>
          <p:nvPr/>
        </p:nvSpPr>
        <p:spPr bwMode="gray">
          <a:xfrm>
            <a:off x="6249144" y="1577430"/>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Around half of stakeholders agree that the leadership of the CCG has the necessary blend of skills and experience.</a:t>
            </a:r>
            <a:endParaRPr lang="en-GB" sz="1200" kern="0" dirty="0"/>
          </a:p>
        </p:txBody>
      </p:sp>
      <p:graphicFrame>
        <p:nvGraphicFramePr>
          <p:cNvPr id="28" name="D_bfdd41e3b61ea0cf_CalcTable"/>
          <p:cNvGraphicFramePr>
            <a:graphicFrameLocks noGrp="1"/>
          </p:cNvGraphicFramePr>
          <p:nvPr>
            <p:extLst>
              <p:ext uri="{D42A27DB-BD31-4B8C-83A1-F6EECF244321}">
                <p14:modId xmlns:p14="http://schemas.microsoft.com/office/powerpoint/2010/main" val="3401537802"/>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1" name="D_24a9389f0f84c65f_CalcTable"/>
          <p:cNvGraphicFramePr>
            <a:graphicFrameLocks noGrp="1"/>
          </p:cNvGraphicFramePr>
          <p:nvPr>
            <p:extLst>
              <p:ext uri="{D42A27DB-BD31-4B8C-83A1-F6EECF244321}">
                <p14:modId xmlns:p14="http://schemas.microsoft.com/office/powerpoint/2010/main" val="1657842710"/>
              </p:ext>
            </p:extLst>
          </p:nvPr>
        </p:nvGraphicFramePr>
        <p:xfrm>
          <a:off x="6132499" y="4884665"/>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2" name="D_bfdd41e3b61ea0cf" hidden="1"/>
          <p:cNvGraphicFramePr/>
          <p:nvPr>
            <p:extLst>
              <p:ext uri="{D42A27DB-BD31-4B8C-83A1-F6EECF244321}">
                <p14:modId xmlns:p14="http://schemas.microsoft.com/office/powerpoint/2010/main" val="2492481599"/>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D_24a9389f0f84c65f" hidden="1"/>
          <p:cNvGraphicFramePr/>
          <p:nvPr>
            <p:extLst>
              <p:ext uri="{D42A27DB-BD31-4B8C-83A1-F6EECF244321}">
                <p14:modId xmlns:p14="http://schemas.microsoft.com/office/powerpoint/2010/main" val="3047426745"/>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2220138592"/>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7" name="Oval 36"/>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8" name="Oval 37"/>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0" name="Oval 39"/>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2" name="Oval 41"/>
          <p:cNvSpPr/>
          <p:nvPr/>
        </p:nvSpPr>
        <p:spPr bwMode="auto">
          <a:xfrm>
            <a:off x="3796598" y="2700869"/>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15734970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412776"/>
            <a:ext cx="5637174" cy="4536504"/>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6: CCG comparisons</a:t>
            </a:r>
            <a:endParaRPr lang="en-GB" sz="2000" dirty="0"/>
          </a:p>
        </p:txBody>
      </p:sp>
      <p:sp>
        <p:nvSpPr>
          <p:cNvPr id="36" name="Rectangle 35"/>
          <p:cNvSpPr/>
          <p:nvPr/>
        </p:nvSpPr>
        <p:spPr bwMode="gray">
          <a:xfrm>
            <a:off x="6010806"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e42c162be4994065"/>
          <p:cNvGraphicFramePr/>
          <p:nvPr>
            <p:extLst>
              <p:ext uri="{D42A27DB-BD31-4B8C-83A1-F6EECF244321}">
                <p14:modId xmlns:p14="http://schemas.microsoft.com/office/powerpoint/2010/main" val="1608849854"/>
              </p:ext>
            </p:extLst>
          </p:nvPr>
        </p:nvGraphicFramePr>
        <p:xfrm>
          <a:off x="103876" y="4217209"/>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72962" y="3905895"/>
            <a:ext cx="5470106" cy="369332"/>
          </a:xfrm>
          <a:prstGeom prst="rect">
            <a:avLst/>
          </a:prstGeom>
          <a:noFill/>
        </p:spPr>
        <p:txBody>
          <a:bodyPr wrap="square" lIns="0" tIns="0" rIns="0" bIns="0" rtlCol="0">
            <a:spAutoFit/>
          </a:bodyPr>
          <a:lstStyle/>
          <a:p>
            <a:pPr algn="l"/>
            <a:r>
              <a:rPr lang="en-GB" b="1" dirty="0" smtClean="0"/>
              <a:t>Delivering continued quality improvements</a:t>
            </a:r>
            <a:endParaRPr lang="en-GB" b="1" dirty="0"/>
          </a:p>
          <a:p>
            <a:pPr algn="l"/>
            <a:r>
              <a:rPr lang="en-GB" sz="1000" b="1" dirty="0" smtClean="0">
                <a:solidFill>
                  <a:schemeClr val="tx1">
                    <a:lumMod val="75000"/>
                    <a:lumOff val="25000"/>
                  </a:schemeClr>
                </a:solidFill>
              </a:rPr>
              <a:t>The leadership of the CCG is delivering continued quality improvements</a:t>
            </a:r>
            <a:endParaRPr lang="en-GB" sz="1800" b="1" dirty="0">
              <a:solidFill>
                <a:schemeClr val="tx1">
                  <a:lumMod val="75000"/>
                  <a:lumOff val="25000"/>
                </a:schemeClr>
              </a:solidFill>
            </a:endParaRPr>
          </a:p>
        </p:txBody>
      </p:sp>
      <p:sp>
        <p:nvSpPr>
          <p:cNvPr id="50" name="TextBox 49"/>
          <p:cNvSpPr txBox="1"/>
          <p:nvPr/>
        </p:nvSpPr>
        <p:spPr>
          <a:xfrm>
            <a:off x="236497" y="4509120"/>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sp>
        <p:nvSpPr>
          <p:cNvPr id="54" name="Rectangle 53"/>
          <p:cNvSpPr/>
          <p:nvPr/>
        </p:nvSpPr>
        <p:spPr bwMode="auto">
          <a:xfrm>
            <a:off x="212192" y="3806177"/>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f5c73b0846eec065"/>
          <p:cNvGraphicFramePr/>
          <p:nvPr>
            <p:extLst>
              <p:ext uri="{D42A27DB-BD31-4B8C-83A1-F6EECF244321}">
                <p14:modId xmlns:p14="http://schemas.microsoft.com/office/powerpoint/2010/main" val="2013417372"/>
              </p:ext>
            </p:extLst>
          </p:nvPr>
        </p:nvGraphicFramePr>
        <p:xfrm>
          <a:off x="105433" y="2204864"/>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57688" y="1486281"/>
            <a:ext cx="5426504" cy="935641"/>
          </a:xfrm>
          <a:prstGeom prst="rect">
            <a:avLst/>
          </a:prstGeom>
          <a:noFill/>
        </p:spPr>
        <p:txBody>
          <a:bodyPr wrap="square" lIns="0" tIns="0" rIns="0" bIns="0" rtlCol="0">
            <a:spAutoFit/>
          </a:bodyPr>
          <a:lstStyle/>
          <a:p>
            <a:pPr algn="l"/>
            <a:r>
              <a:rPr lang="en-GB" sz="1000" b="1" dirty="0">
                <a:solidFill>
                  <a:schemeClr val="tx1">
                    <a:lumMod val="75000"/>
                    <a:lumOff val="25000"/>
                  </a:schemeClr>
                </a:solidFill>
              </a:rPr>
              <a:t>To what extent do you agree or disagree with the following statements about the </a:t>
            </a:r>
            <a:r>
              <a:rPr lang="en-GB" sz="1000" b="1" u="sng" dirty="0">
                <a:solidFill>
                  <a:schemeClr val="tx1">
                    <a:lumMod val="75000"/>
                    <a:lumOff val="25000"/>
                  </a:schemeClr>
                </a:solidFill>
              </a:rPr>
              <a:t>overall leadership</a:t>
            </a:r>
            <a:r>
              <a:rPr lang="en-GB" sz="1000" b="1" dirty="0">
                <a:solidFill>
                  <a:schemeClr val="tx1">
                    <a:lumMod val="75000"/>
                    <a:lumOff val="25000"/>
                  </a:schemeClr>
                </a:solidFill>
              </a:rPr>
              <a:t> of the CCG…?</a:t>
            </a:r>
          </a:p>
          <a:p>
            <a:pPr algn="l"/>
            <a:endParaRPr lang="en-GB" b="1" dirty="0"/>
          </a:p>
          <a:p>
            <a:pPr algn="l"/>
            <a:r>
              <a:rPr lang="en-GB" b="1" dirty="0" smtClean="0"/>
              <a:t>Delivering plans and priorities</a:t>
            </a:r>
          </a:p>
          <a:p>
            <a:pPr algn="l"/>
            <a:r>
              <a:rPr lang="en-GB" sz="1000" b="1" dirty="0" smtClean="0">
                <a:solidFill>
                  <a:schemeClr val="tx1">
                    <a:lumMod val="75000"/>
                    <a:lumOff val="25000"/>
                  </a:schemeClr>
                </a:solidFill>
              </a:rPr>
              <a:t>I have confidence in the leadership of the CCG to deliver its plans and priorities</a:t>
            </a:r>
            <a:endParaRPr lang="en-GB" sz="1800" b="1" dirty="0" smtClean="0">
              <a:solidFill>
                <a:schemeClr val="tx1">
                  <a:lumMod val="75000"/>
                  <a:lumOff val="25000"/>
                </a:schemeClr>
              </a:solidFill>
            </a:endParaRPr>
          </a:p>
        </p:txBody>
      </p:sp>
      <p:sp>
        <p:nvSpPr>
          <p:cNvPr id="30" name="TextBox 29"/>
          <p:cNvSpPr txBox="1"/>
          <p:nvPr/>
        </p:nvSpPr>
        <p:spPr>
          <a:xfrm>
            <a:off x="272627" y="2566469"/>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a64fab6ad6594065"/>
          <p:cNvGraphicFramePr>
            <a:graphicFrameLocks noGrp="1"/>
          </p:cNvGraphicFramePr>
          <p:nvPr>
            <p:extLst>
              <p:ext uri="{D42A27DB-BD31-4B8C-83A1-F6EECF244321}">
                <p14:modId xmlns:p14="http://schemas.microsoft.com/office/powerpoint/2010/main" val="3933191785"/>
              </p:ext>
            </p:extLst>
          </p:nvPr>
        </p:nvGraphicFramePr>
        <p:xfrm>
          <a:off x="233472" y="3451098"/>
          <a:ext cx="5450721" cy="315840"/>
        </p:xfrm>
        <a:graphic>
          <a:graphicData uri="http://schemas.openxmlformats.org/drawingml/2006/table">
            <a:tbl>
              <a:tblPr firstRow="1" bandRow="1">
                <a:tableStyleId>{5C22544A-7EE6-4342-B048-85BDC9FD1C3A}</a:tableStyleId>
              </a:tblPr>
              <a:tblGrid>
                <a:gridCol w="686513"/>
                <a:gridCol w="864096"/>
                <a:gridCol w="975028"/>
                <a:gridCol w="1185779"/>
                <a:gridCol w="936104"/>
                <a:gridCol w="803201"/>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baseline="0" dirty="0" smtClean="0">
                          <a:solidFill>
                            <a:schemeClr val="tx1"/>
                          </a:solidFill>
                        </a:rPr>
                        <a:t>All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c7846e7c936c4954"/>
          <p:cNvGraphicFramePr>
            <a:graphicFrameLocks noGrp="1"/>
          </p:cNvGraphicFramePr>
          <p:nvPr>
            <p:extLst>
              <p:ext uri="{D42A27DB-BD31-4B8C-83A1-F6EECF244321}">
                <p14:modId xmlns:p14="http://schemas.microsoft.com/office/powerpoint/2010/main" val="4093424546"/>
              </p:ext>
            </p:extLst>
          </p:nvPr>
        </p:nvGraphicFramePr>
        <p:xfrm>
          <a:off x="222832" y="5517232"/>
          <a:ext cx="5450721" cy="315840"/>
        </p:xfrm>
        <a:graphic>
          <a:graphicData uri="http://schemas.openxmlformats.org/drawingml/2006/table">
            <a:tbl>
              <a:tblPr firstRow="1" bandRow="1">
                <a:tableStyleId>{5C22544A-7EE6-4342-B048-85BDC9FD1C3A}</a:tableStyleId>
              </a:tblPr>
              <a:tblGrid>
                <a:gridCol w="686513"/>
                <a:gridCol w="864096"/>
                <a:gridCol w="975028"/>
                <a:gridCol w="1196419"/>
                <a:gridCol w="936104"/>
                <a:gridCol w="792561"/>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baseline="0" dirty="0" smtClean="0">
                          <a:solidFill>
                            <a:schemeClr val="tx1"/>
                          </a:solidFill>
                        </a:rPr>
                        <a:t>All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6" name="D_5f3f2349e50b9f38"/>
          <p:cNvSpPr txBox="1"/>
          <p:nvPr/>
        </p:nvSpPr>
        <p:spPr>
          <a:xfrm>
            <a:off x="136059" y="6093296"/>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graphicFrame>
        <p:nvGraphicFramePr>
          <p:cNvPr id="3" name="Ipsos Ribbon Rules" hidden="1"/>
          <p:cNvGraphicFramePr/>
          <p:nvPr>
            <p:extLst>
              <p:ext uri="{D42A27DB-BD31-4B8C-83A1-F6EECF244321}">
                <p14:modId xmlns:p14="http://schemas.microsoft.com/office/powerpoint/2010/main" val="378449411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D_0af9c653918bcfee"/>
          <p:cNvSpPr txBox="1">
            <a:spLocks/>
          </p:cNvSpPr>
          <p:nvPr/>
        </p:nvSpPr>
        <p:spPr bwMode="gray">
          <a:xfrm>
            <a:off x="6243846" y="3948561"/>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Around half of stakeholders agree that the leadership is delivering continued quality improvements.</a:t>
            </a:r>
            <a:endParaRPr lang="en-GB" sz="1200" kern="0" dirty="0"/>
          </a:p>
        </p:txBody>
      </p:sp>
      <p:sp>
        <p:nvSpPr>
          <p:cNvPr id="34" name="D_fbfea75e06c14065"/>
          <p:cNvSpPr txBox="1">
            <a:spLocks/>
          </p:cNvSpPr>
          <p:nvPr/>
        </p:nvSpPr>
        <p:spPr bwMode="gray">
          <a:xfrm>
            <a:off x="6249144" y="1577430"/>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The majority of stakeholders have confidence in the leadership of the CCG to deliver its plans and priorities.</a:t>
            </a:r>
            <a:endParaRPr lang="en-GB" sz="1200" kern="0" dirty="0"/>
          </a:p>
        </p:txBody>
      </p:sp>
      <p:graphicFrame>
        <p:nvGraphicFramePr>
          <p:cNvPr id="28" name="D_964af5f9eed3587f_CalcTable"/>
          <p:cNvGraphicFramePr>
            <a:graphicFrameLocks noGrp="1"/>
          </p:cNvGraphicFramePr>
          <p:nvPr>
            <p:extLst>
              <p:ext uri="{D42A27DB-BD31-4B8C-83A1-F6EECF244321}">
                <p14:modId xmlns:p14="http://schemas.microsoft.com/office/powerpoint/2010/main" val="4004169131"/>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1" name="D_17438ce5182a34ff_CalcTable"/>
          <p:cNvGraphicFramePr>
            <a:graphicFrameLocks noGrp="1"/>
          </p:cNvGraphicFramePr>
          <p:nvPr>
            <p:extLst>
              <p:ext uri="{D42A27DB-BD31-4B8C-83A1-F6EECF244321}">
                <p14:modId xmlns:p14="http://schemas.microsoft.com/office/powerpoint/2010/main" val="3959147613"/>
              </p:ext>
            </p:extLst>
          </p:nvPr>
        </p:nvGraphicFramePr>
        <p:xfrm>
          <a:off x="6133491" y="4884665"/>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lower than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2" name="D_964af5f9eed3587f" hidden="1"/>
          <p:cNvGraphicFramePr/>
          <p:nvPr>
            <p:extLst>
              <p:ext uri="{D42A27DB-BD31-4B8C-83A1-F6EECF244321}">
                <p14:modId xmlns:p14="http://schemas.microsoft.com/office/powerpoint/2010/main" val="2381196678"/>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D_17438ce5182a34ff" hidden="1"/>
          <p:cNvGraphicFramePr/>
          <p:nvPr>
            <p:extLst>
              <p:ext uri="{D42A27DB-BD31-4B8C-83A1-F6EECF244321}">
                <p14:modId xmlns:p14="http://schemas.microsoft.com/office/powerpoint/2010/main" val="3963051753"/>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220138592"/>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8" name="Oval 37"/>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8" name="Oval 47"/>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51" name="Oval 50"/>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52" name="Oval 51"/>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6598201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412776"/>
            <a:ext cx="5637174" cy="2664296"/>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6: CCG comparisons</a:t>
            </a:r>
            <a:endParaRPr lang="en-GB" sz="2000" dirty="0"/>
          </a:p>
        </p:txBody>
      </p:sp>
      <p:sp>
        <p:nvSpPr>
          <p:cNvPr id="36" name="Rectangle 35"/>
          <p:cNvSpPr/>
          <p:nvPr/>
        </p:nvSpPr>
        <p:spPr bwMode="gray">
          <a:xfrm>
            <a:off x="6010806"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7" name="D_bf68c48bf48c0ba0"/>
          <p:cNvSpPr>
            <a:spLocks noGrp="1"/>
          </p:cNvSpPr>
          <p:nvPr>
            <p:ph sz="quarter" idx="10"/>
          </p:nvPr>
        </p:nvSpPr>
        <p:spPr bwMode="gray">
          <a:xfrm>
            <a:off x="6249144" y="1577430"/>
            <a:ext cx="3384240" cy="4279607"/>
          </a:xfrm>
        </p:spPr>
        <p:txBody>
          <a:bodyPr/>
          <a:lstStyle/>
          <a:p>
            <a:pPr>
              <a:spcAft>
                <a:spcPts val="600"/>
              </a:spcAft>
            </a:pPr>
            <a:r>
              <a:rPr lang="en-GB" sz="1200" dirty="0" smtClean="0">
                <a:solidFill>
                  <a:schemeClr val="tx1"/>
                </a:solidFill>
              </a:rPr>
              <a:t>Around half of stakeholders have confidence in the leadership of the CCG to deliver improved outcomes.</a:t>
            </a:r>
            <a:endParaRPr lang="en-GB" sz="1200" dirty="0">
              <a:solidFill>
                <a:schemeClr val="tx1"/>
              </a:solidFill>
            </a:endParaRPr>
          </a:p>
          <a:p>
            <a:pPr>
              <a:spcAft>
                <a:spcPts val="600"/>
              </a:spcAft>
            </a:pPr>
            <a:endParaRPr lang="en-GB" sz="1200" dirty="0">
              <a:solidFill>
                <a:srgbClr val="FF0000"/>
              </a:solidFill>
            </a:endParaRPr>
          </a:p>
          <a:p>
            <a:pPr>
              <a:spcAft>
                <a:spcPts val="600"/>
              </a:spcAft>
            </a:pPr>
            <a:endParaRPr lang="en-GB" sz="1200" dirty="0" smtClean="0"/>
          </a:p>
          <a:p>
            <a:pPr>
              <a:spcAft>
                <a:spcPts val="600"/>
              </a:spcAft>
            </a:pPr>
            <a:endParaRPr lang="en-GB" sz="1200" dirty="0"/>
          </a:p>
        </p:txBody>
      </p:sp>
      <p:graphicFrame>
        <p:nvGraphicFramePr>
          <p:cNvPr id="22" name="D_1d4e71914e7b0ba0"/>
          <p:cNvGraphicFramePr/>
          <p:nvPr>
            <p:extLst>
              <p:ext uri="{D42A27DB-BD31-4B8C-83A1-F6EECF244321}">
                <p14:modId xmlns:p14="http://schemas.microsoft.com/office/powerpoint/2010/main" val="1414166468"/>
              </p:ext>
            </p:extLst>
          </p:nvPr>
        </p:nvGraphicFramePr>
        <p:xfrm>
          <a:off x="105433" y="2268660"/>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257688" y="1486281"/>
            <a:ext cx="5426504" cy="935641"/>
          </a:xfrm>
          <a:prstGeom prst="rect">
            <a:avLst/>
          </a:prstGeom>
          <a:noFill/>
        </p:spPr>
        <p:txBody>
          <a:bodyPr wrap="square" lIns="0" tIns="0" rIns="0" bIns="0" rtlCol="0">
            <a:spAutoFit/>
          </a:bodyPr>
          <a:lstStyle/>
          <a:p>
            <a:pPr algn="l"/>
            <a:r>
              <a:rPr lang="en-GB" sz="1000" b="1" dirty="0">
                <a:solidFill>
                  <a:schemeClr val="tx1">
                    <a:lumMod val="75000"/>
                    <a:lumOff val="25000"/>
                  </a:schemeClr>
                </a:solidFill>
              </a:rPr>
              <a:t>To what extent do you agree or disagree with the following statements about the </a:t>
            </a:r>
            <a:r>
              <a:rPr lang="en-GB" sz="1000" b="1" u="sng" dirty="0">
                <a:solidFill>
                  <a:schemeClr val="tx1">
                    <a:lumMod val="75000"/>
                    <a:lumOff val="25000"/>
                  </a:schemeClr>
                </a:solidFill>
              </a:rPr>
              <a:t>overall leadership</a:t>
            </a:r>
            <a:r>
              <a:rPr lang="en-GB" sz="1000" b="1" dirty="0">
                <a:solidFill>
                  <a:schemeClr val="tx1">
                    <a:lumMod val="75000"/>
                    <a:lumOff val="25000"/>
                  </a:schemeClr>
                </a:solidFill>
              </a:rPr>
              <a:t> of the CCG…?</a:t>
            </a:r>
          </a:p>
          <a:p>
            <a:pPr algn="l"/>
            <a:endParaRPr lang="en-GB" b="1" dirty="0"/>
          </a:p>
          <a:p>
            <a:pPr algn="l"/>
            <a:r>
              <a:rPr lang="en-GB" b="1" dirty="0" smtClean="0"/>
              <a:t>Delivering improved outcomes</a:t>
            </a:r>
          </a:p>
          <a:p>
            <a:pPr algn="l"/>
            <a:r>
              <a:rPr lang="en-GB" sz="1000" b="1" dirty="0" smtClean="0">
                <a:solidFill>
                  <a:schemeClr val="tx1">
                    <a:lumMod val="75000"/>
                    <a:lumOff val="25000"/>
                  </a:schemeClr>
                </a:solidFill>
              </a:rPr>
              <a:t>I have confidence in the leadership of the CCG to deliver improved outcomes for patients</a:t>
            </a:r>
            <a:endParaRPr lang="en-GB" sz="1800" b="1" dirty="0" smtClean="0">
              <a:solidFill>
                <a:schemeClr val="tx1">
                  <a:lumMod val="75000"/>
                  <a:lumOff val="25000"/>
                </a:schemeClr>
              </a:solidFill>
            </a:endParaRPr>
          </a:p>
        </p:txBody>
      </p:sp>
      <p:sp>
        <p:nvSpPr>
          <p:cNvPr id="30" name="TextBox 29"/>
          <p:cNvSpPr txBox="1"/>
          <p:nvPr/>
        </p:nvSpPr>
        <p:spPr>
          <a:xfrm>
            <a:off x="272627" y="2638199"/>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b4ecd5fc860b0ba0"/>
          <p:cNvGraphicFramePr>
            <a:graphicFrameLocks noGrp="1"/>
          </p:cNvGraphicFramePr>
          <p:nvPr>
            <p:extLst>
              <p:ext uri="{D42A27DB-BD31-4B8C-83A1-F6EECF244321}">
                <p14:modId xmlns:p14="http://schemas.microsoft.com/office/powerpoint/2010/main" val="231859867"/>
              </p:ext>
            </p:extLst>
          </p:nvPr>
        </p:nvGraphicFramePr>
        <p:xfrm>
          <a:off x="209819" y="3645024"/>
          <a:ext cx="5450721" cy="315840"/>
        </p:xfrm>
        <a:graphic>
          <a:graphicData uri="http://schemas.openxmlformats.org/drawingml/2006/table">
            <a:tbl>
              <a:tblPr firstRow="1" bandRow="1">
                <a:tableStyleId>{5C22544A-7EE6-4342-B048-85BDC9FD1C3A}</a:tableStyleId>
              </a:tblPr>
              <a:tblGrid>
                <a:gridCol w="686513"/>
                <a:gridCol w="864096"/>
                <a:gridCol w="975028"/>
                <a:gridCol w="1209432"/>
                <a:gridCol w="936104"/>
                <a:gridCol w="779548"/>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baseline="0" dirty="0" smtClean="0">
                          <a:solidFill>
                            <a:schemeClr val="tx1"/>
                          </a:solidFill>
                        </a:rPr>
                        <a:t>All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18"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19" name="D_5f3f2349e50b9f38"/>
          <p:cNvSpPr txBox="1"/>
          <p:nvPr/>
        </p:nvSpPr>
        <p:spPr>
          <a:xfrm>
            <a:off x="136059" y="6093296"/>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graphicFrame>
        <p:nvGraphicFramePr>
          <p:cNvPr id="3" name="Ipsos Ribbon Rules" hidden="1"/>
          <p:cNvGraphicFramePr/>
          <p:nvPr>
            <p:extLst>
              <p:ext uri="{D42A27DB-BD31-4B8C-83A1-F6EECF244321}">
                <p14:modId xmlns:p14="http://schemas.microsoft.com/office/powerpoint/2010/main" val="423727617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D_0b07bda33989763f_CalcTable"/>
          <p:cNvGraphicFramePr>
            <a:graphicFrameLocks noGrp="1"/>
          </p:cNvGraphicFramePr>
          <p:nvPr>
            <p:extLst>
              <p:ext uri="{D42A27DB-BD31-4B8C-83A1-F6EECF244321}">
                <p14:modId xmlns:p14="http://schemas.microsoft.com/office/powerpoint/2010/main" val="1831207229"/>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28" name="D_0b07bda33989763f" hidden="1"/>
          <p:cNvGraphicFramePr/>
          <p:nvPr>
            <p:extLst>
              <p:ext uri="{D42A27DB-BD31-4B8C-83A1-F6EECF244321}">
                <p14:modId xmlns:p14="http://schemas.microsoft.com/office/powerpoint/2010/main" val="100157328"/>
              </p:ext>
            </p:extLst>
          </p:nvPr>
        </p:nvGraphicFramePr>
        <p:xfrm>
          <a:off x="4198515" y="2141746"/>
          <a:ext cx="2032000" cy="4340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220138592"/>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1" name="Oval 40"/>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2" name="Oval 41"/>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4" name="Oval 43"/>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5" name="Oval 44"/>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23" name="Oval 22"/>
          <p:cNvSpPr/>
          <p:nvPr/>
        </p:nvSpPr>
        <p:spPr bwMode="auto">
          <a:xfrm>
            <a:off x="3573559" y="2772599"/>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29647121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412776"/>
            <a:ext cx="5637174" cy="4536504"/>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6: CCG comparisons</a:t>
            </a:r>
            <a:endParaRPr lang="en-GB" sz="2000" dirty="0"/>
          </a:p>
        </p:txBody>
      </p:sp>
      <p:sp>
        <p:nvSpPr>
          <p:cNvPr id="36" name="Rectangle 35"/>
          <p:cNvSpPr/>
          <p:nvPr/>
        </p:nvSpPr>
        <p:spPr bwMode="gray">
          <a:xfrm>
            <a:off x="6010806"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19e33442269a1926"/>
          <p:cNvGraphicFramePr/>
          <p:nvPr>
            <p:extLst>
              <p:ext uri="{D42A27DB-BD31-4B8C-83A1-F6EECF244321}">
                <p14:modId xmlns:p14="http://schemas.microsoft.com/office/powerpoint/2010/main" val="914124806"/>
              </p:ext>
            </p:extLst>
          </p:nvPr>
        </p:nvGraphicFramePr>
        <p:xfrm>
          <a:off x="103876" y="4217209"/>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61814" y="4005501"/>
            <a:ext cx="5470106" cy="369332"/>
          </a:xfrm>
          <a:prstGeom prst="rect">
            <a:avLst/>
          </a:prstGeom>
          <a:noFill/>
        </p:spPr>
        <p:txBody>
          <a:bodyPr wrap="square" lIns="0" tIns="0" rIns="0" bIns="0" rtlCol="0">
            <a:spAutoFit/>
          </a:bodyPr>
          <a:lstStyle/>
          <a:p>
            <a:pPr algn="l"/>
            <a:r>
              <a:rPr lang="en-GB" b="1" dirty="0"/>
              <a:t>Delivering plans and priorities</a:t>
            </a:r>
          </a:p>
          <a:p>
            <a:pPr algn="l"/>
            <a:r>
              <a:rPr lang="en-GB" sz="1000" b="1" dirty="0" smtClean="0">
                <a:solidFill>
                  <a:schemeClr val="tx1">
                    <a:lumMod val="75000"/>
                    <a:lumOff val="25000"/>
                  </a:schemeClr>
                </a:solidFill>
              </a:rPr>
              <a:t>I have confidence in the </a:t>
            </a:r>
            <a:r>
              <a:rPr lang="en-GB" sz="1000" b="1" u="sng" dirty="0" smtClean="0">
                <a:solidFill>
                  <a:schemeClr val="tx1">
                    <a:lumMod val="75000"/>
                    <a:lumOff val="25000"/>
                  </a:schemeClr>
                </a:solidFill>
              </a:rPr>
              <a:t>clinical</a:t>
            </a:r>
            <a:r>
              <a:rPr lang="en-GB" sz="1000" b="1" dirty="0" smtClean="0">
                <a:solidFill>
                  <a:schemeClr val="tx1">
                    <a:lumMod val="75000"/>
                    <a:lumOff val="25000"/>
                  </a:schemeClr>
                </a:solidFill>
              </a:rPr>
              <a:t> leadership of the CCG to deliver its plans and priorities</a:t>
            </a:r>
            <a:endParaRPr lang="en-GB" sz="1800" b="1" dirty="0">
              <a:solidFill>
                <a:schemeClr val="tx1">
                  <a:lumMod val="75000"/>
                  <a:lumOff val="25000"/>
                </a:schemeClr>
              </a:solidFill>
            </a:endParaRPr>
          </a:p>
        </p:txBody>
      </p:sp>
      <p:sp>
        <p:nvSpPr>
          <p:cNvPr id="50" name="TextBox 49"/>
          <p:cNvSpPr txBox="1"/>
          <p:nvPr/>
        </p:nvSpPr>
        <p:spPr>
          <a:xfrm>
            <a:off x="236497" y="4562282"/>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sp>
        <p:nvSpPr>
          <p:cNvPr id="54" name="Rectangle 53"/>
          <p:cNvSpPr/>
          <p:nvPr/>
        </p:nvSpPr>
        <p:spPr bwMode="auto">
          <a:xfrm>
            <a:off x="212192" y="3806177"/>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573452de294de526"/>
          <p:cNvGraphicFramePr/>
          <p:nvPr>
            <p:extLst>
              <p:ext uri="{D42A27DB-BD31-4B8C-83A1-F6EECF244321}">
                <p14:modId xmlns:p14="http://schemas.microsoft.com/office/powerpoint/2010/main" val="471986695"/>
              </p:ext>
            </p:extLst>
          </p:nvPr>
        </p:nvGraphicFramePr>
        <p:xfrm>
          <a:off x="105433" y="2204864"/>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57688" y="1486281"/>
            <a:ext cx="5426504" cy="935641"/>
          </a:xfrm>
          <a:prstGeom prst="rect">
            <a:avLst/>
          </a:prstGeom>
          <a:noFill/>
        </p:spPr>
        <p:txBody>
          <a:bodyPr wrap="square" lIns="0" tIns="0" rIns="0" bIns="0" rtlCol="0">
            <a:spAutoFit/>
          </a:bodyPr>
          <a:lstStyle/>
          <a:p>
            <a:pPr algn="l"/>
            <a:r>
              <a:rPr lang="en-GB" sz="1000" b="1" dirty="0" smtClean="0">
                <a:solidFill>
                  <a:schemeClr val="tx1">
                    <a:lumMod val="75000"/>
                    <a:lumOff val="25000"/>
                  </a:schemeClr>
                </a:solidFill>
              </a:rPr>
              <a:t>To what extent do you agree with the following statements about the </a:t>
            </a:r>
            <a:r>
              <a:rPr lang="en-GB" sz="1000" b="1" u="sng" dirty="0" smtClean="0">
                <a:solidFill>
                  <a:schemeClr val="tx1">
                    <a:lumMod val="75000"/>
                    <a:lumOff val="25000"/>
                  </a:schemeClr>
                </a:solidFill>
              </a:rPr>
              <a:t>clinical leadership</a:t>
            </a:r>
            <a:r>
              <a:rPr lang="en-GB" sz="1000" b="1" dirty="0" smtClean="0">
                <a:solidFill>
                  <a:schemeClr val="tx1">
                    <a:lumMod val="75000"/>
                    <a:lumOff val="25000"/>
                  </a:schemeClr>
                </a:solidFill>
              </a:rPr>
              <a:t> of the CCG…?</a:t>
            </a:r>
          </a:p>
          <a:p>
            <a:pPr algn="l"/>
            <a:endParaRPr lang="en-GB" b="1" dirty="0"/>
          </a:p>
          <a:p>
            <a:pPr algn="l"/>
            <a:r>
              <a:rPr lang="en-GB" b="1" dirty="0" smtClean="0"/>
              <a:t>Clear and visible clinical leadership</a:t>
            </a:r>
          </a:p>
          <a:p>
            <a:pPr algn="l"/>
            <a:r>
              <a:rPr lang="en-GB" sz="1000" b="1" dirty="0" smtClean="0">
                <a:solidFill>
                  <a:schemeClr val="tx1">
                    <a:lumMod val="75000"/>
                    <a:lumOff val="25000"/>
                  </a:schemeClr>
                </a:solidFill>
              </a:rPr>
              <a:t>There is clear and visible </a:t>
            </a:r>
            <a:r>
              <a:rPr lang="en-GB" sz="1000" b="1" u="sng" dirty="0" smtClean="0">
                <a:solidFill>
                  <a:schemeClr val="tx1">
                    <a:lumMod val="75000"/>
                    <a:lumOff val="25000"/>
                  </a:schemeClr>
                </a:solidFill>
              </a:rPr>
              <a:t>clinical</a:t>
            </a:r>
            <a:r>
              <a:rPr lang="en-GB" sz="1000" b="1" dirty="0" smtClean="0">
                <a:solidFill>
                  <a:schemeClr val="tx1">
                    <a:lumMod val="75000"/>
                    <a:lumOff val="25000"/>
                  </a:schemeClr>
                </a:solidFill>
              </a:rPr>
              <a:t> leadership of the CCG</a:t>
            </a:r>
            <a:endParaRPr lang="en-GB" sz="1800" b="1" dirty="0" smtClean="0">
              <a:solidFill>
                <a:schemeClr val="tx1">
                  <a:lumMod val="75000"/>
                  <a:lumOff val="25000"/>
                </a:schemeClr>
              </a:solidFill>
            </a:endParaRPr>
          </a:p>
        </p:txBody>
      </p:sp>
      <p:sp>
        <p:nvSpPr>
          <p:cNvPr id="30" name="TextBox 29"/>
          <p:cNvSpPr txBox="1"/>
          <p:nvPr/>
        </p:nvSpPr>
        <p:spPr>
          <a:xfrm>
            <a:off x="272627" y="2566469"/>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d966ff31eee2eee6"/>
          <p:cNvGraphicFramePr>
            <a:graphicFrameLocks noGrp="1"/>
          </p:cNvGraphicFramePr>
          <p:nvPr>
            <p:extLst>
              <p:ext uri="{D42A27DB-BD31-4B8C-83A1-F6EECF244321}">
                <p14:modId xmlns:p14="http://schemas.microsoft.com/office/powerpoint/2010/main" val="3812554926"/>
              </p:ext>
            </p:extLst>
          </p:nvPr>
        </p:nvGraphicFramePr>
        <p:xfrm>
          <a:off x="233472" y="3451098"/>
          <a:ext cx="5450721" cy="315840"/>
        </p:xfrm>
        <a:graphic>
          <a:graphicData uri="http://schemas.openxmlformats.org/drawingml/2006/table">
            <a:tbl>
              <a:tblPr firstRow="1" bandRow="1">
                <a:tableStyleId>{5C22544A-7EE6-4342-B048-85BDC9FD1C3A}</a:tableStyleId>
              </a:tblPr>
              <a:tblGrid>
                <a:gridCol w="686513"/>
                <a:gridCol w="864096"/>
                <a:gridCol w="975028"/>
                <a:gridCol w="1185779"/>
                <a:gridCol w="864096"/>
                <a:gridCol w="875209"/>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baseline="0" dirty="0" smtClean="0">
                          <a:solidFill>
                            <a:schemeClr val="tx1"/>
                          </a:solidFill>
                        </a:rPr>
                        <a:t>All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1eecffbdadc66215"/>
          <p:cNvGraphicFramePr>
            <a:graphicFrameLocks noGrp="1"/>
          </p:cNvGraphicFramePr>
          <p:nvPr>
            <p:extLst>
              <p:ext uri="{D42A27DB-BD31-4B8C-83A1-F6EECF244321}">
                <p14:modId xmlns:p14="http://schemas.microsoft.com/office/powerpoint/2010/main" val="3394547279"/>
              </p:ext>
            </p:extLst>
          </p:nvPr>
        </p:nvGraphicFramePr>
        <p:xfrm>
          <a:off x="222831" y="5517232"/>
          <a:ext cx="5450721" cy="315840"/>
        </p:xfrm>
        <a:graphic>
          <a:graphicData uri="http://schemas.openxmlformats.org/drawingml/2006/table">
            <a:tbl>
              <a:tblPr firstRow="1" bandRow="1">
                <a:tableStyleId>{5C22544A-7EE6-4342-B048-85BDC9FD1C3A}</a:tableStyleId>
              </a:tblPr>
              <a:tblGrid>
                <a:gridCol w="686513"/>
                <a:gridCol w="864096"/>
                <a:gridCol w="975028"/>
                <a:gridCol w="1268427"/>
                <a:gridCol w="864096"/>
                <a:gridCol w="792561"/>
              </a:tblGrid>
              <a:tr h="85912">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85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baseline="0" dirty="0" smtClean="0">
                          <a:solidFill>
                            <a:schemeClr val="tx1"/>
                          </a:solidFill>
                        </a:rPr>
                        <a:t>All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6" name="D_5f3f2349e50b9f38"/>
          <p:cNvSpPr txBox="1"/>
          <p:nvPr/>
        </p:nvSpPr>
        <p:spPr>
          <a:xfrm>
            <a:off x="136059" y="6093296"/>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graphicFrame>
        <p:nvGraphicFramePr>
          <p:cNvPr id="3" name="Ipsos Ribbon Rules" hidden="1"/>
          <p:cNvGraphicFramePr/>
          <p:nvPr>
            <p:extLst>
              <p:ext uri="{D42A27DB-BD31-4B8C-83A1-F6EECF244321}">
                <p14:modId xmlns:p14="http://schemas.microsoft.com/office/powerpoint/2010/main" val="292324782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D_0b93cf412588f4dd"/>
          <p:cNvSpPr txBox="1">
            <a:spLocks/>
          </p:cNvSpPr>
          <p:nvPr/>
        </p:nvSpPr>
        <p:spPr bwMode="gray">
          <a:xfrm>
            <a:off x="6242854" y="4046583"/>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The majority of stakeholders are confident that the clinical leadership will deliver its plans and priorities.</a:t>
            </a:r>
            <a:endParaRPr lang="en-GB" sz="1200" kern="0" dirty="0"/>
          </a:p>
        </p:txBody>
      </p:sp>
      <p:sp>
        <p:nvSpPr>
          <p:cNvPr id="34" name="D_e494e2c9ed788926"/>
          <p:cNvSpPr txBox="1">
            <a:spLocks/>
          </p:cNvSpPr>
          <p:nvPr/>
        </p:nvSpPr>
        <p:spPr bwMode="gray">
          <a:xfrm>
            <a:off x="6249144" y="1577430"/>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The majority of stakeholders agree that the clinical leadership of the CCG is clear and visible.</a:t>
            </a:r>
            <a:endParaRPr lang="en-GB" sz="1200" kern="0" dirty="0"/>
          </a:p>
        </p:txBody>
      </p:sp>
      <p:graphicFrame>
        <p:nvGraphicFramePr>
          <p:cNvPr id="28" name="D_cee8efcc6488acbf_CalcTable"/>
          <p:cNvGraphicFramePr>
            <a:graphicFrameLocks noGrp="1"/>
          </p:cNvGraphicFramePr>
          <p:nvPr>
            <p:extLst>
              <p:ext uri="{D42A27DB-BD31-4B8C-83A1-F6EECF244321}">
                <p14:modId xmlns:p14="http://schemas.microsoft.com/office/powerpoint/2010/main" val="3390230608"/>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1" name="D_f28df63ad3934f8c_CalcTable"/>
          <p:cNvGraphicFramePr>
            <a:graphicFrameLocks noGrp="1"/>
          </p:cNvGraphicFramePr>
          <p:nvPr>
            <p:extLst>
              <p:ext uri="{D42A27DB-BD31-4B8C-83A1-F6EECF244321}">
                <p14:modId xmlns:p14="http://schemas.microsoft.com/office/powerpoint/2010/main" val="3325847364"/>
              </p:ext>
            </p:extLst>
          </p:nvPr>
        </p:nvGraphicFramePr>
        <p:xfrm>
          <a:off x="6132499" y="4982687"/>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2" name="D_cee8efcc6488acbf" hidden="1"/>
          <p:cNvGraphicFramePr/>
          <p:nvPr>
            <p:extLst>
              <p:ext uri="{D42A27DB-BD31-4B8C-83A1-F6EECF244321}">
                <p14:modId xmlns:p14="http://schemas.microsoft.com/office/powerpoint/2010/main" val="2524256993"/>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D_f28df63ad3934f8c" hidden="1"/>
          <p:cNvGraphicFramePr/>
          <p:nvPr>
            <p:extLst>
              <p:ext uri="{D42A27DB-BD31-4B8C-83A1-F6EECF244321}">
                <p14:modId xmlns:p14="http://schemas.microsoft.com/office/powerpoint/2010/main" val="1505449551"/>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921433907"/>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1" name="Oval 40"/>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2" name="Oval 41"/>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5" name="Oval 44"/>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5" name="Oval 34"/>
          <p:cNvSpPr/>
          <p:nvPr/>
        </p:nvSpPr>
        <p:spPr bwMode="auto">
          <a:xfrm>
            <a:off x="3740153" y="4730549"/>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10092407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412776"/>
            <a:ext cx="5637174" cy="4536504"/>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6: CCG comparisons</a:t>
            </a:r>
            <a:endParaRPr lang="en-GB" sz="2000" dirty="0"/>
          </a:p>
        </p:txBody>
      </p:sp>
      <p:sp>
        <p:nvSpPr>
          <p:cNvPr id="36" name="Rectangle 35"/>
          <p:cNvSpPr/>
          <p:nvPr/>
        </p:nvSpPr>
        <p:spPr bwMode="gray">
          <a:xfrm>
            <a:off x="6010806"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2d97f4ca86a275fe"/>
          <p:cNvGraphicFramePr/>
          <p:nvPr>
            <p:extLst>
              <p:ext uri="{D42A27DB-BD31-4B8C-83A1-F6EECF244321}">
                <p14:modId xmlns:p14="http://schemas.microsoft.com/office/powerpoint/2010/main" val="2588961703"/>
              </p:ext>
            </p:extLst>
          </p:nvPr>
        </p:nvGraphicFramePr>
        <p:xfrm>
          <a:off x="103876" y="4217209"/>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61814" y="4005501"/>
            <a:ext cx="5470106" cy="523220"/>
          </a:xfrm>
          <a:prstGeom prst="rect">
            <a:avLst/>
          </a:prstGeom>
          <a:noFill/>
        </p:spPr>
        <p:txBody>
          <a:bodyPr wrap="square" lIns="0" tIns="0" rIns="0" bIns="0" rtlCol="0">
            <a:spAutoFit/>
          </a:bodyPr>
          <a:lstStyle/>
          <a:p>
            <a:pPr algn="l"/>
            <a:r>
              <a:rPr lang="en-GB" b="1" dirty="0"/>
              <a:t>Delivering continued improvements to reduce health inequalities</a:t>
            </a:r>
          </a:p>
          <a:p>
            <a:pPr algn="l"/>
            <a:r>
              <a:rPr lang="en-GB" sz="1000" b="1" dirty="0">
                <a:solidFill>
                  <a:schemeClr val="tx1">
                    <a:lumMod val="75000"/>
                    <a:lumOff val="25000"/>
                  </a:schemeClr>
                </a:solidFill>
              </a:rPr>
              <a:t>The </a:t>
            </a:r>
            <a:r>
              <a:rPr lang="en-GB" sz="1000" b="1" u="sng" dirty="0">
                <a:solidFill>
                  <a:schemeClr val="tx1">
                    <a:lumMod val="75000"/>
                    <a:lumOff val="25000"/>
                  </a:schemeClr>
                </a:solidFill>
              </a:rPr>
              <a:t>clinical</a:t>
            </a:r>
            <a:r>
              <a:rPr lang="en-GB" sz="1000" b="1" dirty="0">
                <a:solidFill>
                  <a:schemeClr val="tx1">
                    <a:lumMod val="75000"/>
                    <a:lumOff val="25000"/>
                  </a:schemeClr>
                </a:solidFill>
              </a:rPr>
              <a:t> leadership of the </a:t>
            </a:r>
            <a:r>
              <a:rPr lang="en-GB" sz="1000" b="1" dirty="0" smtClean="0">
                <a:solidFill>
                  <a:schemeClr val="tx1">
                    <a:lumMod val="75000"/>
                    <a:lumOff val="25000"/>
                  </a:schemeClr>
                </a:solidFill>
              </a:rPr>
              <a:t>CCG </a:t>
            </a:r>
            <a:r>
              <a:rPr lang="en-GB" sz="1000" b="1" dirty="0">
                <a:solidFill>
                  <a:schemeClr val="tx1">
                    <a:lumMod val="75000"/>
                    <a:lumOff val="25000"/>
                  </a:schemeClr>
                </a:solidFill>
              </a:rPr>
              <a:t>is delivering continued improvements to reduce local health inequalities</a:t>
            </a:r>
            <a:endParaRPr lang="en-GB" sz="1800" b="1" dirty="0">
              <a:solidFill>
                <a:schemeClr val="tx1">
                  <a:lumMod val="75000"/>
                  <a:lumOff val="25000"/>
                </a:schemeClr>
              </a:solidFill>
            </a:endParaRPr>
          </a:p>
        </p:txBody>
      </p:sp>
      <p:sp>
        <p:nvSpPr>
          <p:cNvPr id="50" name="TextBox 49"/>
          <p:cNvSpPr txBox="1"/>
          <p:nvPr/>
        </p:nvSpPr>
        <p:spPr>
          <a:xfrm>
            <a:off x="236497" y="4562282"/>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sp>
        <p:nvSpPr>
          <p:cNvPr id="54" name="Rectangle 53"/>
          <p:cNvSpPr/>
          <p:nvPr/>
        </p:nvSpPr>
        <p:spPr bwMode="auto">
          <a:xfrm>
            <a:off x="212192" y="3806177"/>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4bec4e209a4e75fe"/>
          <p:cNvGraphicFramePr/>
          <p:nvPr>
            <p:extLst>
              <p:ext uri="{D42A27DB-BD31-4B8C-83A1-F6EECF244321}">
                <p14:modId xmlns:p14="http://schemas.microsoft.com/office/powerpoint/2010/main" val="2602991029"/>
              </p:ext>
            </p:extLst>
          </p:nvPr>
        </p:nvGraphicFramePr>
        <p:xfrm>
          <a:off x="105433" y="2204864"/>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57688" y="1486281"/>
            <a:ext cx="5426504" cy="898708"/>
          </a:xfrm>
          <a:prstGeom prst="rect">
            <a:avLst/>
          </a:prstGeom>
          <a:noFill/>
        </p:spPr>
        <p:txBody>
          <a:bodyPr wrap="square" lIns="0" tIns="0" rIns="0" bIns="0" rtlCol="0">
            <a:spAutoFit/>
          </a:bodyPr>
          <a:lstStyle/>
          <a:p>
            <a:pPr algn="l"/>
            <a:r>
              <a:rPr lang="en-GB" sz="1000" b="1" dirty="0" smtClean="0">
                <a:solidFill>
                  <a:schemeClr val="tx1">
                    <a:lumMod val="75000"/>
                    <a:lumOff val="25000"/>
                  </a:schemeClr>
                </a:solidFill>
              </a:rPr>
              <a:t>To what extent do you agree with the following statements about the </a:t>
            </a:r>
            <a:r>
              <a:rPr lang="en-GB" sz="1000" b="1" u="sng" dirty="0" smtClean="0">
                <a:solidFill>
                  <a:schemeClr val="tx1">
                    <a:lumMod val="75000"/>
                    <a:lumOff val="25000"/>
                  </a:schemeClr>
                </a:solidFill>
              </a:rPr>
              <a:t>clinical leadership</a:t>
            </a:r>
            <a:r>
              <a:rPr lang="en-GB" sz="1000" b="1" dirty="0" smtClean="0">
                <a:solidFill>
                  <a:schemeClr val="tx1">
                    <a:lumMod val="75000"/>
                    <a:lumOff val="25000"/>
                  </a:schemeClr>
                </a:solidFill>
              </a:rPr>
              <a:t> of the CCG…?</a:t>
            </a:r>
          </a:p>
          <a:p>
            <a:pPr algn="l"/>
            <a:endParaRPr lang="en-GB" sz="1000" b="1" dirty="0" smtClean="0">
              <a:solidFill>
                <a:schemeClr val="tx1">
                  <a:lumMod val="75000"/>
                  <a:lumOff val="25000"/>
                </a:schemeClr>
              </a:solidFill>
            </a:endParaRPr>
          </a:p>
          <a:p>
            <a:pPr algn="l"/>
            <a:r>
              <a:rPr lang="en-GB" b="1" dirty="0"/>
              <a:t>Delivering continued quality improvements</a:t>
            </a:r>
          </a:p>
          <a:p>
            <a:pPr algn="l"/>
            <a:r>
              <a:rPr lang="en-GB" sz="1000" b="1" dirty="0">
                <a:solidFill>
                  <a:schemeClr val="tx1">
                    <a:lumMod val="75000"/>
                    <a:lumOff val="25000"/>
                  </a:schemeClr>
                </a:solidFill>
              </a:rPr>
              <a:t>The </a:t>
            </a:r>
            <a:r>
              <a:rPr lang="en-GB" sz="1000" b="1" u="sng" dirty="0">
                <a:solidFill>
                  <a:schemeClr val="tx1">
                    <a:lumMod val="75000"/>
                    <a:lumOff val="25000"/>
                  </a:schemeClr>
                </a:solidFill>
              </a:rPr>
              <a:t>clinical</a:t>
            </a:r>
            <a:r>
              <a:rPr lang="en-GB" sz="1000" b="1" dirty="0">
                <a:solidFill>
                  <a:schemeClr val="tx1">
                    <a:lumMod val="75000"/>
                    <a:lumOff val="25000"/>
                  </a:schemeClr>
                </a:solidFill>
              </a:rPr>
              <a:t> leadership of the CCG is delivering continued quality improvements</a:t>
            </a:r>
            <a:endParaRPr lang="en-GB" sz="1800" b="1" dirty="0">
              <a:solidFill>
                <a:schemeClr val="tx1">
                  <a:lumMod val="75000"/>
                  <a:lumOff val="25000"/>
                </a:schemeClr>
              </a:solidFill>
            </a:endParaRPr>
          </a:p>
        </p:txBody>
      </p:sp>
      <p:sp>
        <p:nvSpPr>
          <p:cNvPr id="30" name="TextBox 29"/>
          <p:cNvSpPr txBox="1"/>
          <p:nvPr/>
        </p:nvSpPr>
        <p:spPr>
          <a:xfrm>
            <a:off x="272627" y="2566469"/>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e7ae6c007f8486ed"/>
          <p:cNvGraphicFramePr>
            <a:graphicFrameLocks noGrp="1"/>
          </p:cNvGraphicFramePr>
          <p:nvPr>
            <p:extLst>
              <p:ext uri="{D42A27DB-BD31-4B8C-83A1-F6EECF244321}">
                <p14:modId xmlns:p14="http://schemas.microsoft.com/office/powerpoint/2010/main" val="446437948"/>
              </p:ext>
            </p:extLst>
          </p:nvPr>
        </p:nvGraphicFramePr>
        <p:xfrm>
          <a:off x="233472" y="3451098"/>
          <a:ext cx="5450721" cy="315840"/>
        </p:xfrm>
        <a:graphic>
          <a:graphicData uri="http://schemas.openxmlformats.org/drawingml/2006/table">
            <a:tbl>
              <a:tblPr firstRow="1" bandRow="1">
                <a:tableStyleId>{5C22544A-7EE6-4342-B048-85BDC9FD1C3A}</a:tableStyleId>
              </a:tblPr>
              <a:tblGrid>
                <a:gridCol w="686513"/>
                <a:gridCol w="864096"/>
                <a:gridCol w="975028"/>
                <a:gridCol w="1185779"/>
                <a:gridCol w="864096"/>
                <a:gridCol w="875209"/>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baseline="0" dirty="0" smtClean="0">
                          <a:solidFill>
                            <a:schemeClr val="tx1"/>
                          </a:solidFill>
                        </a:rPr>
                        <a:t>All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b331c72f41cd29ed"/>
          <p:cNvGraphicFramePr>
            <a:graphicFrameLocks noGrp="1"/>
          </p:cNvGraphicFramePr>
          <p:nvPr>
            <p:extLst>
              <p:ext uri="{D42A27DB-BD31-4B8C-83A1-F6EECF244321}">
                <p14:modId xmlns:p14="http://schemas.microsoft.com/office/powerpoint/2010/main" val="1584770896"/>
              </p:ext>
            </p:extLst>
          </p:nvPr>
        </p:nvGraphicFramePr>
        <p:xfrm>
          <a:off x="222831" y="5517232"/>
          <a:ext cx="5450721" cy="315840"/>
        </p:xfrm>
        <a:graphic>
          <a:graphicData uri="http://schemas.openxmlformats.org/drawingml/2006/table">
            <a:tbl>
              <a:tblPr firstRow="1" bandRow="1">
                <a:tableStyleId>{5C22544A-7EE6-4342-B048-85BDC9FD1C3A}</a:tableStyleId>
              </a:tblPr>
              <a:tblGrid>
                <a:gridCol w="686513"/>
                <a:gridCol w="864096"/>
                <a:gridCol w="975028"/>
                <a:gridCol w="1268427"/>
                <a:gridCol w="864096"/>
                <a:gridCol w="792561"/>
              </a:tblGrid>
              <a:tr h="85912">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85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6" name="D_5f3f2349e50b9f38"/>
          <p:cNvSpPr txBox="1"/>
          <p:nvPr/>
        </p:nvSpPr>
        <p:spPr>
          <a:xfrm>
            <a:off x="136059" y="6093296"/>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graphicFrame>
        <p:nvGraphicFramePr>
          <p:cNvPr id="3" name="Ipsos Ribbon Rules" hidden="1"/>
          <p:cNvGraphicFramePr/>
          <p:nvPr>
            <p:extLst>
              <p:ext uri="{D42A27DB-BD31-4B8C-83A1-F6EECF244321}">
                <p14:modId xmlns:p14="http://schemas.microsoft.com/office/powerpoint/2010/main" val="88476891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D_47f3faafe3400eed"/>
          <p:cNvSpPr txBox="1">
            <a:spLocks/>
          </p:cNvSpPr>
          <p:nvPr/>
        </p:nvSpPr>
        <p:spPr bwMode="gray">
          <a:xfrm>
            <a:off x="6242854" y="4046583"/>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Around half of of stakeholders are confident that the clinical leadership of the CCG is delivering continued improvements to reduce local health inequalities.</a:t>
            </a:r>
            <a:endParaRPr lang="en-GB" sz="1200" kern="0" dirty="0"/>
          </a:p>
        </p:txBody>
      </p:sp>
      <p:sp>
        <p:nvSpPr>
          <p:cNvPr id="34" name="D_ac441c5a33b815fe"/>
          <p:cNvSpPr txBox="1">
            <a:spLocks/>
          </p:cNvSpPr>
          <p:nvPr/>
        </p:nvSpPr>
        <p:spPr bwMode="gray">
          <a:xfrm>
            <a:off x="6249144" y="1577430"/>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Around half of stakeholders agree that the clinical leadership of the CCG is delivering continued quality improvements.</a:t>
            </a:r>
            <a:endParaRPr lang="en-GB" sz="1200" kern="0" dirty="0"/>
          </a:p>
        </p:txBody>
      </p:sp>
      <p:graphicFrame>
        <p:nvGraphicFramePr>
          <p:cNvPr id="28" name="D_af48fe32729e75fe_CalcTable"/>
          <p:cNvGraphicFramePr>
            <a:graphicFrameLocks noGrp="1"/>
          </p:cNvGraphicFramePr>
          <p:nvPr>
            <p:extLst>
              <p:ext uri="{D42A27DB-BD31-4B8C-83A1-F6EECF244321}">
                <p14:modId xmlns:p14="http://schemas.microsoft.com/office/powerpoint/2010/main" val="2182083214"/>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lower than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1" name="D_c94377ea77224eed_CalcTable"/>
          <p:cNvGraphicFramePr>
            <a:graphicFrameLocks noGrp="1"/>
          </p:cNvGraphicFramePr>
          <p:nvPr>
            <p:extLst>
              <p:ext uri="{D42A27DB-BD31-4B8C-83A1-F6EECF244321}">
                <p14:modId xmlns:p14="http://schemas.microsoft.com/office/powerpoint/2010/main" val="2417415775"/>
              </p:ext>
            </p:extLst>
          </p:nvPr>
        </p:nvGraphicFramePr>
        <p:xfrm>
          <a:off x="6132499" y="4982687"/>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2" name="D_af48fe32729e75fe" hidden="1"/>
          <p:cNvGraphicFramePr/>
          <p:nvPr>
            <p:extLst>
              <p:ext uri="{D42A27DB-BD31-4B8C-83A1-F6EECF244321}">
                <p14:modId xmlns:p14="http://schemas.microsoft.com/office/powerpoint/2010/main" val="1711341450"/>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D_c94377ea77224eed" hidden="1"/>
          <p:cNvGraphicFramePr/>
          <p:nvPr>
            <p:extLst>
              <p:ext uri="{D42A27DB-BD31-4B8C-83A1-F6EECF244321}">
                <p14:modId xmlns:p14="http://schemas.microsoft.com/office/powerpoint/2010/main" val="2595068551"/>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40" name="Oval 39"/>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2" name="Oval 41"/>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5" name="Oval 44"/>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graphicFrame>
        <p:nvGraphicFramePr>
          <p:cNvPr id="46" name="Table 45"/>
          <p:cNvGraphicFramePr>
            <a:graphicFrameLocks noGrp="1"/>
          </p:cNvGraphicFramePr>
          <p:nvPr>
            <p:extLst>
              <p:ext uri="{D42A27DB-BD31-4B8C-83A1-F6EECF244321}">
                <p14:modId xmlns:p14="http://schemas.microsoft.com/office/powerpoint/2010/main" val="187338585"/>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5" name="Oval 34"/>
          <p:cNvSpPr/>
          <p:nvPr/>
        </p:nvSpPr>
        <p:spPr bwMode="auto">
          <a:xfrm>
            <a:off x="3202230" y="4730549"/>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493961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101358837"/>
              </p:ext>
            </p:extLst>
          </p:nvPr>
        </p:nvGraphicFramePr>
        <p:xfrm>
          <a:off x="73472" y="971727"/>
          <a:ext cx="4824537" cy="1127760"/>
        </p:xfrm>
        <a:graphic>
          <a:graphicData uri="http://schemas.openxmlformats.org/drawingml/2006/table">
            <a:tbl>
              <a:tblPr firstRow="1" bandRow="1">
                <a:tableStyleId>{5C22544A-7EE6-4342-B048-85BDC9FD1C3A}</a:tableStyleId>
              </a:tblPr>
              <a:tblGrid>
                <a:gridCol w="1608179"/>
                <a:gridCol w="1608179"/>
                <a:gridCol w="1608179"/>
              </a:tblGrid>
              <a:tr h="191117">
                <a:tc gridSpan="3">
                  <a:txBody>
                    <a:bodyPr/>
                    <a:lstStyle/>
                    <a:p>
                      <a:pPr algn="ctr"/>
                      <a:r>
                        <a:rPr lang="en-GB" sz="1200" u="sng" dirty="0" smtClean="0">
                          <a:solidFill>
                            <a:schemeClr val="tx1"/>
                          </a:solidFill>
                        </a:rPr>
                        <a:t>KEY</a:t>
                      </a:r>
                      <a:endParaRPr lang="en-GB" sz="1200" u="sng" dirty="0">
                        <a:solidFill>
                          <a:schemeClr val="tx1"/>
                        </a:solidFill>
                      </a:endParaRPr>
                    </a:p>
                  </a:txBody>
                  <a:tcPr>
                    <a:noFill/>
                  </a:tcPr>
                </a:tc>
                <a:tc hMerge="1">
                  <a:txBody>
                    <a:bodyPr/>
                    <a:lstStyle/>
                    <a:p>
                      <a:endParaRPr lang="en-GB" dirty="0"/>
                    </a:p>
                  </a:txBody>
                  <a:tcPr>
                    <a:solidFill>
                      <a:srgbClr val="FFC000"/>
                    </a:solidFill>
                  </a:tcPr>
                </a:tc>
                <a:tc hMerge="1">
                  <a:txBody>
                    <a:bodyPr/>
                    <a:lstStyle/>
                    <a:p>
                      <a:endParaRPr lang="en-GB" dirty="0"/>
                    </a:p>
                  </a:txBody>
                  <a:tcPr>
                    <a:solidFill>
                      <a:schemeClr val="accent6"/>
                    </a:solidFill>
                  </a:tcPr>
                </a:tc>
              </a:tr>
              <a:tr h="518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top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middle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bottom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r>
              <a:tr h="139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5"/>
                    </a:solidFill>
                  </a:tcPr>
                </a:tc>
              </a:tr>
            </a:tbl>
          </a:graphicData>
        </a:graphic>
      </p:graphicFrame>
      <p:sp>
        <p:nvSpPr>
          <p:cNvPr id="2" name="Title 1"/>
          <p:cNvSpPr>
            <a:spLocks noGrp="1"/>
          </p:cNvSpPr>
          <p:nvPr>
            <p:ph type="title"/>
          </p:nvPr>
        </p:nvSpPr>
        <p:spPr/>
        <p:txBody>
          <a:bodyPr anchor="ctr"/>
          <a:lstStyle/>
          <a:p>
            <a:r>
              <a:rPr lang="en-GB" sz="2000" dirty="0"/>
              <a:t>Plans and priorities</a:t>
            </a:r>
          </a:p>
        </p:txBody>
      </p:sp>
      <p:sp>
        <p:nvSpPr>
          <p:cNvPr id="12" name="D_7bfe28807d9330e8"/>
          <p:cNvSpPr txBox="1"/>
          <p:nvPr/>
        </p:nvSpPr>
        <p:spPr>
          <a:xfrm>
            <a:off x="6177136" y="65567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16" name="D_5f3f2349e50b9f38"/>
          <p:cNvSpPr txBox="1">
            <a:spLocks/>
          </p:cNvSpPr>
          <p:nvPr/>
        </p:nvSpPr>
        <p:spPr>
          <a:xfrm>
            <a:off x="2733746" y="6530875"/>
            <a:ext cx="2542799" cy="205730"/>
          </a:xfrm>
          <a:prstGeom prst="rect">
            <a:avLst/>
          </a:prstGeom>
          <a:no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1100" kern="0" dirty="0" smtClean="0">
                <a:solidFill>
                  <a:schemeClr val="tx1"/>
                </a:solidFill>
              </a:rPr>
              <a:t>Sheffield CCG</a:t>
            </a:r>
            <a:endParaRPr lang="en-GB" sz="1100" kern="0" dirty="0">
              <a:solidFill>
                <a:schemeClr val="tx1"/>
              </a:solidFill>
            </a:endParaRPr>
          </a:p>
        </p:txBody>
      </p:sp>
      <p:graphicFrame>
        <p:nvGraphicFramePr>
          <p:cNvPr id="4" name="Ipsos Ribbon Rules" hidden="1"/>
          <p:cNvGraphicFramePr/>
          <p:nvPr>
            <p:extLst>
              <p:ext uri="{D42A27DB-BD31-4B8C-83A1-F6EECF244321}">
                <p14:modId xmlns:p14="http://schemas.microsoft.com/office/powerpoint/2010/main" val="31399599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_e4d7d4c79377ed18"/>
          <p:cNvGraphicFramePr>
            <a:graphicFrameLocks noGrp="1"/>
          </p:cNvGraphicFramePr>
          <p:nvPr>
            <p:extLst>
              <p:ext uri="{D42A27DB-BD31-4B8C-83A1-F6EECF244321}">
                <p14:modId xmlns:p14="http://schemas.microsoft.com/office/powerpoint/2010/main" val="4224023309"/>
              </p:ext>
            </p:extLst>
          </p:nvPr>
        </p:nvGraphicFramePr>
        <p:xfrm>
          <a:off x="81155" y="951006"/>
          <a:ext cx="9745200" cy="5169600"/>
        </p:xfrm>
        <a:graphic>
          <a:graphicData uri="http://schemas.openxmlformats.org/drawingml/2006/table">
            <a:tbl>
              <a:tblPr firstRow="1" bandRow="1">
                <a:tableStyleId>{5C22544A-7EE6-4342-B048-85BDC9FD1C3A}</a:tableStyleId>
              </a:tblPr>
              <a:tblGrid>
                <a:gridCol w="4849200"/>
                <a:gridCol w="1224000"/>
                <a:gridCol w="1224000"/>
                <a:gridCol w="1224000"/>
                <a:gridCol w="1224000"/>
              </a:tblGrid>
              <a:tr h="486000">
                <a:tc>
                  <a:txBody>
                    <a:bodyPr/>
                    <a:lstStyle/>
                    <a:p>
                      <a:pPr algn="l"/>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u="sng" dirty="0" smtClean="0">
                          <a:solidFill>
                            <a:schemeClr val="bg1"/>
                          </a:solidFill>
                        </a:rPr>
                        <a:t>COMPARISON GROUP</a:t>
                      </a:r>
                    </a:p>
                  </a:txBody>
                  <a:tcPr marL="108000" marR="108000" marT="108000" marB="108000" anchor="ctr">
                    <a:lnL w="12700" cmpd="sng">
                      <a:noFill/>
                    </a:lnL>
                    <a:lnR w="12700" cap="flat" cmpd="sng" algn="ctr">
                      <a:solidFill>
                        <a:srgbClr val="8CD8DC"/>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hMerge="1">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712800">
                <a:tc>
                  <a:txBody>
                    <a:bodyPr/>
                    <a:lstStyle/>
                    <a:p>
                      <a:pPr algn="l"/>
                      <a:endParaRPr lang="en-GB" sz="1200" u="sng" dirty="0">
                        <a:solidFill>
                          <a:schemeClr val="bg1"/>
                        </a:solidFill>
                      </a:endParaRPr>
                    </a:p>
                  </a:txBody>
                  <a:tcPr marL="108000" marR="108000" marT="108000" marB="108000" anchor="ct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u="none" dirty="0" smtClean="0">
                          <a:solidFill>
                            <a:schemeClr val="bg1"/>
                          </a:solidFill>
                        </a:rPr>
                        <a:t>CCG in 2014</a:t>
                      </a:r>
                    </a:p>
                    <a:p>
                      <a:pPr algn="ctr"/>
                      <a:r>
                        <a:rPr lang="en-GB" sz="1200" b="1" i="1" u="none" dirty="0" smtClean="0">
                          <a:solidFill>
                            <a:schemeClr val="bg1"/>
                          </a:solidFill>
                        </a:rPr>
                        <a:t>(Base: 71)</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in 2015</a:t>
                      </a:r>
                    </a:p>
                    <a:p>
                      <a:pPr algn="ctr"/>
                      <a:r>
                        <a:rPr lang="en-GB" sz="1200" b="1" i="1" u="none" dirty="0" smtClean="0">
                          <a:solidFill>
                            <a:schemeClr val="bg1"/>
                          </a:solidFill>
                        </a:rPr>
                        <a:t>(Base: 73)</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Cluster</a:t>
                      </a:r>
                    </a:p>
                    <a:p>
                      <a:pPr algn="ctr"/>
                      <a:r>
                        <a:rPr lang="en-GB" sz="1200" b="1" i="1" u="none" dirty="0" smtClean="0">
                          <a:solidFill>
                            <a:schemeClr val="bg1"/>
                          </a:solidFill>
                        </a:rPr>
                        <a:t>(Base: 926)</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All</a:t>
                      </a:r>
                      <a:r>
                        <a:rPr lang="en-GB" sz="1200" b="1" u="none" baseline="0" dirty="0" smtClean="0">
                          <a:solidFill>
                            <a:schemeClr val="bg1"/>
                          </a:solidFill>
                        </a:rPr>
                        <a:t> CCGs</a:t>
                      </a:r>
                    </a:p>
                    <a:p>
                      <a:pPr algn="ctr"/>
                      <a:r>
                        <a:rPr lang="en-GB" sz="1200" b="1" i="1" u="none" baseline="0" dirty="0" smtClean="0">
                          <a:solidFill>
                            <a:schemeClr val="bg1"/>
                          </a:solidFill>
                        </a:rPr>
                        <a:t>(Base: 8472)</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6408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Knowledge of </a:t>
                      </a:r>
                      <a:r>
                        <a:rPr lang="en-GB" sz="1100" b="0" baseline="0" dirty="0" smtClean="0">
                          <a:solidFill>
                            <a:schemeClr val="bg1"/>
                          </a:solidFill>
                        </a:rPr>
                        <a:t>CCG’s plans and priorities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A great deal / A fair amount)</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69%</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68%</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Have had the opportunity</a:t>
                      </a:r>
                      <a:r>
                        <a:rPr lang="en-GB" sz="1100" b="0" baseline="0" dirty="0" smtClean="0">
                          <a:solidFill>
                            <a:schemeClr val="bg1"/>
                          </a:solidFill>
                        </a:rPr>
                        <a:t> to influence the CCG’s plans and priorities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65%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Comments on</a:t>
                      </a:r>
                      <a:r>
                        <a:rPr lang="en-GB" sz="1100" b="0" baseline="0" dirty="0" smtClean="0">
                          <a:solidFill>
                            <a:schemeClr val="bg1"/>
                          </a:solidFill>
                        </a:rPr>
                        <a:t> CCG’s plans and priorities </a:t>
                      </a:r>
                      <a:r>
                        <a:rPr lang="en-GB" sz="1100" b="0" dirty="0" smtClean="0">
                          <a:solidFill>
                            <a:schemeClr val="bg1"/>
                          </a:solidFill>
                        </a:rPr>
                        <a:t>have been taken</a:t>
                      </a:r>
                      <a:r>
                        <a:rPr lang="en-GB" sz="1100" b="0" baseline="0" dirty="0" smtClean="0">
                          <a:solidFill>
                            <a:schemeClr val="bg1"/>
                          </a:solidFill>
                        </a:rPr>
                        <a:t> on board</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r>
                        <a:rPr lang="en-GB" sz="1100" b="0" dirty="0" smtClean="0">
                          <a:solidFill>
                            <a:schemeClr val="bg1"/>
                          </a:solidFill>
                        </a:rPr>
                        <a:t> </a:t>
                      </a: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42%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The CCG </a:t>
                      </a:r>
                      <a:r>
                        <a:rPr lang="en-GB" sz="1100" b="0" baseline="0" dirty="0" smtClean="0">
                          <a:solidFill>
                            <a:schemeClr val="bg1"/>
                          </a:solidFill>
                        </a:rPr>
                        <a:t>effectively communicated its plans and priorities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Not comparable to 2014</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100" b="0" i="0" kern="1200" smtClean="0">
                          <a:solidFill>
                            <a:schemeClr val="tx1"/>
                          </a:solidFill>
                          <a:latin typeface="+mn-lt"/>
                          <a:ea typeface="+mn-ea"/>
                          <a:cs typeface="+mn-cs"/>
                        </a:rPr>
                        <a:t>60%</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The CCG’s plans</a:t>
                      </a:r>
                      <a:r>
                        <a:rPr lang="en-GB" sz="1100" b="0" baseline="0" dirty="0" smtClean="0">
                          <a:solidFill>
                            <a:schemeClr val="bg1"/>
                          </a:solidFill>
                        </a:rPr>
                        <a:t> and priorities are the right ones</a:t>
                      </a:r>
                      <a:endParaRPr lang="en-GB" sz="1100" b="0" dirty="0" smtClean="0">
                        <a:solidFill>
                          <a:schemeClr val="bg1"/>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54%</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53%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n-GB" sz="1100" b="0" i="0" u="none" kern="1200" dirty="0">
                        <a:solidFill>
                          <a:schemeClr val="tx1"/>
                        </a:solidFill>
                        <a:latin typeface="Arial"/>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Improving patient outcomes is a core focus for the CCG</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Not</a:t>
                      </a:r>
                      <a:r>
                        <a:rPr lang="en-GB" sz="1100" b="0" i="0" kern="1200" baseline="0" dirty="0" smtClean="0">
                          <a:solidFill>
                            <a:schemeClr val="tx1"/>
                          </a:solidFill>
                          <a:latin typeface="+mn-lt"/>
                          <a:ea typeface="+mn-ea"/>
                          <a:cs typeface="+mn-cs"/>
                        </a:rPr>
                        <a:t> asked in 2014</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100" b="0" i="0" kern="1200" smtClean="0">
                          <a:solidFill>
                            <a:schemeClr val="tx1"/>
                          </a:solidFill>
                          <a:latin typeface="+mn-lt"/>
                          <a:ea typeface="+mn-ea"/>
                          <a:cs typeface="+mn-cs"/>
                        </a:rPr>
                        <a:t>71%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kern="1200" dirty="0">
                        <a:solidFill>
                          <a:schemeClr val="tx1"/>
                        </a:solidFill>
                        <a:latin typeface="Arial"/>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bl>
          </a:graphicData>
        </a:graphic>
      </p:graphicFrame>
    </p:spTree>
    <p:extLst>
      <p:ext uri="{BB962C8B-B14F-4D97-AF65-F5344CB8AC3E}">
        <p14:creationId xmlns:p14="http://schemas.microsoft.com/office/powerpoint/2010/main" val="2653498665"/>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solidFill>
            <a:srgbClr val="4C9DFE"/>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00AA9E"/>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3119485"/>
            <a:ext cx="7704856" cy="553998"/>
          </a:xfrm>
        </p:spPr>
        <p:txBody>
          <a:bodyPr/>
          <a:lstStyle/>
          <a:p>
            <a:r>
              <a:rPr lang="en-GB" sz="3600" dirty="0" smtClean="0"/>
              <a:t>Appendices</a:t>
            </a:r>
            <a:endParaRPr lang="en-GB" sz="3600" dirty="0"/>
          </a:p>
        </p:txBody>
      </p:sp>
    </p:spTree>
    <p:extLst>
      <p:ext uri="{BB962C8B-B14F-4D97-AF65-F5344CB8AC3E}">
        <p14:creationId xmlns:p14="http://schemas.microsoft.com/office/powerpoint/2010/main" val="904050523"/>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Appendix A – cluster information</a:t>
            </a:r>
            <a:endParaRPr lang="en-US" sz="2000" dirty="0"/>
          </a:p>
        </p:txBody>
      </p:sp>
      <p:graphicFrame>
        <p:nvGraphicFramePr>
          <p:cNvPr id="4" name="D_b62a120cc364f275" hidden="1"/>
          <p:cNvGraphicFramePr/>
          <p:nvPr>
            <p:extLst>
              <p:ext uri="{D42A27DB-BD31-4B8C-83A1-F6EECF244321}">
                <p14:modId xmlns:p14="http://schemas.microsoft.com/office/powerpoint/2010/main" val="1046869861"/>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Ipsos Ribbon Rules" hidden="1"/>
          <p:cNvGraphicFramePr/>
          <p:nvPr>
            <p:extLst>
              <p:ext uri="{D42A27DB-BD31-4B8C-83A1-F6EECF244321}">
                <p14:modId xmlns:p14="http://schemas.microsoft.com/office/powerpoint/2010/main" val="61009614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
        <p:nvSpPr>
          <p:cNvPr id="10"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12" name="TextBox 11"/>
          <p:cNvSpPr txBox="1"/>
          <p:nvPr/>
        </p:nvSpPr>
        <p:spPr>
          <a:xfrm>
            <a:off x="344488" y="963885"/>
            <a:ext cx="9073008" cy="892552"/>
          </a:xfrm>
          <a:prstGeom prst="rect">
            <a:avLst/>
          </a:prstGeom>
          <a:noFill/>
        </p:spPr>
        <p:txBody>
          <a:bodyPr wrap="square" lIns="0" tIns="0" rIns="0" bIns="0" rtlCol="0">
            <a:spAutoFit/>
          </a:bodyPr>
          <a:lstStyle/>
          <a:p>
            <a:pPr algn="l"/>
            <a:r>
              <a:rPr lang="en-GB" sz="1600" dirty="0" smtClean="0"/>
              <a:t>Each CCG is compared to a cluster of the 20 other CCGs to which they are most similar. The clusters are based on the following variables: </a:t>
            </a:r>
          </a:p>
          <a:p>
            <a:pPr algn="l">
              <a:spcBef>
                <a:spcPts val="1200"/>
              </a:spcBef>
            </a:pPr>
            <a:endParaRPr lang="en-GB" sz="1600" dirty="0"/>
          </a:p>
        </p:txBody>
      </p:sp>
      <p:graphicFrame>
        <p:nvGraphicFramePr>
          <p:cNvPr id="3" name="D_9b8ca27023f3178a"/>
          <p:cNvGraphicFramePr>
            <a:graphicFrameLocks noGrp="1"/>
          </p:cNvGraphicFramePr>
          <p:nvPr>
            <p:extLst>
              <p:ext uri="{D42A27DB-BD31-4B8C-83A1-F6EECF244321}">
                <p14:modId xmlns:p14="http://schemas.microsoft.com/office/powerpoint/2010/main" val="853503848"/>
              </p:ext>
            </p:extLst>
          </p:nvPr>
        </p:nvGraphicFramePr>
        <p:xfrm>
          <a:off x="416496" y="3068960"/>
          <a:ext cx="8928992" cy="2935390"/>
        </p:xfrm>
        <a:graphic>
          <a:graphicData uri="http://schemas.openxmlformats.org/drawingml/2006/table">
            <a:tbl>
              <a:tblPr firstRow="1" bandRow="1">
                <a:tableStyleId>{8799B23B-EC83-4686-B30A-512413B5E67A}</a:tableStyleId>
              </a:tblPr>
              <a:tblGrid>
                <a:gridCol w="4464496"/>
                <a:gridCol w="4464496"/>
              </a:tblGrid>
              <a:tr h="293539">
                <a:tc>
                  <a:txBody>
                    <a:bodyPr/>
                    <a:lstStyle/>
                    <a:p>
                      <a:r>
                        <a:rPr lang="en-GB" sz="1200" b="0" dirty="0" smtClean="0"/>
                        <a:t> Coventry and Rugby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smtClean="0"/>
                        <a:t> Brighton &amp; Hove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3539">
                <a:tc>
                  <a:txBody>
                    <a:bodyPr/>
                    <a:lstStyle/>
                    <a:p>
                      <a:r>
                        <a:rPr lang="en-GB" sz="1200" b="0" dirty="0" smtClean="0"/>
                        <a:t> Southern Derbyshire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smtClean="0"/>
                        <a:t> Wakefield CCG </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3539">
                <a:tc>
                  <a:txBody>
                    <a:bodyPr/>
                    <a:lstStyle/>
                    <a:p>
                      <a:r>
                        <a:rPr lang="en-GB" sz="1200" b="0" smtClean="0"/>
                        <a:t> Bristol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smtClean="0"/>
                        <a:t> Doncaster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3539">
                <a:tc>
                  <a:txBody>
                    <a:bodyPr/>
                    <a:lstStyle/>
                    <a:p>
                      <a:r>
                        <a:rPr lang="en-GB" sz="1200" b="0" smtClean="0"/>
                        <a:t> West Leicestershire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smtClean="0"/>
                        <a:t> Southampton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3539">
                <a:tc>
                  <a:txBody>
                    <a:bodyPr/>
                    <a:lstStyle/>
                    <a:p>
                      <a:r>
                        <a:rPr lang="en-GB" sz="1200" b="0" smtClean="0"/>
                        <a:t> Liverpool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smtClean="0"/>
                        <a:t> Salford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3539">
                <a:tc>
                  <a:txBody>
                    <a:bodyPr/>
                    <a:lstStyle/>
                    <a:p>
                      <a:r>
                        <a:rPr lang="en-GB" sz="1200" b="0" smtClean="0"/>
                        <a:t> North Durham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smtClean="0"/>
                        <a:t> Greater Preston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3539">
                <a:tc>
                  <a:txBody>
                    <a:bodyPr/>
                    <a:lstStyle/>
                    <a:p>
                      <a:r>
                        <a:rPr lang="en-GB" sz="1200" b="0" smtClean="0"/>
                        <a:t> Portsmouth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smtClean="0"/>
                        <a:t> Canterbury and Coastal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3539">
                <a:tc>
                  <a:txBody>
                    <a:bodyPr/>
                    <a:lstStyle/>
                    <a:p>
                      <a:r>
                        <a:rPr lang="en-GB" sz="1200" b="0" smtClean="0"/>
                        <a:t> Greater Huddersfield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smtClean="0"/>
                        <a:t> Oxfordshire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3539">
                <a:tc>
                  <a:txBody>
                    <a:bodyPr/>
                    <a:lstStyle/>
                    <a:p>
                      <a:r>
                        <a:rPr lang="en-GB" sz="1200" b="0" smtClean="0"/>
                        <a:t> Lincolnshire West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smtClean="0"/>
                        <a:t> Vale of York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93539">
                <a:tc>
                  <a:txBody>
                    <a:bodyPr/>
                    <a:lstStyle/>
                    <a:p>
                      <a:r>
                        <a:rPr lang="en-GB" sz="1200" b="0" smtClean="0"/>
                        <a:t> Hull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smtClean="0"/>
                        <a:t> Hartlepool and Stockton-on-Tees CCG</a:t>
                      </a:r>
                      <a:endParaRPr lang="en-GB" sz="1200" b="0"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graphicFrame>
        <p:nvGraphicFramePr>
          <p:cNvPr id="11" name="Picture Placeholder 4"/>
          <p:cNvGraphicFramePr>
            <a:graphicFrameLocks/>
          </p:cNvGraphicFramePr>
          <p:nvPr>
            <p:extLst>
              <p:ext uri="{D42A27DB-BD31-4B8C-83A1-F6EECF244321}">
                <p14:modId xmlns:p14="http://schemas.microsoft.com/office/powerpoint/2010/main" val="434027127"/>
              </p:ext>
            </p:extLst>
          </p:nvPr>
        </p:nvGraphicFramePr>
        <p:xfrm>
          <a:off x="364574" y="1626311"/>
          <a:ext cx="9898062" cy="1240614"/>
        </p:xfrm>
        <a:graphic>
          <a:graphicData uri="http://schemas.openxmlformats.org/drawingml/2006/table">
            <a:tbl>
              <a:tblPr firstRow="1" bandRow="1">
                <a:tableStyleId>{5C22544A-7EE6-4342-B048-85BDC9FD1C3A}</a:tableStyleId>
              </a:tblPr>
              <a:tblGrid>
                <a:gridCol w="3576910"/>
                <a:gridCol w="6321152"/>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Index of Multiple Deprivation averages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smtClean="0">
                          <a:solidFill>
                            <a:schemeClr val="tx1"/>
                          </a:solidFill>
                        </a:rPr>
                        <a:t>       (overall and health domain)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Population registered with practices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26214">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Age of population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Population density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307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Ethnicity</a:t>
                      </a:r>
                    </a:p>
                    <a:p>
                      <a:endParaRPr lang="en-GB" sz="1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smtClean="0">
                          <a:solidFill>
                            <a:schemeClr val="tx1"/>
                          </a:solidFill>
                        </a:rPr>
                        <a:t>Ratio of registered population to overall population</a:t>
                      </a:r>
                    </a:p>
                    <a:p>
                      <a:endParaRPr lang="en-GB" sz="1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TextBox 8"/>
          <p:cNvSpPr txBox="1"/>
          <p:nvPr/>
        </p:nvSpPr>
        <p:spPr>
          <a:xfrm>
            <a:off x="366322" y="2722933"/>
            <a:ext cx="7322517" cy="246221"/>
          </a:xfrm>
          <a:prstGeom prst="rect">
            <a:avLst/>
          </a:prstGeom>
          <a:noFill/>
        </p:spPr>
        <p:txBody>
          <a:bodyPr wrap="none" lIns="0" tIns="0" rIns="0" bIns="0" rtlCol="0">
            <a:spAutoFit/>
          </a:bodyPr>
          <a:lstStyle/>
          <a:p>
            <a:pPr algn="l"/>
            <a:r>
              <a:rPr lang="en-GB" sz="1600" dirty="0" smtClean="0"/>
              <a:t>Based on these variables, the following 20 CCGs form the CCG cluster for Sheffield CCG</a:t>
            </a:r>
          </a:p>
        </p:txBody>
      </p:sp>
    </p:spTree>
    <p:extLst>
      <p:ext uri="{BB962C8B-B14F-4D97-AF65-F5344CB8AC3E}">
        <p14:creationId xmlns:p14="http://schemas.microsoft.com/office/powerpoint/2010/main" val="156771327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5228396"/>
            <a:ext cx="7257256" cy="616226"/>
          </a:xfrm>
        </p:spPr>
        <p:txBody>
          <a:bodyPr/>
          <a:lstStyle/>
          <a:p>
            <a:r>
              <a:rPr lang="en-GB" dirty="0" smtClean="0">
                <a:solidFill>
                  <a:srgbClr val="76B4FE"/>
                </a:solidFill>
              </a:rPr>
              <a:t>David.Jeans@ipsos.com  </a:t>
            </a:r>
            <a:r>
              <a:rPr lang="en-GB" dirty="0">
                <a:solidFill>
                  <a:srgbClr val="76B4FE"/>
                </a:solidFill>
              </a:rPr>
              <a:t>|  020 7347 </a:t>
            </a:r>
            <a:r>
              <a:rPr lang="en-GB" dirty="0" smtClean="0">
                <a:solidFill>
                  <a:srgbClr val="76B4FE"/>
                </a:solidFill>
              </a:rPr>
              <a:t>3349</a:t>
            </a:r>
          </a:p>
          <a:p>
            <a:r>
              <a:rPr lang="en-GB" dirty="0" smtClean="0">
                <a:solidFill>
                  <a:srgbClr val="76B4FE"/>
                </a:solidFill>
              </a:rPr>
              <a:t>Sylvie.Hobden@ipsos.com  |  020 7347 3185</a:t>
            </a:r>
            <a:endParaRPr lang="en-GB" dirty="0">
              <a:solidFill>
                <a:srgbClr val="76B4FE"/>
              </a:solidFill>
            </a:endParaRPr>
          </a:p>
        </p:txBody>
      </p:sp>
      <p:sp>
        <p:nvSpPr>
          <p:cNvPr id="7" name="TextBox 6"/>
          <p:cNvSpPr txBox="1"/>
          <p:nvPr/>
        </p:nvSpPr>
        <p:spPr bwMode="ltGray">
          <a:xfrm>
            <a:off x="234184" y="6715148"/>
            <a:ext cx="610642" cy="142852"/>
          </a:xfrm>
          <a:prstGeom prst="rect">
            <a:avLst/>
          </a:prstGeom>
          <a:noFill/>
        </p:spPr>
        <p:txBody>
          <a:bodyPr wrap="square" lIns="0" tIns="0" rIns="0" bIns="0" rtlCol="0" anchor="t" anchorCtr="0">
            <a:noAutofit/>
          </a:bodyPr>
          <a:lstStyle/>
          <a:p>
            <a:pPr algn="l">
              <a:spcBef>
                <a:spcPct val="20000"/>
              </a:spcBef>
            </a:pPr>
            <a:r>
              <a:rPr lang="en-US" sz="700" dirty="0" smtClean="0">
                <a:solidFill>
                  <a:schemeClr val="bg1">
                    <a:lumMod val="75000"/>
                  </a:schemeClr>
                </a:solidFill>
              </a:rPr>
              <a:t>© Ipsos MORI</a:t>
            </a:r>
            <a:endParaRPr lang="en-US" sz="700" dirty="0">
              <a:solidFill>
                <a:schemeClr val="bg1">
                  <a:lumMod val="75000"/>
                </a:schemeClr>
              </a:solidFill>
            </a:endParaRPr>
          </a:p>
        </p:txBody>
      </p:sp>
      <p:sp>
        <p:nvSpPr>
          <p:cNvPr id="8" name="TextBox 7"/>
          <p:cNvSpPr txBox="1"/>
          <p:nvPr/>
        </p:nvSpPr>
        <p:spPr bwMode="ltGray">
          <a:xfrm>
            <a:off x="912356" y="6715148"/>
            <a:ext cx="8765044" cy="142852"/>
          </a:xfrm>
          <a:prstGeom prst="rect">
            <a:avLst/>
          </a:prstGeom>
          <a:noFill/>
        </p:spPr>
        <p:txBody>
          <a:bodyPr wrap="square" lIns="0" tIns="0" rIns="0" bIns="0" rtlCol="0" anchor="t" anchorCtr="0">
            <a:noAutofit/>
          </a:bodyPr>
          <a:lstStyle/>
          <a:p>
            <a:pPr algn="l"/>
            <a:r>
              <a:rPr lang="en-GB" sz="700" dirty="0" smtClean="0">
                <a:solidFill>
                  <a:schemeClr val="bg1">
                    <a:lumMod val="75000"/>
                  </a:schemeClr>
                </a:solidFill>
              </a:rPr>
              <a:t>This work will be carried out in accordance with the requirements of the international quality standard for market research, ISO 20252:2006 and with the Ipsos MORI Terms and Conditions which can be found </a:t>
            </a:r>
            <a:r>
              <a:rPr lang="en-GB" sz="700" dirty="0" smtClean="0">
                <a:solidFill>
                  <a:schemeClr val="bg1">
                    <a:lumMod val="75000"/>
                  </a:schemeClr>
                </a:solidFill>
                <a:hlinkClick r:id="rId3"/>
              </a:rPr>
              <a:t>here</a:t>
            </a:r>
            <a:r>
              <a:rPr lang="en-GB" sz="700" dirty="0" smtClean="0">
                <a:solidFill>
                  <a:schemeClr val="bg1">
                    <a:lumMod val="75000"/>
                  </a:schemeClr>
                </a:solidFill>
              </a:rPr>
              <a:t> </a:t>
            </a:r>
            <a:endParaRPr lang="en-US" sz="700" dirty="0">
              <a:solidFill>
                <a:schemeClr val="bg1">
                  <a:lumMod val="75000"/>
                </a:schemeClr>
              </a:solidFill>
            </a:endParaRPr>
          </a:p>
        </p:txBody>
      </p:sp>
    </p:spTree>
    <p:extLst>
      <p:ext uri="{BB962C8B-B14F-4D97-AF65-F5344CB8AC3E}">
        <p14:creationId xmlns:p14="http://schemas.microsoft.com/office/powerpoint/2010/main" val="7210255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716430750"/>
              </p:ext>
            </p:extLst>
          </p:nvPr>
        </p:nvGraphicFramePr>
        <p:xfrm>
          <a:off x="73472" y="971727"/>
          <a:ext cx="4824537" cy="1127760"/>
        </p:xfrm>
        <a:graphic>
          <a:graphicData uri="http://schemas.openxmlformats.org/drawingml/2006/table">
            <a:tbl>
              <a:tblPr firstRow="1" bandRow="1">
                <a:tableStyleId>{5C22544A-7EE6-4342-B048-85BDC9FD1C3A}</a:tableStyleId>
              </a:tblPr>
              <a:tblGrid>
                <a:gridCol w="1608179"/>
                <a:gridCol w="1608179"/>
                <a:gridCol w="1608179"/>
              </a:tblGrid>
              <a:tr h="191117">
                <a:tc gridSpan="3">
                  <a:txBody>
                    <a:bodyPr/>
                    <a:lstStyle/>
                    <a:p>
                      <a:pPr algn="ctr"/>
                      <a:r>
                        <a:rPr lang="en-GB" sz="1200" u="sng" dirty="0" smtClean="0">
                          <a:solidFill>
                            <a:schemeClr val="tx1"/>
                          </a:solidFill>
                        </a:rPr>
                        <a:t>KEY</a:t>
                      </a:r>
                      <a:endParaRPr lang="en-GB" sz="1200" u="sng" dirty="0">
                        <a:solidFill>
                          <a:schemeClr val="tx1"/>
                        </a:solidFill>
                      </a:endParaRPr>
                    </a:p>
                  </a:txBody>
                  <a:tcPr>
                    <a:noFill/>
                  </a:tcPr>
                </a:tc>
                <a:tc hMerge="1">
                  <a:txBody>
                    <a:bodyPr/>
                    <a:lstStyle/>
                    <a:p>
                      <a:endParaRPr lang="en-GB" dirty="0"/>
                    </a:p>
                  </a:txBody>
                  <a:tcPr>
                    <a:solidFill>
                      <a:srgbClr val="FFC000"/>
                    </a:solidFill>
                  </a:tcPr>
                </a:tc>
                <a:tc hMerge="1">
                  <a:txBody>
                    <a:bodyPr/>
                    <a:lstStyle/>
                    <a:p>
                      <a:endParaRPr lang="en-GB" dirty="0"/>
                    </a:p>
                  </a:txBody>
                  <a:tcPr>
                    <a:solidFill>
                      <a:schemeClr val="accent6"/>
                    </a:solidFill>
                  </a:tcPr>
                </a:tc>
              </a:tr>
              <a:tr h="518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top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middle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bottom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r>
              <a:tr h="139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5"/>
                    </a:solidFill>
                  </a:tcPr>
                </a:tc>
              </a:tr>
            </a:tbl>
          </a:graphicData>
        </a:graphic>
      </p:graphicFrame>
      <p:sp>
        <p:nvSpPr>
          <p:cNvPr id="2" name="Title 1"/>
          <p:cNvSpPr>
            <a:spLocks noGrp="1"/>
          </p:cNvSpPr>
          <p:nvPr>
            <p:ph type="title"/>
          </p:nvPr>
        </p:nvSpPr>
        <p:spPr/>
        <p:txBody>
          <a:bodyPr anchor="ctr"/>
          <a:lstStyle/>
          <a:p>
            <a:r>
              <a:rPr lang="en-GB" sz="2000" dirty="0"/>
              <a:t>Overall leadership</a:t>
            </a:r>
          </a:p>
        </p:txBody>
      </p:sp>
      <p:sp>
        <p:nvSpPr>
          <p:cNvPr id="12" name="D_7bfe28807d9330e8"/>
          <p:cNvSpPr txBox="1"/>
          <p:nvPr/>
        </p:nvSpPr>
        <p:spPr>
          <a:xfrm>
            <a:off x="6177136" y="6547482"/>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16" name="D_5f3f2349e50b9f38"/>
          <p:cNvSpPr txBox="1">
            <a:spLocks/>
          </p:cNvSpPr>
          <p:nvPr/>
        </p:nvSpPr>
        <p:spPr>
          <a:xfrm>
            <a:off x="2720752" y="6521561"/>
            <a:ext cx="2542799" cy="205730"/>
          </a:xfrm>
          <a:prstGeom prst="rect">
            <a:avLst/>
          </a:prstGeom>
          <a:no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1100" kern="0" dirty="0" smtClean="0">
                <a:solidFill>
                  <a:schemeClr val="tx1"/>
                </a:solidFill>
              </a:rPr>
              <a:t>Sheffield CCG</a:t>
            </a:r>
            <a:endParaRPr lang="en-GB" sz="1100" kern="0" dirty="0">
              <a:solidFill>
                <a:schemeClr val="tx1"/>
              </a:solidFill>
            </a:endParaRPr>
          </a:p>
        </p:txBody>
      </p:sp>
      <p:graphicFrame>
        <p:nvGraphicFramePr>
          <p:cNvPr id="4" name="Ipsos Ribbon Rules" hidden="1"/>
          <p:cNvGraphicFramePr/>
          <p:nvPr>
            <p:extLst>
              <p:ext uri="{D42A27DB-BD31-4B8C-83A1-F6EECF244321}">
                <p14:modId xmlns:p14="http://schemas.microsoft.com/office/powerpoint/2010/main" val="323174904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_6013b1e17bda844d"/>
          <p:cNvGraphicFramePr>
            <a:graphicFrameLocks noGrp="1"/>
          </p:cNvGraphicFramePr>
          <p:nvPr>
            <p:extLst>
              <p:ext uri="{D42A27DB-BD31-4B8C-83A1-F6EECF244321}">
                <p14:modId xmlns:p14="http://schemas.microsoft.com/office/powerpoint/2010/main" val="810057272"/>
              </p:ext>
            </p:extLst>
          </p:nvPr>
        </p:nvGraphicFramePr>
        <p:xfrm>
          <a:off x="81155" y="951006"/>
          <a:ext cx="9745200" cy="4503600"/>
        </p:xfrm>
        <a:graphic>
          <a:graphicData uri="http://schemas.openxmlformats.org/drawingml/2006/table">
            <a:tbl>
              <a:tblPr firstRow="1" bandRow="1">
                <a:tableStyleId>{5C22544A-7EE6-4342-B048-85BDC9FD1C3A}</a:tableStyleId>
              </a:tblPr>
              <a:tblGrid>
                <a:gridCol w="4849200"/>
                <a:gridCol w="1224000"/>
                <a:gridCol w="1224000"/>
                <a:gridCol w="1224000"/>
                <a:gridCol w="1224000"/>
              </a:tblGrid>
              <a:tr h="486000">
                <a:tc>
                  <a:txBody>
                    <a:bodyPr/>
                    <a:lstStyle/>
                    <a:p>
                      <a:pPr algn="l"/>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u="sng" dirty="0" smtClean="0">
                          <a:solidFill>
                            <a:schemeClr val="bg1"/>
                          </a:solidFill>
                        </a:rPr>
                        <a:t>COMPARISON GROUP</a:t>
                      </a:r>
                    </a:p>
                  </a:txBody>
                  <a:tcPr marL="108000" marR="108000" marT="108000" marB="108000" anchor="ctr">
                    <a:lnL w="12700" cmpd="sng">
                      <a:noFill/>
                    </a:lnL>
                    <a:lnR w="12700" cap="flat" cmpd="sng" algn="ctr">
                      <a:solidFill>
                        <a:srgbClr val="8CD8DC"/>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hMerge="1">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712800">
                <a:tc>
                  <a:txBody>
                    <a:bodyPr/>
                    <a:lstStyle/>
                    <a:p>
                      <a:pPr algn="l"/>
                      <a:endParaRPr lang="en-GB" sz="1200" u="sng" dirty="0">
                        <a:solidFill>
                          <a:schemeClr val="bg1"/>
                        </a:solidFill>
                      </a:endParaRPr>
                    </a:p>
                  </a:txBody>
                  <a:tcPr marL="108000" marR="108000" marT="108000" marB="108000" anchor="ct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u="none" dirty="0" smtClean="0">
                          <a:solidFill>
                            <a:schemeClr val="bg1"/>
                          </a:solidFill>
                        </a:rPr>
                        <a:t>CCG in 2014</a:t>
                      </a:r>
                    </a:p>
                    <a:p>
                      <a:pPr algn="ctr"/>
                      <a:r>
                        <a:rPr lang="en-GB" sz="1200" b="1" i="1" u="none" dirty="0" smtClean="0">
                          <a:solidFill>
                            <a:schemeClr val="bg1"/>
                          </a:solidFill>
                        </a:rPr>
                        <a:t>(Base: 71)</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in 2015</a:t>
                      </a:r>
                    </a:p>
                    <a:p>
                      <a:pPr algn="ctr"/>
                      <a:r>
                        <a:rPr lang="en-GB" sz="1200" b="1" i="1" u="none" dirty="0" smtClean="0">
                          <a:solidFill>
                            <a:schemeClr val="bg1"/>
                          </a:solidFill>
                        </a:rPr>
                        <a:t>(Base: 73)</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Cluster</a:t>
                      </a:r>
                    </a:p>
                    <a:p>
                      <a:pPr algn="ctr"/>
                      <a:r>
                        <a:rPr lang="en-GB" sz="1200" b="1" i="1" u="none" dirty="0" smtClean="0">
                          <a:solidFill>
                            <a:schemeClr val="bg1"/>
                          </a:solidFill>
                        </a:rPr>
                        <a:t>(Base: 926)</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All</a:t>
                      </a:r>
                      <a:r>
                        <a:rPr lang="en-GB" sz="1200" b="1" u="none" baseline="0" dirty="0" smtClean="0">
                          <a:solidFill>
                            <a:schemeClr val="bg1"/>
                          </a:solidFill>
                        </a:rPr>
                        <a:t> CCGs</a:t>
                      </a:r>
                    </a:p>
                    <a:p>
                      <a:pPr algn="ctr"/>
                      <a:r>
                        <a:rPr lang="en-GB" sz="1200" b="1" i="1" u="none" baseline="0" dirty="0" smtClean="0">
                          <a:solidFill>
                            <a:schemeClr val="bg1"/>
                          </a:solidFill>
                        </a:rPr>
                        <a:t>(Base: 8472)</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6408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The leadership of the CCG has the necessary blend of skills and experience</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68%</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59%</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There is clear and visible leadership of the CCG</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82%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smtClean="0">
                          <a:solidFill>
                            <a:schemeClr val="tx1"/>
                          </a:solidFill>
                          <a:latin typeface="+mn-lt"/>
                          <a:ea typeface="+mn-ea"/>
                          <a:cs typeface="+mn-cs"/>
                        </a:rPr>
                        <a:t>68%</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C</a:t>
                      </a:r>
                      <a:r>
                        <a:rPr lang="en-GB" sz="1100" b="0" baseline="0" dirty="0" smtClean="0">
                          <a:solidFill>
                            <a:schemeClr val="bg1"/>
                          </a:solidFill>
                        </a:rPr>
                        <a:t>onfidence in the leadership of the CCG to deliver its plans and priorities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62%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60%</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The leadership of the CCG is delivering continued quality improvements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54%</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45%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Confidence in the leadership of the CCG to deliver improved outcomes for</a:t>
                      </a:r>
                      <a:r>
                        <a:rPr lang="en-GB" sz="1100" b="0" baseline="0" dirty="0" smtClean="0">
                          <a:solidFill>
                            <a:schemeClr val="bg1"/>
                          </a:solidFill>
                        </a:rPr>
                        <a:t> patients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dirty="0" smtClean="0">
                        <a:solidFill>
                          <a:schemeClr val="bg1"/>
                        </a:solidFill>
                      </a:endParaRP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61%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bl>
          </a:graphicData>
        </a:graphic>
      </p:graphicFrame>
    </p:spTree>
    <p:extLst>
      <p:ext uri="{BB962C8B-B14F-4D97-AF65-F5344CB8AC3E}">
        <p14:creationId xmlns:p14="http://schemas.microsoft.com/office/powerpoint/2010/main" val="3054002998"/>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707803766"/>
              </p:ext>
            </p:extLst>
          </p:nvPr>
        </p:nvGraphicFramePr>
        <p:xfrm>
          <a:off x="73472" y="971727"/>
          <a:ext cx="4824537" cy="1127760"/>
        </p:xfrm>
        <a:graphic>
          <a:graphicData uri="http://schemas.openxmlformats.org/drawingml/2006/table">
            <a:tbl>
              <a:tblPr firstRow="1" bandRow="1">
                <a:tableStyleId>{5C22544A-7EE6-4342-B048-85BDC9FD1C3A}</a:tableStyleId>
              </a:tblPr>
              <a:tblGrid>
                <a:gridCol w="1608179"/>
                <a:gridCol w="1608179"/>
                <a:gridCol w="1608179"/>
              </a:tblGrid>
              <a:tr h="191117">
                <a:tc gridSpan="3">
                  <a:txBody>
                    <a:bodyPr/>
                    <a:lstStyle/>
                    <a:p>
                      <a:pPr algn="ctr"/>
                      <a:r>
                        <a:rPr lang="en-GB" sz="1200" u="sng" dirty="0" smtClean="0">
                          <a:solidFill>
                            <a:schemeClr val="tx1"/>
                          </a:solidFill>
                        </a:rPr>
                        <a:t>KEY</a:t>
                      </a:r>
                      <a:endParaRPr lang="en-GB" sz="1200" u="sng" dirty="0">
                        <a:solidFill>
                          <a:schemeClr val="tx1"/>
                        </a:solidFill>
                      </a:endParaRPr>
                    </a:p>
                  </a:txBody>
                  <a:tcPr>
                    <a:noFill/>
                  </a:tcPr>
                </a:tc>
                <a:tc hMerge="1">
                  <a:txBody>
                    <a:bodyPr/>
                    <a:lstStyle/>
                    <a:p>
                      <a:endParaRPr lang="en-GB" dirty="0"/>
                    </a:p>
                  </a:txBody>
                  <a:tcPr>
                    <a:solidFill>
                      <a:srgbClr val="FFC000"/>
                    </a:solidFill>
                  </a:tcPr>
                </a:tc>
                <a:tc hMerge="1">
                  <a:txBody>
                    <a:bodyPr/>
                    <a:lstStyle/>
                    <a:p>
                      <a:endParaRPr lang="en-GB" dirty="0"/>
                    </a:p>
                  </a:txBody>
                  <a:tcPr>
                    <a:solidFill>
                      <a:schemeClr val="accent6"/>
                    </a:solidFill>
                  </a:tcPr>
                </a:tc>
              </a:tr>
              <a:tr h="518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top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middle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mn-lt"/>
                          <a:ea typeface="+mn-ea"/>
                          <a:cs typeface="+mn-cs"/>
                        </a:rPr>
                        <a:t>The</a:t>
                      </a:r>
                      <a:r>
                        <a:rPr lang="en-GB" sz="1100" b="0" kern="1200" baseline="0" dirty="0" smtClean="0">
                          <a:solidFill>
                            <a:schemeClr val="tx1"/>
                          </a:solidFill>
                          <a:latin typeface="+mn-lt"/>
                          <a:ea typeface="+mn-ea"/>
                          <a:cs typeface="+mn-cs"/>
                        </a:rPr>
                        <a:t> CCG’s 2015 result is in </a:t>
                      </a:r>
                      <a:r>
                        <a:rPr lang="en-GB" sz="1100" b="1" kern="1200" baseline="0" dirty="0" smtClean="0">
                          <a:solidFill>
                            <a:schemeClr val="tx1"/>
                          </a:solidFill>
                          <a:latin typeface="+mn-lt"/>
                          <a:ea typeface="+mn-ea"/>
                          <a:cs typeface="+mn-cs"/>
                        </a:rPr>
                        <a:t>bottom third </a:t>
                      </a:r>
                      <a:r>
                        <a:rPr lang="en-GB" sz="1100" b="0" kern="1200" baseline="0" dirty="0" smtClean="0">
                          <a:solidFill>
                            <a:schemeClr val="tx1"/>
                          </a:solidFill>
                          <a:latin typeface="+mn-lt"/>
                          <a:ea typeface="+mn-ea"/>
                          <a:cs typeface="+mn-cs"/>
                        </a:rPr>
                        <a:t>of comparison group</a:t>
                      </a:r>
                      <a:endParaRPr lang="en-GB" sz="1100" b="0" kern="1200" dirty="0" smtClean="0">
                        <a:solidFill>
                          <a:schemeClr val="tx1"/>
                        </a:solidFill>
                        <a:latin typeface="+mn-lt"/>
                        <a:ea typeface="+mn-ea"/>
                        <a:cs typeface="+mn-cs"/>
                      </a:endParaRPr>
                    </a:p>
                  </a:txBody>
                  <a:tcPr>
                    <a:noFill/>
                  </a:tcPr>
                </a:tc>
              </a:tr>
              <a:tr h="139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kern="1200" dirty="0" smtClean="0">
                        <a:solidFill>
                          <a:schemeClr val="bg1"/>
                        </a:solidFill>
                        <a:latin typeface="+mn-lt"/>
                        <a:ea typeface="+mn-ea"/>
                        <a:cs typeface="+mn-cs"/>
                      </a:endParaRPr>
                    </a:p>
                  </a:txBody>
                  <a:tcPr>
                    <a:solidFill>
                      <a:schemeClr val="accent5"/>
                    </a:solidFill>
                  </a:tcPr>
                </a:tc>
              </a:tr>
            </a:tbl>
          </a:graphicData>
        </a:graphic>
      </p:graphicFrame>
      <p:sp>
        <p:nvSpPr>
          <p:cNvPr id="2" name="Title 1"/>
          <p:cNvSpPr>
            <a:spLocks noGrp="1"/>
          </p:cNvSpPr>
          <p:nvPr>
            <p:ph type="title"/>
          </p:nvPr>
        </p:nvSpPr>
        <p:spPr/>
        <p:txBody>
          <a:bodyPr anchor="ctr"/>
          <a:lstStyle/>
          <a:p>
            <a:r>
              <a:rPr lang="en-GB" sz="2000" dirty="0" smtClean="0"/>
              <a:t>Clinical leadership</a:t>
            </a:r>
            <a:endParaRPr lang="en-GB" sz="2000" dirty="0"/>
          </a:p>
        </p:txBody>
      </p:sp>
      <p:sp>
        <p:nvSpPr>
          <p:cNvPr id="12" name="D_7bfe28807d9330e8"/>
          <p:cNvSpPr txBox="1"/>
          <p:nvPr/>
        </p:nvSpPr>
        <p:spPr>
          <a:xfrm>
            <a:off x="6177136" y="6518455"/>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16" name="D_5f3f2349e50b9f38"/>
          <p:cNvSpPr txBox="1">
            <a:spLocks/>
          </p:cNvSpPr>
          <p:nvPr/>
        </p:nvSpPr>
        <p:spPr>
          <a:xfrm>
            <a:off x="2720752" y="6492534"/>
            <a:ext cx="2542799" cy="205730"/>
          </a:xfrm>
          <a:prstGeom prst="rect">
            <a:avLst/>
          </a:prstGeom>
          <a:no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1100" kern="0" dirty="0" smtClean="0">
                <a:solidFill>
                  <a:schemeClr val="tx1"/>
                </a:solidFill>
              </a:rPr>
              <a:t>Sheffield CCG</a:t>
            </a:r>
            <a:endParaRPr lang="en-GB" sz="1100" kern="0" dirty="0">
              <a:solidFill>
                <a:schemeClr val="tx1"/>
              </a:solidFill>
            </a:endParaRPr>
          </a:p>
        </p:txBody>
      </p:sp>
      <p:graphicFrame>
        <p:nvGraphicFramePr>
          <p:cNvPr id="4" name="Ipsos Ribbon Rules" hidden="1"/>
          <p:cNvGraphicFramePr/>
          <p:nvPr>
            <p:extLst>
              <p:ext uri="{D42A27DB-BD31-4B8C-83A1-F6EECF244321}">
                <p14:modId xmlns:p14="http://schemas.microsoft.com/office/powerpoint/2010/main" val="230227108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_33a42b0a1d3cee40"/>
          <p:cNvGraphicFramePr>
            <a:graphicFrameLocks noGrp="1"/>
          </p:cNvGraphicFramePr>
          <p:nvPr>
            <p:extLst>
              <p:ext uri="{D42A27DB-BD31-4B8C-83A1-F6EECF244321}">
                <p14:modId xmlns:p14="http://schemas.microsoft.com/office/powerpoint/2010/main" val="1764863651"/>
              </p:ext>
            </p:extLst>
          </p:nvPr>
        </p:nvGraphicFramePr>
        <p:xfrm>
          <a:off x="81155" y="951006"/>
          <a:ext cx="9745200" cy="3837600"/>
        </p:xfrm>
        <a:graphic>
          <a:graphicData uri="http://schemas.openxmlformats.org/drawingml/2006/table">
            <a:tbl>
              <a:tblPr firstRow="1" bandRow="1">
                <a:tableStyleId>{5C22544A-7EE6-4342-B048-85BDC9FD1C3A}</a:tableStyleId>
              </a:tblPr>
              <a:tblGrid>
                <a:gridCol w="4849200"/>
                <a:gridCol w="1224000"/>
                <a:gridCol w="1224000"/>
                <a:gridCol w="1224000"/>
                <a:gridCol w="1224000"/>
              </a:tblGrid>
              <a:tr h="486000">
                <a:tc>
                  <a:txBody>
                    <a:bodyPr/>
                    <a:lstStyle/>
                    <a:p>
                      <a:pPr algn="l"/>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u="sng" dirty="0" smtClean="0">
                          <a:solidFill>
                            <a:schemeClr val="bg1"/>
                          </a:solidFill>
                        </a:rPr>
                        <a:t>COMPARISON GROUP</a:t>
                      </a:r>
                    </a:p>
                  </a:txBody>
                  <a:tcPr marL="108000" marR="108000" marT="108000" marB="108000" anchor="ctr">
                    <a:lnL w="12700" cmpd="sng">
                      <a:noFill/>
                    </a:lnL>
                    <a:lnR w="12700" cap="flat" cmpd="sng" algn="ctr">
                      <a:solidFill>
                        <a:srgbClr val="8CD8DC"/>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hMerge="1">
                  <a:txBody>
                    <a:bodyPr/>
                    <a:lstStyle/>
                    <a:p>
                      <a:pPr algn="ctr"/>
                      <a:endParaRPr lang="en-GB" sz="1200" u="sng" dirty="0">
                        <a:solidFill>
                          <a:schemeClr val="bg1"/>
                        </a:solidFill>
                      </a:endParaRPr>
                    </a:p>
                  </a:txBody>
                  <a:tcPr marL="108000" marR="108000" marT="108000" marB="10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712800">
                <a:tc>
                  <a:txBody>
                    <a:bodyPr/>
                    <a:lstStyle/>
                    <a:p>
                      <a:pPr algn="l"/>
                      <a:endParaRPr lang="en-GB" sz="1200" u="sng" dirty="0">
                        <a:solidFill>
                          <a:schemeClr val="bg1"/>
                        </a:solidFill>
                      </a:endParaRPr>
                    </a:p>
                  </a:txBody>
                  <a:tcPr marL="108000" marR="108000" marT="108000" marB="108000" anchor="ctr">
                    <a:lnL w="12700" cmpd="sng">
                      <a:noFill/>
                    </a:lnL>
                    <a:lnR w="12700" cap="flat" cmpd="sng" algn="ctr">
                      <a:solidFill>
                        <a:schemeClr val="bg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u="none" dirty="0" smtClean="0">
                          <a:solidFill>
                            <a:schemeClr val="bg1"/>
                          </a:solidFill>
                        </a:rPr>
                        <a:t>CCG in 2014</a:t>
                      </a:r>
                    </a:p>
                    <a:p>
                      <a:pPr algn="ctr"/>
                      <a:r>
                        <a:rPr lang="en-GB" sz="1200" b="1" i="1" u="none" dirty="0" smtClean="0">
                          <a:solidFill>
                            <a:schemeClr val="bg1"/>
                          </a:solidFill>
                        </a:rPr>
                        <a:t>(Base: 71)</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in 2015</a:t>
                      </a:r>
                    </a:p>
                    <a:p>
                      <a:pPr algn="ctr"/>
                      <a:r>
                        <a:rPr lang="en-GB" sz="1200" b="1" i="1" u="none" dirty="0" smtClean="0">
                          <a:solidFill>
                            <a:schemeClr val="bg1"/>
                          </a:solidFill>
                        </a:rPr>
                        <a:t>(Base: 73)</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CCG Cluster</a:t>
                      </a:r>
                    </a:p>
                    <a:p>
                      <a:pPr algn="ctr"/>
                      <a:r>
                        <a:rPr lang="en-GB" sz="1200" b="1" i="1" u="none" dirty="0" smtClean="0">
                          <a:solidFill>
                            <a:schemeClr val="bg1"/>
                          </a:solidFill>
                        </a:rPr>
                        <a:t>(Base: 926)</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b="1" u="none" dirty="0" smtClean="0">
                          <a:solidFill>
                            <a:schemeClr val="bg1"/>
                          </a:solidFill>
                        </a:rPr>
                        <a:t>All</a:t>
                      </a:r>
                      <a:r>
                        <a:rPr lang="en-GB" sz="1200" b="1" u="none" baseline="0" dirty="0" smtClean="0">
                          <a:solidFill>
                            <a:schemeClr val="bg1"/>
                          </a:solidFill>
                        </a:rPr>
                        <a:t> CCGs</a:t>
                      </a:r>
                    </a:p>
                    <a:p>
                      <a:pPr algn="ctr"/>
                      <a:r>
                        <a:rPr lang="en-GB" sz="1200" b="1" i="1" u="none" baseline="0" dirty="0" smtClean="0">
                          <a:solidFill>
                            <a:schemeClr val="bg1"/>
                          </a:solidFill>
                        </a:rPr>
                        <a:t>(Base: 8472)</a:t>
                      </a:r>
                      <a:endParaRPr lang="en-GB" sz="1200" b="1" i="1" u="none"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38100" cmpd="sng">
                      <a:noFill/>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6408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There is clear and visible clinical leadership of the CCG</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77%</a:t>
                      </a:r>
                      <a:endParaRPr lang="en-GB" sz="1100" b="0" i="0" kern="1200" dirty="0">
                        <a:solidFill>
                          <a:schemeClr val="tx1"/>
                        </a:solidFill>
                        <a:latin typeface="+mn-lt"/>
                        <a:ea typeface="+mn-ea"/>
                        <a:cs typeface="+mn-cs"/>
                      </a:endParaRPr>
                    </a:p>
                  </a:txBody>
                  <a:tcPr marL="108000" marR="108000" marT="108000" marB="108000" anchor="ct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73%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baseline="0" dirty="0" smtClean="0">
                          <a:solidFill>
                            <a:schemeClr val="bg1"/>
                          </a:solidFill>
                        </a:rPr>
                        <a:t>Confidence in the clinical leadership of the CCG to deliver its plans and priorities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65%</a:t>
                      </a:r>
                      <a:endParaRPr lang="en-GB" sz="1100" b="0" i="0" kern="1200" dirty="0">
                        <a:solidFill>
                          <a:schemeClr val="tx1"/>
                        </a:solidFill>
                        <a:latin typeface="+mn-lt"/>
                        <a:ea typeface="+mn-ea"/>
                        <a:cs typeface="+mn-cs"/>
                      </a:endParaRPr>
                    </a:p>
                  </a:txBody>
                  <a:tcPr marL="108000" marR="108000" marT="108000" marB="108000" anchor="ct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smtClean="0">
                          <a:solidFill>
                            <a:schemeClr val="tx1"/>
                          </a:solidFill>
                          <a:latin typeface="+mn-lt"/>
                          <a:ea typeface="+mn-ea"/>
                          <a:cs typeface="+mn-cs"/>
                        </a:rPr>
                        <a:t>62%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The clinical leadership of the CCG is</a:t>
                      </a:r>
                      <a:r>
                        <a:rPr lang="en-GB" sz="1100" b="0" baseline="0" dirty="0" smtClean="0">
                          <a:solidFill>
                            <a:schemeClr val="bg1"/>
                          </a:solidFill>
                        </a:rPr>
                        <a:t> delivering continued quality improvements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i="1" dirty="0" smtClean="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56%</a:t>
                      </a:r>
                      <a:endParaRPr lang="en-GB" sz="1100" b="0" i="0" kern="1200" dirty="0">
                        <a:solidFill>
                          <a:schemeClr val="tx1"/>
                        </a:solidFill>
                        <a:latin typeface="+mn-lt"/>
                        <a:ea typeface="+mn-ea"/>
                        <a:cs typeface="+mn-cs"/>
                      </a:endParaRPr>
                    </a:p>
                  </a:txBody>
                  <a:tcPr marL="108000" marR="108000" marT="108000" marB="108000" anchor="ct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smtClean="0">
                          <a:solidFill>
                            <a:schemeClr val="tx1"/>
                          </a:solidFill>
                          <a:latin typeface="+mn-lt"/>
                          <a:ea typeface="+mn-ea"/>
                          <a:cs typeface="+mn-cs"/>
                        </a:rPr>
                        <a:t>48%</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r h="666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rPr>
                        <a:t>The clinical leadership of the CCG is delivering continued improvements to reduce local health inequalities</a:t>
                      </a:r>
                    </a:p>
                    <a:p>
                      <a:pPr marL="0" marR="0" indent="0" algn="r" defTabSz="914400" rtl="0" eaLnBrk="1" fontAlgn="auto" latinLnBrk="0" hangingPunct="1">
                        <a:lnSpc>
                          <a:spcPct val="100000"/>
                        </a:lnSpc>
                        <a:spcBef>
                          <a:spcPts val="0"/>
                        </a:spcBef>
                        <a:spcAft>
                          <a:spcPts val="0"/>
                        </a:spcAft>
                        <a:buClrTx/>
                        <a:buSzTx/>
                        <a:buFontTx/>
                        <a:buNone/>
                        <a:tabLst/>
                        <a:defRPr/>
                      </a:pPr>
                      <a:r>
                        <a:rPr lang="en-GB" sz="1100" b="0" i="1" baseline="0" dirty="0" smtClean="0">
                          <a:solidFill>
                            <a:schemeClr val="bg1"/>
                          </a:solidFill>
                        </a:rPr>
                        <a:t>(% Strongly / Tend to agree)</a:t>
                      </a:r>
                      <a:endParaRPr lang="en-GB" sz="1100" b="0" dirty="0" smtClean="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dirty="0" smtClean="0">
                          <a:solidFill>
                            <a:schemeClr val="tx1"/>
                          </a:solidFill>
                          <a:latin typeface="+mn-lt"/>
                          <a:ea typeface="+mn-ea"/>
                          <a:cs typeface="+mn-cs"/>
                        </a:rPr>
                        <a:t>Not asked in 2014</a:t>
                      </a:r>
                      <a:endParaRPr lang="en-GB" sz="1100" b="0" i="0" kern="1200" dirty="0">
                        <a:solidFill>
                          <a:schemeClr val="tx1"/>
                        </a:solidFill>
                        <a:latin typeface="+mn-lt"/>
                        <a:ea typeface="+mn-ea"/>
                        <a:cs typeface="+mn-cs"/>
                      </a:endParaRPr>
                    </a:p>
                  </a:txBody>
                  <a:tcPr marL="108000" marR="108000" marT="108000" marB="108000" anchor="ct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100" b="0" i="0" kern="1200" smtClean="0">
                          <a:solidFill>
                            <a:schemeClr val="tx1"/>
                          </a:solidFill>
                          <a:latin typeface="+mn-lt"/>
                          <a:ea typeface="+mn-ea"/>
                          <a:cs typeface="+mn-cs"/>
                        </a:rPr>
                        <a:t>47%</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c>
                  <a:txBody>
                    <a:bodyPr/>
                    <a:lstStyle/>
                    <a:p>
                      <a:pPr algn="ct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BE0F34"/>
                    </a:solidFill>
                  </a:tcPr>
                </a:tc>
              </a:tr>
            </a:tbl>
          </a:graphicData>
        </a:graphic>
      </p:graphicFrame>
    </p:spTree>
    <p:extLst>
      <p:ext uri="{BB962C8B-B14F-4D97-AF65-F5344CB8AC3E}">
        <p14:creationId xmlns:p14="http://schemas.microsoft.com/office/powerpoint/2010/main" val="31122322"/>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solidFill>
            <a:srgbClr val="4C9DFE"/>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00AA9E"/>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842483"/>
            <a:ext cx="6768752" cy="1107996"/>
          </a:xfrm>
        </p:spPr>
        <p:txBody>
          <a:bodyPr/>
          <a:lstStyle/>
          <a:p>
            <a:r>
              <a:rPr lang="en-GB" sz="3600" dirty="0" smtClean="0"/>
              <a:t>Overall engagement and relationships</a:t>
            </a:r>
            <a:endParaRPr lang="en-GB" sz="3600" dirty="0"/>
          </a:p>
        </p:txBody>
      </p:sp>
    </p:spTree>
    <p:extLst>
      <p:ext uri="{BB962C8B-B14F-4D97-AF65-F5344CB8AC3E}">
        <p14:creationId xmlns:p14="http://schemas.microsoft.com/office/powerpoint/2010/main" val="202769042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206241" y="854839"/>
            <a:ext cx="5699760" cy="5081503"/>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a:xfrm>
            <a:off x="246063" y="50918"/>
            <a:ext cx="8451353" cy="785794"/>
          </a:xfrm>
        </p:spPr>
        <p:txBody>
          <a:bodyPr anchor="ctr"/>
          <a:lstStyle/>
          <a:p>
            <a:r>
              <a:rPr lang="en-GB" sz="2000" dirty="0" smtClean="0"/>
              <a:t>Overall, to what extent, if at all, do you feel you have been </a:t>
            </a:r>
            <a:br>
              <a:rPr lang="en-GB" sz="2000" dirty="0" smtClean="0"/>
            </a:br>
            <a:r>
              <a:rPr lang="en-GB" sz="2000" u="sng" dirty="0" smtClean="0"/>
              <a:t>engaged</a:t>
            </a:r>
            <a:r>
              <a:rPr lang="en-GB" sz="2000" dirty="0" smtClean="0"/>
              <a:t> by the CCG over the past 12 months?</a:t>
            </a:r>
            <a:endParaRPr lang="en-GB" sz="2000" dirty="0"/>
          </a:p>
        </p:txBody>
      </p:sp>
      <p:sp>
        <p:nvSpPr>
          <p:cNvPr id="10" name="D_deff4ae3983fd55c"/>
          <p:cNvSpPr>
            <a:spLocks noGrp="1"/>
          </p:cNvSpPr>
          <p:nvPr>
            <p:ph type="body" sz="quarter" idx="12"/>
          </p:nvPr>
        </p:nvSpPr>
        <p:spPr>
          <a:xfrm>
            <a:off x="231549" y="6032499"/>
            <a:ext cx="6238875" cy="245463"/>
          </a:xfrm>
        </p:spPr>
        <p:txBody>
          <a:bodyPr/>
          <a:lstStyle/>
          <a:p>
            <a:r>
              <a:rPr lang="en-GB" sz="1000" dirty="0" smtClean="0"/>
              <a:t>Total responses : All stakeholders (2015: 73); (2014: 71)
Sheffield CCG</a:t>
            </a:r>
            <a:endParaRPr lang="en-GB" sz="1000" dirty="0"/>
          </a:p>
        </p:txBody>
      </p:sp>
      <p:graphicFrame>
        <p:nvGraphicFramePr>
          <p:cNvPr id="9" name="D_961348d2de5920a9"/>
          <p:cNvGraphicFramePr/>
          <p:nvPr>
            <p:extLst>
              <p:ext uri="{D42A27DB-BD31-4B8C-83A1-F6EECF244321}">
                <p14:modId xmlns:p14="http://schemas.microsoft.com/office/powerpoint/2010/main" val="1976098593"/>
              </p:ext>
            </p:extLst>
          </p:nvPr>
        </p:nvGraphicFramePr>
        <p:xfrm>
          <a:off x="13506" y="916697"/>
          <a:ext cx="4380845" cy="4240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_e65feee24d7a0907_CalcTable"/>
          <p:cNvGraphicFramePr>
            <a:graphicFrameLocks noGrp="1"/>
          </p:cNvGraphicFramePr>
          <p:nvPr>
            <p:ph sz="quarter" idx="10"/>
            <p:extLst>
              <p:ext uri="{D42A27DB-BD31-4B8C-83A1-F6EECF244321}">
                <p14:modId xmlns:p14="http://schemas.microsoft.com/office/powerpoint/2010/main" val="4272578892"/>
              </p:ext>
            </p:extLst>
          </p:nvPr>
        </p:nvGraphicFramePr>
        <p:xfrm>
          <a:off x="4391825" y="1406027"/>
          <a:ext cx="5328592" cy="3806901"/>
        </p:xfrm>
        <a:graphic>
          <a:graphicData uri="http://schemas.openxmlformats.org/drawingml/2006/table">
            <a:tbl>
              <a:tblPr firstRow="1" bandRow="1">
                <a:tableStyleId>{ED083AE6-46FA-4A59-8FB0-9F97EB10719F}</a:tableStyleId>
              </a:tblPr>
              <a:tblGrid>
                <a:gridCol w="2073343"/>
                <a:gridCol w="746598"/>
                <a:gridCol w="1152128"/>
                <a:gridCol w="1356523"/>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Great deal / Fair amount</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Not very</a:t>
                      </a:r>
                      <a:r>
                        <a:rPr lang="en-GB" sz="1200" baseline="0" dirty="0" smtClean="0"/>
                        <a:t> much / Not at all</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73% (40)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25% (14)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4" name="D_12499d8086dd381e_CalcTable"/>
          <p:cNvGraphicFramePr>
            <a:graphicFrameLocks noGrp="1"/>
          </p:cNvGraphicFramePr>
          <p:nvPr>
            <p:extLst>
              <p:ext uri="{D42A27DB-BD31-4B8C-83A1-F6EECF244321}">
                <p14:modId xmlns:p14="http://schemas.microsoft.com/office/powerpoint/2010/main" val="3994933661"/>
              </p:ext>
            </p:extLst>
          </p:nvPr>
        </p:nvGraphicFramePr>
        <p:xfrm>
          <a:off x="139792" y="5238235"/>
          <a:ext cx="1980000" cy="625179"/>
        </p:xfrm>
        <a:graphic>
          <a:graphicData uri="http://schemas.openxmlformats.org/drawingml/2006/table">
            <a:tbl>
              <a:tblPr firstRow="1" bandRow="1">
                <a:tableStyleId>{C4B1156A-380E-4F78-BDF5-A606A8083BF9}</a:tableStyleId>
              </a:tblPr>
              <a:tblGrid>
                <a:gridCol w="990000"/>
                <a:gridCol w="990000"/>
              </a:tblGrid>
              <a:tr h="625179">
                <a:tc>
                  <a:txBody>
                    <a:bodyPr/>
                    <a:lstStyle/>
                    <a:p>
                      <a:pPr marL="0" algn="l" defTabSz="914400" rtl="0" eaLnBrk="1" latinLnBrk="0" hangingPunct="1"/>
                      <a:r>
                        <a:rPr lang="en-GB" sz="1500" kern="1200" smtClean="0">
                          <a:solidFill>
                            <a:schemeClr val="bg1"/>
                          </a:solidFill>
                        </a:rPr>
                        <a:t>77% (56)</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t>Great deal / Fair amount</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5" name="TextBox 4"/>
          <p:cNvSpPr txBox="1"/>
          <p:nvPr/>
        </p:nvSpPr>
        <p:spPr>
          <a:xfrm>
            <a:off x="246063" y="914411"/>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7" name="TextBox 16"/>
          <p:cNvSpPr txBox="1"/>
          <p:nvPr/>
        </p:nvSpPr>
        <p:spPr>
          <a:xfrm>
            <a:off x="4398485" y="916697"/>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14" name="D_ad34b40774d5f8f3_CalcTable"/>
          <p:cNvGraphicFramePr>
            <a:graphicFrameLocks noGrp="1"/>
          </p:cNvGraphicFramePr>
          <p:nvPr>
            <p:extLst>
              <p:ext uri="{D42A27DB-BD31-4B8C-83A1-F6EECF244321}">
                <p14:modId xmlns:p14="http://schemas.microsoft.com/office/powerpoint/2010/main" val="2635869442"/>
              </p:ext>
            </p:extLst>
          </p:nvPr>
        </p:nvGraphicFramePr>
        <p:xfrm>
          <a:off x="2169329" y="5238235"/>
          <a:ext cx="1980000" cy="625179"/>
        </p:xfrm>
        <a:graphic>
          <a:graphicData uri="http://schemas.openxmlformats.org/drawingml/2006/table">
            <a:tbl>
              <a:tblPr firstRow="1" bandRow="1">
                <a:tableStyleId>{C4B1156A-380E-4F78-BDF5-A606A8083BF9}</a:tableStyleId>
              </a:tblPr>
              <a:tblGrid>
                <a:gridCol w="990000"/>
                <a:gridCol w="990000"/>
              </a:tblGrid>
              <a:tr h="625179">
                <a:tc>
                  <a:txBody>
                    <a:bodyPr/>
                    <a:lstStyle/>
                    <a:p>
                      <a:pPr marL="0" algn="l" defTabSz="914400" rtl="0" eaLnBrk="1" latinLnBrk="0" hangingPunct="1"/>
                      <a:r>
                        <a:rPr lang="en-GB" sz="1500" kern="1200" smtClean="0">
                          <a:solidFill>
                            <a:schemeClr val="bg1"/>
                          </a:solidFill>
                        </a:rPr>
                        <a:t>82% (58)</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t>Great deal / Fair amount</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13"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7" name="D_12499d8086dd381e" hidden="1"/>
          <p:cNvGraphicFramePr/>
          <p:nvPr>
            <p:extLst>
              <p:ext uri="{D42A27DB-BD31-4B8C-83A1-F6EECF244321}">
                <p14:modId xmlns:p14="http://schemas.microsoft.com/office/powerpoint/2010/main" val="2504584985"/>
              </p:ext>
            </p:extLst>
          </p:nvPr>
        </p:nvGraphicFramePr>
        <p:xfrm>
          <a:off x="128464" y="492496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_ad34b40774d5f8f3" hidden="1"/>
          <p:cNvGraphicFramePr/>
          <p:nvPr>
            <p:extLst>
              <p:ext uri="{D42A27DB-BD31-4B8C-83A1-F6EECF244321}">
                <p14:modId xmlns:p14="http://schemas.microsoft.com/office/powerpoint/2010/main" val="3244802571"/>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_e65feee24d7a0907" hidden="1"/>
          <p:cNvGraphicFramePr/>
          <p:nvPr>
            <p:extLst>
              <p:ext uri="{D42A27DB-BD31-4B8C-83A1-F6EECF244321}">
                <p14:modId xmlns:p14="http://schemas.microsoft.com/office/powerpoint/2010/main" val="139609172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Ipsos Ribbon Rules" hidden="1"/>
          <p:cNvGraphicFramePr/>
          <p:nvPr>
            <p:extLst>
              <p:ext uri="{D42A27DB-BD31-4B8C-83A1-F6EECF244321}">
                <p14:modId xmlns:p14="http://schemas.microsoft.com/office/powerpoint/2010/main" val="172432655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3044980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880c9a0458491139"/>
          <p:cNvGraphicFramePr/>
          <p:nvPr>
            <p:extLst>
              <p:ext uri="{D42A27DB-BD31-4B8C-83A1-F6EECF244321}">
                <p14:modId xmlns:p14="http://schemas.microsoft.com/office/powerpoint/2010/main" val="2334673840"/>
              </p:ext>
            </p:extLst>
          </p:nvPr>
        </p:nvGraphicFramePr>
        <p:xfrm>
          <a:off x="56456" y="848521"/>
          <a:ext cx="4472247" cy="438067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4206241" y="854839"/>
            <a:ext cx="5699760" cy="5081503"/>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a:xfrm>
            <a:off x="246063" y="0"/>
            <a:ext cx="8379345" cy="785794"/>
          </a:xfrm>
        </p:spPr>
        <p:txBody>
          <a:bodyPr anchor="ctr"/>
          <a:lstStyle/>
          <a:p>
            <a:r>
              <a:rPr lang="en-GB" sz="2000" dirty="0" smtClean="0"/>
              <a:t>How satisfied or dissatisfied are you with the way in which the CCG has </a:t>
            </a:r>
            <a:r>
              <a:rPr lang="en-GB" sz="2000" u="sng" dirty="0" smtClean="0"/>
              <a:t>engaged</a:t>
            </a:r>
            <a:r>
              <a:rPr lang="en-GB" sz="2000" dirty="0" smtClean="0"/>
              <a:t> with you over the past 12 months?</a:t>
            </a:r>
            <a:endParaRPr lang="en-GB" sz="2000" dirty="0"/>
          </a:p>
        </p:txBody>
      </p:sp>
      <p:sp>
        <p:nvSpPr>
          <p:cNvPr id="5" name="TextBox 4"/>
          <p:cNvSpPr txBox="1"/>
          <p:nvPr/>
        </p:nvSpPr>
        <p:spPr>
          <a:xfrm>
            <a:off x="246063" y="914411"/>
            <a:ext cx="3770833" cy="430887"/>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 who have been engaged by the CCG</a:t>
            </a:r>
          </a:p>
        </p:txBody>
      </p:sp>
      <p:sp>
        <p:nvSpPr>
          <p:cNvPr id="17" name="TextBox 16"/>
          <p:cNvSpPr txBox="1"/>
          <p:nvPr/>
        </p:nvSpPr>
        <p:spPr>
          <a:xfrm>
            <a:off x="4398485" y="916697"/>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16" name="D_5985b33b15284de4_CalcTable"/>
          <p:cNvGraphicFramePr>
            <a:graphicFrameLocks noGrp="1"/>
          </p:cNvGraphicFramePr>
          <p:nvPr>
            <p:ph sz="quarter" idx="10"/>
            <p:extLst>
              <p:ext uri="{D42A27DB-BD31-4B8C-83A1-F6EECF244321}">
                <p14:modId xmlns:p14="http://schemas.microsoft.com/office/powerpoint/2010/main" val="2524342501"/>
              </p:ext>
            </p:extLst>
          </p:nvPr>
        </p:nvGraphicFramePr>
        <p:xfrm>
          <a:off x="4391825" y="1406027"/>
          <a:ext cx="5328592" cy="3806901"/>
        </p:xfrm>
        <a:graphic>
          <a:graphicData uri="http://schemas.openxmlformats.org/drawingml/2006/table">
            <a:tbl>
              <a:tblPr firstRow="1" bandRow="1">
                <a:tableStyleId>{ED083AE6-46FA-4A59-8FB0-9F97EB10719F}</a:tableStyleId>
              </a:tblPr>
              <a:tblGrid>
                <a:gridCol w="2073343"/>
                <a:gridCol w="746598"/>
                <a:gridCol w="1152128"/>
                <a:gridCol w="1356523"/>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Very / Fairly</a:t>
                      </a:r>
                      <a:r>
                        <a:rPr lang="en-GB" sz="1200" baseline="0" dirty="0" smtClean="0"/>
                        <a:t> satisfied</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Very / Fairly dissatisfied</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57% (30)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15% (8)</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9" name="D_05908a298439384a_CalcTable"/>
          <p:cNvGraphicFramePr>
            <a:graphicFrameLocks noGrp="1"/>
          </p:cNvGraphicFramePr>
          <p:nvPr>
            <p:extLst>
              <p:ext uri="{D42A27DB-BD31-4B8C-83A1-F6EECF244321}">
                <p14:modId xmlns:p14="http://schemas.microsoft.com/office/powerpoint/2010/main" val="3556371362"/>
              </p:ext>
            </p:extLst>
          </p:nvPr>
        </p:nvGraphicFramePr>
        <p:xfrm>
          <a:off x="135402" y="5268879"/>
          <a:ext cx="1980000" cy="640800"/>
        </p:xfrm>
        <a:graphic>
          <a:graphicData uri="http://schemas.openxmlformats.org/drawingml/2006/table">
            <a:tbl>
              <a:tblPr firstRow="1" bandRow="1">
                <a:tableStyleId>{C4B1156A-380E-4F78-BDF5-A606A8083BF9}</a:tableStyleId>
              </a:tblPr>
              <a:tblGrid>
                <a:gridCol w="856031"/>
                <a:gridCol w="1123969"/>
              </a:tblGrid>
              <a:tr h="640800">
                <a:tc>
                  <a:txBody>
                    <a:bodyPr/>
                    <a:lstStyle/>
                    <a:p>
                      <a:pPr marL="0" algn="l" defTabSz="914400" rtl="0" eaLnBrk="1" latinLnBrk="0" hangingPunct="1"/>
                      <a:r>
                        <a:rPr lang="en-GB" sz="1500" kern="1200" smtClean="0">
                          <a:solidFill>
                            <a:schemeClr val="bg1"/>
                          </a:solidFill>
                        </a:rPr>
                        <a:t>62% (44)</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t>Very satisfied / Fairly satisfied</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0" name="D_323b30eeef6fbaca_CalcTable"/>
          <p:cNvGraphicFramePr>
            <a:graphicFrameLocks noGrp="1"/>
          </p:cNvGraphicFramePr>
          <p:nvPr>
            <p:extLst>
              <p:ext uri="{D42A27DB-BD31-4B8C-83A1-F6EECF244321}">
                <p14:modId xmlns:p14="http://schemas.microsoft.com/office/powerpoint/2010/main" val="503716897"/>
              </p:ext>
            </p:extLst>
          </p:nvPr>
        </p:nvGraphicFramePr>
        <p:xfrm>
          <a:off x="2164941" y="5262811"/>
          <a:ext cx="1980000" cy="626400"/>
        </p:xfrm>
        <a:graphic>
          <a:graphicData uri="http://schemas.openxmlformats.org/drawingml/2006/table">
            <a:tbl>
              <a:tblPr firstRow="1" bandRow="1">
                <a:tableStyleId>{C4B1156A-380E-4F78-BDF5-A606A8083BF9}</a:tableStyleId>
              </a:tblPr>
              <a:tblGrid>
                <a:gridCol w="857795"/>
                <a:gridCol w="1122205"/>
              </a:tblGrid>
              <a:tr h="626400">
                <a:tc>
                  <a:txBody>
                    <a:bodyPr/>
                    <a:lstStyle/>
                    <a:p>
                      <a:pPr marL="0" algn="l" defTabSz="914400" rtl="0" eaLnBrk="1" latinLnBrk="0" hangingPunct="1"/>
                      <a:r>
                        <a:rPr lang="en-GB" sz="1500" kern="1200" smtClean="0">
                          <a:solidFill>
                            <a:schemeClr val="bg1"/>
                          </a:solidFill>
                        </a:rPr>
                        <a:t>69% (49)</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endParaRPr lang="en-GB" sz="1200" b="0" kern="1200" dirty="0" smtClean="0">
                        <a:solidFill>
                          <a:schemeClr val="tx1"/>
                        </a:solidFill>
                      </a:endParaRPr>
                    </a:p>
                    <a:p>
                      <a:pPr marL="0" algn="l" defTabSz="914400" rtl="0" eaLnBrk="1" latinLnBrk="0" hangingPunct="1"/>
                      <a:r>
                        <a:rPr lang="en-GB" sz="1100" b="0" kern="1200" dirty="0" smtClean="0">
                          <a:solidFill>
                            <a:schemeClr val="dk1"/>
                          </a:solidFill>
                          <a:latin typeface="+mn-lt"/>
                          <a:ea typeface="+mn-ea"/>
                          <a:cs typeface="+mn-cs"/>
                        </a:rPr>
                        <a:t>Very satisfied / Fairly satisfied</a:t>
                      </a:r>
                      <a:endParaRPr lang="en-GB" sz="1100" b="0" kern="1200" dirty="0">
                        <a:solidFill>
                          <a:schemeClr val="dk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21" name="D_0a6fbeb57a60c04a"/>
          <p:cNvSpPr>
            <a:spLocks noGrp="1"/>
          </p:cNvSpPr>
          <p:nvPr>
            <p:ph type="body" sz="quarter" idx="12"/>
          </p:nvPr>
        </p:nvSpPr>
        <p:spPr>
          <a:xfrm>
            <a:off x="246063" y="5988956"/>
            <a:ext cx="6238875" cy="349251"/>
          </a:xfrm>
        </p:spPr>
        <p:txBody>
          <a:bodyPr/>
          <a:lstStyle/>
          <a:p>
            <a:r>
              <a:rPr lang="en-GB" sz="1000" dirty="0" smtClean="0"/>
              <a:t>Total responses : All stakeholders who say they have been engaged by CCG (2015: 71); (2014: 71)
Sheffield CCG</a:t>
            </a:r>
            <a:endParaRPr lang="en-GB" sz="1000" dirty="0"/>
          </a:p>
        </p:txBody>
      </p:sp>
      <p:sp>
        <p:nvSpPr>
          <p:cNvPr id="14"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2" name="D_05908a298439384a" hidden="1"/>
          <p:cNvGraphicFramePr/>
          <p:nvPr>
            <p:extLst>
              <p:ext uri="{D42A27DB-BD31-4B8C-83A1-F6EECF244321}">
                <p14:modId xmlns:p14="http://schemas.microsoft.com/office/powerpoint/2010/main" val="485065324"/>
              </p:ext>
            </p:extLst>
          </p:nvPr>
        </p:nvGraphicFramePr>
        <p:xfrm>
          <a:off x="128464" y="512602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D_323b30eeef6fbaca" hidden="1"/>
          <p:cNvGraphicFramePr/>
          <p:nvPr>
            <p:extLst>
              <p:ext uri="{D42A27DB-BD31-4B8C-83A1-F6EECF244321}">
                <p14:modId xmlns:p14="http://schemas.microsoft.com/office/powerpoint/2010/main" val="526918981"/>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_5985b33b15284de4" hidden="1"/>
          <p:cNvGraphicFramePr/>
          <p:nvPr>
            <p:extLst>
              <p:ext uri="{D42A27DB-BD31-4B8C-83A1-F6EECF244321}">
                <p14:modId xmlns:p14="http://schemas.microsoft.com/office/powerpoint/2010/main" val="147518720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Ipsos Ribbon Rules" hidden="1"/>
          <p:cNvGraphicFramePr/>
          <p:nvPr>
            <p:extLst>
              <p:ext uri="{D42A27DB-BD31-4B8C-83A1-F6EECF244321}">
                <p14:modId xmlns:p14="http://schemas.microsoft.com/office/powerpoint/2010/main" val="199929042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963332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e7ed44a5837077ff"/>
          <p:cNvGraphicFramePr/>
          <p:nvPr>
            <p:extLst>
              <p:ext uri="{D42A27DB-BD31-4B8C-83A1-F6EECF244321}">
                <p14:modId xmlns:p14="http://schemas.microsoft.com/office/powerpoint/2010/main" val="3757089100"/>
              </p:ext>
            </p:extLst>
          </p:nvPr>
        </p:nvGraphicFramePr>
        <p:xfrm>
          <a:off x="56456" y="848521"/>
          <a:ext cx="5472608" cy="430867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4206241" y="854840"/>
            <a:ext cx="5699760" cy="506699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a:xfrm>
            <a:off x="246063" y="0"/>
            <a:ext cx="8595369" cy="785794"/>
          </a:xfrm>
        </p:spPr>
        <p:txBody>
          <a:bodyPr anchor="ctr"/>
          <a:lstStyle/>
          <a:p>
            <a:r>
              <a:rPr lang="en-GB" sz="1800" dirty="0"/>
              <a:t>S</a:t>
            </a:r>
            <a:r>
              <a:rPr lang="en-GB" sz="1800" dirty="0" smtClean="0"/>
              <a:t>till thinking about the past 12 months, to what extent do you agree or disagree that the CCG has </a:t>
            </a:r>
            <a:r>
              <a:rPr lang="en-GB" sz="1800" u="sng" dirty="0" smtClean="0"/>
              <a:t>listened</a:t>
            </a:r>
            <a:r>
              <a:rPr lang="en-GB" sz="1800" dirty="0" smtClean="0"/>
              <a:t> to your views where you have provided them?</a:t>
            </a:r>
            <a:endParaRPr lang="en-GB" sz="1800" dirty="0"/>
          </a:p>
        </p:txBody>
      </p:sp>
      <p:sp>
        <p:nvSpPr>
          <p:cNvPr id="5" name="TextBox 4"/>
          <p:cNvSpPr txBox="1"/>
          <p:nvPr/>
        </p:nvSpPr>
        <p:spPr>
          <a:xfrm>
            <a:off x="246063" y="914411"/>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7" name="TextBox 16"/>
          <p:cNvSpPr txBox="1"/>
          <p:nvPr/>
        </p:nvSpPr>
        <p:spPr>
          <a:xfrm>
            <a:off x="4398485" y="916697"/>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19" name="D_9b2304e6025d6688_CalcTable"/>
          <p:cNvGraphicFramePr>
            <a:graphicFrameLocks noGrp="1"/>
          </p:cNvGraphicFramePr>
          <p:nvPr>
            <p:ph sz="quarter" idx="10"/>
            <p:extLst>
              <p:ext uri="{D42A27DB-BD31-4B8C-83A1-F6EECF244321}">
                <p14:modId xmlns:p14="http://schemas.microsoft.com/office/powerpoint/2010/main" val="4197015485"/>
              </p:ext>
            </p:extLst>
          </p:nvPr>
        </p:nvGraphicFramePr>
        <p:xfrm>
          <a:off x="4391824" y="1406027"/>
          <a:ext cx="5374475" cy="3806901"/>
        </p:xfrm>
        <a:graphic>
          <a:graphicData uri="http://schemas.openxmlformats.org/drawingml/2006/table">
            <a:tbl>
              <a:tblPr firstRow="1" bandRow="1">
                <a:tableStyleId>{ED083AE6-46FA-4A59-8FB0-9F97EB10719F}</a:tableStyleId>
              </a:tblPr>
              <a:tblGrid>
                <a:gridCol w="2073344"/>
                <a:gridCol w="744132"/>
                <a:gridCol w="1234677"/>
                <a:gridCol w="1322322"/>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a:t>
                      </a:r>
                      <a:r>
                        <a:rPr lang="en-GB" sz="1200" baseline="0" dirty="0" smtClean="0"/>
                        <a:t>/ </a:t>
                      </a:r>
                      <a:r>
                        <a:rPr lang="en-GB" sz="1200" dirty="0" smtClean="0"/>
                        <a:t>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35% (19)</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25% (14)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8" name="D_db85fbfe40b69f10_CalcTable"/>
          <p:cNvGraphicFramePr>
            <a:graphicFrameLocks noGrp="1"/>
          </p:cNvGraphicFramePr>
          <p:nvPr>
            <p:extLst>
              <p:ext uri="{D42A27DB-BD31-4B8C-83A1-F6EECF244321}">
                <p14:modId xmlns:p14="http://schemas.microsoft.com/office/powerpoint/2010/main" val="1392849748"/>
              </p:ext>
            </p:extLst>
          </p:nvPr>
        </p:nvGraphicFramePr>
        <p:xfrm>
          <a:off x="128464" y="5218489"/>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47% (34)</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0" name="D_43951282fc0edf10_CalcTable"/>
          <p:cNvGraphicFramePr>
            <a:graphicFrameLocks noGrp="1"/>
          </p:cNvGraphicFramePr>
          <p:nvPr>
            <p:extLst>
              <p:ext uri="{D42A27DB-BD31-4B8C-83A1-F6EECF244321}">
                <p14:modId xmlns:p14="http://schemas.microsoft.com/office/powerpoint/2010/main" val="2698414959"/>
              </p:ext>
            </p:extLst>
          </p:nvPr>
        </p:nvGraphicFramePr>
        <p:xfrm>
          <a:off x="2158748" y="5218489"/>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58% (41)</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21" name="D_8e363c9847d89f10"/>
          <p:cNvSpPr>
            <a:spLocks noGrp="1"/>
          </p:cNvSpPr>
          <p:nvPr>
            <p:ph type="body" sz="quarter" idx="12"/>
          </p:nvPr>
        </p:nvSpPr>
        <p:spPr>
          <a:xfrm>
            <a:off x="243952" y="5993622"/>
            <a:ext cx="6238875" cy="349251"/>
          </a:xfrm>
        </p:spPr>
        <p:txBody>
          <a:bodyPr/>
          <a:lstStyle/>
          <a:p>
            <a:r>
              <a:rPr lang="en-GB" sz="1000" dirty="0" smtClean="0"/>
              <a:t>Total responses : All stakeholders (2015: 73); (2014: 71)
Sheffield CCG</a:t>
            </a:r>
            <a:endParaRPr lang="en-GB" sz="1000" dirty="0"/>
          </a:p>
        </p:txBody>
      </p:sp>
      <p:sp>
        <p:nvSpPr>
          <p:cNvPr id="14"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2" name="D_db85fbfe40b69f10" hidden="1"/>
          <p:cNvGraphicFramePr/>
          <p:nvPr>
            <p:extLst>
              <p:ext uri="{D42A27DB-BD31-4B8C-83A1-F6EECF244321}">
                <p14:modId xmlns:p14="http://schemas.microsoft.com/office/powerpoint/2010/main" val="3275627100"/>
              </p:ext>
            </p:extLst>
          </p:nvPr>
        </p:nvGraphicFramePr>
        <p:xfrm>
          <a:off x="128464" y="512602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D_43951282fc0edf10" hidden="1"/>
          <p:cNvGraphicFramePr/>
          <p:nvPr>
            <p:extLst>
              <p:ext uri="{D42A27DB-BD31-4B8C-83A1-F6EECF244321}">
                <p14:modId xmlns:p14="http://schemas.microsoft.com/office/powerpoint/2010/main" val="3309448213"/>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_9b2304e6025d6688" hidden="1"/>
          <p:cNvGraphicFramePr/>
          <p:nvPr>
            <p:extLst>
              <p:ext uri="{D42A27DB-BD31-4B8C-83A1-F6EECF244321}">
                <p14:modId xmlns:p14="http://schemas.microsoft.com/office/powerpoint/2010/main" val="4107018924"/>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Ipsos Ribbon Rules" hidden="1"/>
          <p:cNvGraphicFramePr/>
          <p:nvPr>
            <p:extLst>
              <p:ext uri="{D42A27DB-BD31-4B8C-83A1-F6EECF244321}">
                <p14:modId xmlns:p14="http://schemas.microsoft.com/office/powerpoint/2010/main" val="94208874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258762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of contents</a:t>
            </a:r>
            <a:endParaRPr lang="en-GB" dirty="0"/>
          </a:p>
        </p:txBody>
      </p:sp>
      <p:graphicFrame>
        <p:nvGraphicFramePr>
          <p:cNvPr id="9" name="slideindex"/>
          <p:cNvGraphicFramePr>
            <a:graphicFrameLocks noGrp="1"/>
          </p:cNvGraphicFramePr>
          <p:nvPr>
            <p:extLst>
              <p:ext uri="{D42A27DB-BD31-4B8C-83A1-F6EECF244321}">
                <p14:modId xmlns:p14="http://schemas.microsoft.com/office/powerpoint/2010/main" val="1218690900"/>
              </p:ext>
            </p:extLst>
          </p:nvPr>
        </p:nvGraphicFramePr>
        <p:xfrm>
          <a:off x="200472" y="1196752"/>
          <a:ext cx="9505056" cy="4443924"/>
        </p:xfrm>
        <a:graphic>
          <a:graphicData uri="http://schemas.openxmlformats.org/drawingml/2006/table">
            <a:tbl>
              <a:tblPr bandRow="1">
                <a:tableStyleId>{073A0DAA-6AF3-43AB-8588-CEC1D06C72B9}</a:tableStyleId>
              </a:tblPr>
              <a:tblGrid>
                <a:gridCol w="1800200"/>
                <a:gridCol w="7704856"/>
              </a:tblGrid>
              <a:tr h="370327">
                <a:tc>
                  <a:txBody>
                    <a:bodyPr/>
                    <a:lstStyle/>
                    <a:p>
                      <a:r>
                        <a:rPr lang="en-GB" sz="1600" b="1" dirty="0" smtClean="0"/>
                        <a:t>Slide 3</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Background and objectives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370327">
                <a:tc>
                  <a:txBody>
                    <a:bodyPr/>
                    <a:lstStyle/>
                    <a:p>
                      <a:r>
                        <a:rPr lang="en-GB" sz="1600" b="1" dirty="0" smtClean="0"/>
                        <a:t>Slide 4</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Methodology</a:t>
                      </a:r>
                      <a:r>
                        <a:rPr lang="en-GB" sz="1600" kern="1200" baseline="0" dirty="0" smtClean="0">
                          <a:solidFill>
                            <a:schemeClr val="dk1"/>
                          </a:solidFill>
                          <a:latin typeface="+mn-lt"/>
                          <a:ea typeface="+mn-ea"/>
                          <a:cs typeface="+mn-cs"/>
                        </a:rPr>
                        <a:t> and technical details</a:t>
                      </a:r>
                      <a:endParaRPr lang="en-GB" sz="1600" kern="1200" dirty="0" smtClean="0">
                        <a:solidFill>
                          <a:schemeClr val="dk1"/>
                        </a:solidFill>
                        <a:latin typeface="+mn-lt"/>
                        <a:ea typeface="+mn-ea"/>
                        <a:cs typeface="+mn-cs"/>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370327">
                <a:tc>
                  <a:txBody>
                    <a:bodyPr/>
                    <a:lstStyle/>
                    <a:p>
                      <a:r>
                        <a:rPr lang="en-GB" sz="1600" b="1" dirty="0" smtClean="0"/>
                        <a:t>Slide 6</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Interpreting the results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370327">
                <a:tc>
                  <a:txBody>
                    <a:bodyPr/>
                    <a:lstStyle/>
                    <a:p>
                      <a:r>
                        <a:rPr lang="en-GB" sz="1600" b="1" dirty="0" smtClean="0"/>
                        <a:t>Slide 7</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Using the results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370327">
                <a:tc>
                  <a:txBody>
                    <a:bodyPr/>
                    <a:lstStyle/>
                    <a:p>
                      <a:r>
                        <a:rPr lang="en-GB" sz="1600" b="1" dirty="0" smtClean="0"/>
                        <a:t>Slide 9</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Summary</a:t>
                      </a:r>
                      <a:endParaRPr lang="en-GB" sz="1600" kern="1200" dirty="0">
                        <a:solidFill>
                          <a:schemeClr val="dk1"/>
                        </a:solidFill>
                        <a:latin typeface="+mn-lt"/>
                        <a:ea typeface="+mn-ea"/>
                        <a:cs typeface="+mn-cs"/>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370327">
                <a:tc>
                  <a:txBody>
                    <a:bodyPr/>
                    <a:lstStyle/>
                    <a:p>
                      <a:r>
                        <a:rPr lang="en-GB" sz="1600" b="1" dirty="0" smtClean="0"/>
                        <a:t>Slide 16</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Overall engagement and relationships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370327">
                <a:tc>
                  <a:txBody>
                    <a:bodyPr/>
                    <a:lstStyle/>
                    <a:p>
                      <a:r>
                        <a:rPr lang="en-GB" sz="1600" b="1" dirty="0" smtClean="0"/>
                        <a:t>Slide 27</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Domain 1</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370327">
                <a:tc>
                  <a:txBody>
                    <a:bodyPr/>
                    <a:lstStyle/>
                    <a:p>
                      <a:r>
                        <a:rPr lang="en-GB" sz="1600" b="1" dirty="0" smtClean="0"/>
                        <a:t>Slide</a:t>
                      </a:r>
                      <a:r>
                        <a:rPr lang="en-GB" sz="1600" b="1" baseline="0" dirty="0" smtClean="0"/>
                        <a:t> 37</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Domain 2</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370327">
                <a:tc>
                  <a:txBody>
                    <a:bodyPr/>
                    <a:lstStyle/>
                    <a:p>
                      <a:r>
                        <a:rPr lang="en-GB" sz="1600" b="1" dirty="0" smtClean="0"/>
                        <a:t>Slide 55</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Domain 3</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370327">
                <a:tc>
                  <a:txBody>
                    <a:bodyPr/>
                    <a:lstStyle/>
                    <a:p>
                      <a:r>
                        <a:rPr lang="en-GB" sz="1600" b="1" dirty="0" smtClean="0"/>
                        <a:t>Slide 81</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Domain 4</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370327">
                <a:tc>
                  <a:txBody>
                    <a:bodyPr/>
                    <a:lstStyle/>
                    <a:p>
                      <a:r>
                        <a:rPr lang="en-GB" sz="1600" b="1" dirty="0" smtClean="0"/>
                        <a:t>Slide</a:t>
                      </a:r>
                      <a:r>
                        <a:rPr lang="en-GB" sz="1600" b="1" baseline="0" dirty="0" smtClean="0"/>
                        <a:t> 93</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Domain 5</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370327">
                <a:tc>
                  <a:txBody>
                    <a:bodyPr/>
                    <a:lstStyle/>
                    <a:p>
                      <a:r>
                        <a:rPr lang="en-GB" sz="1600" b="1" dirty="0" smtClean="0"/>
                        <a:t>Slide 111</a:t>
                      </a:r>
                      <a:endParaRPr lang="en-GB" sz="1600" b="1" dirty="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Domain 6</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194108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f2e4a3a392f08ef1"/>
          <p:cNvGraphicFramePr/>
          <p:nvPr>
            <p:extLst>
              <p:ext uri="{D42A27DB-BD31-4B8C-83A1-F6EECF244321}">
                <p14:modId xmlns:p14="http://schemas.microsoft.com/office/powerpoint/2010/main" val="2994737003"/>
              </p:ext>
            </p:extLst>
          </p:nvPr>
        </p:nvGraphicFramePr>
        <p:xfrm>
          <a:off x="0" y="848521"/>
          <a:ext cx="5529064" cy="507330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4206241" y="854839"/>
            <a:ext cx="5699760" cy="506699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that the CCG has </a:t>
            </a:r>
            <a:r>
              <a:rPr lang="en-GB" sz="2000" u="sng" dirty="0" smtClean="0"/>
              <a:t>taken on board</a:t>
            </a:r>
            <a:r>
              <a:rPr lang="en-GB" sz="2000" dirty="0" smtClean="0"/>
              <a:t> your suggestions?</a:t>
            </a:r>
            <a:endParaRPr lang="en-GB" sz="2000" dirty="0"/>
          </a:p>
        </p:txBody>
      </p:sp>
      <p:sp>
        <p:nvSpPr>
          <p:cNvPr id="5" name="TextBox 4"/>
          <p:cNvSpPr txBox="1"/>
          <p:nvPr/>
        </p:nvSpPr>
        <p:spPr>
          <a:xfrm>
            <a:off x="246063" y="914411"/>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7" name="TextBox 16"/>
          <p:cNvSpPr txBox="1"/>
          <p:nvPr/>
        </p:nvSpPr>
        <p:spPr>
          <a:xfrm>
            <a:off x="4398485" y="916697"/>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16" name="D_b6d4b7cb009d049c_CalcTable"/>
          <p:cNvGraphicFramePr>
            <a:graphicFrameLocks noGrp="1"/>
          </p:cNvGraphicFramePr>
          <p:nvPr>
            <p:ph sz="quarter" idx="10"/>
            <p:extLst>
              <p:ext uri="{D42A27DB-BD31-4B8C-83A1-F6EECF244321}">
                <p14:modId xmlns:p14="http://schemas.microsoft.com/office/powerpoint/2010/main" val="1528586329"/>
              </p:ext>
            </p:extLst>
          </p:nvPr>
        </p:nvGraphicFramePr>
        <p:xfrm>
          <a:off x="4391823" y="1406027"/>
          <a:ext cx="5385712" cy="3806901"/>
        </p:xfrm>
        <a:graphic>
          <a:graphicData uri="http://schemas.openxmlformats.org/drawingml/2006/table">
            <a:tbl>
              <a:tblPr firstRow="1" bandRow="1">
                <a:tableStyleId>{ED083AE6-46FA-4A59-8FB0-9F97EB10719F}</a:tableStyleId>
              </a:tblPr>
              <a:tblGrid>
                <a:gridCol w="2073345"/>
                <a:gridCol w="720080"/>
                <a:gridCol w="1224136"/>
                <a:gridCol w="1368151"/>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24% (13)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20% (11)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9" name="D_715500572dd16413"/>
          <p:cNvSpPr>
            <a:spLocks noGrp="1"/>
          </p:cNvSpPr>
          <p:nvPr>
            <p:ph type="body" sz="quarter" idx="12"/>
          </p:nvPr>
        </p:nvSpPr>
        <p:spPr>
          <a:xfrm>
            <a:off x="272981" y="5979108"/>
            <a:ext cx="6238875" cy="349251"/>
          </a:xfrm>
        </p:spPr>
        <p:txBody>
          <a:bodyPr/>
          <a:lstStyle/>
          <a:p>
            <a:r>
              <a:rPr lang="en-GB" sz="1000" dirty="0" smtClean="0"/>
              <a:t>Total responses : All stakeholders (73)
Sheffield CCG</a:t>
            </a:r>
            <a:endParaRPr lang="en-GB" sz="1000" dirty="0"/>
          </a:p>
        </p:txBody>
      </p:sp>
      <p:sp>
        <p:nvSpPr>
          <p:cNvPr id="14"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0" name="D_c44efcb8e7c97413" hidden="1"/>
          <p:cNvGraphicFramePr/>
          <p:nvPr>
            <p:extLst>
              <p:ext uri="{D42A27DB-BD31-4B8C-83A1-F6EECF244321}">
                <p14:modId xmlns:p14="http://schemas.microsoft.com/office/powerpoint/2010/main" val="3109643870"/>
              </p:ext>
            </p:extLst>
          </p:nvPr>
        </p:nvGraphicFramePr>
        <p:xfrm>
          <a:off x="128464" y="512602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_859e5b5c0dcba313" hidden="1"/>
          <p:cNvGraphicFramePr/>
          <p:nvPr>
            <p:extLst>
              <p:ext uri="{D42A27DB-BD31-4B8C-83A1-F6EECF244321}">
                <p14:modId xmlns:p14="http://schemas.microsoft.com/office/powerpoint/2010/main" val="749871728"/>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D_b6d4b7cb009d049c" hidden="1"/>
          <p:cNvGraphicFramePr/>
          <p:nvPr>
            <p:extLst>
              <p:ext uri="{D42A27DB-BD31-4B8C-83A1-F6EECF244321}">
                <p14:modId xmlns:p14="http://schemas.microsoft.com/office/powerpoint/2010/main" val="900963513"/>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Ipsos Ribbon Rules" hidden="1"/>
          <p:cNvGraphicFramePr/>
          <p:nvPr>
            <p:extLst>
              <p:ext uri="{D42A27DB-BD31-4B8C-83A1-F6EECF244321}">
                <p14:modId xmlns:p14="http://schemas.microsoft.com/office/powerpoint/2010/main" val="59981657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541652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47c05f47eb1aa7b6"/>
          <p:cNvGraphicFramePr/>
          <p:nvPr>
            <p:extLst>
              <p:ext uri="{D42A27DB-BD31-4B8C-83A1-F6EECF244321}">
                <p14:modId xmlns:p14="http://schemas.microsoft.com/office/powerpoint/2010/main" val="1982327199"/>
              </p:ext>
            </p:extLst>
          </p:nvPr>
        </p:nvGraphicFramePr>
        <p:xfrm>
          <a:off x="56456" y="854839"/>
          <a:ext cx="5472608" cy="437436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4206241" y="854839"/>
            <a:ext cx="5699760" cy="506698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a:xfrm>
            <a:off x="246063" y="0"/>
            <a:ext cx="8595369" cy="785794"/>
          </a:xfrm>
        </p:spPr>
        <p:txBody>
          <a:bodyPr anchor="ctr"/>
          <a:lstStyle/>
          <a:p>
            <a:r>
              <a:rPr lang="en-GB" sz="2000" dirty="0" smtClean="0"/>
              <a:t>Overall, how would you rate your </a:t>
            </a:r>
            <a:r>
              <a:rPr lang="en-GB" sz="2000" u="sng" dirty="0" smtClean="0"/>
              <a:t>working relationship</a:t>
            </a:r>
            <a:r>
              <a:rPr lang="en-GB" sz="2000" dirty="0" smtClean="0"/>
              <a:t> with the CCG?</a:t>
            </a:r>
            <a:endParaRPr lang="en-GB" sz="2000" dirty="0"/>
          </a:p>
        </p:txBody>
      </p:sp>
      <p:sp>
        <p:nvSpPr>
          <p:cNvPr id="17" name="TextBox 16"/>
          <p:cNvSpPr txBox="1"/>
          <p:nvPr/>
        </p:nvSpPr>
        <p:spPr>
          <a:xfrm>
            <a:off x="4398485" y="916697"/>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13" name="D_8bb37efec248e461_CalcTable"/>
          <p:cNvGraphicFramePr>
            <a:graphicFrameLocks noGrp="1"/>
          </p:cNvGraphicFramePr>
          <p:nvPr>
            <p:ph sz="quarter" idx="10"/>
            <p:extLst>
              <p:ext uri="{D42A27DB-BD31-4B8C-83A1-F6EECF244321}">
                <p14:modId xmlns:p14="http://schemas.microsoft.com/office/powerpoint/2010/main" val="2469188047"/>
              </p:ext>
            </p:extLst>
          </p:nvPr>
        </p:nvGraphicFramePr>
        <p:xfrm>
          <a:off x="4391825" y="1406027"/>
          <a:ext cx="5328592" cy="3763200"/>
        </p:xfrm>
        <a:graphic>
          <a:graphicData uri="http://schemas.openxmlformats.org/drawingml/2006/table">
            <a:tbl>
              <a:tblPr firstRow="1" bandRow="1">
                <a:tableStyleId>{ED083AE6-46FA-4A59-8FB0-9F97EB10719F}</a:tableStyleId>
              </a:tblPr>
              <a:tblGrid>
                <a:gridCol w="2171869"/>
                <a:gridCol w="648072"/>
                <a:gridCol w="1152128"/>
                <a:gridCol w="1356523"/>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Very good / Fairly good</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Very poor / Fairly poor</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56% (31)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11% (6)</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6" name="D_ee3afabd59b2cec7_CalcTable"/>
          <p:cNvGraphicFramePr>
            <a:graphicFrameLocks noGrp="1"/>
          </p:cNvGraphicFramePr>
          <p:nvPr>
            <p:extLst>
              <p:ext uri="{D42A27DB-BD31-4B8C-83A1-F6EECF244321}">
                <p14:modId xmlns:p14="http://schemas.microsoft.com/office/powerpoint/2010/main" val="2660143467"/>
              </p:ext>
            </p:extLst>
          </p:nvPr>
        </p:nvGraphicFramePr>
        <p:xfrm>
          <a:off x="128464" y="5238632"/>
          <a:ext cx="1980000" cy="625179"/>
        </p:xfrm>
        <a:graphic>
          <a:graphicData uri="http://schemas.openxmlformats.org/drawingml/2006/table">
            <a:tbl>
              <a:tblPr firstRow="1" bandRow="1">
                <a:tableStyleId>{C4B1156A-380E-4F78-BDF5-A606A8083BF9}</a:tableStyleId>
              </a:tblPr>
              <a:tblGrid>
                <a:gridCol w="990000"/>
                <a:gridCol w="990000"/>
              </a:tblGrid>
              <a:tr h="625179">
                <a:tc>
                  <a:txBody>
                    <a:bodyPr/>
                    <a:lstStyle/>
                    <a:p>
                      <a:pPr marL="0" algn="l" defTabSz="914400" rtl="0" eaLnBrk="1" latinLnBrk="0" hangingPunct="1"/>
                      <a:r>
                        <a:rPr lang="en-GB" sz="1500" kern="1200" smtClean="0">
                          <a:solidFill>
                            <a:schemeClr val="bg1"/>
                          </a:solidFill>
                        </a:rPr>
                        <a:t>67% (49)</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p>
                    <a:p>
                      <a:pPr marL="0" algn="l" defTabSz="914400" rtl="0" eaLnBrk="1" latinLnBrk="0" hangingPunct="1"/>
                      <a:r>
                        <a:rPr lang="en-GB" sz="1100" b="0" kern="1200" dirty="0" smtClean="0"/>
                        <a:t>Very good</a:t>
                      </a:r>
                      <a:r>
                        <a:rPr lang="en-GB" sz="1100" b="0" kern="1200" baseline="0" dirty="0" smtClean="0"/>
                        <a:t> / Fairly good</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8" name="D_614d117ee6803ac7_CalcTable"/>
          <p:cNvGraphicFramePr>
            <a:graphicFrameLocks noGrp="1"/>
          </p:cNvGraphicFramePr>
          <p:nvPr>
            <p:extLst>
              <p:ext uri="{D42A27DB-BD31-4B8C-83A1-F6EECF244321}">
                <p14:modId xmlns:p14="http://schemas.microsoft.com/office/powerpoint/2010/main" val="4188265023"/>
              </p:ext>
            </p:extLst>
          </p:nvPr>
        </p:nvGraphicFramePr>
        <p:xfrm>
          <a:off x="2142377" y="5238632"/>
          <a:ext cx="1980000" cy="625179"/>
        </p:xfrm>
        <a:graphic>
          <a:graphicData uri="http://schemas.openxmlformats.org/drawingml/2006/table">
            <a:tbl>
              <a:tblPr firstRow="1" bandRow="1">
                <a:tableStyleId>{C4B1156A-380E-4F78-BDF5-A606A8083BF9}</a:tableStyleId>
              </a:tblPr>
              <a:tblGrid>
                <a:gridCol w="990000"/>
                <a:gridCol w="990000"/>
              </a:tblGrid>
              <a:tr h="625179">
                <a:tc>
                  <a:txBody>
                    <a:bodyPr/>
                    <a:lstStyle/>
                    <a:p>
                      <a:pPr marL="0" algn="l" defTabSz="914400" rtl="0" eaLnBrk="1" latinLnBrk="0" hangingPunct="1"/>
                      <a:r>
                        <a:rPr lang="en-GB" sz="1500" kern="1200" smtClean="0">
                          <a:solidFill>
                            <a:schemeClr val="bg1"/>
                          </a:solidFill>
                        </a:rPr>
                        <a:t>70% (50)</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t>Very good / Fairly good</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19" name="D_71be81d163d10447"/>
          <p:cNvSpPr>
            <a:spLocks noGrp="1"/>
          </p:cNvSpPr>
          <p:nvPr>
            <p:ph type="body" sz="quarter" idx="12"/>
          </p:nvPr>
        </p:nvSpPr>
        <p:spPr>
          <a:xfrm>
            <a:off x="249961" y="5992260"/>
            <a:ext cx="6238875" cy="349251"/>
          </a:xfrm>
        </p:spPr>
        <p:txBody>
          <a:bodyPr/>
          <a:lstStyle/>
          <a:p>
            <a:r>
              <a:rPr lang="en-GB" sz="1000" dirty="0" smtClean="0"/>
              <a:t>Total responses : All stakeholders (2015: 73); (2014: 71)
Sheffield CCG</a:t>
            </a:r>
            <a:endParaRPr lang="en-GB" sz="1000" dirty="0"/>
          </a:p>
        </p:txBody>
      </p:sp>
      <p:sp>
        <p:nvSpPr>
          <p:cNvPr id="14"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0" name="D_ee3afabd59b2cec7" hidden="1"/>
          <p:cNvGraphicFramePr/>
          <p:nvPr>
            <p:extLst>
              <p:ext uri="{D42A27DB-BD31-4B8C-83A1-F6EECF244321}">
                <p14:modId xmlns:p14="http://schemas.microsoft.com/office/powerpoint/2010/main" val="1348508556"/>
              </p:ext>
            </p:extLst>
          </p:nvPr>
        </p:nvGraphicFramePr>
        <p:xfrm>
          <a:off x="128464" y="512602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_614d117ee6803ac7" hidden="1"/>
          <p:cNvGraphicFramePr/>
          <p:nvPr>
            <p:extLst>
              <p:ext uri="{D42A27DB-BD31-4B8C-83A1-F6EECF244321}">
                <p14:modId xmlns:p14="http://schemas.microsoft.com/office/powerpoint/2010/main" val="1532499949"/>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D_8bb37efec248e461" hidden="1"/>
          <p:cNvGraphicFramePr/>
          <p:nvPr>
            <p:extLst>
              <p:ext uri="{D42A27DB-BD31-4B8C-83A1-F6EECF244321}">
                <p14:modId xmlns:p14="http://schemas.microsoft.com/office/powerpoint/2010/main" val="309565995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Ipsos Ribbon Rules" hidden="1"/>
          <p:cNvGraphicFramePr/>
          <p:nvPr>
            <p:extLst>
              <p:ext uri="{D42A27DB-BD31-4B8C-83A1-F6EECF244321}">
                <p14:modId xmlns:p14="http://schemas.microsoft.com/office/powerpoint/2010/main" val="259777940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p:cNvSpPr txBox="1"/>
          <p:nvPr/>
        </p:nvSpPr>
        <p:spPr>
          <a:xfrm>
            <a:off x="246063" y="914411"/>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Tree>
    <p:extLst>
      <p:ext uri="{BB962C8B-B14F-4D97-AF65-F5344CB8AC3E}">
        <p14:creationId xmlns:p14="http://schemas.microsoft.com/office/powerpoint/2010/main" val="410660922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5f97c7c83f669a4f"/>
          <p:cNvGraphicFramePr/>
          <p:nvPr>
            <p:extLst>
              <p:ext uri="{D42A27DB-BD31-4B8C-83A1-F6EECF244321}">
                <p14:modId xmlns:p14="http://schemas.microsoft.com/office/powerpoint/2010/main" val="3238077189"/>
              </p:ext>
            </p:extLst>
          </p:nvPr>
        </p:nvGraphicFramePr>
        <p:xfrm>
          <a:off x="56456" y="848520"/>
          <a:ext cx="5544616" cy="51727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_23381c1eb2fce871_CalcTable"/>
          <p:cNvGraphicFramePr>
            <a:graphicFrameLocks noGrp="1"/>
          </p:cNvGraphicFramePr>
          <p:nvPr>
            <p:extLst>
              <p:ext uri="{D42A27DB-BD31-4B8C-83A1-F6EECF244321}">
                <p14:modId xmlns:p14="http://schemas.microsoft.com/office/powerpoint/2010/main" val="214231915"/>
              </p:ext>
            </p:extLst>
          </p:nvPr>
        </p:nvGraphicFramePr>
        <p:xfrm>
          <a:off x="128464" y="5238636"/>
          <a:ext cx="1980000" cy="625179"/>
        </p:xfrm>
        <a:graphic>
          <a:graphicData uri="http://schemas.openxmlformats.org/drawingml/2006/table">
            <a:tbl>
              <a:tblPr firstRow="1" bandRow="1">
                <a:tableStyleId>{C4B1156A-380E-4F78-BDF5-A606A8083BF9}</a:tableStyleId>
              </a:tblPr>
              <a:tblGrid>
                <a:gridCol w="990000"/>
                <a:gridCol w="990000"/>
              </a:tblGrid>
              <a:tr h="625179">
                <a:tc>
                  <a:txBody>
                    <a:bodyPr/>
                    <a:lstStyle/>
                    <a:p>
                      <a:pPr marL="0" algn="l" defTabSz="914400" rtl="0" eaLnBrk="1" latinLnBrk="0" hangingPunct="1"/>
                      <a:r>
                        <a:rPr lang="en-GB" sz="1500" kern="1200" smtClean="0">
                          <a:solidFill>
                            <a:schemeClr val="bg1"/>
                          </a:solidFill>
                        </a:rPr>
                        <a:t>30% (21)</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p>
                    <a:p>
                      <a:pPr marL="0" algn="l" defTabSz="914400" rtl="0" eaLnBrk="1" latinLnBrk="0" hangingPunct="1"/>
                      <a:r>
                        <a:rPr lang="en-GB" sz="1100" b="0" kern="1200" dirty="0" smtClean="0">
                          <a:solidFill>
                            <a:schemeClr val="tx1"/>
                          </a:solidFill>
                        </a:rPr>
                        <a:t>Got much / A</a:t>
                      </a:r>
                      <a:r>
                        <a:rPr lang="en-GB" sz="1100" b="0" kern="1200" baseline="0" dirty="0" smtClean="0">
                          <a:solidFill>
                            <a:schemeClr val="tx1"/>
                          </a:solidFill>
                        </a:rPr>
                        <a:t> little better</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2" name="D_928a4a24179b8871_CalcTable"/>
          <p:cNvGraphicFramePr>
            <a:graphicFrameLocks noGrp="1"/>
          </p:cNvGraphicFramePr>
          <p:nvPr>
            <p:extLst>
              <p:ext uri="{D42A27DB-BD31-4B8C-83A1-F6EECF244321}">
                <p14:modId xmlns:p14="http://schemas.microsoft.com/office/powerpoint/2010/main" val="2628572126"/>
              </p:ext>
            </p:extLst>
          </p:nvPr>
        </p:nvGraphicFramePr>
        <p:xfrm>
          <a:off x="2142377" y="5238636"/>
          <a:ext cx="1980000" cy="625179"/>
        </p:xfrm>
        <a:graphic>
          <a:graphicData uri="http://schemas.openxmlformats.org/drawingml/2006/table">
            <a:tbl>
              <a:tblPr firstRow="1" bandRow="1">
                <a:tableStyleId>{C4B1156A-380E-4F78-BDF5-A606A8083BF9}</a:tableStyleId>
              </a:tblPr>
              <a:tblGrid>
                <a:gridCol w="990000"/>
                <a:gridCol w="990000"/>
              </a:tblGrid>
              <a:tr h="625179">
                <a:tc>
                  <a:txBody>
                    <a:bodyPr/>
                    <a:lstStyle/>
                    <a:p>
                      <a:pPr marL="0" algn="l" defTabSz="914400" rtl="0" eaLnBrk="1" latinLnBrk="0" hangingPunct="1"/>
                      <a:r>
                        <a:rPr lang="en-GB" sz="1500" kern="1200" smtClean="0">
                          <a:solidFill>
                            <a:schemeClr val="bg1"/>
                          </a:solidFill>
                          <a:effectLst/>
                        </a:rPr>
                        <a:t>46% (33)</a:t>
                      </a:r>
                      <a:endParaRPr lang="en-GB" sz="1500" b="1" kern="1200" dirty="0">
                        <a:solidFill>
                          <a:schemeClr val="bg1"/>
                        </a:solidFill>
                        <a:effectLst/>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effectLst/>
                        </a:rPr>
                        <a:t>2014</a:t>
                      </a:r>
                    </a:p>
                    <a:p>
                      <a:pPr marL="0" algn="l" defTabSz="914400" rtl="0" eaLnBrk="1" latinLnBrk="0" hangingPunct="1"/>
                      <a:r>
                        <a:rPr lang="en-GB" sz="1100" b="0" kern="1200" dirty="0" smtClean="0">
                          <a:solidFill>
                            <a:schemeClr val="tx1"/>
                          </a:solidFill>
                          <a:effectLst/>
                        </a:rPr>
                        <a:t>Got much / A</a:t>
                      </a:r>
                      <a:r>
                        <a:rPr lang="en-GB" sz="1100" b="0" kern="1200" baseline="0" dirty="0" smtClean="0">
                          <a:solidFill>
                            <a:schemeClr val="tx1"/>
                          </a:solidFill>
                          <a:effectLst/>
                        </a:rPr>
                        <a:t> little better</a:t>
                      </a:r>
                      <a:endParaRPr lang="en-GB" sz="1100" b="1" kern="1200" dirty="0">
                        <a:solidFill>
                          <a:schemeClr val="tx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3" name="Rectangle 2"/>
          <p:cNvSpPr/>
          <p:nvPr/>
        </p:nvSpPr>
        <p:spPr bwMode="auto">
          <a:xfrm>
            <a:off x="4206241" y="854839"/>
            <a:ext cx="5699760" cy="5081504"/>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a:xfrm>
            <a:off x="246063" y="0"/>
            <a:ext cx="8595369" cy="785794"/>
          </a:xfrm>
        </p:spPr>
        <p:txBody>
          <a:bodyPr anchor="ctr"/>
          <a:lstStyle/>
          <a:p>
            <a:r>
              <a:rPr lang="en-GB" sz="1800" dirty="0" smtClean="0"/>
              <a:t>Thinking back over the past 12 months, would you say your working relationship with the CCG has got better, got worse or has it stayed about the same?</a:t>
            </a:r>
            <a:endParaRPr lang="en-GB" sz="1800" dirty="0"/>
          </a:p>
        </p:txBody>
      </p:sp>
      <p:sp>
        <p:nvSpPr>
          <p:cNvPr id="10" name="D_fab69837e184e871"/>
          <p:cNvSpPr>
            <a:spLocks noGrp="1"/>
          </p:cNvSpPr>
          <p:nvPr>
            <p:ph type="body" sz="quarter" idx="12"/>
          </p:nvPr>
        </p:nvSpPr>
        <p:spPr>
          <a:xfrm>
            <a:off x="231549" y="5936344"/>
            <a:ext cx="6824572" cy="401864"/>
          </a:xfrm>
        </p:spPr>
        <p:txBody>
          <a:bodyPr/>
          <a:lstStyle/>
          <a:p>
            <a:r>
              <a:rPr lang="en-GB" sz="1000" dirty="0" smtClean="0"/>
              <a:t>Total responses : All stakeholders who say they have a working relationship with the CCG (2015: 69); (2014: 71)
Sheffield CCG</a:t>
            </a:r>
            <a:endParaRPr lang="en-GB" sz="1000" dirty="0"/>
          </a:p>
        </p:txBody>
      </p:sp>
      <p:sp>
        <p:nvSpPr>
          <p:cNvPr id="17" name="TextBox 16"/>
          <p:cNvSpPr txBox="1"/>
          <p:nvPr/>
        </p:nvSpPr>
        <p:spPr>
          <a:xfrm>
            <a:off x="4398485" y="916697"/>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11" name="D_eba196601309d6fa_CalcTable"/>
          <p:cNvGraphicFramePr>
            <a:graphicFrameLocks noGrp="1"/>
          </p:cNvGraphicFramePr>
          <p:nvPr>
            <p:ph sz="quarter" idx="10"/>
            <p:extLst>
              <p:ext uri="{D42A27DB-BD31-4B8C-83A1-F6EECF244321}">
                <p14:modId xmlns:p14="http://schemas.microsoft.com/office/powerpoint/2010/main" val="3374752384"/>
              </p:ext>
            </p:extLst>
          </p:nvPr>
        </p:nvGraphicFramePr>
        <p:xfrm>
          <a:off x="4391825" y="1406027"/>
          <a:ext cx="5328592" cy="3806901"/>
        </p:xfrm>
        <a:graphic>
          <a:graphicData uri="http://schemas.openxmlformats.org/drawingml/2006/table">
            <a:tbl>
              <a:tblPr firstRow="1" bandRow="1">
                <a:tableStyleId>{ED083AE6-46FA-4A59-8FB0-9F97EB10719F}</a:tableStyleId>
              </a:tblPr>
              <a:tblGrid>
                <a:gridCol w="2171869"/>
                <a:gridCol w="648072"/>
                <a:gridCol w="1152128"/>
                <a:gridCol w="1356523"/>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Got much / A</a:t>
                      </a:r>
                      <a:r>
                        <a:rPr lang="en-GB" sz="1200" baseline="0" dirty="0" smtClean="0"/>
                        <a:t> little better</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Got much / A</a:t>
                      </a:r>
                      <a:r>
                        <a:rPr lang="en-GB" sz="1200" baseline="0" dirty="0" smtClean="0"/>
                        <a:t> little worse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25% (13)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8%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8"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1" name="D_eba196601309d6fa" hidden="1"/>
          <p:cNvGraphicFramePr/>
          <p:nvPr>
            <p:extLst>
              <p:ext uri="{D42A27DB-BD31-4B8C-83A1-F6EECF244321}">
                <p14:modId xmlns:p14="http://schemas.microsoft.com/office/powerpoint/2010/main" val="191638854"/>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Ipsos Ribbon Rules" hidden="1"/>
          <p:cNvGraphicFramePr/>
          <p:nvPr>
            <p:extLst>
              <p:ext uri="{D42A27DB-BD31-4B8C-83A1-F6EECF244321}">
                <p14:modId xmlns:p14="http://schemas.microsoft.com/office/powerpoint/2010/main" val="79179189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70695" y="914411"/>
            <a:ext cx="4206241" cy="430887"/>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 who say they have a working relationship with the CCG</a:t>
            </a:r>
          </a:p>
        </p:txBody>
      </p:sp>
      <p:graphicFrame>
        <p:nvGraphicFramePr>
          <p:cNvPr id="16" name="D_23381c1eb2fce871" hidden="1"/>
          <p:cNvGraphicFramePr/>
          <p:nvPr>
            <p:extLst>
              <p:ext uri="{D42A27DB-BD31-4B8C-83A1-F6EECF244321}">
                <p14:modId xmlns:p14="http://schemas.microsoft.com/office/powerpoint/2010/main" val="3774327671"/>
              </p:ext>
            </p:extLst>
          </p:nvPr>
        </p:nvGraphicFramePr>
        <p:xfrm>
          <a:off x="27236" y="465313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D_928a4a24179b8871" hidden="1"/>
          <p:cNvGraphicFramePr/>
          <p:nvPr>
            <p:extLst>
              <p:ext uri="{D42A27DB-BD31-4B8C-83A1-F6EECF244321}">
                <p14:modId xmlns:p14="http://schemas.microsoft.com/office/powerpoint/2010/main" val="225903134"/>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3551342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Engagement and relationships: Summary</a:t>
            </a:r>
            <a:endParaRPr lang="en-US" sz="2000" dirty="0"/>
          </a:p>
        </p:txBody>
      </p:sp>
      <p:graphicFrame>
        <p:nvGraphicFramePr>
          <p:cNvPr id="9" name="D_8bf4fe468864e419_CalcTable"/>
          <p:cNvGraphicFramePr>
            <a:graphicFrameLocks noGrp="1"/>
          </p:cNvGraphicFramePr>
          <p:nvPr>
            <p:extLst>
              <p:ext uri="{D42A27DB-BD31-4B8C-83A1-F6EECF244321}">
                <p14:modId xmlns:p14="http://schemas.microsoft.com/office/powerpoint/2010/main" val="4039768720"/>
              </p:ext>
            </p:extLst>
          </p:nvPr>
        </p:nvGraphicFramePr>
        <p:xfrm>
          <a:off x="227633" y="952879"/>
          <a:ext cx="9549903" cy="3516593"/>
        </p:xfrm>
        <a:graphic>
          <a:graphicData uri="http://schemas.openxmlformats.org/drawingml/2006/table">
            <a:tbl>
              <a:tblPr firstRow="1" bandRow="1">
                <a:tableStyleId>{073A0DAA-6AF3-43AB-8588-CEC1D06C72B9}</a:tableStyleId>
              </a:tblPr>
              <a:tblGrid>
                <a:gridCol w="6165527"/>
                <a:gridCol w="1533619"/>
                <a:gridCol w="1850757"/>
              </a:tblGrid>
              <a:tr h="231224">
                <a:tc gridSpan="2">
                  <a:txBody>
                    <a:bodyPr/>
                    <a:lstStyle/>
                    <a:p>
                      <a:pPr algn="l"/>
                      <a:endParaRPr lang="en-GB" sz="1200" dirty="0"/>
                    </a:p>
                  </a:txBody>
                  <a:tcP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baseline="0" dirty="0" smtClean="0"/>
                    </a:p>
                  </a:txBody>
                  <a:tcPr>
                    <a:lnB w="12700"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baseline="0" dirty="0" smtClean="0"/>
                        <a:t>Base</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rgbClr val="60C9CE"/>
                    </a:solidFill>
                  </a:tcPr>
                </a:tc>
              </a:tr>
              <a:tr h="530541">
                <a:tc>
                  <a:txBody>
                    <a:bodyPr/>
                    <a:lstStyle/>
                    <a:p>
                      <a:r>
                        <a:rPr lang="en-GB" sz="1100" baseline="0" dirty="0" smtClean="0"/>
                        <a:t>Overall, to what extent, if at all, do you feel you have been </a:t>
                      </a:r>
                      <a:r>
                        <a:rPr lang="en-GB" sz="1100" u="sng" baseline="0" dirty="0" smtClean="0"/>
                        <a:t>engaged</a:t>
                      </a:r>
                      <a:r>
                        <a:rPr lang="en-GB" sz="1100" baseline="0" dirty="0" smtClean="0"/>
                        <a:t> by the </a:t>
                      </a:r>
                      <a:r>
                        <a:rPr lang="en-GB" sz="1100" dirty="0" smtClean="0"/>
                        <a:t>CCG over the past 12 months</a:t>
                      </a:r>
                      <a:r>
                        <a:rPr lang="en-GB" sz="1100" baseline="0" dirty="0" smtClean="0"/>
                        <a:t>?</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i="0" baseline="0" smtClean="0"/>
                        <a:t>77% (56) a great deal / a fair amount</a:t>
                      </a:r>
                      <a:endParaRPr lang="en-GB" sz="1100" i="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461930">
                <a:tc>
                  <a:txBody>
                    <a:bodyPr/>
                    <a:lstStyle/>
                    <a:p>
                      <a:r>
                        <a:rPr lang="en-GB" sz="1100" baseline="0" dirty="0" smtClean="0"/>
                        <a:t>And how satisfied or dissatisfied are you with the way in which the </a:t>
                      </a:r>
                      <a:r>
                        <a:rPr lang="en-GB" sz="1100" dirty="0" smtClean="0"/>
                        <a:t>CCG </a:t>
                      </a:r>
                      <a:r>
                        <a:rPr lang="en-GB" sz="1100" baseline="0" dirty="0" smtClean="0"/>
                        <a:t>has </a:t>
                      </a:r>
                      <a:r>
                        <a:rPr lang="en-GB" sz="1100" u="sng" baseline="0" dirty="0" smtClean="0"/>
                        <a:t>engaged</a:t>
                      </a:r>
                      <a:r>
                        <a:rPr lang="en-GB" sz="1100" u="none" baseline="0" dirty="0" smtClean="0"/>
                        <a:t> </a:t>
                      </a:r>
                      <a:r>
                        <a:rPr lang="en-GB" sz="1100" baseline="0" dirty="0" smtClean="0"/>
                        <a:t>with you over the past 12 months?</a:t>
                      </a: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algn="l"/>
                      <a:r>
                        <a:rPr lang="en-GB" sz="1100" i="0" baseline="0" smtClean="0"/>
                        <a:t>62% (44) very / fairly satisfied</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who have been engaged  (71)</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530541">
                <a:tc>
                  <a:txBody>
                    <a:bodyPr/>
                    <a:lstStyle/>
                    <a:p>
                      <a:r>
                        <a:rPr lang="en-GB" sz="1100" dirty="0" smtClean="0"/>
                        <a:t>Still thinking about the past 12 months, to what extent do you agree or disagree that the CCG</a:t>
                      </a:r>
                      <a:r>
                        <a:rPr lang="en-GB" sz="1100" baseline="0" dirty="0" smtClean="0"/>
                        <a:t> has </a:t>
                      </a:r>
                      <a:r>
                        <a:rPr lang="en-GB" sz="1100" u="sng" baseline="0" dirty="0" smtClean="0"/>
                        <a:t>listened</a:t>
                      </a:r>
                      <a:r>
                        <a:rPr lang="en-GB" sz="1100" baseline="0" dirty="0" smtClean="0"/>
                        <a:t> to your views where you have provided them?</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i="0" baseline="0" smtClean="0"/>
                        <a:t>47% (34) strongly / tend to agree</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530541">
                <a:tc>
                  <a:txBody>
                    <a:bodyPr/>
                    <a:lstStyle/>
                    <a:p>
                      <a:r>
                        <a:rPr lang="en-GB" sz="1100" dirty="0" smtClean="0"/>
                        <a:t>To what</a:t>
                      </a:r>
                      <a:r>
                        <a:rPr lang="en-GB" sz="1100" baseline="0" dirty="0" smtClean="0"/>
                        <a:t> extent do you agree or disagree that the CCG has </a:t>
                      </a:r>
                      <a:r>
                        <a:rPr lang="en-GB" sz="1100" u="sng" baseline="0" dirty="0" smtClean="0"/>
                        <a:t>taken on board</a:t>
                      </a:r>
                      <a:r>
                        <a:rPr lang="en-GB" sz="1100" u="none" baseline="0" dirty="0" smtClean="0"/>
                        <a:t> your </a:t>
                      </a:r>
                      <a:r>
                        <a:rPr lang="en-GB" sz="1100" baseline="0" dirty="0" smtClean="0"/>
                        <a:t>suggestions?</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algn="l"/>
                      <a:r>
                        <a:rPr lang="en-GB" sz="1100" i="0" baseline="0" smtClean="0"/>
                        <a:t>30% (22) strongly / tend to agree</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378958">
                <a:tc>
                  <a:txBody>
                    <a:bodyPr/>
                    <a:lstStyle/>
                    <a:p>
                      <a:r>
                        <a:rPr lang="en-GB" sz="1100" baseline="0" dirty="0" smtClean="0"/>
                        <a:t>Overall, how would you rate your </a:t>
                      </a:r>
                      <a:r>
                        <a:rPr lang="en-GB" sz="1100" u="sng" baseline="0" dirty="0" smtClean="0"/>
                        <a:t>working relationship</a:t>
                      </a:r>
                      <a:r>
                        <a:rPr lang="en-GB" sz="1100" baseline="0" dirty="0" smtClean="0"/>
                        <a:t> with the </a:t>
                      </a:r>
                      <a:r>
                        <a:rPr lang="en-GB" sz="1100" dirty="0" smtClean="0"/>
                        <a:t>CCG</a:t>
                      </a:r>
                      <a:r>
                        <a:rPr lang="en-GB" sz="1100" baseline="0" dirty="0" smtClean="0"/>
                        <a:t>?</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i="0" baseline="0" smtClean="0"/>
                        <a:t>67% (49) very / fairly good</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530541">
                <a:tc>
                  <a:txBody>
                    <a:bodyPr/>
                    <a:lstStyle/>
                    <a:p>
                      <a:r>
                        <a:rPr lang="en-GB" sz="1100" baseline="0" dirty="0" smtClean="0"/>
                        <a:t>Thinking back over the past 12 months, would you say your working relationship with the CCG has got better, got worse or has it stayed about the same?</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30% (21) much better / a little better</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who say they have a working relationship with the CCG (69)</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2" name="D_8bf4fe468864e419" hidden="1"/>
          <p:cNvGraphicFramePr/>
          <p:nvPr>
            <p:extLst>
              <p:ext uri="{D42A27DB-BD31-4B8C-83A1-F6EECF244321}">
                <p14:modId xmlns:p14="http://schemas.microsoft.com/office/powerpoint/2010/main" val="1872199438"/>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
        <p:nvSpPr>
          <p:cNvPr id="7"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Tree>
    <p:extLst>
      <p:ext uri="{BB962C8B-B14F-4D97-AF65-F5344CB8AC3E}">
        <p14:creationId xmlns:p14="http://schemas.microsoft.com/office/powerpoint/2010/main" val="1892484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571048"/>
            <a:ext cx="5637174" cy="445024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Engagement and relationships: CCG comparisons</a:t>
            </a:r>
            <a:endParaRPr lang="en-GB" sz="2000" dirty="0"/>
          </a:p>
        </p:txBody>
      </p:sp>
      <p:sp>
        <p:nvSpPr>
          <p:cNvPr id="36" name="Rectangle 35"/>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0293681e2c98b50e"/>
          <p:cNvGraphicFramePr/>
          <p:nvPr>
            <p:extLst>
              <p:ext uri="{D42A27DB-BD31-4B8C-83A1-F6EECF244321}">
                <p14:modId xmlns:p14="http://schemas.microsoft.com/office/powerpoint/2010/main" val="3813884338"/>
              </p:ext>
            </p:extLst>
          </p:nvPr>
        </p:nvGraphicFramePr>
        <p:xfrm>
          <a:off x="109362" y="4184457"/>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14696" y="3905895"/>
            <a:ext cx="5470106" cy="523220"/>
          </a:xfrm>
          <a:prstGeom prst="rect">
            <a:avLst/>
          </a:prstGeom>
          <a:noFill/>
        </p:spPr>
        <p:txBody>
          <a:bodyPr wrap="square" lIns="0" tIns="0" rIns="0" bIns="0" rtlCol="0">
            <a:spAutoFit/>
          </a:bodyPr>
          <a:lstStyle/>
          <a:p>
            <a:pPr algn="l"/>
            <a:r>
              <a:rPr lang="en-GB" b="1" dirty="0" smtClean="0"/>
              <a:t>Satisfaction with engagement</a:t>
            </a:r>
            <a:endParaRPr lang="en-GB" b="1" dirty="0"/>
          </a:p>
          <a:p>
            <a:pPr algn="l"/>
            <a:r>
              <a:rPr lang="en-GB" sz="1000" b="1" dirty="0" smtClean="0">
                <a:solidFill>
                  <a:schemeClr val="tx1">
                    <a:lumMod val="75000"/>
                    <a:lumOff val="25000"/>
                  </a:schemeClr>
                </a:solidFill>
              </a:rPr>
              <a:t>How satisfied or dissatisfied are you with the way in which the CCG has </a:t>
            </a:r>
            <a:r>
              <a:rPr lang="en-GB" sz="1000" b="1" u="sng" dirty="0" smtClean="0">
                <a:solidFill>
                  <a:schemeClr val="tx1">
                    <a:lumMod val="75000"/>
                    <a:lumOff val="25000"/>
                  </a:schemeClr>
                </a:solidFill>
              </a:rPr>
              <a:t>engaged</a:t>
            </a:r>
            <a:r>
              <a:rPr lang="en-GB" sz="1000" b="1" dirty="0" smtClean="0">
                <a:solidFill>
                  <a:schemeClr val="tx1">
                    <a:lumMod val="75000"/>
                    <a:lumOff val="25000"/>
                  </a:schemeClr>
                </a:solidFill>
              </a:rPr>
              <a:t> with you over the past 12 months?</a:t>
            </a:r>
            <a:endParaRPr lang="en-GB" sz="1800" b="1" dirty="0" smtClean="0">
              <a:solidFill>
                <a:schemeClr val="tx1">
                  <a:lumMod val="75000"/>
                  <a:lumOff val="25000"/>
                </a:schemeClr>
              </a:solidFill>
            </a:endParaRPr>
          </a:p>
        </p:txBody>
      </p:sp>
      <p:sp>
        <p:nvSpPr>
          <p:cNvPr id="50" name="TextBox 49"/>
          <p:cNvSpPr txBox="1"/>
          <p:nvPr/>
        </p:nvSpPr>
        <p:spPr>
          <a:xfrm>
            <a:off x="262116" y="4584164"/>
            <a:ext cx="5426504" cy="123111"/>
          </a:xfrm>
          <a:prstGeom prst="rect">
            <a:avLst/>
          </a:prstGeom>
          <a:noFill/>
        </p:spPr>
        <p:txBody>
          <a:bodyPr wrap="square" lIns="0" tIns="0" rIns="0" bIns="0" rtlCol="0">
            <a:spAutoFit/>
          </a:bodyPr>
          <a:lstStyle/>
          <a:p>
            <a:pPr algn="l"/>
            <a:r>
              <a:rPr lang="en-GB" sz="800" i="1" dirty="0" smtClean="0"/>
              <a:t>Percentage of stakeholders saying very / fairly satisfied</a:t>
            </a:r>
            <a:endParaRPr lang="en-GB" sz="1400" i="1" dirty="0" smtClean="0"/>
          </a:p>
        </p:txBody>
      </p:sp>
      <p:sp>
        <p:nvSpPr>
          <p:cNvPr id="54" name="Rectangle 53"/>
          <p:cNvSpPr/>
          <p:nvPr/>
        </p:nvSpPr>
        <p:spPr bwMode="auto">
          <a:xfrm>
            <a:off x="212192" y="3573016"/>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lang="en-GB" sz="1800" dirty="0">
              <a:solidFill>
                <a:schemeClr val="bg1"/>
              </a:solidFill>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0ec2c166189d8a76"/>
          <p:cNvGraphicFramePr/>
          <p:nvPr>
            <p:extLst>
              <p:ext uri="{D42A27DB-BD31-4B8C-83A1-F6EECF244321}">
                <p14:modId xmlns:p14="http://schemas.microsoft.com/office/powerpoint/2010/main" val="1388806745"/>
              </p:ext>
            </p:extLst>
          </p:nvPr>
        </p:nvGraphicFramePr>
        <p:xfrm>
          <a:off x="109362" y="1860323"/>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58296" y="1618526"/>
            <a:ext cx="5426504" cy="523220"/>
          </a:xfrm>
          <a:prstGeom prst="rect">
            <a:avLst/>
          </a:prstGeom>
          <a:noFill/>
        </p:spPr>
        <p:txBody>
          <a:bodyPr wrap="square" lIns="0" tIns="0" rIns="0" bIns="0" rtlCol="0">
            <a:spAutoFit/>
          </a:bodyPr>
          <a:lstStyle/>
          <a:p>
            <a:pPr algn="l"/>
            <a:r>
              <a:rPr lang="en-GB" b="1" dirty="0"/>
              <a:t>Engagement</a:t>
            </a:r>
          </a:p>
          <a:p>
            <a:pPr algn="l"/>
            <a:r>
              <a:rPr lang="en-GB" sz="1000" b="1" dirty="0" smtClean="0">
                <a:solidFill>
                  <a:schemeClr val="tx1">
                    <a:lumMod val="75000"/>
                    <a:lumOff val="25000"/>
                  </a:schemeClr>
                </a:solidFill>
              </a:rPr>
              <a:t>Overall, to what extent, if at all, do you feel you have </a:t>
            </a:r>
            <a:r>
              <a:rPr lang="en-GB" sz="1000" b="1" dirty="0">
                <a:solidFill>
                  <a:schemeClr val="tx1">
                    <a:lumMod val="75000"/>
                    <a:lumOff val="25000"/>
                  </a:schemeClr>
                </a:solidFill>
              </a:rPr>
              <a:t>been </a:t>
            </a:r>
            <a:r>
              <a:rPr lang="en-GB" sz="1000" b="1" u="sng" dirty="0">
                <a:solidFill>
                  <a:schemeClr val="tx1">
                    <a:lumMod val="75000"/>
                    <a:lumOff val="25000"/>
                  </a:schemeClr>
                </a:solidFill>
              </a:rPr>
              <a:t>engaged</a:t>
            </a:r>
            <a:r>
              <a:rPr lang="en-GB" sz="1000" b="1" dirty="0">
                <a:solidFill>
                  <a:schemeClr val="tx1">
                    <a:lumMod val="75000"/>
                    <a:lumOff val="25000"/>
                  </a:schemeClr>
                </a:solidFill>
              </a:rPr>
              <a:t> </a:t>
            </a:r>
            <a:r>
              <a:rPr lang="en-GB" sz="1000" b="1" dirty="0" smtClean="0">
                <a:solidFill>
                  <a:schemeClr val="tx1">
                    <a:lumMod val="75000"/>
                    <a:lumOff val="25000"/>
                  </a:schemeClr>
                </a:solidFill>
              </a:rPr>
              <a:t>by the CCG over the past 12 months?</a:t>
            </a:r>
            <a:endParaRPr lang="en-GB" sz="1800" b="1" dirty="0" smtClean="0">
              <a:solidFill>
                <a:schemeClr val="tx1">
                  <a:lumMod val="75000"/>
                  <a:lumOff val="25000"/>
                </a:schemeClr>
              </a:solidFill>
            </a:endParaRPr>
          </a:p>
        </p:txBody>
      </p:sp>
      <p:sp>
        <p:nvSpPr>
          <p:cNvPr id="30" name="TextBox 29"/>
          <p:cNvSpPr txBox="1"/>
          <p:nvPr/>
        </p:nvSpPr>
        <p:spPr>
          <a:xfrm>
            <a:off x="262116" y="2292281"/>
            <a:ext cx="5426504" cy="123111"/>
          </a:xfrm>
          <a:prstGeom prst="rect">
            <a:avLst/>
          </a:prstGeom>
          <a:noFill/>
        </p:spPr>
        <p:txBody>
          <a:bodyPr wrap="square" lIns="0" tIns="0" rIns="0" bIns="0" rtlCol="0">
            <a:spAutoFit/>
          </a:bodyPr>
          <a:lstStyle/>
          <a:p>
            <a:pPr algn="l"/>
            <a:r>
              <a:rPr lang="en-GB" sz="800" i="1" dirty="0" smtClean="0"/>
              <a:t>Percentage of stakeholders saying a great deal / a fair amount</a:t>
            </a:r>
            <a:endParaRPr lang="en-GB" sz="1400" i="1" dirty="0" smtClean="0"/>
          </a:p>
        </p:txBody>
      </p:sp>
      <p:graphicFrame>
        <p:nvGraphicFramePr>
          <p:cNvPr id="43" name="D_1377000852da8739"/>
          <p:cNvGraphicFramePr>
            <a:graphicFrameLocks noGrp="1"/>
          </p:cNvGraphicFramePr>
          <p:nvPr>
            <p:extLst>
              <p:ext uri="{D42A27DB-BD31-4B8C-83A1-F6EECF244321}">
                <p14:modId xmlns:p14="http://schemas.microsoft.com/office/powerpoint/2010/main" val="2042883222"/>
              </p:ext>
            </p:extLst>
          </p:nvPr>
        </p:nvGraphicFramePr>
        <p:xfrm>
          <a:off x="232299" y="3200602"/>
          <a:ext cx="5450721" cy="315840"/>
        </p:xfrm>
        <a:graphic>
          <a:graphicData uri="http://schemas.openxmlformats.org/drawingml/2006/table">
            <a:tbl>
              <a:tblPr firstRow="1" bandRow="1">
                <a:tableStyleId>{5C22544A-7EE6-4342-B048-85BDC9FD1C3A}</a:tableStyleId>
              </a:tblPr>
              <a:tblGrid>
                <a:gridCol w="686513"/>
                <a:gridCol w="864096"/>
                <a:gridCol w="975028"/>
                <a:gridCol w="1258960"/>
                <a:gridCol w="792088"/>
                <a:gridCol w="874036"/>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baseline="0" dirty="0" smtClean="0">
                          <a:solidFill>
                            <a:schemeClr val="tx1"/>
                          </a:solidFill>
                        </a:rPr>
                        <a:t>All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558955e042a70055"/>
          <p:cNvGraphicFramePr>
            <a:graphicFrameLocks noGrp="1"/>
          </p:cNvGraphicFramePr>
          <p:nvPr>
            <p:extLst>
              <p:ext uri="{D42A27DB-BD31-4B8C-83A1-F6EECF244321}">
                <p14:modId xmlns:p14="http://schemas.microsoft.com/office/powerpoint/2010/main" val="2387610457"/>
              </p:ext>
            </p:extLst>
          </p:nvPr>
        </p:nvGraphicFramePr>
        <p:xfrm>
          <a:off x="236594" y="5452465"/>
          <a:ext cx="5450721" cy="401760"/>
        </p:xfrm>
        <a:graphic>
          <a:graphicData uri="http://schemas.openxmlformats.org/drawingml/2006/table">
            <a:tbl>
              <a:tblPr firstRow="1" bandRow="1">
                <a:tableStyleId>{5C22544A-7EE6-4342-B048-85BDC9FD1C3A}</a:tableStyleId>
              </a:tblPr>
              <a:tblGrid>
                <a:gridCol w="686513"/>
                <a:gridCol w="1068040"/>
                <a:gridCol w="771084"/>
                <a:gridCol w="1173132"/>
                <a:gridCol w="1080120"/>
                <a:gridCol w="671832"/>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rowSpan="2">
                  <a:txBody>
                    <a:bodyPr/>
                    <a:lstStyle/>
                    <a:p>
                      <a:r>
                        <a:rPr lang="en-GB" sz="800" b="0" dirty="0" smtClean="0">
                          <a:solidFill>
                            <a:schemeClr val="tx1"/>
                          </a:solidFill>
                        </a:rPr>
                        <a:t>All stakeholders who say they have been engaged</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 who say they have been engaged</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(905)</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(8320)</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31"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
        <p:nvSpPr>
          <p:cNvPr id="3" name="TextBox 2"/>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32"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4" name="Ipsos Ribbon Rules" hidden="1"/>
          <p:cNvGraphicFramePr/>
          <p:nvPr>
            <p:extLst>
              <p:ext uri="{D42A27DB-BD31-4B8C-83A1-F6EECF244321}">
                <p14:modId xmlns:p14="http://schemas.microsoft.com/office/powerpoint/2010/main" val="378082148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D_e5f3610016a34660"/>
          <p:cNvSpPr txBox="1">
            <a:spLocks/>
          </p:cNvSpPr>
          <p:nvPr/>
        </p:nvSpPr>
        <p:spPr bwMode="gray">
          <a:xfrm>
            <a:off x="6266283" y="3645024"/>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The majority of stakeholders say they are satisfied with the way the CCG has engaged with them.</a:t>
            </a:r>
            <a:endParaRPr lang="en-GB" sz="1200" kern="0" dirty="0"/>
          </a:p>
        </p:txBody>
      </p:sp>
      <p:sp>
        <p:nvSpPr>
          <p:cNvPr id="37" name="D_957ab7eb741027d1"/>
          <p:cNvSpPr>
            <a:spLocks noGrp="1"/>
          </p:cNvSpPr>
          <p:nvPr>
            <p:ph sz="quarter" idx="10"/>
          </p:nvPr>
        </p:nvSpPr>
        <p:spPr bwMode="gray">
          <a:xfrm>
            <a:off x="6249144" y="1577430"/>
            <a:ext cx="3384240" cy="2041305"/>
          </a:xfrm>
        </p:spPr>
        <p:txBody>
          <a:bodyPr/>
          <a:lstStyle/>
          <a:p>
            <a:pPr>
              <a:spcAft>
                <a:spcPts val="600"/>
              </a:spcAft>
            </a:pPr>
            <a:r>
              <a:rPr lang="en-GB" sz="1200" dirty="0" smtClean="0">
                <a:solidFill>
                  <a:schemeClr val="tx1"/>
                </a:solidFill>
              </a:rPr>
              <a:t>The majority of stakeholders say that they have been engaged either a great deal or a fair amount.</a:t>
            </a:r>
            <a:endParaRPr lang="en-GB" sz="1200" dirty="0">
              <a:solidFill>
                <a:schemeClr val="tx1"/>
              </a:solidFill>
            </a:endParaRPr>
          </a:p>
        </p:txBody>
      </p:sp>
      <p:graphicFrame>
        <p:nvGraphicFramePr>
          <p:cNvPr id="5" name="D_623e7bfaf0cc646c_CalcTable"/>
          <p:cNvGraphicFramePr>
            <a:graphicFrameLocks noGrp="1"/>
          </p:cNvGraphicFramePr>
          <p:nvPr>
            <p:extLst>
              <p:ext uri="{D42A27DB-BD31-4B8C-83A1-F6EECF244321}">
                <p14:modId xmlns:p14="http://schemas.microsoft.com/office/powerpoint/2010/main" val="4018646017"/>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9" name="D_d49f292a82a3e5af_CalcTable"/>
          <p:cNvGraphicFramePr>
            <a:graphicFrameLocks noGrp="1"/>
          </p:cNvGraphicFramePr>
          <p:nvPr>
            <p:extLst>
              <p:ext uri="{D42A27DB-BD31-4B8C-83A1-F6EECF244321}">
                <p14:modId xmlns:p14="http://schemas.microsoft.com/office/powerpoint/2010/main" val="1140222835"/>
              </p:ext>
            </p:extLst>
          </p:nvPr>
        </p:nvGraphicFramePr>
        <p:xfrm>
          <a:off x="6155928" y="4581128"/>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lower than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7" name="D_623e7bfaf0cc646c" hidden="1"/>
          <p:cNvGraphicFramePr/>
          <p:nvPr>
            <p:extLst>
              <p:ext uri="{D42A27DB-BD31-4B8C-83A1-F6EECF244321}">
                <p14:modId xmlns:p14="http://schemas.microsoft.com/office/powerpoint/2010/main" val="2144557009"/>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D_d49f292a82a3e5af" hidden="1"/>
          <p:cNvGraphicFramePr/>
          <p:nvPr>
            <p:extLst>
              <p:ext uri="{D42A27DB-BD31-4B8C-83A1-F6EECF244321}">
                <p14:modId xmlns:p14="http://schemas.microsoft.com/office/powerpoint/2010/main" val="3725277128"/>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294277691"/>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2" name="Oval 41"/>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5" name="Oval 44"/>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8" name="Oval 47"/>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3" name="Oval 32"/>
          <p:cNvSpPr/>
          <p:nvPr/>
        </p:nvSpPr>
        <p:spPr bwMode="auto">
          <a:xfrm>
            <a:off x="4487085" y="2353836"/>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151454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571048"/>
            <a:ext cx="5637174" cy="445024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Engagement and relationships: CCG comparisons</a:t>
            </a:r>
            <a:endParaRPr lang="en-GB" sz="2000" dirty="0"/>
          </a:p>
        </p:txBody>
      </p:sp>
      <p:sp>
        <p:nvSpPr>
          <p:cNvPr id="36" name="Rectangle 35"/>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baf5a4cd5764d14b"/>
          <p:cNvGraphicFramePr/>
          <p:nvPr>
            <p:extLst>
              <p:ext uri="{D42A27DB-BD31-4B8C-83A1-F6EECF244321}">
                <p14:modId xmlns:p14="http://schemas.microsoft.com/office/powerpoint/2010/main" val="3579420028"/>
              </p:ext>
            </p:extLst>
          </p:nvPr>
        </p:nvGraphicFramePr>
        <p:xfrm>
          <a:off x="109362" y="4184457"/>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14696" y="3905895"/>
            <a:ext cx="5470106" cy="523220"/>
          </a:xfrm>
          <a:prstGeom prst="rect">
            <a:avLst/>
          </a:prstGeom>
          <a:noFill/>
        </p:spPr>
        <p:txBody>
          <a:bodyPr wrap="square" lIns="0" tIns="0" rIns="0" bIns="0" rtlCol="0">
            <a:spAutoFit/>
          </a:bodyPr>
          <a:lstStyle/>
          <a:p>
            <a:pPr algn="l"/>
            <a:r>
              <a:rPr lang="en-GB" b="1" dirty="0" smtClean="0"/>
              <a:t>Taking on board suggestions</a:t>
            </a:r>
            <a:endParaRPr lang="en-GB" b="1" dirty="0"/>
          </a:p>
          <a:p>
            <a:pPr algn="l"/>
            <a:r>
              <a:rPr lang="en-GB" sz="1000" b="1" dirty="0" smtClean="0">
                <a:solidFill>
                  <a:schemeClr val="tx1">
                    <a:lumMod val="75000"/>
                    <a:lumOff val="25000"/>
                  </a:schemeClr>
                </a:solidFill>
              </a:rPr>
              <a:t>To what extent do you agree or disagree that the CCG has </a:t>
            </a:r>
            <a:r>
              <a:rPr lang="en-GB" sz="1000" b="1" u="sng" dirty="0" smtClean="0">
                <a:solidFill>
                  <a:schemeClr val="tx1">
                    <a:lumMod val="75000"/>
                    <a:lumOff val="25000"/>
                  </a:schemeClr>
                </a:solidFill>
              </a:rPr>
              <a:t>taken on board</a:t>
            </a:r>
            <a:r>
              <a:rPr lang="en-GB" sz="1000" b="1" dirty="0" smtClean="0">
                <a:solidFill>
                  <a:schemeClr val="tx1">
                    <a:lumMod val="75000"/>
                    <a:lumOff val="25000"/>
                  </a:schemeClr>
                </a:solidFill>
              </a:rPr>
              <a:t> your suggestions?</a:t>
            </a:r>
            <a:endParaRPr lang="en-GB" sz="1800" b="1" dirty="0" smtClean="0">
              <a:solidFill>
                <a:schemeClr val="tx1">
                  <a:lumMod val="75000"/>
                  <a:lumOff val="25000"/>
                </a:schemeClr>
              </a:solidFill>
            </a:endParaRPr>
          </a:p>
        </p:txBody>
      </p:sp>
      <p:sp>
        <p:nvSpPr>
          <p:cNvPr id="50" name="TextBox 49"/>
          <p:cNvSpPr txBox="1"/>
          <p:nvPr/>
        </p:nvSpPr>
        <p:spPr>
          <a:xfrm>
            <a:off x="262116" y="4584164"/>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sp>
        <p:nvSpPr>
          <p:cNvPr id="54" name="Rectangle 53"/>
          <p:cNvSpPr/>
          <p:nvPr/>
        </p:nvSpPr>
        <p:spPr bwMode="auto">
          <a:xfrm>
            <a:off x="212192" y="3573016"/>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lang="en-GB" sz="1800" dirty="0">
              <a:solidFill>
                <a:schemeClr val="bg1"/>
              </a:solidFill>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b921ffb081c0d14b"/>
          <p:cNvGraphicFramePr/>
          <p:nvPr>
            <p:extLst>
              <p:ext uri="{D42A27DB-BD31-4B8C-83A1-F6EECF244321}">
                <p14:modId xmlns:p14="http://schemas.microsoft.com/office/powerpoint/2010/main" val="260207381"/>
              </p:ext>
            </p:extLst>
          </p:nvPr>
        </p:nvGraphicFramePr>
        <p:xfrm>
          <a:off x="109362" y="1860323"/>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58296" y="1618526"/>
            <a:ext cx="5426504" cy="523220"/>
          </a:xfrm>
          <a:prstGeom prst="rect">
            <a:avLst/>
          </a:prstGeom>
          <a:noFill/>
        </p:spPr>
        <p:txBody>
          <a:bodyPr wrap="square" lIns="0" tIns="0" rIns="0" bIns="0" rtlCol="0">
            <a:spAutoFit/>
          </a:bodyPr>
          <a:lstStyle/>
          <a:p>
            <a:pPr algn="l"/>
            <a:r>
              <a:rPr lang="en-GB" b="1" dirty="0" smtClean="0"/>
              <a:t>Listening to views</a:t>
            </a:r>
            <a:endParaRPr lang="en-GB" b="1" dirty="0"/>
          </a:p>
          <a:p>
            <a:pPr algn="l"/>
            <a:r>
              <a:rPr lang="en-GB" sz="1000" b="1" dirty="0">
                <a:solidFill>
                  <a:schemeClr val="tx1">
                    <a:lumMod val="75000"/>
                    <a:lumOff val="25000"/>
                  </a:schemeClr>
                </a:solidFill>
              </a:rPr>
              <a:t>S</a:t>
            </a:r>
            <a:r>
              <a:rPr lang="en-GB" sz="1000" b="1" dirty="0" smtClean="0">
                <a:solidFill>
                  <a:schemeClr val="tx1">
                    <a:lumMod val="75000"/>
                    <a:lumOff val="25000"/>
                  </a:schemeClr>
                </a:solidFill>
              </a:rPr>
              <a:t>till thinking about the past 12 months, to what extent, do you agree or disagree that the CCG has </a:t>
            </a:r>
            <a:r>
              <a:rPr lang="en-GB" sz="1000" b="1" u="sng" dirty="0" smtClean="0">
                <a:solidFill>
                  <a:schemeClr val="tx1">
                    <a:lumMod val="75000"/>
                    <a:lumOff val="25000"/>
                  </a:schemeClr>
                </a:solidFill>
              </a:rPr>
              <a:t>listened</a:t>
            </a:r>
            <a:r>
              <a:rPr lang="en-GB" sz="1000" b="1" dirty="0" smtClean="0">
                <a:solidFill>
                  <a:schemeClr val="tx1">
                    <a:lumMod val="75000"/>
                    <a:lumOff val="25000"/>
                  </a:schemeClr>
                </a:solidFill>
              </a:rPr>
              <a:t> to your views where you have provided them?</a:t>
            </a:r>
            <a:endParaRPr lang="en-GB" sz="1800" b="1" dirty="0" smtClean="0">
              <a:solidFill>
                <a:schemeClr val="tx1">
                  <a:lumMod val="75000"/>
                  <a:lumOff val="25000"/>
                </a:schemeClr>
              </a:solidFill>
            </a:endParaRPr>
          </a:p>
        </p:txBody>
      </p:sp>
      <p:sp>
        <p:nvSpPr>
          <p:cNvPr id="30" name="TextBox 29"/>
          <p:cNvSpPr txBox="1"/>
          <p:nvPr/>
        </p:nvSpPr>
        <p:spPr>
          <a:xfrm>
            <a:off x="262116" y="2292281"/>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3bbce54bd737d060"/>
          <p:cNvGraphicFramePr>
            <a:graphicFrameLocks noGrp="1"/>
          </p:cNvGraphicFramePr>
          <p:nvPr>
            <p:extLst>
              <p:ext uri="{D42A27DB-BD31-4B8C-83A1-F6EECF244321}">
                <p14:modId xmlns:p14="http://schemas.microsoft.com/office/powerpoint/2010/main" val="2908919168"/>
              </p:ext>
            </p:extLst>
          </p:nvPr>
        </p:nvGraphicFramePr>
        <p:xfrm>
          <a:off x="232299" y="3212976"/>
          <a:ext cx="5450721" cy="315840"/>
        </p:xfrm>
        <a:graphic>
          <a:graphicData uri="http://schemas.openxmlformats.org/drawingml/2006/table">
            <a:tbl>
              <a:tblPr firstRow="1" bandRow="1">
                <a:tableStyleId>{5C22544A-7EE6-4342-B048-85BDC9FD1C3A}</a:tableStyleId>
              </a:tblPr>
              <a:tblGrid>
                <a:gridCol w="686513"/>
                <a:gridCol w="864096"/>
                <a:gridCol w="975028"/>
                <a:gridCol w="1186952"/>
                <a:gridCol w="792088"/>
                <a:gridCol w="946044"/>
              </a:tblGrid>
              <a:tr h="145546">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baseline="0" dirty="0" smtClean="0">
                          <a:solidFill>
                            <a:schemeClr val="tx1"/>
                          </a:solidFill>
                        </a:rPr>
                        <a:t>All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750f79dcfee44f60"/>
          <p:cNvGraphicFramePr>
            <a:graphicFrameLocks noGrp="1"/>
          </p:cNvGraphicFramePr>
          <p:nvPr>
            <p:extLst>
              <p:ext uri="{D42A27DB-BD31-4B8C-83A1-F6EECF244321}">
                <p14:modId xmlns:p14="http://schemas.microsoft.com/office/powerpoint/2010/main" val="3100467762"/>
              </p:ext>
            </p:extLst>
          </p:nvPr>
        </p:nvGraphicFramePr>
        <p:xfrm>
          <a:off x="246119" y="5633440"/>
          <a:ext cx="5450721" cy="315840"/>
        </p:xfrm>
        <a:graphic>
          <a:graphicData uri="http://schemas.openxmlformats.org/drawingml/2006/table">
            <a:tbl>
              <a:tblPr firstRow="1" bandRow="1">
                <a:tableStyleId>{5C22544A-7EE6-4342-B048-85BDC9FD1C3A}</a:tableStyleId>
              </a:tblPr>
              <a:tblGrid>
                <a:gridCol w="686513"/>
                <a:gridCol w="864096"/>
                <a:gridCol w="975028"/>
                <a:gridCol w="1173132"/>
                <a:gridCol w="776924"/>
                <a:gridCol w="975028"/>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endParaRPr>
                    </a:p>
                  </a:txBody>
                  <a:tcPr marL="36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32" name="TextBox 31"/>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graphicFrame>
        <p:nvGraphicFramePr>
          <p:cNvPr id="3" name="Ipsos Ribbon Rules" hidden="1"/>
          <p:cNvGraphicFramePr/>
          <p:nvPr>
            <p:extLst>
              <p:ext uri="{D42A27DB-BD31-4B8C-83A1-F6EECF244321}">
                <p14:modId xmlns:p14="http://schemas.microsoft.com/office/powerpoint/2010/main" val="403251924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
        <p:nvSpPr>
          <p:cNvPr id="34"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8" name="D_12d837b4b0ecfd12"/>
          <p:cNvSpPr txBox="1">
            <a:spLocks/>
          </p:cNvSpPr>
          <p:nvPr/>
        </p:nvSpPr>
        <p:spPr bwMode="gray">
          <a:xfrm>
            <a:off x="6266283" y="3645024"/>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Less than half of stakeholders say that the CCG has taken on board their suggestions.</a:t>
            </a:r>
            <a:endParaRPr lang="en-GB" sz="1200" kern="0" dirty="0">
              <a:solidFill>
                <a:schemeClr val="tx1"/>
              </a:solidFill>
            </a:endParaRPr>
          </a:p>
        </p:txBody>
      </p:sp>
      <p:sp>
        <p:nvSpPr>
          <p:cNvPr id="31" name="D_ca7ac755bb2d2ff9"/>
          <p:cNvSpPr txBox="1">
            <a:spLocks/>
          </p:cNvSpPr>
          <p:nvPr/>
        </p:nvSpPr>
        <p:spPr bwMode="gray">
          <a:xfrm>
            <a:off x="6249144" y="1577430"/>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Around half of stakeholders say that the CCG has listened to their views.</a:t>
            </a:r>
            <a:endParaRPr lang="en-GB" sz="1200" kern="0" dirty="0"/>
          </a:p>
        </p:txBody>
      </p:sp>
      <p:graphicFrame>
        <p:nvGraphicFramePr>
          <p:cNvPr id="26" name="D_185dc34b1882c9df_CalcTable"/>
          <p:cNvGraphicFramePr>
            <a:graphicFrameLocks noGrp="1"/>
          </p:cNvGraphicFramePr>
          <p:nvPr>
            <p:extLst>
              <p:ext uri="{D42A27DB-BD31-4B8C-83A1-F6EECF244321}">
                <p14:modId xmlns:p14="http://schemas.microsoft.com/office/powerpoint/2010/main" val="2989675843"/>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lower than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0" name="D_426dd217ae3899fe_CalcTable"/>
          <p:cNvGraphicFramePr>
            <a:graphicFrameLocks noGrp="1"/>
          </p:cNvGraphicFramePr>
          <p:nvPr>
            <p:extLst>
              <p:ext uri="{D42A27DB-BD31-4B8C-83A1-F6EECF244321}">
                <p14:modId xmlns:p14="http://schemas.microsoft.com/office/powerpoint/2010/main" val="1840921435"/>
              </p:ext>
            </p:extLst>
          </p:nvPr>
        </p:nvGraphicFramePr>
        <p:xfrm>
          <a:off x="6155928" y="4581128"/>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lower than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1" name="D_185dc34b1882c9df" hidden="1"/>
          <p:cNvGraphicFramePr/>
          <p:nvPr>
            <p:extLst>
              <p:ext uri="{D42A27DB-BD31-4B8C-83A1-F6EECF244321}">
                <p14:modId xmlns:p14="http://schemas.microsoft.com/office/powerpoint/2010/main" val="1147691531"/>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D_426dd217ae3899fe" hidden="1"/>
          <p:cNvGraphicFramePr/>
          <p:nvPr>
            <p:extLst>
              <p:ext uri="{D42A27DB-BD31-4B8C-83A1-F6EECF244321}">
                <p14:modId xmlns:p14="http://schemas.microsoft.com/office/powerpoint/2010/main" val="4023220070"/>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3294277691"/>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6" name="Oval 45"/>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8" name="Oval 47"/>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51" name="Oval 50"/>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52" name="Oval 51"/>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035911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571048"/>
            <a:ext cx="5637174" cy="445024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Engagement and relationships: CCG comparisons</a:t>
            </a:r>
            <a:endParaRPr lang="en-GB" sz="2000" dirty="0"/>
          </a:p>
        </p:txBody>
      </p:sp>
      <p:sp>
        <p:nvSpPr>
          <p:cNvPr id="36" name="nop"/>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020c5c5eb53ed961"/>
          <p:cNvGraphicFramePr/>
          <p:nvPr>
            <p:extLst>
              <p:ext uri="{D42A27DB-BD31-4B8C-83A1-F6EECF244321}">
                <p14:modId xmlns:p14="http://schemas.microsoft.com/office/powerpoint/2010/main" val="1414897758"/>
              </p:ext>
            </p:extLst>
          </p:nvPr>
        </p:nvGraphicFramePr>
        <p:xfrm>
          <a:off x="109362" y="4184457"/>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14696" y="3905895"/>
            <a:ext cx="5470106" cy="523220"/>
          </a:xfrm>
          <a:prstGeom prst="rect">
            <a:avLst/>
          </a:prstGeom>
          <a:noFill/>
        </p:spPr>
        <p:txBody>
          <a:bodyPr wrap="square" lIns="0" tIns="0" rIns="0" bIns="0" rtlCol="0">
            <a:spAutoFit/>
          </a:bodyPr>
          <a:lstStyle/>
          <a:p>
            <a:pPr algn="l"/>
            <a:r>
              <a:rPr lang="en-GB" b="1" dirty="0" smtClean="0"/>
              <a:t>Change in working relationship</a:t>
            </a:r>
            <a:endParaRPr lang="en-GB" b="1" dirty="0"/>
          </a:p>
          <a:p>
            <a:pPr algn="l"/>
            <a:r>
              <a:rPr lang="en-GB" sz="1000" b="1" dirty="0" smtClean="0">
                <a:solidFill>
                  <a:schemeClr val="tx1">
                    <a:lumMod val="75000"/>
                    <a:lumOff val="25000"/>
                  </a:schemeClr>
                </a:solidFill>
              </a:rPr>
              <a:t>Thinking back over the past 12 months, would you say your working relationship with the CCG has got better, got worse or has it stayed about the same?</a:t>
            </a:r>
            <a:endParaRPr lang="en-GB" sz="1800" b="1" dirty="0" smtClean="0">
              <a:solidFill>
                <a:schemeClr val="tx1">
                  <a:lumMod val="75000"/>
                  <a:lumOff val="25000"/>
                </a:schemeClr>
              </a:solidFill>
            </a:endParaRPr>
          </a:p>
        </p:txBody>
      </p:sp>
      <p:sp>
        <p:nvSpPr>
          <p:cNvPr id="50" name="TextBox 49"/>
          <p:cNvSpPr txBox="1"/>
          <p:nvPr/>
        </p:nvSpPr>
        <p:spPr>
          <a:xfrm>
            <a:off x="262116" y="4584164"/>
            <a:ext cx="5426504" cy="123111"/>
          </a:xfrm>
          <a:prstGeom prst="rect">
            <a:avLst/>
          </a:prstGeom>
          <a:noFill/>
        </p:spPr>
        <p:txBody>
          <a:bodyPr wrap="square" lIns="0" tIns="0" rIns="0" bIns="0" rtlCol="0">
            <a:spAutoFit/>
          </a:bodyPr>
          <a:lstStyle/>
          <a:p>
            <a:pPr algn="l"/>
            <a:r>
              <a:rPr lang="en-GB" sz="800" i="1" dirty="0" smtClean="0"/>
              <a:t>Percentage of stakeholders saying got much better / got a little better</a:t>
            </a:r>
            <a:endParaRPr lang="en-GB" sz="1400" i="1" dirty="0" smtClean="0"/>
          </a:p>
        </p:txBody>
      </p:sp>
      <p:sp>
        <p:nvSpPr>
          <p:cNvPr id="54" name="Rectangle 53"/>
          <p:cNvSpPr/>
          <p:nvPr/>
        </p:nvSpPr>
        <p:spPr bwMode="auto">
          <a:xfrm>
            <a:off x="212192" y="3573016"/>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lang="en-GB" sz="1800" dirty="0">
              <a:solidFill>
                <a:schemeClr val="bg1"/>
              </a:solidFill>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6cf1306336270601"/>
          <p:cNvGraphicFramePr/>
          <p:nvPr>
            <p:extLst>
              <p:ext uri="{D42A27DB-BD31-4B8C-83A1-F6EECF244321}">
                <p14:modId xmlns:p14="http://schemas.microsoft.com/office/powerpoint/2010/main" val="2988324145"/>
              </p:ext>
            </p:extLst>
          </p:nvPr>
        </p:nvGraphicFramePr>
        <p:xfrm>
          <a:off x="109362" y="1860323"/>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58296" y="1618526"/>
            <a:ext cx="5426504" cy="369332"/>
          </a:xfrm>
          <a:prstGeom prst="rect">
            <a:avLst/>
          </a:prstGeom>
          <a:noFill/>
        </p:spPr>
        <p:txBody>
          <a:bodyPr wrap="square" lIns="0" tIns="0" rIns="0" bIns="0" rtlCol="0">
            <a:spAutoFit/>
          </a:bodyPr>
          <a:lstStyle/>
          <a:p>
            <a:pPr algn="l"/>
            <a:r>
              <a:rPr lang="en-GB" b="1" dirty="0" smtClean="0"/>
              <a:t>Working relationship</a:t>
            </a:r>
          </a:p>
          <a:p>
            <a:pPr algn="l"/>
            <a:r>
              <a:rPr lang="en-GB" sz="1000" b="1" dirty="0" smtClean="0">
                <a:solidFill>
                  <a:schemeClr val="tx1">
                    <a:lumMod val="75000"/>
                    <a:lumOff val="25000"/>
                  </a:schemeClr>
                </a:solidFill>
              </a:rPr>
              <a:t>Overall, how would you rate your </a:t>
            </a:r>
            <a:r>
              <a:rPr lang="en-GB" sz="1000" b="1" u="sng" dirty="0" smtClean="0">
                <a:solidFill>
                  <a:schemeClr val="tx1">
                    <a:lumMod val="75000"/>
                    <a:lumOff val="25000"/>
                  </a:schemeClr>
                </a:solidFill>
              </a:rPr>
              <a:t>working relationship</a:t>
            </a:r>
            <a:r>
              <a:rPr lang="en-GB" sz="1000" b="1" dirty="0" smtClean="0">
                <a:solidFill>
                  <a:schemeClr val="tx1">
                    <a:lumMod val="75000"/>
                    <a:lumOff val="25000"/>
                  </a:schemeClr>
                </a:solidFill>
              </a:rPr>
              <a:t> with the CCG?</a:t>
            </a:r>
            <a:endParaRPr lang="en-GB" sz="1800" b="1" dirty="0" smtClean="0">
              <a:solidFill>
                <a:schemeClr val="tx1">
                  <a:lumMod val="75000"/>
                  <a:lumOff val="25000"/>
                </a:schemeClr>
              </a:solidFill>
            </a:endParaRPr>
          </a:p>
        </p:txBody>
      </p:sp>
      <p:sp>
        <p:nvSpPr>
          <p:cNvPr id="30" name="TextBox 29"/>
          <p:cNvSpPr txBox="1"/>
          <p:nvPr/>
        </p:nvSpPr>
        <p:spPr>
          <a:xfrm>
            <a:off x="262116" y="2292281"/>
            <a:ext cx="5426504" cy="123111"/>
          </a:xfrm>
          <a:prstGeom prst="rect">
            <a:avLst/>
          </a:prstGeom>
          <a:noFill/>
        </p:spPr>
        <p:txBody>
          <a:bodyPr wrap="square" lIns="0" tIns="0" rIns="0" bIns="0" rtlCol="0">
            <a:spAutoFit/>
          </a:bodyPr>
          <a:lstStyle/>
          <a:p>
            <a:pPr algn="l"/>
            <a:r>
              <a:rPr lang="en-GB" sz="800" i="1" dirty="0" smtClean="0"/>
              <a:t>Percentage of stakeholders saying very good / fairly good</a:t>
            </a:r>
            <a:endParaRPr lang="en-GB" sz="1400" i="1" dirty="0" smtClean="0"/>
          </a:p>
        </p:txBody>
      </p:sp>
      <p:graphicFrame>
        <p:nvGraphicFramePr>
          <p:cNvPr id="43" name="D_c69b5d141f3cc601"/>
          <p:cNvGraphicFramePr>
            <a:graphicFrameLocks noGrp="1"/>
          </p:cNvGraphicFramePr>
          <p:nvPr>
            <p:extLst>
              <p:ext uri="{D42A27DB-BD31-4B8C-83A1-F6EECF244321}">
                <p14:modId xmlns:p14="http://schemas.microsoft.com/office/powerpoint/2010/main" val="190141784"/>
              </p:ext>
            </p:extLst>
          </p:nvPr>
        </p:nvGraphicFramePr>
        <p:xfrm>
          <a:off x="232299" y="3200602"/>
          <a:ext cx="5450721" cy="315840"/>
        </p:xfrm>
        <a:graphic>
          <a:graphicData uri="http://schemas.openxmlformats.org/drawingml/2006/table">
            <a:tbl>
              <a:tblPr firstRow="1" bandRow="1">
                <a:tableStyleId>{5C22544A-7EE6-4342-B048-85BDC9FD1C3A}</a:tableStyleId>
              </a:tblPr>
              <a:tblGrid>
                <a:gridCol w="686513"/>
                <a:gridCol w="864096"/>
                <a:gridCol w="975028"/>
                <a:gridCol w="1186952"/>
                <a:gridCol w="763104"/>
                <a:gridCol w="975028"/>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baseline="0" dirty="0" smtClean="0">
                          <a:solidFill>
                            <a:schemeClr val="tx1"/>
                          </a:solidFill>
                        </a:rPr>
                        <a:t>All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65504c0ec04696f0"/>
          <p:cNvGraphicFramePr>
            <a:graphicFrameLocks noGrp="1"/>
          </p:cNvGraphicFramePr>
          <p:nvPr>
            <p:extLst>
              <p:ext uri="{D42A27DB-BD31-4B8C-83A1-F6EECF244321}">
                <p14:modId xmlns:p14="http://schemas.microsoft.com/office/powerpoint/2010/main" val="2535803863"/>
              </p:ext>
            </p:extLst>
          </p:nvPr>
        </p:nvGraphicFramePr>
        <p:xfrm>
          <a:off x="246187" y="5528409"/>
          <a:ext cx="5450721" cy="401760"/>
        </p:xfrm>
        <a:graphic>
          <a:graphicData uri="http://schemas.openxmlformats.org/drawingml/2006/table">
            <a:tbl>
              <a:tblPr firstRow="1" bandRow="1">
                <a:tableStyleId>{5C22544A-7EE6-4342-B048-85BDC9FD1C3A}</a:tableStyleId>
              </a:tblPr>
              <a:tblGrid>
                <a:gridCol w="686513"/>
                <a:gridCol w="1211988"/>
                <a:gridCol w="627136"/>
                <a:gridCol w="1173064"/>
                <a:gridCol w="1224136"/>
                <a:gridCol w="527884"/>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rowSpan="2">
                  <a:txBody>
                    <a:bodyPr/>
                    <a:lstStyle/>
                    <a:p>
                      <a:r>
                        <a:rPr lang="en-GB" sz="800" b="0" dirty="0" smtClean="0">
                          <a:solidFill>
                            <a:schemeClr val="tx1"/>
                          </a:solidFill>
                        </a:rPr>
                        <a:t>All stakeholders who say</a:t>
                      </a:r>
                      <a:r>
                        <a:rPr lang="en-GB" sz="800" b="0" baseline="0" dirty="0" smtClean="0">
                          <a:solidFill>
                            <a:schemeClr val="tx1"/>
                          </a:solidFill>
                        </a:rPr>
                        <a:t> they have a working relationship with the CCG</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(69)</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 who say they have a working relationship</a:t>
                      </a:r>
                      <a:r>
                        <a:rPr lang="en-GB" sz="800" b="0" i="0" u="none" baseline="0" dirty="0" smtClean="0">
                          <a:solidFill>
                            <a:schemeClr val="tx1"/>
                          </a:solidFill>
                          <a:latin typeface="Arial"/>
                        </a:rPr>
                        <a:t> with the CCG</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(912)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endParaRPr lang="en-GB" sz="800" b="1" dirty="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vMerge="1">
                  <a:txBody>
                    <a:bodyPr/>
                    <a:lstStyle/>
                    <a:p>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(8363)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32" name="TextBox 31"/>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33"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
        <p:nvSpPr>
          <p:cNvPr id="34"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45758325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D_29a9dbce85c4028d"/>
          <p:cNvSpPr txBox="1">
            <a:spLocks/>
          </p:cNvSpPr>
          <p:nvPr/>
        </p:nvSpPr>
        <p:spPr bwMode="gray">
          <a:xfrm>
            <a:off x="6266283" y="3645024"/>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Less than half of stakeholders say that their working relationship with the CCG has got better over the past 12 months.</a:t>
            </a:r>
            <a:endParaRPr lang="en-GB" sz="1200" kern="0" dirty="0"/>
          </a:p>
        </p:txBody>
      </p:sp>
      <p:sp>
        <p:nvSpPr>
          <p:cNvPr id="31" name="D_aa4cfa60f10d2e01"/>
          <p:cNvSpPr>
            <a:spLocks noGrp="1"/>
          </p:cNvSpPr>
          <p:nvPr>
            <p:ph sz="quarter" idx="10"/>
          </p:nvPr>
        </p:nvSpPr>
        <p:spPr bwMode="gray">
          <a:xfrm>
            <a:off x="6249144" y="1577430"/>
            <a:ext cx="3384240" cy="2041305"/>
          </a:xfrm>
        </p:spPr>
        <p:txBody>
          <a:bodyPr/>
          <a:lstStyle/>
          <a:p>
            <a:pPr>
              <a:spcAft>
                <a:spcPts val="600"/>
              </a:spcAft>
            </a:pPr>
            <a:r>
              <a:rPr lang="en-GB" sz="1200" dirty="0" smtClean="0">
                <a:solidFill>
                  <a:schemeClr val="tx1"/>
                </a:solidFill>
              </a:rPr>
              <a:t>The majority of stakeholders say that they have a good working relationship with the CCG.</a:t>
            </a:r>
            <a:endParaRPr lang="en-GB" sz="1200" dirty="0"/>
          </a:p>
        </p:txBody>
      </p:sp>
      <p:graphicFrame>
        <p:nvGraphicFramePr>
          <p:cNvPr id="37" name="D_c8c5b2ffb880eb32_CalcTable"/>
          <p:cNvGraphicFramePr>
            <a:graphicFrameLocks noGrp="1"/>
          </p:cNvGraphicFramePr>
          <p:nvPr>
            <p:extLst>
              <p:ext uri="{D42A27DB-BD31-4B8C-83A1-F6EECF244321}">
                <p14:modId xmlns:p14="http://schemas.microsoft.com/office/powerpoint/2010/main" val="1177222832"/>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lower than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8" name="D_3f8ac16803839cce_CalcTable"/>
          <p:cNvGraphicFramePr>
            <a:graphicFrameLocks noGrp="1"/>
          </p:cNvGraphicFramePr>
          <p:nvPr>
            <p:extLst>
              <p:ext uri="{D42A27DB-BD31-4B8C-83A1-F6EECF244321}">
                <p14:modId xmlns:p14="http://schemas.microsoft.com/office/powerpoint/2010/main" val="2381871792"/>
              </p:ext>
            </p:extLst>
          </p:nvPr>
        </p:nvGraphicFramePr>
        <p:xfrm>
          <a:off x="6155928" y="4581128"/>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lower than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5" name="D_c8c5b2ffb880eb32" hidden="1"/>
          <p:cNvGraphicFramePr/>
          <p:nvPr>
            <p:extLst>
              <p:ext uri="{D42A27DB-BD31-4B8C-83A1-F6EECF244321}">
                <p14:modId xmlns:p14="http://schemas.microsoft.com/office/powerpoint/2010/main" val="4215022177"/>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D_3f8ac16803839cce" hidden="1"/>
          <p:cNvGraphicFramePr/>
          <p:nvPr>
            <p:extLst>
              <p:ext uri="{D42A27DB-BD31-4B8C-83A1-F6EECF244321}">
                <p14:modId xmlns:p14="http://schemas.microsoft.com/office/powerpoint/2010/main" val="1234644689"/>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3294277691"/>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8" name="Oval 47"/>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51" name="Oval 50"/>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52" name="Oval 51"/>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53" name="Oval 52"/>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0" name="Oval 39"/>
          <p:cNvSpPr/>
          <p:nvPr/>
        </p:nvSpPr>
        <p:spPr bwMode="auto">
          <a:xfrm>
            <a:off x="4376936" y="2365125"/>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204455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solidFill>
            <a:srgbClr val="4C9DFE"/>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00AA9E"/>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565485"/>
            <a:ext cx="8280920" cy="1661993"/>
          </a:xfrm>
        </p:spPr>
        <p:txBody>
          <a:bodyPr/>
          <a:lstStyle/>
          <a:p>
            <a:r>
              <a:rPr lang="en-GB" sz="3600" dirty="0" smtClean="0"/>
              <a:t>Domain 1: Are patients receiving clinically commissioned, high quality services?</a:t>
            </a:r>
            <a:endParaRPr lang="en-GB" sz="3600" dirty="0"/>
          </a:p>
        </p:txBody>
      </p:sp>
    </p:spTree>
    <p:extLst>
      <p:ext uri="{BB962C8B-B14F-4D97-AF65-F5344CB8AC3E}">
        <p14:creationId xmlns:p14="http://schemas.microsoft.com/office/powerpoint/2010/main" val="117267617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4a2380d86068457b"/>
          <p:cNvGraphicFramePr/>
          <p:nvPr>
            <p:extLst>
              <p:ext uri="{D42A27DB-BD31-4B8C-83A1-F6EECF244321}">
                <p14:modId xmlns:p14="http://schemas.microsoft.com/office/powerpoint/2010/main" val="1741142053"/>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51353" cy="785794"/>
          </a:xfrm>
        </p:spPr>
        <p:txBody>
          <a:bodyPr anchor="ctr"/>
          <a:lstStyle/>
          <a:p>
            <a:r>
              <a:rPr lang="en-GB" sz="2000" dirty="0" smtClean="0"/>
              <a:t>How effective, if at all, would you say the arrangements are for </a:t>
            </a:r>
            <a:r>
              <a:rPr lang="en-GB" sz="2000" u="sng" dirty="0" smtClean="0"/>
              <a:t>member participation and decision-making</a:t>
            </a:r>
            <a:r>
              <a:rPr lang="en-GB" sz="2000" dirty="0" smtClean="0"/>
              <a:t> in your CCG?</a:t>
            </a:r>
            <a:endParaRPr lang="en-GB" sz="2000" dirty="0"/>
          </a:p>
        </p:txBody>
      </p:sp>
      <p:sp>
        <p:nvSpPr>
          <p:cNvPr id="10" name="D_5c85a3fe67b4e8d8"/>
          <p:cNvSpPr>
            <a:spLocks noGrp="1"/>
          </p:cNvSpPr>
          <p:nvPr>
            <p:ph type="body" sz="quarter" idx="12"/>
          </p:nvPr>
        </p:nvSpPr>
        <p:spPr>
          <a:xfrm>
            <a:off x="217035" y="5988956"/>
            <a:ext cx="6238875" cy="349251"/>
          </a:xfrm>
        </p:spPr>
        <p:txBody>
          <a:bodyPr/>
          <a:lstStyle/>
          <a:p>
            <a:r>
              <a:rPr lang="en-GB" sz="1000" dirty="0" smtClean="0"/>
              <a:t>Total responses : All member practices (2015: 55); (2014: 49) 
Sheffield CCG</a:t>
            </a:r>
            <a:endParaRPr lang="en-GB" sz="1000" dirty="0"/>
          </a:p>
        </p:txBody>
      </p:sp>
      <p:sp>
        <p:nvSpPr>
          <p:cNvPr id="6"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7" name="D_c798aef91769a64f_CalcTable"/>
          <p:cNvGraphicFramePr>
            <a:graphicFrameLocks noGrp="1"/>
          </p:cNvGraphicFramePr>
          <p:nvPr>
            <p:extLst>
              <p:ext uri="{D42A27DB-BD31-4B8C-83A1-F6EECF244321}">
                <p14:modId xmlns:p14="http://schemas.microsoft.com/office/powerpoint/2010/main" val="3197074505"/>
              </p:ext>
            </p:extLst>
          </p:nvPr>
        </p:nvGraphicFramePr>
        <p:xfrm>
          <a:off x="7257256" y="2564904"/>
          <a:ext cx="2001335" cy="625179"/>
        </p:xfrm>
        <a:graphic>
          <a:graphicData uri="http://schemas.openxmlformats.org/drawingml/2006/table">
            <a:tbl>
              <a:tblPr firstRow="1" bandRow="1">
                <a:tableStyleId>{C4B1156A-380E-4F78-BDF5-A606A8083BF9}</a:tableStyleId>
              </a:tblPr>
              <a:tblGrid>
                <a:gridCol w="921215"/>
                <a:gridCol w="1080120"/>
              </a:tblGrid>
              <a:tr h="625179">
                <a:tc>
                  <a:txBody>
                    <a:bodyPr/>
                    <a:lstStyle/>
                    <a:p>
                      <a:pPr marL="0" algn="l" defTabSz="914400" rtl="0" eaLnBrk="1" latinLnBrk="0" hangingPunct="1"/>
                      <a:r>
                        <a:rPr lang="en-GB" sz="1500" kern="1200" smtClean="0">
                          <a:solidFill>
                            <a:schemeClr val="bg1"/>
                          </a:solidFill>
                        </a:rPr>
                        <a:t>47% (26)</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effective </a:t>
                      </a:r>
                      <a:r>
                        <a:rPr lang="en-GB" sz="1100" b="1" kern="1200" baseline="0" dirty="0" smtClean="0"/>
                        <a:t>2015</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8" name="D_5df2d6459fd1a64f_CalcTable"/>
          <p:cNvGraphicFramePr>
            <a:graphicFrameLocks noGrp="1"/>
          </p:cNvGraphicFramePr>
          <p:nvPr>
            <p:extLst>
              <p:ext uri="{D42A27DB-BD31-4B8C-83A1-F6EECF244321}">
                <p14:modId xmlns:p14="http://schemas.microsoft.com/office/powerpoint/2010/main" val="1395137225"/>
              </p:ext>
            </p:extLst>
          </p:nvPr>
        </p:nvGraphicFramePr>
        <p:xfrm>
          <a:off x="7257256" y="3284984"/>
          <a:ext cx="2001335" cy="648072"/>
        </p:xfrm>
        <a:graphic>
          <a:graphicData uri="http://schemas.openxmlformats.org/drawingml/2006/table">
            <a:tbl>
              <a:tblPr firstRow="1" bandRow="1">
                <a:tableStyleId>{C4B1156A-380E-4F78-BDF5-A606A8083BF9}</a:tableStyleId>
              </a:tblPr>
              <a:tblGrid>
                <a:gridCol w="921215"/>
                <a:gridCol w="1080120"/>
              </a:tblGrid>
              <a:tr h="648072">
                <a:tc>
                  <a:txBody>
                    <a:bodyPr/>
                    <a:lstStyle/>
                    <a:p>
                      <a:pPr marL="0" algn="l" defTabSz="914400" rtl="0" eaLnBrk="1" latinLnBrk="0" hangingPunct="1"/>
                      <a:r>
                        <a:rPr lang="en-GB" sz="1500" kern="1200" smtClean="0">
                          <a:solidFill>
                            <a:schemeClr val="bg1"/>
                          </a:solidFill>
                        </a:rPr>
                        <a:t>65% (32)</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effective </a:t>
                      </a:r>
                      <a:r>
                        <a:rPr lang="en-GB" sz="1100" kern="1200" dirty="0" smtClean="0"/>
                        <a:t>2014</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9" name="D_c798aef91769a64f" hidden="1"/>
          <p:cNvGraphicFramePr/>
          <p:nvPr>
            <p:extLst>
              <p:ext uri="{D42A27DB-BD31-4B8C-83A1-F6EECF244321}">
                <p14:modId xmlns:p14="http://schemas.microsoft.com/office/powerpoint/2010/main" val="2749446636"/>
              </p:ext>
            </p:extLst>
          </p:nvPr>
        </p:nvGraphicFramePr>
        <p:xfrm>
          <a:off x="8686259" y="263691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5df2d6459fd1a64f" hidden="1"/>
          <p:cNvGraphicFramePr/>
          <p:nvPr>
            <p:extLst>
              <p:ext uri="{D42A27DB-BD31-4B8C-83A1-F6EECF244321}">
                <p14:modId xmlns:p14="http://schemas.microsoft.com/office/powerpoint/2010/main" val="3880223589"/>
              </p:ext>
            </p:extLst>
          </p:nvPr>
        </p:nvGraphicFramePr>
        <p:xfrm>
          <a:off x="8686259" y="335699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45008441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246063" y="914411"/>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296535326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ce483b7a459ad774"/>
          <p:cNvGraphicFramePr/>
          <p:nvPr>
            <p:extLst>
              <p:ext uri="{D42A27DB-BD31-4B8C-83A1-F6EECF244321}">
                <p14:modId xmlns:p14="http://schemas.microsoft.com/office/powerpoint/2010/main" val="3549165848"/>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51353" cy="785794"/>
          </a:xfrm>
        </p:spPr>
        <p:txBody>
          <a:bodyPr anchor="ctr"/>
          <a:lstStyle/>
          <a:p>
            <a:r>
              <a:rPr lang="en-GB" sz="2000" dirty="0" smtClean="0"/>
              <a:t>How involved, if at all, do you feel you are in your CCG’s </a:t>
            </a:r>
            <a:r>
              <a:rPr lang="en-GB" sz="2000" u="sng" dirty="0" smtClean="0"/>
              <a:t>decision making process</a:t>
            </a:r>
            <a:r>
              <a:rPr lang="en-GB" sz="2000" dirty="0" smtClean="0"/>
              <a:t>?</a:t>
            </a:r>
            <a:endParaRPr lang="en-GB" sz="2000" dirty="0"/>
          </a:p>
        </p:txBody>
      </p:sp>
      <p:sp>
        <p:nvSpPr>
          <p:cNvPr id="10" name="D_969ef6da078276d4"/>
          <p:cNvSpPr>
            <a:spLocks noGrp="1"/>
          </p:cNvSpPr>
          <p:nvPr>
            <p:ph type="body" sz="quarter" idx="12"/>
          </p:nvPr>
        </p:nvSpPr>
        <p:spPr>
          <a:xfrm>
            <a:off x="246063" y="5974442"/>
            <a:ext cx="6238875" cy="349251"/>
          </a:xfrm>
        </p:spPr>
        <p:txBody>
          <a:bodyPr/>
          <a:lstStyle/>
          <a:p>
            <a:r>
              <a:rPr lang="en-GB" sz="1000" dirty="0" smtClean="0"/>
              <a:t>Total responses : All member practices (2015: 55); (2014: 49)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289773772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46063" y="914411"/>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graphicFrame>
        <p:nvGraphicFramePr>
          <p:cNvPr id="13" name="D_8e467122bdd476d4_CalcTable"/>
          <p:cNvGraphicFramePr>
            <a:graphicFrameLocks noGrp="1"/>
          </p:cNvGraphicFramePr>
          <p:nvPr>
            <p:extLst>
              <p:ext uri="{D42A27DB-BD31-4B8C-83A1-F6EECF244321}">
                <p14:modId xmlns:p14="http://schemas.microsoft.com/office/powerpoint/2010/main" val="2896508204"/>
              </p:ext>
            </p:extLst>
          </p:nvPr>
        </p:nvGraphicFramePr>
        <p:xfrm>
          <a:off x="7257256" y="2564908"/>
          <a:ext cx="2001335" cy="625179"/>
        </p:xfrm>
        <a:graphic>
          <a:graphicData uri="http://schemas.openxmlformats.org/drawingml/2006/table">
            <a:tbl>
              <a:tblPr firstRow="1" bandRow="1">
                <a:tableStyleId>{C4B1156A-380E-4F78-BDF5-A606A8083BF9}</a:tableStyleId>
              </a:tblPr>
              <a:tblGrid>
                <a:gridCol w="921215"/>
                <a:gridCol w="1080120"/>
              </a:tblGrid>
              <a:tr h="625179">
                <a:tc>
                  <a:txBody>
                    <a:bodyPr/>
                    <a:lstStyle/>
                    <a:p>
                      <a:pPr marL="0" algn="l" defTabSz="914400" rtl="0" eaLnBrk="1" latinLnBrk="0" hangingPunct="1"/>
                      <a:r>
                        <a:rPr lang="en-GB" sz="1500" b="1" kern="1200" smtClean="0">
                          <a:solidFill>
                            <a:schemeClr val="bg1"/>
                          </a:solidFill>
                          <a:latin typeface="+mn-lt"/>
                          <a:ea typeface="+mn-ea"/>
                          <a:cs typeface="+mn-cs"/>
                        </a:rPr>
                        <a:t>29% (16)</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solidFill>
                            <a:schemeClr val="tx1"/>
                          </a:solidFill>
                        </a:rPr>
                        <a:t>Very</a:t>
                      </a:r>
                      <a:r>
                        <a:rPr lang="en-GB" sz="1100" b="0" kern="1200" baseline="0" dirty="0" smtClean="0">
                          <a:solidFill>
                            <a:schemeClr val="tx1"/>
                          </a:solidFill>
                        </a:rPr>
                        <a:t> /</a:t>
                      </a:r>
                      <a:r>
                        <a:rPr lang="en-GB" sz="1100" b="0" kern="1200" dirty="0" smtClean="0">
                          <a:solidFill>
                            <a:schemeClr val="tx1"/>
                          </a:solidFill>
                        </a:rPr>
                        <a:t> Fairly</a:t>
                      </a:r>
                      <a:r>
                        <a:rPr lang="en-GB" sz="1100" b="0" kern="1200" baseline="0" dirty="0" smtClean="0">
                          <a:solidFill>
                            <a:schemeClr val="tx1"/>
                          </a:solidFill>
                        </a:rPr>
                        <a:t> involved </a:t>
                      </a:r>
                      <a:r>
                        <a:rPr lang="en-GB" sz="1100" b="1" kern="1200" baseline="0" dirty="0" smtClean="0">
                          <a:solidFill>
                            <a:schemeClr val="tx1"/>
                          </a:solidFill>
                        </a:rPr>
                        <a:t>2015</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4" name="D_da7632eba4e176d4_CalcTable"/>
          <p:cNvGraphicFramePr>
            <a:graphicFrameLocks noGrp="1"/>
          </p:cNvGraphicFramePr>
          <p:nvPr>
            <p:extLst>
              <p:ext uri="{D42A27DB-BD31-4B8C-83A1-F6EECF244321}">
                <p14:modId xmlns:p14="http://schemas.microsoft.com/office/powerpoint/2010/main" val="2391647395"/>
              </p:ext>
            </p:extLst>
          </p:nvPr>
        </p:nvGraphicFramePr>
        <p:xfrm>
          <a:off x="7257256" y="3284984"/>
          <a:ext cx="2001335" cy="648072"/>
        </p:xfrm>
        <a:graphic>
          <a:graphicData uri="http://schemas.openxmlformats.org/drawingml/2006/table">
            <a:tbl>
              <a:tblPr firstRow="1" bandRow="1">
                <a:tableStyleId>{C4B1156A-380E-4F78-BDF5-A606A8083BF9}</a:tableStyleId>
              </a:tblPr>
              <a:tblGrid>
                <a:gridCol w="921215"/>
                <a:gridCol w="1080120"/>
              </a:tblGrid>
              <a:tr h="648072">
                <a:tc>
                  <a:txBody>
                    <a:bodyPr/>
                    <a:lstStyle/>
                    <a:p>
                      <a:pPr marL="0" algn="l" defTabSz="914400" rtl="0" eaLnBrk="1" latinLnBrk="0" hangingPunct="1"/>
                      <a:r>
                        <a:rPr lang="en-GB" sz="1500" kern="1200" smtClean="0">
                          <a:solidFill>
                            <a:schemeClr val="bg1"/>
                          </a:solidFill>
                        </a:rPr>
                        <a:t>43% (21)</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solidFill>
                            <a:schemeClr val="tx1"/>
                          </a:solidFill>
                        </a:rPr>
                        <a:t>Very</a:t>
                      </a:r>
                      <a:r>
                        <a:rPr lang="en-GB" sz="1100" b="0" kern="1200" baseline="0" dirty="0" smtClean="0">
                          <a:solidFill>
                            <a:schemeClr val="tx1"/>
                          </a:solidFill>
                        </a:rPr>
                        <a:t> /</a:t>
                      </a:r>
                      <a:r>
                        <a:rPr lang="en-GB" sz="1100" b="0" kern="1200" dirty="0" smtClean="0">
                          <a:solidFill>
                            <a:schemeClr val="tx1"/>
                          </a:solidFill>
                        </a:rPr>
                        <a:t> Fairly</a:t>
                      </a:r>
                      <a:r>
                        <a:rPr lang="en-GB" sz="1100" b="0" kern="1200" baseline="0" dirty="0" smtClean="0">
                          <a:solidFill>
                            <a:schemeClr val="tx1"/>
                          </a:solidFill>
                        </a:rPr>
                        <a:t> involved </a:t>
                      </a:r>
                      <a:r>
                        <a:rPr lang="en-GB" sz="1100" kern="1200" dirty="0" smtClean="0">
                          <a:solidFill>
                            <a:schemeClr val="tx1"/>
                          </a:solidFill>
                        </a:rPr>
                        <a:t>2014</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1" name="D_8e467122bdd476d4" hidden="1"/>
          <p:cNvGraphicFramePr/>
          <p:nvPr>
            <p:extLst>
              <p:ext uri="{D42A27DB-BD31-4B8C-83A1-F6EECF244321}">
                <p14:modId xmlns:p14="http://schemas.microsoft.com/office/powerpoint/2010/main" val="3774632992"/>
              </p:ext>
            </p:extLst>
          </p:nvPr>
        </p:nvGraphicFramePr>
        <p:xfrm>
          <a:off x="8686259"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D_da7632eba4e176d4" hidden="1"/>
          <p:cNvGraphicFramePr/>
          <p:nvPr>
            <p:extLst>
              <p:ext uri="{D42A27DB-BD31-4B8C-83A1-F6EECF244321}">
                <p14:modId xmlns:p14="http://schemas.microsoft.com/office/powerpoint/2010/main" val="149246837"/>
              </p:ext>
            </p:extLst>
          </p:nvPr>
        </p:nvGraphicFramePr>
        <p:xfrm>
          <a:off x="8686259" y="3356992"/>
          <a:ext cx="2032000" cy="50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0230927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and objectives</a:t>
            </a:r>
            <a:endParaRPr lang="en-GB" dirty="0"/>
          </a:p>
        </p:txBody>
      </p:sp>
      <p:sp>
        <p:nvSpPr>
          <p:cNvPr id="4" name="D_5f3f2349e50b9f38"/>
          <p:cNvSpPr txBox="1"/>
          <p:nvPr/>
        </p:nvSpPr>
        <p:spPr>
          <a:xfrm>
            <a:off x="6196318" y="6537974"/>
            <a:ext cx="2520280" cy="153888"/>
          </a:xfrm>
          <a:prstGeom prst="rect">
            <a:avLst/>
          </a:prstGeom>
          <a:noFill/>
        </p:spPr>
        <p:txBody>
          <a:bodyPr wrap="square" lIns="0" tIns="0" rIns="0" bIns="0" rtlCol="0">
            <a:spAutoFit/>
          </a:bodyPr>
          <a:lstStyle/>
          <a:p>
            <a:r>
              <a:rPr lang="en-GB" sz="1000" dirty="0" smtClean="0"/>
              <a:t>Sheffield CCG</a:t>
            </a:r>
          </a:p>
        </p:txBody>
      </p:sp>
      <p:sp>
        <p:nvSpPr>
          <p:cNvPr id="5" name="TextBox 4"/>
          <p:cNvSpPr txBox="1"/>
          <p:nvPr/>
        </p:nvSpPr>
        <p:spPr>
          <a:xfrm>
            <a:off x="344488" y="1124746"/>
            <a:ext cx="9073008" cy="4154984"/>
          </a:xfrm>
          <a:prstGeom prst="rect">
            <a:avLst/>
          </a:prstGeom>
          <a:noFill/>
        </p:spPr>
        <p:txBody>
          <a:bodyPr wrap="square" lIns="0" tIns="0" rIns="0" bIns="0" rtlCol="0">
            <a:spAutoFit/>
          </a:bodyPr>
          <a:lstStyle/>
          <a:p>
            <a:pPr algn="l"/>
            <a:r>
              <a:rPr lang="en-GB" sz="1600" dirty="0"/>
              <a:t>Clinical Commissioning Groups (CCGs) need to have strong relationships with a range of health and care partners in order to be successful commissioners within the local system. These relationships provide CCGs with on-going information, advice and knowledge to help them make the best possible commissioning decisions.</a:t>
            </a:r>
          </a:p>
          <a:p>
            <a:pPr algn="l">
              <a:spcBef>
                <a:spcPts val="1200"/>
              </a:spcBef>
            </a:pPr>
            <a:r>
              <a:rPr lang="en-GB" sz="1600" dirty="0"/>
              <a:t>The CCG 360</a:t>
            </a:r>
            <a:r>
              <a:rPr lang="en-GB" sz="1600" baseline="30000" dirty="0"/>
              <a:t>o</a:t>
            </a:r>
            <a:r>
              <a:rPr lang="en-GB" sz="1600" dirty="0"/>
              <a:t> stakeholder survey is a key part of ensuring these strong relationships are in place. The survey allows stakeholders to provide feedback on working relationships with CCGs. The results from the survey will serve two purposes:</a:t>
            </a:r>
          </a:p>
          <a:p>
            <a:pPr marL="342900" indent="-342900" algn="l">
              <a:spcBef>
                <a:spcPts val="1200"/>
              </a:spcBef>
              <a:buAutoNum type="arabicPeriod"/>
            </a:pPr>
            <a:r>
              <a:rPr lang="en-GB" sz="1600" dirty="0"/>
              <a:t>To provide a wealth of data for CCGs to help with their ongoing organisational development, enabling them to continue to build strong and productive relationships with stakeholders. The findings can provide a valuable tool for all CCGs to be able to evaluate their progress and inform their organisational decisions.</a:t>
            </a:r>
          </a:p>
          <a:p>
            <a:pPr marL="342900" indent="-342900" algn="l">
              <a:spcBef>
                <a:spcPts val="1200"/>
              </a:spcBef>
              <a:buAutoNum type="arabicPeriod"/>
            </a:pPr>
            <a:r>
              <a:rPr lang="en-GB" sz="1600" dirty="0"/>
              <a:t>To feed into assurance conversations between NHS England </a:t>
            </a:r>
            <a:r>
              <a:rPr lang="en-GB" sz="1600" dirty="0" smtClean="0"/>
              <a:t>sub-regions and </a:t>
            </a:r>
            <a:r>
              <a:rPr lang="en-GB" sz="1600" dirty="0"/>
              <a:t>CCGs. The survey will form part of the evidence used to assess whether the stakeholder relationships, forged during the transition through authorisation, continue to be central to the effective commissioning of services by CCGs, and in doing so, improve quality and outcomes for patients.</a:t>
            </a:r>
          </a:p>
        </p:txBody>
      </p:sp>
    </p:spTree>
    <p:extLst>
      <p:ext uri="{BB962C8B-B14F-4D97-AF65-F5344CB8AC3E}">
        <p14:creationId xmlns:p14="http://schemas.microsoft.com/office/powerpoint/2010/main" val="1696099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5498c870b1c4ab09"/>
          <p:cNvGraphicFramePr/>
          <p:nvPr>
            <p:extLst>
              <p:ext uri="{D42A27DB-BD31-4B8C-83A1-F6EECF244321}">
                <p14:modId xmlns:p14="http://schemas.microsoft.com/office/powerpoint/2010/main" val="3334248111"/>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51353" cy="785794"/>
          </a:xfrm>
        </p:spPr>
        <p:txBody>
          <a:bodyPr anchor="ctr"/>
          <a:lstStyle/>
          <a:p>
            <a:r>
              <a:rPr lang="en-GB" sz="1800" dirty="0" smtClean="0"/>
              <a:t>How confident are you, if at all, in the systems to sustain </a:t>
            </a:r>
            <a:r>
              <a:rPr lang="en-GB" sz="1800" u="sng" dirty="0" smtClean="0"/>
              <a:t>two-way</a:t>
            </a:r>
            <a:r>
              <a:rPr lang="en-GB" sz="1800" dirty="0" smtClean="0"/>
              <a:t> </a:t>
            </a:r>
            <a:r>
              <a:rPr lang="en-GB" sz="1800" u="sng" dirty="0" smtClean="0"/>
              <a:t>accountability</a:t>
            </a:r>
            <a:r>
              <a:rPr lang="en-GB" sz="1800" dirty="0" smtClean="0"/>
              <a:t> between your CCG and its member practices in the CCG?</a:t>
            </a:r>
            <a:endParaRPr lang="en-GB" sz="1800" dirty="0"/>
          </a:p>
        </p:txBody>
      </p:sp>
      <p:sp>
        <p:nvSpPr>
          <p:cNvPr id="10" name="D_5589cc723bd5ab09"/>
          <p:cNvSpPr>
            <a:spLocks noGrp="1"/>
          </p:cNvSpPr>
          <p:nvPr>
            <p:ph type="body" sz="quarter" idx="12"/>
          </p:nvPr>
        </p:nvSpPr>
        <p:spPr>
          <a:xfrm>
            <a:off x="246063" y="5988956"/>
            <a:ext cx="6238875" cy="349251"/>
          </a:xfrm>
        </p:spPr>
        <p:txBody>
          <a:bodyPr/>
          <a:lstStyle/>
          <a:p>
            <a:r>
              <a:rPr lang="en-GB" sz="1000" dirty="0" smtClean="0"/>
              <a:t>Total responses : All member practices (2015: 55); (2014: 49)
Sheffield CCG</a:t>
            </a:r>
            <a:endParaRPr lang="en-GB" sz="1000" dirty="0"/>
          </a:p>
        </p:txBody>
      </p:sp>
      <p:graphicFrame>
        <p:nvGraphicFramePr>
          <p:cNvPr id="7" name="D_f7811a9fb31c07f8_CalcTable"/>
          <p:cNvGraphicFramePr>
            <a:graphicFrameLocks noGrp="1"/>
          </p:cNvGraphicFramePr>
          <p:nvPr>
            <p:extLst>
              <p:ext uri="{D42A27DB-BD31-4B8C-83A1-F6EECF244321}">
                <p14:modId xmlns:p14="http://schemas.microsoft.com/office/powerpoint/2010/main" val="1756434654"/>
              </p:ext>
            </p:extLst>
          </p:nvPr>
        </p:nvGraphicFramePr>
        <p:xfrm>
          <a:off x="7185248" y="2564904"/>
          <a:ext cx="2001600" cy="625179"/>
        </p:xfrm>
        <a:graphic>
          <a:graphicData uri="http://schemas.openxmlformats.org/drawingml/2006/table">
            <a:tbl>
              <a:tblPr firstRow="1" bandRow="1">
                <a:tableStyleId>{C4B1156A-380E-4F78-BDF5-A606A8083BF9}</a:tableStyleId>
              </a:tblPr>
              <a:tblGrid>
                <a:gridCol w="864096"/>
                <a:gridCol w="1137504"/>
              </a:tblGrid>
              <a:tr h="625179">
                <a:tc>
                  <a:txBody>
                    <a:bodyPr/>
                    <a:lstStyle/>
                    <a:p>
                      <a:pPr marL="0" algn="l" defTabSz="914400" rtl="0" eaLnBrk="1" latinLnBrk="0" hangingPunct="1"/>
                      <a:r>
                        <a:rPr lang="en-GB" sz="1600" kern="1200" smtClean="0">
                          <a:solidFill>
                            <a:schemeClr val="bg1"/>
                          </a:solidFill>
                        </a:rPr>
                        <a:t>45% (25)</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confident </a:t>
                      </a:r>
                      <a:r>
                        <a:rPr lang="en-GB" sz="1100" kern="1200" dirty="0" smtClean="0"/>
                        <a:t>2015</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8" name="D_8b9451de0299d2b8_CalcTable"/>
          <p:cNvGraphicFramePr>
            <a:graphicFrameLocks noGrp="1"/>
          </p:cNvGraphicFramePr>
          <p:nvPr>
            <p:extLst>
              <p:ext uri="{D42A27DB-BD31-4B8C-83A1-F6EECF244321}">
                <p14:modId xmlns:p14="http://schemas.microsoft.com/office/powerpoint/2010/main" val="2439624880"/>
              </p:ext>
            </p:extLst>
          </p:nvPr>
        </p:nvGraphicFramePr>
        <p:xfrm>
          <a:off x="7185248" y="3284984"/>
          <a:ext cx="2001600" cy="625179"/>
        </p:xfrm>
        <a:graphic>
          <a:graphicData uri="http://schemas.openxmlformats.org/drawingml/2006/table">
            <a:tbl>
              <a:tblPr firstRow="1" bandRow="1">
                <a:tableStyleId>{C4B1156A-380E-4F78-BDF5-A606A8083BF9}</a:tableStyleId>
              </a:tblPr>
              <a:tblGrid>
                <a:gridCol w="864096"/>
                <a:gridCol w="1137504"/>
              </a:tblGrid>
              <a:tr h="625179">
                <a:tc>
                  <a:txBody>
                    <a:bodyPr/>
                    <a:lstStyle/>
                    <a:p>
                      <a:pPr marL="0" algn="l" defTabSz="914400" rtl="0" eaLnBrk="1" latinLnBrk="0" hangingPunct="1"/>
                      <a:r>
                        <a:rPr lang="en-GB" sz="1600" kern="1200" smtClean="0">
                          <a:solidFill>
                            <a:schemeClr val="bg1"/>
                          </a:solidFill>
                        </a:rPr>
                        <a:t>61% (30)</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confident </a:t>
                      </a:r>
                      <a:r>
                        <a:rPr lang="en-GB" sz="1100" kern="1200" dirty="0" smtClean="0"/>
                        <a:t>2014</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11" name="D_f7811a9fb31c07f8" hidden="1"/>
          <p:cNvGraphicFramePr/>
          <p:nvPr>
            <p:extLst>
              <p:ext uri="{D42A27DB-BD31-4B8C-83A1-F6EECF244321}">
                <p14:modId xmlns:p14="http://schemas.microsoft.com/office/powerpoint/2010/main" val="1283449525"/>
              </p:ext>
            </p:extLst>
          </p:nvPr>
        </p:nvGraphicFramePr>
        <p:xfrm>
          <a:off x="8686259" y="263691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_8b9451de0299d2b8" hidden="1"/>
          <p:cNvGraphicFramePr/>
          <p:nvPr>
            <p:extLst>
              <p:ext uri="{D42A27DB-BD31-4B8C-83A1-F6EECF244321}">
                <p14:modId xmlns:p14="http://schemas.microsoft.com/office/powerpoint/2010/main" val="927370027"/>
              </p:ext>
            </p:extLst>
          </p:nvPr>
        </p:nvGraphicFramePr>
        <p:xfrm>
          <a:off x="8686259" y="335699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291180829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246063" y="914411"/>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40429462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_e96f132378fd8060"/>
          <p:cNvGraphicFramePr>
            <a:graphicFrameLocks noGrp="1"/>
          </p:cNvGraphicFramePr>
          <p:nvPr>
            <p:ph sz="quarter" idx="10"/>
            <p:extLst>
              <p:ext uri="{D42A27DB-BD31-4B8C-83A1-F6EECF244321}">
                <p14:modId xmlns:p14="http://schemas.microsoft.com/office/powerpoint/2010/main" val="1683731645"/>
              </p:ext>
            </p:extLst>
          </p:nvPr>
        </p:nvGraphicFramePr>
        <p:xfrm>
          <a:off x="229647" y="914411"/>
          <a:ext cx="9472612" cy="4968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_aa729c551f054d07"/>
          <p:cNvGraphicFramePr>
            <a:graphicFrameLocks noGrp="1"/>
          </p:cNvGraphicFramePr>
          <p:nvPr>
            <p:extLst>
              <p:ext uri="{D42A27DB-BD31-4B8C-83A1-F6EECF244321}">
                <p14:modId xmlns:p14="http://schemas.microsoft.com/office/powerpoint/2010/main" val="2503426653"/>
              </p:ext>
            </p:extLst>
          </p:nvPr>
        </p:nvGraphicFramePr>
        <p:xfrm>
          <a:off x="7947142" y="1119104"/>
          <a:ext cx="864096" cy="4483307"/>
        </p:xfrm>
        <a:graphic>
          <a:graphicData uri="http://schemas.openxmlformats.org/drawingml/2006/table">
            <a:tbl>
              <a:tblPr firstRow="1" bandRow="1">
                <a:tableStyleId>{ED083AE6-46FA-4A59-8FB0-9F97EB10719F}</a:tableStyleId>
              </a:tblPr>
              <a:tblGrid>
                <a:gridCol w="864096"/>
              </a:tblGrid>
              <a:tr h="557619">
                <a:tc>
                  <a:txBody>
                    <a:bodyPr/>
                    <a:lstStyle/>
                    <a:p>
                      <a:pPr algn="ctr"/>
                      <a:r>
                        <a:rPr lang="en-GB" sz="1200" dirty="0" smtClean="0"/>
                        <a:t>2015 Number</a:t>
                      </a:r>
                      <a:endParaRPr lang="en-GB" sz="120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r>
              <a:tr h="490711">
                <a:tc>
                  <a:txBody>
                    <a:bodyPr/>
                    <a:lstStyle/>
                    <a:p>
                      <a:pPr algn="ctr"/>
                      <a:r>
                        <a:rPr lang="en-GB" sz="1200" dirty="0" smtClean="0"/>
                        <a:t>5</a:t>
                      </a:r>
                      <a:endParaRPr lang="en-GB" sz="120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6"/>
                    </a:solidFill>
                  </a:tcPr>
                </a:tc>
              </a:tr>
              <a:tr h="490711">
                <a:tc>
                  <a:txBody>
                    <a:bodyPr/>
                    <a:lstStyle/>
                    <a:p>
                      <a:pPr algn="ctr"/>
                      <a:r>
                        <a:rPr lang="en-GB" sz="1200" dirty="0" smtClean="0"/>
                        <a:t>4</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r>
              <a:tr h="490711">
                <a:tc>
                  <a:txBody>
                    <a:bodyPr/>
                    <a:lstStyle/>
                    <a:p>
                      <a:pPr algn="ctr"/>
                      <a:r>
                        <a:rPr lang="en-GB" sz="1200" smtClean="0"/>
                        <a:t>13</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r>
              <a:tr h="490711">
                <a:tc>
                  <a:txBody>
                    <a:bodyPr/>
                    <a:lstStyle/>
                    <a:p>
                      <a:pPr algn="ctr"/>
                      <a:r>
                        <a:rPr lang="en-GB" sz="1200" smtClean="0"/>
                        <a:t>13</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r>
              <a:tr h="490711">
                <a:tc>
                  <a:txBody>
                    <a:bodyPr/>
                    <a:lstStyle/>
                    <a:p>
                      <a:pPr algn="ctr"/>
                      <a:r>
                        <a:rPr lang="en-GB" sz="1200" smtClean="0"/>
                        <a:t>7</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r>
              <a:tr h="490711">
                <a:tc>
                  <a:txBody>
                    <a:bodyPr/>
                    <a:lstStyle/>
                    <a:p>
                      <a:pPr algn="ctr"/>
                      <a:r>
                        <a:rPr lang="en-GB" sz="1200" smtClean="0"/>
                        <a:t>1</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r>
              <a:tr h="490711">
                <a:tc>
                  <a:txBody>
                    <a:bodyPr/>
                    <a:lstStyle/>
                    <a:p>
                      <a:pPr algn="ctr"/>
                      <a:r>
                        <a:rPr lang="en-GB" sz="1200" smtClean="0"/>
                        <a:t>4</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r>
              <a:tr h="490711">
                <a:tc>
                  <a:txBody>
                    <a:bodyPr/>
                    <a:lstStyle/>
                    <a:p>
                      <a:pPr algn="ctr"/>
                      <a:r>
                        <a:rPr lang="en-GB" sz="1200" dirty="0" smtClean="0"/>
                        <a:t>8</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r>
            </a:tbl>
          </a:graphicData>
        </a:graphic>
      </p:graphicFrame>
      <p:sp>
        <p:nvSpPr>
          <p:cNvPr id="2" name="Title 1"/>
          <p:cNvSpPr>
            <a:spLocks noGrp="1"/>
          </p:cNvSpPr>
          <p:nvPr>
            <p:ph type="title"/>
          </p:nvPr>
        </p:nvSpPr>
        <p:spPr>
          <a:xfrm>
            <a:off x="246063" y="0"/>
            <a:ext cx="7731273" cy="785794"/>
          </a:xfrm>
        </p:spPr>
        <p:txBody>
          <a:bodyPr anchor="ctr"/>
          <a:lstStyle/>
          <a:p>
            <a:r>
              <a:rPr lang="en-GB" sz="2000" dirty="0" smtClean="0"/>
              <a:t>Approximately how often, if at all, do you have the opportunity for direct discussions with your CCG’s leaders?</a:t>
            </a:r>
            <a:endParaRPr lang="en-GB" sz="2000" dirty="0"/>
          </a:p>
        </p:txBody>
      </p:sp>
      <p:sp>
        <p:nvSpPr>
          <p:cNvPr id="10" name="D_a79cb968855b6a55"/>
          <p:cNvSpPr>
            <a:spLocks noGrp="1"/>
          </p:cNvSpPr>
          <p:nvPr>
            <p:ph type="body" sz="quarter" idx="12"/>
          </p:nvPr>
        </p:nvSpPr>
        <p:spPr>
          <a:xfrm>
            <a:off x="231549" y="5974441"/>
            <a:ext cx="6238875" cy="349251"/>
          </a:xfrm>
        </p:spPr>
        <p:txBody>
          <a:bodyPr/>
          <a:lstStyle/>
          <a:p>
            <a:r>
              <a:rPr lang="en-GB" sz="1000" dirty="0" smtClean="0"/>
              <a:t>Total responses : All member practices (2015: 55); (2014: 49)
Sheffield CCG</a:t>
            </a:r>
            <a:endParaRPr lang="en-GB" sz="1000" dirty="0"/>
          </a:p>
        </p:txBody>
      </p:sp>
      <p:sp>
        <p:nvSpPr>
          <p:cNvPr id="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8" name="TextBox 7"/>
          <p:cNvSpPr txBox="1"/>
          <p:nvPr/>
        </p:nvSpPr>
        <p:spPr>
          <a:xfrm>
            <a:off x="246063" y="914411"/>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graphicFrame>
        <p:nvGraphicFramePr>
          <p:cNvPr id="11" name="D_f021e8527f0934b8"/>
          <p:cNvGraphicFramePr>
            <a:graphicFrameLocks noGrp="1"/>
          </p:cNvGraphicFramePr>
          <p:nvPr>
            <p:extLst>
              <p:ext uri="{D42A27DB-BD31-4B8C-83A1-F6EECF244321}">
                <p14:modId xmlns:p14="http://schemas.microsoft.com/office/powerpoint/2010/main" val="2621530621"/>
              </p:ext>
            </p:extLst>
          </p:nvPr>
        </p:nvGraphicFramePr>
        <p:xfrm>
          <a:off x="8855473" y="1119104"/>
          <a:ext cx="864096" cy="4483307"/>
        </p:xfrm>
        <a:graphic>
          <a:graphicData uri="http://schemas.openxmlformats.org/drawingml/2006/table">
            <a:tbl>
              <a:tblPr firstRow="1" bandRow="1">
                <a:tableStyleId>{ED083AE6-46FA-4A59-8FB0-9F97EB10719F}</a:tableStyleId>
              </a:tblPr>
              <a:tblGrid>
                <a:gridCol w="864096"/>
              </a:tblGrid>
              <a:tr h="557619">
                <a:tc>
                  <a:txBody>
                    <a:bodyPr/>
                    <a:lstStyle/>
                    <a:p>
                      <a:pPr algn="ctr"/>
                      <a:r>
                        <a:rPr lang="en-GB" sz="1200" dirty="0" smtClean="0"/>
                        <a:t>2014 Number</a:t>
                      </a:r>
                      <a:endParaRPr lang="en-GB" sz="120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r>
              <a:tr h="490711">
                <a:tc>
                  <a:txBody>
                    <a:bodyPr/>
                    <a:lstStyle/>
                    <a:p>
                      <a:pPr algn="ctr"/>
                      <a:r>
                        <a:rPr lang="en-GB" sz="1200" dirty="0" smtClean="0"/>
                        <a:t>5</a:t>
                      </a:r>
                      <a:endParaRPr lang="en-GB" sz="120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2"/>
                    </a:solidFill>
                  </a:tcPr>
                </a:tc>
              </a:tr>
              <a:tr h="490711">
                <a:tc>
                  <a:txBody>
                    <a:bodyPr/>
                    <a:lstStyle/>
                    <a:p>
                      <a:pPr algn="ctr"/>
                      <a:r>
                        <a:rPr lang="en-GB" sz="1200" dirty="0" smtClean="0"/>
                        <a:t>4</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490711">
                <a:tc>
                  <a:txBody>
                    <a:bodyPr/>
                    <a:lstStyle/>
                    <a:p>
                      <a:pPr algn="ctr"/>
                      <a:r>
                        <a:rPr lang="en-GB" sz="1200" smtClean="0"/>
                        <a:t>10</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490711">
                <a:tc>
                  <a:txBody>
                    <a:bodyPr/>
                    <a:lstStyle/>
                    <a:p>
                      <a:pPr algn="ctr"/>
                      <a:r>
                        <a:rPr lang="en-GB" sz="1200" smtClean="0"/>
                        <a:t>11</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490711">
                <a:tc>
                  <a:txBody>
                    <a:bodyPr/>
                    <a:lstStyle/>
                    <a:p>
                      <a:pPr algn="ctr"/>
                      <a:r>
                        <a:rPr lang="en-GB" sz="1200" dirty="0" smtClean="0"/>
                        <a:t>4</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490711">
                <a:tc>
                  <a:txBody>
                    <a:bodyPr/>
                    <a:lstStyle/>
                    <a:p>
                      <a:pPr algn="ctr"/>
                      <a:r>
                        <a:rPr lang="en-GB" sz="1200" dirty="0" smtClean="0"/>
                        <a:t>5</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490711">
                <a:tc>
                  <a:txBody>
                    <a:bodyPr/>
                    <a:lstStyle/>
                    <a:p>
                      <a:pPr algn="ctr"/>
                      <a:r>
                        <a:rPr lang="en-GB" sz="1200" dirty="0" smtClean="0"/>
                        <a:t>2</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490711">
                <a:tc>
                  <a:txBody>
                    <a:bodyPr/>
                    <a:lstStyle/>
                    <a:p>
                      <a:pPr algn="ctr"/>
                      <a:r>
                        <a:rPr lang="en-GB" sz="1200" dirty="0" smtClean="0"/>
                        <a:t>8</a:t>
                      </a:r>
                      <a:endParaRPr lang="en-GB"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bl>
          </a:graphicData>
        </a:graphic>
      </p:graphicFrame>
      <p:sp>
        <p:nvSpPr>
          <p:cNvPr id="3" name="D_a8fe1a438e10f09e"/>
          <p:cNvSpPr/>
          <p:nvPr/>
        </p:nvSpPr>
        <p:spPr bwMode="auto">
          <a:xfrm>
            <a:off x="8818038" y="1628800"/>
            <a:ext cx="1080120" cy="4104456"/>
          </a:xfrm>
          <a:custGeom>
            <a:avLst/>
            <a:gdLst/>
            <a:ahLst/>
            <a:cxnLst/>
            <a:rect l="l" t="t" r="r" b="b"/>
            <a:pathLst>
              <a:path w="1080120" h="4104456">
                <a:moveTo>
                  <a:pt x="514234" y="3554512"/>
                </a:moveTo>
                <a:cubicBezTo>
                  <a:pt x="421648" y="3554512"/>
                  <a:pt x="346593" y="3629567"/>
                  <a:pt x="346593" y="3722153"/>
                </a:cubicBezTo>
                <a:cubicBezTo>
                  <a:pt x="346593" y="3814739"/>
                  <a:pt x="421648" y="3889794"/>
                  <a:pt x="514234" y="3889794"/>
                </a:cubicBezTo>
                <a:cubicBezTo>
                  <a:pt x="606820" y="3889794"/>
                  <a:pt x="681875" y="3814739"/>
                  <a:pt x="681875" y="3722153"/>
                </a:cubicBezTo>
                <a:cubicBezTo>
                  <a:pt x="681875" y="3629567"/>
                  <a:pt x="606820" y="3554512"/>
                  <a:pt x="514234" y="3554512"/>
                </a:cubicBezTo>
                <a:close/>
                <a:moveTo>
                  <a:pt x="514234" y="3065552"/>
                </a:moveTo>
                <a:cubicBezTo>
                  <a:pt x="421648" y="3065552"/>
                  <a:pt x="346593" y="3140607"/>
                  <a:pt x="346593" y="3233193"/>
                </a:cubicBezTo>
                <a:cubicBezTo>
                  <a:pt x="346593" y="3325779"/>
                  <a:pt x="421648" y="3400834"/>
                  <a:pt x="514234" y="3400834"/>
                </a:cubicBezTo>
                <a:cubicBezTo>
                  <a:pt x="606820" y="3400834"/>
                  <a:pt x="681875" y="3325779"/>
                  <a:pt x="681875" y="3233193"/>
                </a:cubicBezTo>
                <a:cubicBezTo>
                  <a:pt x="681875" y="3140607"/>
                  <a:pt x="606820" y="3065552"/>
                  <a:pt x="514234" y="3065552"/>
                </a:cubicBezTo>
                <a:close/>
                <a:moveTo>
                  <a:pt x="514234" y="2576590"/>
                </a:moveTo>
                <a:cubicBezTo>
                  <a:pt x="421648" y="2576590"/>
                  <a:pt x="346593" y="2651645"/>
                  <a:pt x="346593" y="2744231"/>
                </a:cubicBezTo>
                <a:cubicBezTo>
                  <a:pt x="346593" y="2836817"/>
                  <a:pt x="421648" y="2911872"/>
                  <a:pt x="514234" y="2911872"/>
                </a:cubicBezTo>
                <a:cubicBezTo>
                  <a:pt x="606820" y="2911872"/>
                  <a:pt x="681875" y="2836817"/>
                  <a:pt x="681875" y="2744231"/>
                </a:cubicBezTo>
                <a:cubicBezTo>
                  <a:pt x="681875" y="2651645"/>
                  <a:pt x="606820" y="2576590"/>
                  <a:pt x="514234" y="2576590"/>
                </a:cubicBezTo>
                <a:close/>
                <a:moveTo>
                  <a:pt x="514234" y="2087628"/>
                </a:moveTo>
                <a:cubicBezTo>
                  <a:pt x="421648" y="2087628"/>
                  <a:pt x="346593" y="2162683"/>
                  <a:pt x="346593" y="2255269"/>
                </a:cubicBezTo>
                <a:cubicBezTo>
                  <a:pt x="346593" y="2347855"/>
                  <a:pt x="421648" y="2422910"/>
                  <a:pt x="514234" y="2422910"/>
                </a:cubicBezTo>
                <a:cubicBezTo>
                  <a:pt x="606820" y="2422910"/>
                  <a:pt x="681875" y="2347855"/>
                  <a:pt x="681875" y="2255269"/>
                </a:cubicBezTo>
                <a:cubicBezTo>
                  <a:pt x="681875" y="2162683"/>
                  <a:pt x="606820" y="2087628"/>
                  <a:pt x="514234" y="2087628"/>
                </a:cubicBezTo>
                <a:close/>
                <a:moveTo>
                  <a:pt x="514234" y="1598666"/>
                </a:moveTo>
                <a:cubicBezTo>
                  <a:pt x="421648" y="1598666"/>
                  <a:pt x="346593" y="1673721"/>
                  <a:pt x="346593" y="1766307"/>
                </a:cubicBezTo>
                <a:cubicBezTo>
                  <a:pt x="346593" y="1858893"/>
                  <a:pt x="421648" y="1933948"/>
                  <a:pt x="514234" y="1933948"/>
                </a:cubicBezTo>
                <a:cubicBezTo>
                  <a:pt x="606820" y="1933948"/>
                  <a:pt x="681875" y="1858893"/>
                  <a:pt x="681875" y="1766307"/>
                </a:cubicBezTo>
                <a:cubicBezTo>
                  <a:pt x="681875" y="1673721"/>
                  <a:pt x="606820" y="1598666"/>
                  <a:pt x="514234" y="1598666"/>
                </a:cubicBezTo>
                <a:close/>
                <a:moveTo>
                  <a:pt x="514234" y="1109704"/>
                </a:moveTo>
                <a:cubicBezTo>
                  <a:pt x="421648" y="1109704"/>
                  <a:pt x="346593" y="1184759"/>
                  <a:pt x="346593" y="1277345"/>
                </a:cubicBezTo>
                <a:cubicBezTo>
                  <a:pt x="346593" y="1369931"/>
                  <a:pt x="421648" y="1444986"/>
                  <a:pt x="514234" y="1444986"/>
                </a:cubicBezTo>
                <a:cubicBezTo>
                  <a:pt x="606820" y="1444986"/>
                  <a:pt x="681875" y="1369931"/>
                  <a:pt x="681875" y="1277345"/>
                </a:cubicBezTo>
                <a:cubicBezTo>
                  <a:pt x="681875" y="1184759"/>
                  <a:pt x="606820" y="1109704"/>
                  <a:pt x="514234" y="1109704"/>
                </a:cubicBezTo>
                <a:close/>
                <a:moveTo>
                  <a:pt x="514234" y="620742"/>
                </a:moveTo>
                <a:cubicBezTo>
                  <a:pt x="421648" y="620742"/>
                  <a:pt x="346593" y="695797"/>
                  <a:pt x="346593" y="788383"/>
                </a:cubicBezTo>
                <a:cubicBezTo>
                  <a:pt x="346593" y="880969"/>
                  <a:pt x="421648" y="956024"/>
                  <a:pt x="514234" y="956024"/>
                </a:cubicBezTo>
                <a:cubicBezTo>
                  <a:pt x="606820" y="956024"/>
                  <a:pt x="681875" y="880969"/>
                  <a:pt x="681875" y="788383"/>
                </a:cubicBezTo>
                <a:cubicBezTo>
                  <a:pt x="681875" y="695797"/>
                  <a:pt x="606820" y="620742"/>
                  <a:pt x="514234" y="620742"/>
                </a:cubicBezTo>
                <a:close/>
                <a:moveTo>
                  <a:pt x="514234" y="131780"/>
                </a:moveTo>
                <a:cubicBezTo>
                  <a:pt x="421648" y="131780"/>
                  <a:pt x="346593" y="206835"/>
                  <a:pt x="346593" y="299421"/>
                </a:cubicBezTo>
                <a:cubicBezTo>
                  <a:pt x="346593" y="392007"/>
                  <a:pt x="421648" y="467062"/>
                  <a:pt x="514234" y="467062"/>
                </a:cubicBezTo>
                <a:cubicBezTo>
                  <a:pt x="606820" y="467062"/>
                  <a:pt x="681875" y="392007"/>
                  <a:pt x="681875" y="299421"/>
                </a:cubicBezTo>
                <a:cubicBezTo>
                  <a:pt x="681875" y="206835"/>
                  <a:pt x="606820" y="131780"/>
                  <a:pt x="514234" y="131780"/>
                </a:cubicBezTo>
                <a:close/>
                <a:moveTo>
                  <a:pt x="0" y="0"/>
                </a:moveTo>
                <a:lnTo>
                  <a:pt x="1080120" y="0"/>
                </a:lnTo>
                <a:lnTo>
                  <a:pt x="1080120" y="4104456"/>
                </a:lnTo>
                <a:lnTo>
                  <a:pt x="0" y="4104456"/>
                </a:lnTo>
                <a:close/>
              </a:path>
            </a:pathLst>
          </a:cu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chemeClr val="bg1"/>
              </a:solidFill>
            </a:endParaRPr>
          </a:p>
        </p:txBody>
      </p:sp>
      <p:sp>
        <p:nvSpPr>
          <p:cNvPr id="13" name="Rectangle 2"/>
          <p:cNvSpPr/>
          <p:nvPr/>
        </p:nvSpPr>
        <p:spPr bwMode="auto">
          <a:xfrm>
            <a:off x="7839130" y="1628800"/>
            <a:ext cx="1080120" cy="4104456"/>
          </a:xfrm>
          <a:custGeom>
            <a:avLst/>
            <a:gdLst/>
            <a:ahLst/>
            <a:cxnLst/>
            <a:rect l="l" t="t" r="r" b="b"/>
            <a:pathLst>
              <a:path w="1080120" h="4104456">
                <a:moveTo>
                  <a:pt x="514234" y="3554512"/>
                </a:moveTo>
                <a:cubicBezTo>
                  <a:pt x="421648" y="3554512"/>
                  <a:pt x="346593" y="3629567"/>
                  <a:pt x="346593" y="3722153"/>
                </a:cubicBezTo>
                <a:cubicBezTo>
                  <a:pt x="346593" y="3814739"/>
                  <a:pt x="421648" y="3889794"/>
                  <a:pt x="514234" y="3889794"/>
                </a:cubicBezTo>
                <a:cubicBezTo>
                  <a:pt x="606820" y="3889794"/>
                  <a:pt x="681875" y="3814739"/>
                  <a:pt x="681875" y="3722153"/>
                </a:cubicBezTo>
                <a:cubicBezTo>
                  <a:pt x="681875" y="3629567"/>
                  <a:pt x="606820" y="3554512"/>
                  <a:pt x="514234" y="3554512"/>
                </a:cubicBezTo>
                <a:close/>
                <a:moveTo>
                  <a:pt x="514234" y="3065552"/>
                </a:moveTo>
                <a:cubicBezTo>
                  <a:pt x="421648" y="3065552"/>
                  <a:pt x="346593" y="3140607"/>
                  <a:pt x="346593" y="3233193"/>
                </a:cubicBezTo>
                <a:cubicBezTo>
                  <a:pt x="346593" y="3325779"/>
                  <a:pt x="421648" y="3400834"/>
                  <a:pt x="514234" y="3400834"/>
                </a:cubicBezTo>
                <a:cubicBezTo>
                  <a:pt x="606820" y="3400834"/>
                  <a:pt x="681875" y="3325779"/>
                  <a:pt x="681875" y="3233193"/>
                </a:cubicBezTo>
                <a:cubicBezTo>
                  <a:pt x="681875" y="3140607"/>
                  <a:pt x="606820" y="3065552"/>
                  <a:pt x="514234" y="3065552"/>
                </a:cubicBezTo>
                <a:close/>
                <a:moveTo>
                  <a:pt x="514234" y="2576590"/>
                </a:moveTo>
                <a:cubicBezTo>
                  <a:pt x="421648" y="2576590"/>
                  <a:pt x="346593" y="2651645"/>
                  <a:pt x="346593" y="2744231"/>
                </a:cubicBezTo>
                <a:cubicBezTo>
                  <a:pt x="346593" y="2836817"/>
                  <a:pt x="421648" y="2911872"/>
                  <a:pt x="514234" y="2911872"/>
                </a:cubicBezTo>
                <a:cubicBezTo>
                  <a:pt x="606820" y="2911872"/>
                  <a:pt x="681875" y="2836817"/>
                  <a:pt x="681875" y="2744231"/>
                </a:cubicBezTo>
                <a:cubicBezTo>
                  <a:pt x="681875" y="2651645"/>
                  <a:pt x="606820" y="2576590"/>
                  <a:pt x="514234" y="2576590"/>
                </a:cubicBezTo>
                <a:close/>
                <a:moveTo>
                  <a:pt x="514234" y="2087628"/>
                </a:moveTo>
                <a:cubicBezTo>
                  <a:pt x="421648" y="2087628"/>
                  <a:pt x="346593" y="2162683"/>
                  <a:pt x="346593" y="2255269"/>
                </a:cubicBezTo>
                <a:cubicBezTo>
                  <a:pt x="346593" y="2347855"/>
                  <a:pt x="421648" y="2422910"/>
                  <a:pt x="514234" y="2422910"/>
                </a:cubicBezTo>
                <a:cubicBezTo>
                  <a:pt x="606820" y="2422910"/>
                  <a:pt x="681875" y="2347855"/>
                  <a:pt x="681875" y="2255269"/>
                </a:cubicBezTo>
                <a:cubicBezTo>
                  <a:pt x="681875" y="2162683"/>
                  <a:pt x="606820" y="2087628"/>
                  <a:pt x="514234" y="2087628"/>
                </a:cubicBezTo>
                <a:close/>
                <a:moveTo>
                  <a:pt x="514234" y="1598666"/>
                </a:moveTo>
                <a:cubicBezTo>
                  <a:pt x="421648" y="1598666"/>
                  <a:pt x="346593" y="1673721"/>
                  <a:pt x="346593" y="1766307"/>
                </a:cubicBezTo>
                <a:cubicBezTo>
                  <a:pt x="346593" y="1858893"/>
                  <a:pt x="421648" y="1933948"/>
                  <a:pt x="514234" y="1933948"/>
                </a:cubicBezTo>
                <a:cubicBezTo>
                  <a:pt x="606820" y="1933948"/>
                  <a:pt x="681875" y="1858893"/>
                  <a:pt x="681875" y="1766307"/>
                </a:cubicBezTo>
                <a:cubicBezTo>
                  <a:pt x="681875" y="1673721"/>
                  <a:pt x="606820" y="1598666"/>
                  <a:pt x="514234" y="1598666"/>
                </a:cubicBezTo>
                <a:close/>
                <a:moveTo>
                  <a:pt x="514234" y="1109704"/>
                </a:moveTo>
                <a:cubicBezTo>
                  <a:pt x="421648" y="1109704"/>
                  <a:pt x="346593" y="1184759"/>
                  <a:pt x="346593" y="1277345"/>
                </a:cubicBezTo>
                <a:cubicBezTo>
                  <a:pt x="346593" y="1369931"/>
                  <a:pt x="421648" y="1444986"/>
                  <a:pt x="514234" y="1444986"/>
                </a:cubicBezTo>
                <a:cubicBezTo>
                  <a:pt x="606820" y="1444986"/>
                  <a:pt x="681875" y="1369931"/>
                  <a:pt x="681875" y="1277345"/>
                </a:cubicBezTo>
                <a:cubicBezTo>
                  <a:pt x="681875" y="1184759"/>
                  <a:pt x="606820" y="1109704"/>
                  <a:pt x="514234" y="1109704"/>
                </a:cubicBezTo>
                <a:close/>
                <a:moveTo>
                  <a:pt x="514234" y="620742"/>
                </a:moveTo>
                <a:cubicBezTo>
                  <a:pt x="421648" y="620742"/>
                  <a:pt x="346593" y="695797"/>
                  <a:pt x="346593" y="788383"/>
                </a:cubicBezTo>
                <a:cubicBezTo>
                  <a:pt x="346593" y="880969"/>
                  <a:pt x="421648" y="956024"/>
                  <a:pt x="514234" y="956024"/>
                </a:cubicBezTo>
                <a:cubicBezTo>
                  <a:pt x="606820" y="956024"/>
                  <a:pt x="681875" y="880969"/>
                  <a:pt x="681875" y="788383"/>
                </a:cubicBezTo>
                <a:cubicBezTo>
                  <a:pt x="681875" y="695797"/>
                  <a:pt x="606820" y="620742"/>
                  <a:pt x="514234" y="620742"/>
                </a:cubicBezTo>
                <a:close/>
                <a:moveTo>
                  <a:pt x="514234" y="131780"/>
                </a:moveTo>
                <a:cubicBezTo>
                  <a:pt x="421648" y="131780"/>
                  <a:pt x="346593" y="206835"/>
                  <a:pt x="346593" y="299421"/>
                </a:cubicBezTo>
                <a:cubicBezTo>
                  <a:pt x="346593" y="392007"/>
                  <a:pt x="421648" y="467062"/>
                  <a:pt x="514234" y="467062"/>
                </a:cubicBezTo>
                <a:cubicBezTo>
                  <a:pt x="606820" y="467062"/>
                  <a:pt x="681875" y="392007"/>
                  <a:pt x="681875" y="299421"/>
                </a:cubicBezTo>
                <a:cubicBezTo>
                  <a:pt x="681875" y="206835"/>
                  <a:pt x="606820" y="131780"/>
                  <a:pt x="514234" y="131780"/>
                </a:cubicBezTo>
                <a:close/>
                <a:moveTo>
                  <a:pt x="0" y="0"/>
                </a:moveTo>
                <a:lnTo>
                  <a:pt x="1080120" y="0"/>
                </a:lnTo>
                <a:lnTo>
                  <a:pt x="1080120" y="4104456"/>
                </a:lnTo>
                <a:lnTo>
                  <a:pt x="0" y="4104456"/>
                </a:lnTo>
                <a:close/>
              </a:path>
            </a:pathLst>
          </a:cu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chemeClr val="bg1"/>
              </a:solidFill>
            </a:endParaRPr>
          </a:p>
        </p:txBody>
      </p:sp>
    </p:spTree>
    <p:extLst>
      <p:ext uri="{BB962C8B-B14F-4D97-AF65-F5344CB8AC3E}">
        <p14:creationId xmlns:p14="http://schemas.microsoft.com/office/powerpoint/2010/main" val="422881026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c2031ad6aceb1ff6"/>
          <p:cNvGraphicFramePr/>
          <p:nvPr>
            <p:extLst>
              <p:ext uri="{D42A27DB-BD31-4B8C-83A1-F6EECF244321}">
                <p14:modId xmlns:p14="http://schemas.microsoft.com/office/powerpoint/2010/main" val="1414816231"/>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51353" cy="785794"/>
          </a:xfrm>
        </p:spPr>
        <p:txBody>
          <a:bodyPr anchor="ctr"/>
          <a:lstStyle/>
          <a:p>
            <a:r>
              <a:rPr lang="en-GB" sz="1800" dirty="0" smtClean="0"/>
              <a:t>To what extent do you agree or disagree that representatives from member practices are able to take a leadership role within the CCG if they want to?</a:t>
            </a:r>
            <a:endParaRPr lang="en-GB" sz="1800" dirty="0"/>
          </a:p>
        </p:txBody>
      </p:sp>
      <p:sp>
        <p:nvSpPr>
          <p:cNvPr id="10" name="D_76c9738639332b76"/>
          <p:cNvSpPr>
            <a:spLocks noGrp="1"/>
          </p:cNvSpPr>
          <p:nvPr>
            <p:ph type="body" sz="quarter" idx="12"/>
          </p:nvPr>
        </p:nvSpPr>
        <p:spPr>
          <a:xfrm>
            <a:off x="231548" y="5988956"/>
            <a:ext cx="6238875" cy="349251"/>
          </a:xfrm>
        </p:spPr>
        <p:txBody>
          <a:bodyPr/>
          <a:lstStyle/>
          <a:p>
            <a:r>
              <a:rPr lang="en-GB" sz="1000" dirty="0" smtClean="0"/>
              <a:t>Total responses : All member practices (2015: 55); (2014: 49)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83094485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46063" y="914411"/>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graphicFrame>
        <p:nvGraphicFramePr>
          <p:cNvPr id="11" name="D_581875ead21a48e5_CalcTable"/>
          <p:cNvGraphicFramePr>
            <a:graphicFrameLocks noGrp="1"/>
          </p:cNvGraphicFramePr>
          <p:nvPr>
            <p:extLst>
              <p:ext uri="{D42A27DB-BD31-4B8C-83A1-F6EECF244321}">
                <p14:modId xmlns:p14="http://schemas.microsoft.com/office/powerpoint/2010/main" val="859455658"/>
              </p:ext>
            </p:extLst>
          </p:nvPr>
        </p:nvGraphicFramePr>
        <p:xfrm>
          <a:off x="7185249" y="2564908"/>
          <a:ext cx="2001600" cy="625179"/>
        </p:xfrm>
        <a:graphic>
          <a:graphicData uri="http://schemas.openxmlformats.org/drawingml/2006/table">
            <a:tbl>
              <a:tblPr firstRow="1" bandRow="1">
                <a:tableStyleId>{C4B1156A-380E-4F78-BDF5-A606A8083BF9}</a:tableStyleId>
              </a:tblPr>
              <a:tblGrid>
                <a:gridCol w="864096"/>
                <a:gridCol w="1137504"/>
              </a:tblGrid>
              <a:tr h="625179">
                <a:tc>
                  <a:txBody>
                    <a:bodyPr/>
                    <a:lstStyle/>
                    <a:p>
                      <a:pPr marL="0" algn="l" defTabSz="914400" rtl="0" eaLnBrk="1" latinLnBrk="0" hangingPunct="1"/>
                      <a:r>
                        <a:rPr lang="en-GB" sz="1600" b="1" kern="1200" smtClean="0">
                          <a:solidFill>
                            <a:schemeClr val="bg1"/>
                          </a:solidFill>
                          <a:latin typeface="+mn-lt"/>
                          <a:ea typeface="+mn-ea"/>
                          <a:cs typeface="+mn-cs"/>
                        </a:rPr>
                        <a:t>64% (35)</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solidFill>
                            <a:schemeClr val="tx1"/>
                          </a:solidFill>
                        </a:rPr>
                        <a:t>Strongly</a:t>
                      </a:r>
                      <a:r>
                        <a:rPr lang="en-GB" sz="1100" b="0" kern="1200" baseline="0" dirty="0" smtClean="0">
                          <a:solidFill>
                            <a:schemeClr val="tx1"/>
                          </a:solidFill>
                        </a:rPr>
                        <a:t> / Tend to agree </a:t>
                      </a:r>
                      <a:r>
                        <a:rPr lang="en-GB" sz="1100" kern="1200" dirty="0" smtClean="0">
                          <a:solidFill>
                            <a:schemeClr val="tx1"/>
                          </a:solidFill>
                        </a:rPr>
                        <a:t>2015</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2" name="D_4eda9348c08a48e5_CalcTable"/>
          <p:cNvGraphicFramePr>
            <a:graphicFrameLocks noGrp="1"/>
          </p:cNvGraphicFramePr>
          <p:nvPr>
            <p:extLst>
              <p:ext uri="{D42A27DB-BD31-4B8C-83A1-F6EECF244321}">
                <p14:modId xmlns:p14="http://schemas.microsoft.com/office/powerpoint/2010/main" val="4203573925"/>
              </p:ext>
            </p:extLst>
          </p:nvPr>
        </p:nvGraphicFramePr>
        <p:xfrm>
          <a:off x="7185249" y="3284988"/>
          <a:ext cx="2001600" cy="625179"/>
        </p:xfrm>
        <a:graphic>
          <a:graphicData uri="http://schemas.openxmlformats.org/drawingml/2006/table">
            <a:tbl>
              <a:tblPr firstRow="1" bandRow="1">
                <a:tableStyleId>{C4B1156A-380E-4F78-BDF5-A606A8083BF9}</a:tableStyleId>
              </a:tblPr>
              <a:tblGrid>
                <a:gridCol w="864096"/>
                <a:gridCol w="1137504"/>
              </a:tblGrid>
              <a:tr h="625179">
                <a:tc>
                  <a:txBody>
                    <a:bodyPr/>
                    <a:lstStyle/>
                    <a:p>
                      <a:pPr marL="0" algn="l" defTabSz="914400" rtl="0" eaLnBrk="1" latinLnBrk="0" hangingPunct="1"/>
                      <a:r>
                        <a:rPr lang="en-GB" sz="1600" kern="1200" smtClean="0">
                          <a:solidFill>
                            <a:schemeClr val="bg1"/>
                          </a:solidFill>
                        </a:rPr>
                        <a:t>78% (38)</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solidFill>
                            <a:schemeClr val="tx1"/>
                          </a:solidFill>
                        </a:rPr>
                        <a:t>Strongly</a:t>
                      </a:r>
                      <a:r>
                        <a:rPr lang="en-GB" sz="1100" b="0" kern="1200" baseline="0" dirty="0" smtClean="0">
                          <a:solidFill>
                            <a:schemeClr val="tx1"/>
                          </a:solidFill>
                        </a:rPr>
                        <a:t> / Tend to agree </a:t>
                      </a:r>
                      <a:r>
                        <a:rPr lang="en-GB" sz="1100" kern="1200" dirty="0" smtClean="0">
                          <a:solidFill>
                            <a:schemeClr val="tx1"/>
                          </a:solidFill>
                        </a:rPr>
                        <a:t>2014</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3" name="D_581875ead21a48e5" hidden="1"/>
          <p:cNvGraphicFramePr/>
          <p:nvPr>
            <p:extLst>
              <p:ext uri="{D42A27DB-BD31-4B8C-83A1-F6EECF244321}">
                <p14:modId xmlns:p14="http://schemas.microsoft.com/office/powerpoint/2010/main" val="582496485"/>
              </p:ext>
            </p:extLst>
          </p:nvPr>
        </p:nvGraphicFramePr>
        <p:xfrm>
          <a:off x="8686259"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D_4eda9348c08a48e5" hidden="1"/>
          <p:cNvGraphicFramePr/>
          <p:nvPr>
            <p:extLst>
              <p:ext uri="{D42A27DB-BD31-4B8C-83A1-F6EECF244321}">
                <p14:modId xmlns:p14="http://schemas.microsoft.com/office/powerpoint/2010/main" val="4057965255"/>
              </p:ext>
            </p:extLst>
          </p:nvPr>
        </p:nvGraphicFramePr>
        <p:xfrm>
          <a:off x="8686259" y="3356992"/>
          <a:ext cx="2032000" cy="50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2326764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77815fb1a81afa4d"/>
          <p:cNvGraphicFramePr/>
          <p:nvPr>
            <p:extLst>
              <p:ext uri="{D42A27DB-BD31-4B8C-83A1-F6EECF244321}">
                <p14:modId xmlns:p14="http://schemas.microsoft.com/office/powerpoint/2010/main" val="1558742012"/>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51353" cy="785794"/>
          </a:xfrm>
        </p:spPr>
        <p:txBody>
          <a:bodyPr anchor="ctr"/>
          <a:lstStyle/>
          <a:p>
            <a:r>
              <a:rPr lang="en-GB" sz="2000" dirty="0" smtClean="0"/>
              <a:t>To what extent do you agree or disagree that the quality of services is a key focus of your contracts with the CCG?</a:t>
            </a:r>
            <a:endParaRPr lang="en-GB" sz="2000" dirty="0"/>
          </a:p>
        </p:txBody>
      </p:sp>
      <p:sp>
        <p:nvSpPr>
          <p:cNvPr id="10" name="D_38beb6c235b737e2"/>
          <p:cNvSpPr>
            <a:spLocks noGrp="1"/>
          </p:cNvSpPr>
          <p:nvPr>
            <p:ph type="body" sz="quarter" idx="12"/>
          </p:nvPr>
        </p:nvSpPr>
        <p:spPr>
          <a:xfrm>
            <a:off x="246063" y="5988956"/>
            <a:ext cx="6238875" cy="349251"/>
          </a:xfrm>
        </p:spPr>
        <p:txBody>
          <a:bodyPr/>
          <a:lstStyle/>
          <a:p>
            <a:r>
              <a:rPr lang="en-GB" sz="1000" dirty="0" smtClean="0"/>
              <a:t>Total responses : All NHS providers (5)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13752392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46063" y="914411"/>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NHS providers</a:t>
            </a:r>
          </a:p>
        </p:txBody>
      </p:sp>
    </p:spTree>
    <p:extLst>
      <p:ext uri="{BB962C8B-B14F-4D97-AF65-F5344CB8AC3E}">
        <p14:creationId xmlns:p14="http://schemas.microsoft.com/office/powerpoint/2010/main" val="130403354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How involved, if at all, would you say clinicians from the CCG are in discussions about…?</a:t>
            </a:r>
            <a:endParaRPr lang="en-GB" sz="2000" dirty="0"/>
          </a:p>
        </p:txBody>
      </p:sp>
      <p:graphicFrame>
        <p:nvGraphicFramePr>
          <p:cNvPr id="9" name="D_a4c664df6f7f8f47"/>
          <p:cNvGraphicFramePr/>
          <p:nvPr>
            <p:extLst>
              <p:ext uri="{D42A27DB-BD31-4B8C-83A1-F6EECF244321}">
                <p14:modId xmlns:p14="http://schemas.microsoft.com/office/powerpoint/2010/main" val="1798259603"/>
              </p:ext>
            </p:extLst>
          </p:nvPr>
        </p:nvGraphicFramePr>
        <p:xfrm>
          <a:off x="0" y="1321598"/>
          <a:ext cx="9906000" cy="469969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Quality</a:t>
            </a:r>
            <a:endParaRPr lang="en-GB" sz="1600" b="0" i="0" dirty="0"/>
          </a:p>
        </p:txBody>
      </p:sp>
      <p:sp>
        <p:nvSpPr>
          <p:cNvPr id="14" name="D_a8a8cfe083df8f47"/>
          <p:cNvSpPr>
            <a:spLocks noGrp="1"/>
          </p:cNvSpPr>
          <p:nvPr>
            <p:ph type="body" sz="quarter" idx="12"/>
          </p:nvPr>
        </p:nvSpPr>
        <p:spPr>
          <a:xfrm>
            <a:off x="246063" y="5959928"/>
            <a:ext cx="6238875" cy="349251"/>
          </a:xfrm>
        </p:spPr>
        <p:txBody>
          <a:bodyPr/>
          <a:lstStyle/>
          <a:p>
            <a:r>
              <a:rPr lang="en-GB" sz="1000" dirty="0" smtClean="0"/>
              <a:t>Total responses : All NHS providers (5)
Sheffield CCG</a:t>
            </a:r>
            <a:endParaRPr lang="en-GB" sz="1000" dirty="0"/>
          </a:p>
        </p:txBody>
      </p:sp>
      <p:sp>
        <p:nvSpPr>
          <p:cNvPr id="8"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23840512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42535" y="134076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NHS providers</a:t>
            </a:r>
          </a:p>
        </p:txBody>
      </p:sp>
    </p:spTree>
    <p:extLst>
      <p:ext uri="{BB962C8B-B14F-4D97-AF65-F5344CB8AC3E}">
        <p14:creationId xmlns:p14="http://schemas.microsoft.com/office/powerpoint/2010/main" val="402045471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How involved, if at all, would you say clinicians from the CCG are in discussions about…?</a:t>
            </a:r>
            <a:endParaRPr lang="en-GB" sz="2000" dirty="0"/>
          </a:p>
        </p:txBody>
      </p:sp>
      <p:graphicFrame>
        <p:nvGraphicFramePr>
          <p:cNvPr id="9" name="D_715b3c0c5b7cc9f2"/>
          <p:cNvGraphicFramePr/>
          <p:nvPr>
            <p:extLst>
              <p:ext uri="{D42A27DB-BD31-4B8C-83A1-F6EECF244321}">
                <p14:modId xmlns:p14="http://schemas.microsoft.com/office/powerpoint/2010/main" val="2553419232"/>
              </p:ext>
            </p:extLst>
          </p:nvPr>
        </p:nvGraphicFramePr>
        <p:xfrm>
          <a:off x="0" y="1321598"/>
          <a:ext cx="9906000" cy="469969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Service redesign</a:t>
            </a:r>
            <a:endParaRPr lang="en-GB" sz="1600" b="0" i="0" dirty="0"/>
          </a:p>
        </p:txBody>
      </p:sp>
      <p:sp>
        <p:nvSpPr>
          <p:cNvPr id="14" name="D_cc753797a74c65f2"/>
          <p:cNvSpPr>
            <a:spLocks noGrp="1"/>
          </p:cNvSpPr>
          <p:nvPr>
            <p:ph type="body" sz="quarter" idx="12"/>
          </p:nvPr>
        </p:nvSpPr>
        <p:spPr>
          <a:xfrm>
            <a:off x="275091" y="5988956"/>
            <a:ext cx="6238875" cy="349251"/>
          </a:xfrm>
        </p:spPr>
        <p:txBody>
          <a:bodyPr/>
          <a:lstStyle/>
          <a:p>
            <a:r>
              <a:rPr lang="en-GB" sz="1000" dirty="0" smtClean="0"/>
              <a:t>Total responses : All NHS providers (5)
Sheffield CCG</a:t>
            </a:r>
            <a:endParaRPr lang="en-GB" sz="1000" dirty="0"/>
          </a:p>
        </p:txBody>
      </p:sp>
      <p:sp>
        <p:nvSpPr>
          <p:cNvPr id="8"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49029043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46062" y="134076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NHS providers</a:t>
            </a:r>
          </a:p>
        </p:txBody>
      </p:sp>
    </p:spTree>
    <p:extLst>
      <p:ext uri="{BB962C8B-B14F-4D97-AF65-F5344CB8AC3E}">
        <p14:creationId xmlns:p14="http://schemas.microsoft.com/office/powerpoint/2010/main" val="163466291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Domain 1: Summary</a:t>
            </a:r>
            <a:endParaRPr lang="en-US" sz="2000" dirty="0"/>
          </a:p>
        </p:txBody>
      </p:sp>
      <p:graphicFrame>
        <p:nvGraphicFramePr>
          <p:cNvPr id="9" name="D_8cb2a52ac964feb5_CalcTable"/>
          <p:cNvGraphicFramePr>
            <a:graphicFrameLocks noGrp="1"/>
          </p:cNvGraphicFramePr>
          <p:nvPr>
            <p:extLst>
              <p:ext uri="{D42A27DB-BD31-4B8C-83A1-F6EECF244321}">
                <p14:modId xmlns:p14="http://schemas.microsoft.com/office/powerpoint/2010/main" val="732915192"/>
              </p:ext>
            </p:extLst>
          </p:nvPr>
        </p:nvGraphicFramePr>
        <p:xfrm>
          <a:off x="227633" y="952879"/>
          <a:ext cx="9549903" cy="4044233"/>
        </p:xfrm>
        <a:graphic>
          <a:graphicData uri="http://schemas.openxmlformats.org/drawingml/2006/table">
            <a:tbl>
              <a:tblPr firstRow="1" bandRow="1">
                <a:tableStyleId>{073A0DAA-6AF3-43AB-8588-CEC1D06C72B9}</a:tableStyleId>
              </a:tblPr>
              <a:tblGrid>
                <a:gridCol w="6165527"/>
                <a:gridCol w="1533619"/>
                <a:gridCol w="1850757"/>
              </a:tblGrid>
              <a:tr h="231224">
                <a:tc gridSpan="2">
                  <a:txBody>
                    <a:bodyPr/>
                    <a:lstStyle/>
                    <a:p>
                      <a:pPr algn="l"/>
                      <a:endParaRPr lang="en-GB" sz="1200" dirty="0"/>
                    </a:p>
                  </a:txBody>
                  <a:tcP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baseline="0" dirty="0" smtClean="0"/>
                    </a:p>
                  </a:txBody>
                  <a:tcPr>
                    <a:lnB w="12700"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baseline="0" dirty="0" smtClean="0"/>
                        <a:t>Base</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rgbClr val="60C9CE"/>
                    </a:solidFill>
                  </a:tcPr>
                </a:tc>
              </a:tr>
              <a:tr h="530541">
                <a:tc>
                  <a:txBody>
                    <a:bodyPr/>
                    <a:lstStyle/>
                    <a:p>
                      <a:r>
                        <a:rPr lang="en-GB" sz="1100" dirty="0" smtClean="0"/>
                        <a:t>How effective, if at all, would you say</a:t>
                      </a:r>
                      <a:r>
                        <a:rPr lang="en-GB" sz="1100" baseline="0" dirty="0" smtClean="0"/>
                        <a:t> the arrangements are for </a:t>
                      </a:r>
                      <a:r>
                        <a:rPr lang="en-GB" sz="1100" u="sng" baseline="0" dirty="0" smtClean="0"/>
                        <a:t>member participation and decision making</a:t>
                      </a:r>
                      <a:r>
                        <a:rPr lang="en-GB" sz="1100" u="none" baseline="0" dirty="0" smtClean="0"/>
                        <a:t> </a:t>
                      </a:r>
                      <a:r>
                        <a:rPr lang="en-GB" sz="1100" baseline="0" dirty="0" smtClean="0"/>
                        <a:t>in your CCG?</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i="0" baseline="0" smtClean="0"/>
                        <a:t>47% (26) very / fairly effective</a:t>
                      </a:r>
                      <a:endParaRPr lang="en-GB" sz="1100" i="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member practices  (55)</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461930">
                <a:tc>
                  <a:txBody>
                    <a:bodyPr/>
                    <a:lstStyle/>
                    <a:p>
                      <a:r>
                        <a:rPr lang="en-GB" sz="1100" baseline="0" dirty="0" smtClean="0"/>
                        <a:t>How involved, if at all, do you feel you are in your CCG’s </a:t>
                      </a:r>
                      <a:r>
                        <a:rPr lang="en-GB" sz="1100" u="sng" baseline="0" dirty="0" smtClean="0"/>
                        <a:t>decision making process</a:t>
                      </a:r>
                      <a:r>
                        <a:rPr lang="en-GB" sz="1100" baseline="0" dirty="0" smtClean="0"/>
                        <a:t>?</a:t>
                      </a:r>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algn="l"/>
                      <a:r>
                        <a:rPr lang="en-GB" sz="1100" i="0" baseline="0" smtClean="0"/>
                        <a:t>29% (16) very / fairly involved</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member practices  (55)</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530541">
                <a:tc>
                  <a:txBody>
                    <a:bodyPr/>
                    <a:lstStyle/>
                    <a:p>
                      <a:r>
                        <a:rPr lang="en-GB" sz="1100" dirty="0" smtClean="0"/>
                        <a:t>How confident</a:t>
                      </a:r>
                      <a:r>
                        <a:rPr lang="en-GB" sz="1100" baseline="0" dirty="0" smtClean="0"/>
                        <a:t> are you, if at all, in the systems to sustain </a:t>
                      </a:r>
                      <a:r>
                        <a:rPr lang="en-GB" sz="1100" u="sng" baseline="0" dirty="0" smtClean="0"/>
                        <a:t>two-way accountability</a:t>
                      </a:r>
                      <a:r>
                        <a:rPr lang="en-GB" sz="1100" baseline="0" dirty="0" smtClean="0"/>
                        <a:t> between your CCG and its member practices in the CCG?</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i="0" baseline="0" smtClean="0"/>
                        <a:t>45% (25) very / fairly confident</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member practices  (55)</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530541">
                <a:tc>
                  <a:txBody>
                    <a:bodyPr/>
                    <a:lstStyle/>
                    <a:p>
                      <a:r>
                        <a:rPr lang="en-GB" sz="1100" dirty="0" smtClean="0"/>
                        <a:t>To what extent do you agree or disagree</a:t>
                      </a:r>
                      <a:r>
                        <a:rPr lang="en-GB" sz="1100" baseline="0" dirty="0" smtClean="0"/>
                        <a:t> that representatives from member practices are able to take a leadership role within the CCG if they want to?</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algn="l"/>
                      <a:r>
                        <a:rPr lang="en-GB" sz="1100" i="0" baseline="0" smtClean="0"/>
                        <a:t>64% (35) strongly / tend to agree</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member practices  (55)</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378958">
                <a:tc>
                  <a:txBody>
                    <a:bodyPr/>
                    <a:lstStyle/>
                    <a:p>
                      <a:r>
                        <a:rPr lang="en-GB" sz="1100" dirty="0" smtClean="0"/>
                        <a:t>To what extent do you agree or disagree that the quality</a:t>
                      </a:r>
                      <a:r>
                        <a:rPr lang="en-GB" sz="1100" baseline="0" dirty="0" smtClean="0"/>
                        <a:t> </a:t>
                      </a:r>
                      <a:r>
                        <a:rPr lang="en-GB" sz="1100" dirty="0" smtClean="0"/>
                        <a:t>of services</a:t>
                      </a:r>
                      <a:r>
                        <a:rPr lang="en-GB" sz="1100" baseline="0" dirty="0" smtClean="0"/>
                        <a:t> </a:t>
                      </a:r>
                      <a:r>
                        <a:rPr lang="en-GB" sz="1100" dirty="0" smtClean="0"/>
                        <a:t>is a key focus of your contracts</a:t>
                      </a:r>
                      <a:r>
                        <a:rPr lang="en-GB" sz="1100" baseline="0" dirty="0" smtClean="0"/>
                        <a:t> with the CCG?</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i="0" baseline="0" smtClean="0"/>
                        <a:t>100% (5) strongly / tend to agree</a:t>
                      </a:r>
                      <a:endParaRPr lang="en-GB" sz="1100" dirty="0" smtClean="0"/>
                    </a:p>
                  </a:txBody>
                  <a:tcPr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NHS providers  (5)</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655320">
                <a:tc rowSpan="3">
                  <a:txBody>
                    <a:bodyPr/>
                    <a:lstStyle/>
                    <a:p>
                      <a:pPr algn="l"/>
                      <a:r>
                        <a:rPr lang="en-GB" sz="1100" dirty="0" smtClean="0"/>
                        <a:t>How involved,</a:t>
                      </a:r>
                      <a:r>
                        <a:rPr lang="en-GB" sz="1100" baseline="0" dirty="0" smtClean="0"/>
                        <a:t> if at all, would you say clinicians from the CCG are in discussions about…?</a:t>
                      </a:r>
                    </a:p>
                    <a:p>
                      <a:pPr algn="l"/>
                      <a:endParaRPr lang="en-GB" sz="1100" baseline="0" dirty="0" smtClean="0"/>
                    </a:p>
                    <a:p>
                      <a:pPr algn="l"/>
                      <a:r>
                        <a:rPr lang="en-GB" sz="1100" baseline="0" dirty="0" smtClean="0"/>
                        <a:t>A.   Quality</a:t>
                      </a:r>
                    </a:p>
                    <a:p>
                      <a:pPr algn="l"/>
                      <a:endParaRPr lang="en-GB" sz="1100" baseline="0" dirty="0" smtClean="0"/>
                    </a:p>
                    <a:p>
                      <a:pPr algn="l"/>
                      <a:r>
                        <a:rPr lang="en-GB" sz="1100" baseline="0" dirty="0" smtClean="0"/>
                        <a:t>B.   Service redesign</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rowSpan="2">
                  <a:txBody>
                    <a:bodyPr/>
                    <a:lstStyle/>
                    <a:p>
                      <a:pPr algn="l"/>
                      <a:r>
                        <a:rPr lang="en-GB" sz="1100" i="0" baseline="0" smtClean="0"/>
                        <a:t>100% (5) very / fairly involved</a:t>
                      </a:r>
                      <a:endParaRPr lang="en-GB" sz="1100" baseline="0" dirty="0" smtClean="0"/>
                    </a:p>
                  </a:txBody>
                  <a:tcPr marT="3600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NHS providers  (5)</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0">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54864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100% (5) very / fairly involved</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vMerge="1">
                  <a:txBody>
                    <a:bodyPr/>
                    <a:lstStyle/>
                    <a:p>
                      <a:endParaRPr lang="en-GB"/>
                    </a:p>
                  </a:txBody>
                  <a:tcPr/>
                </a:tc>
              </a:tr>
            </a:tbl>
          </a:graphicData>
        </a:graphic>
      </p:graphicFrame>
      <p:graphicFrame>
        <p:nvGraphicFramePr>
          <p:cNvPr id="4" name="D_8cb2a52ac964feb5" hidden="1"/>
          <p:cNvGraphicFramePr/>
          <p:nvPr>
            <p:extLst>
              <p:ext uri="{D42A27DB-BD31-4B8C-83A1-F6EECF244321}">
                <p14:modId xmlns:p14="http://schemas.microsoft.com/office/powerpoint/2010/main" val="1173530911"/>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
        <p:nvSpPr>
          <p:cNvPr id="7"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Tree>
    <p:extLst>
      <p:ext uri="{BB962C8B-B14F-4D97-AF65-F5344CB8AC3E}">
        <p14:creationId xmlns:p14="http://schemas.microsoft.com/office/powerpoint/2010/main" val="1856832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solidFill>
            <a:srgbClr val="4C9DFE"/>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00AA9E"/>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565486"/>
            <a:ext cx="8424936" cy="1661993"/>
          </a:xfrm>
        </p:spPr>
        <p:txBody>
          <a:bodyPr/>
          <a:lstStyle/>
          <a:p>
            <a:r>
              <a:rPr lang="en-GB" sz="3600" dirty="0" smtClean="0"/>
              <a:t>Domain 2: Are patients and the public actively engaged and involved?</a:t>
            </a:r>
            <a:endParaRPr lang="en-GB" sz="3600" dirty="0"/>
          </a:p>
        </p:txBody>
      </p:sp>
    </p:spTree>
    <p:extLst>
      <p:ext uri="{BB962C8B-B14F-4D97-AF65-F5344CB8AC3E}">
        <p14:creationId xmlns:p14="http://schemas.microsoft.com/office/powerpoint/2010/main" val="400241138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9387457" cy="785794"/>
          </a:xfrm>
        </p:spPr>
        <p:txBody>
          <a:bodyPr anchor="ctr"/>
          <a:lstStyle/>
          <a:p>
            <a:r>
              <a:rPr lang="en-GB" sz="2000" dirty="0"/>
              <a:t>To what extent do you agree or disagree with the following </a:t>
            </a:r>
            <a:br>
              <a:rPr lang="en-GB" sz="2000" dirty="0"/>
            </a:br>
            <a:r>
              <a:rPr lang="en-GB" sz="2000" dirty="0"/>
              <a:t>statements about the </a:t>
            </a:r>
            <a:r>
              <a:rPr lang="en-GB" sz="2000" u="sng" dirty="0"/>
              <a:t>way in which</a:t>
            </a:r>
            <a:r>
              <a:rPr lang="en-GB" sz="2000" dirty="0"/>
              <a:t> the CCG commissions services…?</a:t>
            </a:r>
          </a:p>
        </p:txBody>
      </p:sp>
      <p:sp>
        <p:nvSpPr>
          <p:cNvPr id="7" name="D_4fb20ba9c756e51d"/>
          <p:cNvSpPr>
            <a:spLocks noGrp="1"/>
          </p:cNvSpPr>
          <p:nvPr>
            <p:ph type="body" sz="quarter" idx="12"/>
          </p:nvPr>
        </p:nvSpPr>
        <p:spPr>
          <a:xfrm>
            <a:off x="231549" y="5988956"/>
            <a:ext cx="6238875" cy="349251"/>
          </a:xfrm>
        </p:spPr>
        <p:txBody>
          <a:bodyPr/>
          <a:lstStyle/>
          <a:p>
            <a:r>
              <a:rPr lang="en-GB" sz="1000" dirty="0" smtClean="0"/>
              <a:t>Total responses : All stakeholders (73)
Sheffield CCG</a:t>
            </a:r>
            <a:endParaRPr lang="en-GB" sz="1000" dirty="0"/>
          </a:p>
        </p:txBody>
      </p:sp>
      <p:graphicFrame>
        <p:nvGraphicFramePr>
          <p:cNvPr id="10" name="D_920c41eb53a1641b"/>
          <p:cNvGraphicFramePr>
            <a:graphicFrameLocks noGrp="1"/>
          </p:cNvGraphicFramePr>
          <p:nvPr>
            <p:ph sz="quarter" idx="10"/>
            <p:extLst>
              <p:ext uri="{D42A27DB-BD31-4B8C-83A1-F6EECF244321}">
                <p14:modId xmlns:p14="http://schemas.microsoft.com/office/powerpoint/2010/main" val="2596224539"/>
              </p:ext>
            </p:extLst>
          </p:nvPr>
        </p:nvGraphicFramePr>
        <p:xfrm>
          <a:off x="-61712" y="1124744"/>
          <a:ext cx="7560841" cy="4914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745579856"/>
              </p:ext>
            </p:extLst>
          </p:nvPr>
        </p:nvGraphicFramePr>
        <p:xfrm>
          <a:off x="18690" y="1628800"/>
          <a:ext cx="2936776" cy="4258846"/>
        </p:xfrm>
        <a:graphic>
          <a:graphicData uri="http://schemas.openxmlformats.org/drawingml/2006/table">
            <a:tbl>
              <a:tblPr firstRow="1" bandRow="1">
                <a:tableStyleId>{2D5ABB26-0587-4C30-8999-92F81FD0307C}</a:tableStyleId>
              </a:tblPr>
              <a:tblGrid>
                <a:gridCol w="2936776"/>
              </a:tblGrid>
              <a:tr h="848962">
                <a:tc>
                  <a:txBody>
                    <a:bodyPr/>
                    <a:lstStyle/>
                    <a:p>
                      <a:pPr algn="r"/>
                      <a:r>
                        <a:rPr lang="en-GB" sz="1100" dirty="0" smtClean="0"/>
                        <a:t>The CCG involves and engages with the right individuals and organisations when making commissioning decisions</a:t>
                      </a:r>
                      <a:endParaRPr lang="en-GB" sz="1100" b="0" dirty="0"/>
                    </a:p>
                  </a:txBody>
                  <a:tcPr marL="108000" marR="108000" marT="108000" marB="108000" anchor="ctr"/>
                </a:tc>
              </a:tr>
              <a:tr h="825215">
                <a:tc>
                  <a:txBody>
                    <a:bodyPr/>
                    <a:lstStyle/>
                    <a:p>
                      <a:pPr algn="r"/>
                      <a:r>
                        <a:rPr lang="en-GB" sz="1100" dirty="0" smtClean="0"/>
                        <a:t>I have confidence in the CCG to commission high quality services for the local population</a:t>
                      </a:r>
                      <a:endParaRPr lang="en-GB" sz="1100" dirty="0">
                        <a:solidFill>
                          <a:schemeClr val="tx1"/>
                        </a:solidFill>
                      </a:endParaRPr>
                    </a:p>
                  </a:txBody>
                  <a:tcPr marL="108000" marR="108000" marT="108000" marB="108000" anchor="ctr"/>
                </a:tc>
              </a:tr>
              <a:tr h="918111">
                <a:tc>
                  <a:txBody>
                    <a:bodyPr/>
                    <a:lstStyle/>
                    <a:p>
                      <a:pPr algn="r"/>
                      <a:r>
                        <a:rPr lang="en-GB" sz="1100" baseline="0" dirty="0" smtClean="0"/>
                        <a:t>I understand the reasons for the decisions that the CCG makes when commissioning services</a:t>
                      </a:r>
                      <a:endParaRPr lang="en-GB" sz="1100" dirty="0">
                        <a:solidFill>
                          <a:schemeClr val="tx1"/>
                        </a:solidFill>
                      </a:endParaRPr>
                    </a:p>
                  </a:txBody>
                  <a:tcPr marL="108000" marR="108000" marT="108000" marB="108000" anchor="ctr"/>
                </a:tc>
              </a:tr>
              <a:tr h="819274">
                <a:tc>
                  <a:txBody>
                    <a:bodyPr/>
                    <a:lstStyle/>
                    <a:p>
                      <a:pPr algn="r"/>
                      <a:r>
                        <a:rPr lang="en-GB" sz="1100" dirty="0" smtClean="0"/>
                        <a:t>The CCG effectively communicates its commissioning decisions with me</a:t>
                      </a:r>
                      <a:endParaRPr lang="en-GB" sz="1100" dirty="0">
                        <a:solidFill>
                          <a:schemeClr val="tx1"/>
                        </a:solidFill>
                      </a:endParaRPr>
                    </a:p>
                  </a:txBody>
                  <a:tcPr marL="108000" marR="108000" marT="108000" marB="108000" anchor="ctr"/>
                </a:tc>
              </a:tr>
              <a:tr h="847284">
                <a:tc>
                  <a:txBody>
                    <a:bodyPr/>
                    <a:lstStyle/>
                    <a:p>
                      <a:pPr algn="r"/>
                      <a:r>
                        <a:rPr lang="en-GB" sz="1100" dirty="0" smtClean="0"/>
                        <a:t>The CCG's plans will deliver continuous improvement in quality within the available resources</a:t>
                      </a:r>
                      <a:endParaRPr lang="en-GB" sz="1100" dirty="0">
                        <a:solidFill>
                          <a:schemeClr val="tx1"/>
                        </a:solidFill>
                      </a:endParaRPr>
                    </a:p>
                  </a:txBody>
                  <a:tcPr marL="108000" marR="108000" marT="108000" marB="108000" anchor="ctr"/>
                </a:tc>
              </a:tr>
            </a:tbl>
          </a:graphicData>
        </a:graphic>
      </p:graphicFrame>
      <p:graphicFrame>
        <p:nvGraphicFramePr>
          <p:cNvPr id="26" name="D_343d1b4085c8744e"/>
          <p:cNvGraphicFramePr>
            <a:graphicFrameLocks/>
          </p:cNvGraphicFramePr>
          <p:nvPr>
            <p:extLst>
              <p:ext uri="{D42A27DB-BD31-4B8C-83A1-F6EECF244321}">
                <p14:modId xmlns:p14="http://schemas.microsoft.com/office/powerpoint/2010/main" val="3091514192"/>
              </p:ext>
            </p:extLst>
          </p:nvPr>
        </p:nvGraphicFramePr>
        <p:xfrm>
          <a:off x="7761312" y="766693"/>
          <a:ext cx="1949848" cy="5112568"/>
        </p:xfrm>
        <a:graphic>
          <a:graphicData uri="http://schemas.openxmlformats.org/drawingml/2006/table">
            <a:tbl>
              <a:tblPr firstRow="1" bandRow="1">
                <a:noFill/>
                <a:tableStyleId>{ED083AE6-46FA-4A59-8FB0-9F97EB10719F}</a:tableStyleId>
              </a:tblPr>
              <a:tblGrid>
                <a:gridCol w="504481"/>
                <a:gridCol w="470443"/>
                <a:gridCol w="487462"/>
                <a:gridCol w="487462"/>
              </a:tblGrid>
              <a:tr h="462470">
                <a:tc gridSpan="4">
                  <a:txBody>
                    <a:bodyPr/>
                    <a:lstStyle/>
                    <a:p>
                      <a:pPr algn="ctr"/>
                      <a:r>
                        <a:rPr lang="en-GB" sz="1200" dirty="0" smtClean="0"/>
                        <a:t>Number</a:t>
                      </a:r>
                      <a:endParaRPr lang="en-GB" sz="1200" dirty="0"/>
                    </a:p>
                  </a:txBody>
                  <a:tcPr marL="108000" marR="108000" marT="108000" marB="1080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GB" sz="1200" dirty="0"/>
                    </a:p>
                  </a:txBody>
                  <a:tcPr marL="108000" marR="108000" marT="108000" marB="108000" anchor="ctr"/>
                </a:tc>
                <a:tc hMerge="1">
                  <a:txBody>
                    <a:bodyPr/>
                    <a:lstStyle/>
                    <a:p>
                      <a:pPr algn="ctr"/>
                      <a:endParaRPr lang="en-GB" sz="1200" dirty="0"/>
                    </a:p>
                  </a:txBody>
                  <a:tcPr marL="108000" marR="108000" marT="108000" marB="108000" anchor="ctr"/>
                </a:tc>
                <a:tc hMerge="1">
                  <a:txBody>
                    <a:bodyPr/>
                    <a:lstStyle/>
                    <a:p>
                      <a:pPr algn="l"/>
                      <a:endParaRPr lang="en-GB" sz="1200" dirty="0"/>
                    </a:p>
                  </a:txBody>
                  <a:tcPr marL="108000" marR="108000" marT="108000" marB="108000" anchor="ctr"/>
                </a:tc>
              </a:tr>
              <a:tr h="462470">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6F9D6B"/>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AA3848"/>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4"/>
                    </a:solidFill>
                  </a:tcPr>
                </a:tc>
              </a:tr>
              <a:tr h="817113">
                <a:tc>
                  <a:txBody>
                    <a:bodyPr/>
                    <a:lstStyle/>
                    <a:p>
                      <a:pPr algn="ctr"/>
                      <a:r>
                        <a:rPr lang="en-GB" sz="1200" dirty="0" smtClean="0">
                          <a:solidFill>
                            <a:schemeClr val="tx1">
                              <a:lumMod val="75000"/>
                              <a:lumOff val="25000"/>
                            </a:schemeClr>
                          </a:solidFill>
                        </a:rPr>
                        <a:t>45</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14</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7</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7</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65890">
                <a:tc>
                  <a:txBody>
                    <a:bodyPr/>
                    <a:lstStyle/>
                    <a:p>
                      <a:pPr algn="ctr"/>
                      <a:r>
                        <a:rPr lang="en-GB" sz="1200" dirty="0" smtClean="0">
                          <a:solidFill>
                            <a:schemeClr val="tx1">
                              <a:lumMod val="75000"/>
                              <a:lumOff val="25000"/>
                            </a:schemeClr>
                          </a:solidFill>
                        </a:rPr>
                        <a:t>48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17</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34875">
                <a:tc>
                  <a:txBody>
                    <a:bodyPr/>
                    <a:lstStyle/>
                    <a:p>
                      <a:pPr algn="ctr"/>
                      <a:r>
                        <a:rPr lang="en-GB" sz="1200" smtClean="0">
                          <a:solidFill>
                            <a:schemeClr val="tx1">
                              <a:lumMod val="75000"/>
                              <a:lumOff val="25000"/>
                            </a:schemeClr>
                          </a:solidFill>
                        </a:rPr>
                        <a:t>39</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20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12</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2</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34875">
                <a:tc>
                  <a:txBody>
                    <a:bodyPr/>
                    <a:lstStyle/>
                    <a:p>
                      <a:pPr algn="ctr"/>
                      <a:r>
                        <a:rPr lang="en-GB" sz="1200" smtClean="0">
                          <a:solidFill>
                            <a:schemeClr val="tx1">
                              <a:lumMod val="75000"/>
                              <a:lumOff val="25000"/>
                            </a:schemeClr>
                          </a:solidFill>
                        </a:rPr>
                        <a:t>36</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22</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15</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34875">
                <a:tc>
                  <a:txBody>
                    <a:bodyPr/>
                    <a:lstStyle/>
                    <a:p>
                      <a:pPr algn="ctr"/>
                      <a:r>
                        <a:rPr lang="en-GB" sz="1200" smtClean="0">
                          <a:solidFill>
                            <a:schemeClr val="tx1">
                              <a:lumMod val="75000"/>
                              <a:lumOff val="25000"/>
                            </a:schemeClr>
                          </a:solidFill>
                        </a:rPr>
                        <a:t>32</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23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12</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6</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404624934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72480" y="928440"/>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Tree>
    <p:extLst>
      <p:ext uri="{BB962C8B-B14F-4D97-AF65-F5344CB8AC3E}">
        <p14:creationId xmlns:p14="http://schemas.microsoft.com/office/powerpoint/2010/main" val="122614188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a:t>
            </a:r>
            <a:r>
              <a:rPr lang="en-GB" sz="2000" u="sng" dirty="0" smtClean="0"/>
              <a:t>way in which</a:t>
            </a:r>
            <a:r>
              <a:rPr lang="en-GB" sz="2000" dirty="0" smtClean="0"/>
              <a:t> the CCG commissions services…?</a:t>
            </a:r>
            <a:endParaRPr lang="en-GB" sz="2000" dirty="0"/>
          </a:p>
        </p:txBody>
      </p:sp>
      <p:sp>
        <p:nvSpPr>
          <p:cNvPr id="10" name="D_2f58677a0dd920c3"/>
          <p:cNvSpPr>
            <a:spLocks noGrp="1"/>
          </p:cNvSpPr>
          <p:nvPr>
            <p:ph type="body" sz="quarter" idx="12"/>
          </p:nvPr>
        </p:nvSpPr>
        <p:spPr>
          <a:xfrm>
            <a:off x="260577" y="5974442"/>
            <a:ext cx="6238875" cy="349251"/>
          </a:xfrm>
        </p:spPr>
        <p:txBody>
          <a:bodyPr/>
          <a:lstStyle/>
          <a:p>
            <a:r>
              <a:rPr lang="en-GB" sz="1000" dirty="0" smtClean="0"/>
              <a:t>Total responses : All stakeholders (2015: 73); (2014: 71)
Sheffield CCG</a:t>
            </a:r>
            <a:endParaRPr lang="en-GB" sz="1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637849"/>
          </a:xfrm>
          <a:solidFill>
            <a:schemeClr val="accent2">
              <a:lumMod val="75000"/>
            </a:schemeClr>
          </a:solidFill>
        </p:spPr>
        <p:txBody>
          <a:bodyPr/>
          <a:lstStyle/>
          <a:p>
            <a:r>
              <a:rPr lang="en-GB" sz="1600" b="0" i="0" dirty="0" smtClean="0"/>
              <a:t>The CCG involves and engages with the right individuals and organisations when making commissioning decisions</a:t>
            </a:r>
            <a:endParaRPr lang="en-GB" sz="1600" b="0" i="0" dirty="0"/>
          </a:p>
        </p:txBody>
      </p:sp>
      <p:sp>
        <p:nvSpPr>
          <p:cNvPr id="17" name="TextBox 16"/>
          <p:cNvSpPr txBox="1"/>
          <p:nvPr/>
        </p:nvSpPr>
        <p:spPr>
          <a:xfrm>
            <a:off x="246623" y="1551854"/>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484785"/>
            <a:ext cx="5699760" cy="4437044"/>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4" name="TextBox 13"/>
          <p:cNvSpPr txBox="1"/>
          <p:nvPr/>
        </p:nvSpPr>
        <p:spPr>
          <a:xfrm>
            <a:off x="4398484" y="1551854"/>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1" name="D_cc4fbb7fe708474c_CalcTable"/>
          <p:cNvGraphicFramePr>
            <a:graphicFrameLocks noGrp="1"/>
          </p:cNvGraphicFramePr>
          <p:nvPr>
            <p:ph sz="quarter" idx="10"/>
            <p:extLst>
              <p:ext uri="{D42A27DB-BD31-4B8C-83A1-F6EECF244321}">
                <p14:modId xmlns:p14="http://schemas.microsoft.com/office/powerpoint/2010/main" val="658229004"/>
              </p:ext>
            </p:extLst>
          </p:nvPr>
        </p:nvGraphicFramePr>
        <p:xfrm>
          <a:off x="4353725" y="1916832"/>
          <a:ext cx="5437974" cy="3806901"/>
        </p:xfrm>
        <a:graphic>
          <a:graphicData uri="http://schemas.openxmlformats.org/drawingml/2006/table">
            <a:tbl>
              <a:tblPr firstRow="1" bandRow="1">
                <a:tableStyleId>{ED083AE6-46FA-4A59-8FB0-9F97EB10719F}</a:tableStyleId>
              </a:tblPr>
              <a:tblGrid>
                <a:gridCol w="2216452"/>
                <a:gridCol w="661375"/>
                <a:gridCol w="1211740"/>
                <a:gridCol w="1348407"/>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62% (34)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9%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6"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2" name="D_07d8f95a2bde8aa1"/>
          <p:cNvGraphicFramePr/>
          <p:nvPr>
            <p:extLst>
              <p:ext uri="{D42A27DB-BD31-4B8C-83A1-F6EECF244321}">
                <p14:modId xmlns:p14="http://schemas.microsoft.com/office/powerpoint/2010/main" val="3590198153"/>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_cc4fbb7fe708474c" hidden="1"/>
          <p:cNvGraphicFramePr/>
          <p:nvPr>
            <p:extLst>
              <p:ext uri="{D42A27DB-BD31-4B8C-83A1-F6EECF244321}">
                <p14:modId xmlns:p14="http://schemas.microsoft.com/office/powerpoint/2010/main" val="4217899761"/>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86478700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_a858c873dc3870d4_CalcTable"/>
          <p:cNvGraphicFramePr>
            <a:graphicFrameLocks noGrp="1"/>
          </p:cNvGraphicFramePr>
          <p:nvPr>
            <p:extLst>
              <p:ext uri="{D42A27DB-BD31-4B8C-83A1-F6EECF244321}">
                <p14:modId xmlns:p14="http://schemas.microsoft.com/office/powerpoint/2010/main" val="641082636"/>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62% (45)</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5" name="D_176e3a55dbdec9c3_CalcTable"/>
          <p:cNvGraphicFramePr>
            <a:graphicFrameLocks noGrp="1"/>
          </p:cNvGraphicFramePr>
          <p:nvPr>
            <p:extLst>
              <p:ext uri="{D42A27DB-BD31-4B8C-83A1-F6EECF244321}">
                <p14:modId xmlns:p14="http://schemas.microsoft.com/office/powerpoint/2010/main" val="1618305850"/>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62% (44)</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a858c873dc3870d4" hidden="1"/>
          <p:cNvGraphicFramePr/>
          <p:nvPr>
            <p:extLst>
              <p:ext uri="{D42A27DB-BD31-4B8C-83A1-F6EECF244321}">
                <p14:modId xmlns:p14="http://schemas.microsoft.com/office/powerpoint/2010/main" val="4208782840"/>
              </p:ext>
            </p:extLst>
          </p:nvPr>
        </p:nvGraphicFramePr>
        <p:xfrm>
          <a:off x="246623" y="4725144"/>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176e3a55dbdec9c3" hidden="1"/>
          <p:cNvGraphicFramePr/>
          <p:nvPr>
            <p:extLst>
              <p:ext uri="{D42A27DB-BD31-4B8C-83A1-F6EECF244321}">
                <p14:modId xmlns:p14="http://schemas.microsoft.com/office/powerpoint/2010/main" val="3933070525"/>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071040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 and technical details</a:t>
            </a:r>
            <a:endParaRPr lang="en-GB" dirty="0"/>
          </a:p>
        </p:txBody>
      </p:sp>
      <p:sp>
        <p:nvSpPr>
          <p:cNvPr id="6" name="Rounded Rectangle 5"/>
          <p:cNvSpPr/>
          <p:nvPr/>
        </p:nvSpPr>
        <p:spPr bwMode="auto">
          <a:xfrm>
            <a:off x="6033120" y="1052736"/>
            <a:ext cx="3672408" cy="5112568"/>
          </a:xfrm>
          <a:prstGeom prst="roundRect">
            <a:avLst>
              <a:gd name="adj" fmla="val 3958"/>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8" name="D_5f3f2349e50b9f38"/>
          <p:cNvSpPr txBox="1"/>
          <p:nvPr/>
        </p:nvSpPr>
        <p:spPr>
          <a:xfrm>
            <a:off x="6196318" y="6537974"/>
            <a:ext cx="2520280" cy="153888"/>
          </a:xfrm>
          <a:prstGeom prst="rect">
            <a:avLst/>
          </a:prstGeom>
          <a:noFill/>
        </p:spPr>
        <p:txBody>
          <a:bodyPr wrap="square" lIns="0" tIns="0" rIns="0" bIns="0" rtlCol="0">
            <a:spAutoFit/>
          </a:bodyPr>
          <a:lstStyle/>
          <a:p>
            <a:r>
              <a:rPr lang="en-GB" sz="1000" dirty="0" smtClean="0"/>
              <a:t>Sheffield CCG</a:t>
            </a:r>
          </a:p>
        </p:txBody>
      </p:sp>
      <p:sp>
        <p:nvSpPr>
          <p:cNvPr id="11" name="Content Placeholder 4"/>
          <p:cNvSpPr>
            <a:spLocks noGrp="1"/>
          </p:cNvSpPr>
          <p:nvPr>
            <p:ph sz="quarter" idx="10"/>
          </p:nvPr>
        </p:nvSpPr>
        <p:spPr>
          <a:xfrm>
            <a:off x="272482" y="980728"/>
            <a:ext cx="5472609" cy="4032448"/>
          </a:xfrm>
        </p:spPr>
        <p:txBody>
          <a:bodyPr/>
          <a:lstStyle/>
          <a:p>
            <a:pPr>
              <a:spcAft>
                <a:spcPts val="600"/>
              </a:spcAft>
            </a:pPr>
            <a:r>
              <a:rPr lang="en-GB" sz="1400" dirty="0">
                <a:solidFill>
                  <a:schemeClr val="tx1">
                    <a:lumMod val="90000"/>
                    <a:lumOff val="10000"/>
                  </a:schemeClr>
                </a:solidFill>
                <a:latin typeface="Arial" panose="020B0604020202020204" pitchFamily="34" charset="0"/>
                <a:cs typeface="Arial" panose="020B0604020202020204" pitchFamily="34" charset="0"/>
              </a:rPr>
              <a:t>It was the responsibility of each CCG to provide the list of stakeholders to invite to take part in the CCG 360</a:t>
            </a:r>
            <a:r>
              <a:rPr lang="en-GB" sz="1400" baseline="30000" dirty="0">
                <a:solidFill>
                  <a:schemeClr val="tx1">
                    <a:lumMod val="90000"/>
                    <a:lumOff val="10000"/>
                  </a:schemeClr>
                </a:solidFill>
                <a:latin typeface="Arial" panose="020B0604020202020204" pitchFamily="34" charset="0"/>
                <a:cs typeface="Arial" panose="020B0604020202020204" pitchFamily="34" charset="0"/>
              </a:rPr>
              <a:t>o </a:t>
            </a:r>
            <a:r>
              <a:rPr lang="en-GB" sz="1400" dirty="0">
                <a:solidFill>
                  <a:schemeClr val="tx1">
                    <a:lumMod val="90000"/>
                    <a:lumOff val="10000"/>
                  </a:schemeClr>
                </a:solidFill>
                <a:latin typeface="Arial" panose="020B0604020202020204" pitchFamily="34" charset="0"/>
                <a:cs typeface="Arial" panose="020B0604020202020204" pitchFamily="34" charset="0"/>
              </a:rPr>
              <a:t>stakeholder survey.</a:t>
            </a:r>
          </a:p>
          <a:p>
            <a:pPr>
              <a:spcAft>
                <a:spcPts val="600"/>
              </a:spcAft>
            </a:pPr>
            <a:r>
              <a:rPr lang="en-GB" sz="1400" dirty="0">
                <a:solidFill>
                  <a:schemeClr val="tx1">
                    <a:lumMod val="90000"/>
                    <a:lumOff val="10000"/>
                  </a:schemeClr>
                </a:solidFill>
                <a:latin typeface="Arial" panose="020B0604020202020204" pitchFamily="34" charset="0"/>
                <a:cs typeface="Arial" panose="020B0604020202020204" pitchFamily="34" charset="0"/>
              </a:rPr>
              <a:t>CCGs were provided with a core list of stakeholder organisations (outlined in the table opposite) to be included in their stakeholder list. Beyond this however, CCGs had the flexibility to determine which individual within each organisation was the most appropriate to nominate.</a:t>
            </a:r>
          </a:p>
          <a:p>
            <a:pPr>
              <a:spcAft>
                <a:spcPts val="600"/>
              </a:spcAft>
            </a:pPr>
            <a:r>
              <a:rPr lang="en-GB" sz="1400" dirty="0">
                <a:solidFill>
                  <a:schemeClr val="tx1">
                    <a:lumMod val="90000"/>
                    <a:lumOff val="10000"/>
                  </a:schemeClr>
                </a:solidFill>
                <a:latin typeface="Arial" panose="020B0604020202020204" pitchFamily="34" charset="0"/>
                <a:cs typeface="Arial" panose="020B0604020202020204" pitchFamily="34" charset="0"/>
              </a:rPr>
              <a:t>They were also given the opportunity to add up to ten additional stakeholders they wanted to include locally (they are referred to in this report as ‘Wider stakeholders’). These included: Commissioning Support Units, Health Education England, lower tier local authorities, MPs, private providers, Public Health England, social care / community organisations, Voluntary Sector Council/Leader, voluntary / third sector organisations, local care homes, GP out-of-hours providers and other stakeholders and clinicians.</a:t>
            </a:r>
          </a:p>
          <a:p>
            <a:pPr>
              <a:spcAft>
                <a:spcPts val="600"/>
              </a:spcAft>
            </a:pPr>
            <a:r>
              <a:rPr lang="en-GB" sz="1400" dirty="0">
                <a:solidFill>
                  <a:schemeClr val="tx1">
                    <a:lumMod val="90000"/>
                    <a:lumOff val="10000"/>
                  </a:schemeClr>
                </a:solidFill>
                <a:latin typeface="Arial" panose="020B0604020202020204" pitchFamily="34" charset="0"/>
                <a:cs typeface="Arial" panose="020B0604020202020204" pitchFamily="34" charset="0"/>
              </a:rPr>
              <a:t>The survey was conducted primarily online via email invitations. Stakeholders who did not respond to the email invitation, and stakeholders for whom an email address was not provided, were telephoned by an Ipsos MORI interviewer who encouraged response and offered the opportunity to complete the survey by telephone.</a:t>
            </a:r>
          </a:p>
        </p:txBody>
      </p:sp>
      <p:sp>
        <p:nvSpPr>
          <p:cNvPr id="12" name="Rectangle 11"/>
          <p:cNvSpPr/>
          <p:nvPr/>
        </p:nvSpPr>
        <p:spPr>
          <a:xfrm rot="5400000">
            <a:off x="5111074" y="1561050"/>
            <a:ext cx="5500951" cy="4088904"/>
          </a:xfrm>
          <a:prstGeom prst="rect">
            <a:avLst/>
          </a:prstGeom>
          <a:solidFill>
            <a:srgbClr val="76B4FE"/>
          </a:solidFill>
          <a:ln w="9525" cap="flat" cmpd="sng" algn="ctr">
            <a:noFill/>
            <a:prstDash val="solid"/>
            <a:round/>
            <a:headEnd type="none" w="med" len="med"/>
            <a:tailEnd type="none" w="med" len="med"/>
          </a:ln>
          <a:effectLst/>
        </p:spPr>
        <p:txBody>
          <a:bodyPr rot="0" spcFirstLastPara="0" vertOverflow="overflow" horzOverflow="overflow" vert="horz" wrap="square" lIns="90000" tIns="72000" rIns="90000" bIns="72000" numCol="1" spcCol="0" rtlCol="0" fromWordArt="0" anchor="t" anchorCtr="0" forceAA="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chemeClr val="bg1"/>
              </a:solidFill>
              <a:latin typeface="Arial" charset="0"/>
            </a:endParaRPr>
          </a:p>
        </p:txBody>
      </p:sp>
      <p:sp>
        <p:nvSpPr>
          <p:cNvPr id="13" name="TextBox 12"/>
          <p:cNvSpPr txBox="1"/>
          <p:nvPr/>
        </p:nvSpPr>
        <p:spPr>
          <a:xfrm>
            <a:off x="6033876" y="1073075"/>
            <a:ext cx="3177029" cy="781752"/>
          </a:xfrm>
          <a:prstGeom prst="rect">
            <a:avLst/>
          </a:prstGeom>
          <a:noFill/>
        </p:spPr>
        <p:txBody>
          <a:bodyPr wrap="square" rtlCol="0">
            <a:spAutoFit/>
          </a:bodyPr>
          <a:lstStyle/>
          <a:p>
            <a:pPr algn="l"/>
            <a:r>
              <a:rPr lang="en-GB" sz="1600" b="1" dirty="0" smtClean="0">
                <a:solidFill>
                  <a:schemeClr val="bg1"/>
                </a:solidFill>
                <a:latin typeface="Arial" panose="020B0604020202020204" pitchFamily="34" charset="0"/>
                <a:cs typeface="Arial" panose="020B0604020202020204" pitchFamily="34" charset="0"/>
              </a:rPr>
              <a:t>Core stakeholder framework</a:t>
            </a:r>
          </a:p>
          <a:p>
            <a:pPr algn="l"/>
            <a:endParaRPr lang="en-GB" dirty="0" smtClean="0">
              <a:solidFill>
                <a:srgbClr val="5DA2AB"/>
              </a:solidFill>
              <a:latin typeface="Arial" panose="020B0604020202020204" pitchFamily="34" charset="0"/>
              <a:cs typeface="Arial" panose="020B0604020202020204" pitchFamily="34" charset="0"/>
            </a:endParaRPr>
          </a:p>
          <a:p>
            <a:pPr algn="l"/>
            <a:endParaRPr lang="en-GB" dirty="0">
              <a:solidFill>
                <a:srgbClr val="5DA2AB"/>
              </a:solidFill>
              <a:latin typeface="Arial" panose="020B0604020202020204" pitchFamily="34" charset="0"/>
              <a:cs typeface="Arial" panose="020B0604020202020204" pitchFamily="34" charset="0"/>
            </a:endParaRPr>
          </a:p>
        </p:txBody>
      </p:sp>
      <p:graphicFrame>
        <p:nvGraphicFramePr>
          <p:cNvPr id="14" name="Content Placeholder 3"/>
          <p:cNvGraphicFramePr>
            <a:graphicFrameLocks/>
          </p:cNvGraphicFramePr>
          <p:nvPr>
            <p:extLst>
              <p:ext uri="{D42A27DB-BD31-4B8C-83A1-F6EECF244321}">
                <p14:modId xmlns:p14="http://schemas.microsoft.com/office/powerpoint/2010/main" val="1229044717"/>
              </p:ext>
            </p:extLst>
          </p:nvPr>
        </p:nvGraphicFramePr>
        <p:xfrm>
          <a:off x="6125294" y="1424651"/>
          <a:ext cx="3456384" cy="4626240"/>
        </p:xfrm>
        <a:graphic>
          <a:graphicData uri="http://schemas.openxmlformats.org/drawingml/2006/table">
            <a:tbl>
              <a:tblPr firstRow="1" bandRow="1">
                <a:tableStyleId>{ED083AE6-46FA-4A59-8FB0-9F97EB10719F}</a:tableStyleId>
              </a:tblPr>
              <a:tblGrid>
                <a:gridCol w="1924050"/>
                <a:gridCol w="1532334"/>
              </a:tblGrid>
              <a:tr h="363919">
                <a:tc>
                  <a:txBody>
                    <a:bodyPr/>
                    <a:lstStyle/>
                    <a:p>
                      <a:pPr marL="0" algn="l" defTabSz="914400" rtl="0" eaLnBrk="1" latinLnBrk="0" hangingPunct="1"/>
                      <a:r>
                        <a:rPr lang="en-GB" sz="1100" b="1" kern="1200" dirty="0" smtClean="0">
                          <a:solidFill>
                            <a:schemeClr val="tx1"/>
                          </a:solidFill>
                          <a:latin typeface="+mn-lt"/>
                          <a:ea typeface="+mn-ea"/>
                          <a:cs typeface="+mn-cs"/>
                        </a:rPr>
                        <a:t>GP member practices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GB" sz="1100" b="0" i="1" kern="1200" dirty="0" smtClean="0">
                          <a:solidFill>
                            <a:schemeClr val="tx1"/>
                          </a:solidFill>
                          <a:latin typeface="+mn-lt"/>
                          <a:ea typeface="+mn-ea"/>
                          <a:cs typeface="+mn-cs"/>
                        </a:rPr>
                        <a:t>One from every member</a:t>
                      </a:r>
                      <a:r>
                        <a:rPr lang="en-GB" sz="1100" b="0" i="1" kern="1200" baseline="0" dirty="0" smtClean="0">
                          <a:solidFill>
                            <a:schemeClr val="tx1"/>
                          </a:solidFill>
                          <a:latin typeface="+mn-lt"/>
                          <a:ea typeface="+mn-ea"/>
                          <a:cs typeface="+mn-cs"/>
                        </a:rPr>
                        <a:t> practice</a:t>
                      </a:r>
                      <a:endParaRPr lang="en-GB" sz="1100" b="0" i="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3254">
                <a:tc>
                  <a:txBody>
                    <a:bodyPr/>
                    <a:lstStyle/>
                    <a:p>
                      <a:pPr marL="0" algn="l" defTabSz="914400" rtl="0" eaLnBrk="1" latinLnBrk="0" hangingPunct="1"/>
                      <a:r>
                        <a:rPr lang="en-GB" sz="1100" b="1" kern="1200" dirty="0" smtClean="0">
                          <a:solidFill>
                            <a:schemeClr val="tx1"/>
                          </a:solidFill>
                          <a:latin typeface="+mn-lt"/>
                          <a:ea typeface="+mn-ea"/>
                          <a:cs typeface="+mn-cs"/>
                        </a:rPr>
                        <a:t>Health and wellbeing boards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GB" sz="1100" i="1" dirty="0" smtClean="0">
                          <a:solidFill>
                            <a:schemeClr val="tx1"/>
                          </a:solidFill>
                        </a:rPr>
                        <a:t>Up</a:t>
                      </a:r>
                      <a:r>
                        <a:rPr lang="en-GB" sz="1100" i="1" baseline="0" dirty="0" smtClean="0">
                          <a:solidFill>
                            <a:schemeClr val="tx1"/>
                          </a:solidFill>
                        </a:rPr>
                        <a:t> to two per HWB</a:t>
                      </a:r>
                      <a:endParaRPr lang="en-GB" sz="1100" i="1"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3254">
                <a:tc>
                  <a:txBody>
                    <a:bodyPr/>
                    <a:lstStyle/>
                    <a:p>
                      <a:pPr marL="0" algn="l" defTabSz="914400" rtl="0" eaLnBrk="1" latinLnBrk="0" hangingPunct="1"/>
                      <a:r>
                        <a:rPr lang="en-GB" sz="1100" b="1" kern="1200" dirty="0" smtClean="0">
                          <a:solidFill>
                            <a:schemeClr val="tx1"/>
                          </a:solidFill>
                          <a:latin typeface="+mn-lt"/>
                          <a:ea typeface="+mn-ea"/>
                          <a:cs typeface="+mn-cs"/>
                        </a:rPr>
                        <a:t>Local </a:t>
                      </a:r>
                      <a:r>
                        <a:rPr lang="en-GB" sz="1100" b="1" kern="1200" dirty="0" err="1" smtClean="0">
                          <a:solidFill>
                            <a:schemeClr val="tx1"/>
                          </a:solidFill>
                          <a:latin typeface="+mn-lt"/>
                          <a:ea typeface="+mn-ea"/>
                          <a:cs typeface="+mn-cs"/>
                        </a:rPr>
                        <a:t>HealthWatch</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GB" sz="1100" i="1" dirty="0" smtClean="0">
                          <a:solidFill>
                            <a:schemeClr val="tx1"/>
                          </a:solidFill>
                        </a:rPr>
                        <a:t>One per local </a:t>
                      </a:r>
                      <a:r>
                        <a:rPr lang="en-GB" sz="1100" i="1" dirty="0" err="1" smtClean="0">
                          <a:solidFill>
                            <a:schemeClr val="tx1"/>
                          </a:solidFill>
                        </a:rPr>
                        <a:t>HealthWatch</a:t>
                      </a:r>
                      <a:endParaRPr lang="en-GB" sz="1100" i="1"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919">
                <a:tc>
                  <a:txBody>
                    <a:bodyPr/>
                    <a:lstStyle/>
                    <a:p>
                      <a:pPr marL="0" algn="l" defTabSz="914400" rtl="0" eaLnBrk="1" latinLnBrk="0" hangingPunct="1"/>
                      <a:r>
                        <a:rPr lang="en-GB" sz="1100" b="1" kern="1200" dirty="0" smtClean="0">
                          <a:solidFill>
                            <a:schemeClr val="tx1"/>
                          </a:solidFill>
                          <a:latin typeface="+mn-lt"/>
                          <a:ea typeface="+mn-ea"/>
                          <a:cs typeface="+mn-cs"/>
                        </a:rPr>
                        <a:t>Other patient groups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GB" sz="1100" i="1" dirty="0" smtClean="0">
                          <a:solidFill>
                            <a:schemeClr val="tx1"/>
                          </a:solidFill>
                        </a:rPr>
                        <a:t>Up to three</a:t>
                      </a:r>
                      <a:endParaRPr lang="en-GB" sz="1100" i="1"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919">
                <a:tc>
                  <a:txBody>
                    <a:bodyPr/>
                    <a:lstStyle/>
                    <a:p>
                      <a:pPr marL="0" algn="l" defTabSz="914400" rtl="0" eaLnBrk="1" latinLnBrk="0" hangingPunct="1"/>
                      <a:r>
                        <a:rPr lang="en-GB" sz="1100" b="1" kern="1200" dirty="0" smtClean="0">
                          <a:solidFill>
                            <a:schemeClr val="tx1"/>
                          </a:solidFill>
                          <a:latin typeface="+mn-lt"/>
                          <a:ea typeface="+mn-ea"/>
                          <a:cs typeface="+mn-cs"/>
                        </a:rPr>
                        <a:t>NHS providers – Acute</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GB" sz="1100" i="1" dirty="0" smtClean="0">
                          <a:solidFill>
                            <a:schemeClr val="tx1"/>
                          </a:solidFill>
                        </a:rPr>
                        <a:t>Up to two from each provider</a:t>
                      </a:r>
                      <a:endParaRPr lang="en-GB" sz="1100" i="1"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919">
                <a:tc>
                  <a:txBody>
                    <a:bodyPr/>
                    <a:lstStyle/>
                    <a:p>
                      <a:pPr marL="0" algn="l" defTabSz="914400" rtl="0" eaLnBrk="1" latinLnBrk="0" hangingPunct="1"/>
                      <a:r>
                        <a:rPr lang="en-GB" sz="1100" b="1" kern="1200" dirty="0" smtClean="0">
                          <a:solidFill>
                            <a:schemeClr val="tx1"/>
                          </a:solidFill>
                          <a:latin typeface="+mn-lt"/>
                          <a:ea typeface="+mn-ea"/>
                          <a:cs typeface="+mn-cs"/>
                        </a:rPr>
                        <a:t>NHS providers – Mental health trusts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dirty="0" smtClean="0">
                          <a:solidFill>
                            <a:schemeClr val="tx1"/>
                          </a:solidFill>
                        </a:rPr>
                        <a:t>Up to two from each provider</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919">
                <a:tc>
                  <a:txBody>
                    <a:bodyPr/>
                    <a:lstStyle/>
                    <a:p>
                      <a:pPr marL="0" algn="l" defTabSz="914400" rtl="0" eaLnBrk="1" latinLnBrk="0" hangingPunct="1"/>
                      <a:r>
                        <a:rPr lang="en-GB" sz="1100" b="1" kern="1200" dirty="0" smtClean="0">
                          <a:solidFill>
                            <a:schemeClr val="tx1"/>
                          </a:solidFill>
                          <a:latin typeface="+mn-lt"/>
                          <a:ea typeface="+mn-ea"/>
                          <a:cs typeface="+mn-cs"/>
                        </a:rPr>
                        <a:t>NHS providers</a:t>
                      </a:r>
                      <a:r>
                        <a:rPr lang="en-GB" sz="1100" b="1" kern="1200" baseline="0" dirty="0" smtClean="0">
                          <a:solidFill>
                            <a:schemeClr val="tx1"/>
                          </a:solidFill>
                          <a:latin typeface="+mn-lt"/>
                          <a:ea typeface="+mn-ea"/>
                          <a:cs typeface="+mn-cs"/>
                        </a:rPr>
                        <a:t> – </a:t>
                      </a:r>
                      <a:r>
                        <a:rPr lang="en-GB" sz="1100" b="1" kern="1200" dirty="0" smtClean="0">
                          <a:solidFill>
                            <a:schemeClr val="tx1"/>
                          </a:solidFill>
                          <a:latin typeface="+mn-lt"/>
                          <a:ea typeface="+mn-ea"/>
                          <a:cs typeface="+mn-cs"/>
                        </a:rPr>
                        <a:t>Community health trusts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dirty="0" smtClean="0">
                          <a:solidFill>
                            <a:schemeClr val="tx1"/>
                          </a:solidFill>
                        </a:rPr>
                        <a:t>Up to two from each provider</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919">
                <a:tc>
                  <a:txBody>
                    <a:bodyPr/>
                    <a:lstStyle/>
                    <a:p>
                      <a:pPr marL="0" algn="l" defTabSz="914400" rtl="0" eaLnBrk="1" latinLnBrk="0" hangingPunct="1"/>
                      <a:r>
                        <a:rPr lang="en-GB" sz="1100" b="1" kern="1200" dirty="0" smtClean="0">
                          <a:solidFill>
                            <a:schemeClr val="tx1"/>
                          </a:solidFill>
                          <a:latin typeface="+mn-lt"/>
                          <a:ea typeface="+mn-ea"/>
                          <a:cs typeface="+mn-cs"/>
                        </a:rPr>
                        <a:t>Other CCGs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GB" sz="1100" i="1" dirty="0" smtClean="0">
                          <a:solidFill>
                            <a:schemeClr val="tx1"/>
                          </a:solidFill>
                        </a:rPr>
                        <a:t>Up to five</a:t>
                      </a:r>
                      <a:endParaRPr lang="en-GB" sz="1100" i="1"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919">
                <a:tc>
                  <a:txBody>
                    <a:bodyPr/>
                    <a:lstStyle/>
                    <a:p>
                      <a:pPr marL="0" algn="l" defTabSz="914400" rtl="0" eaLnBrk="1" latinLnBrk="0" hangingPunct="1"/>
                      <a:r>
                        <a:rPr lang="en-GB" sz="1100" b="1" kern="1200" dirty="0" smtClean="0">
                          <a:solidFill>
                            <a:schemeClr val="tx1"/>
                          </a:solidFill>
                          <a:latin typeface="+mn-lt"/>
                          <a:ea typeface="+mn-ea"/>
                          <a:cs typeface="+mn-cs"/>
                        </a:rPr>
                        <a:t>Upper tier or unitary local authorities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GB" sz="1100" i="1" dirty="0" smtClean="0">
                          <a:solidFill>
                            <a:schemeClr val="tx1"/>
                          </a:solidFill>
                        </a:rPr>
                        <a:t>Up to</a:t>
                      </a:r>
                      <a:r>
                        <a:rPr lang="en-GB" sz="1100" i="1" baseline="0" dirty="0" smtClean="0">
                          <a:solidFill>
                            <a:schemeClr val="tx1"/>
                          </a:solidFill>
                        </a:rPr>
                        <a:t> five per LA</a:t>
                      </a:r>
                      <a:endParaRPr lang="en-GB" sz="1100" i="1"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13761697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a:t>
            </a:r>
            <a:r>
              <a:rPr lang="en-GB" sz="2000" u="sng" dirty="0" smtClean="0"/>
              <a:t>way in which</a:t>
            </a:r>
            <a:r>
              <a:rPr lang="en-GB" sz="2000" dirty="0" smtClean="0"/>
              <a:t> the CCG commissions services…?</a:t>
            </a:r>
            <a:endParaRPr lang="en-GB" sz="2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a:t>I have confidence in </a:t>
            </a:r>
            <a:r>
              <a:rPr lang="en-GB" sz="1600" b="0" i="0" dirty="0" smtClean="0"/>
              <a:t>the </a:t>
            </a:r>
            <a:r>
              <a:rPr lang="en-GB" sz="1600" b="0" i="0" dirty="0"/>
              <a:t>CCG to commission high quality services for the local population</a:t>
            </a:r>
          </a:p>
        </p:txBody>
      </p:sp>
      <p:sp>
        <p:nvSpPr>
          <p:cNvPr id="17" name="TextBox 16"/>
          <p:cNvSpPr txBox="1"/>
          <p:nvPr/>
        </p:nvSpPr>
        <p:spPr>
          <a:xfrm>
            <a:off x="239470" y="1335982"/>
            <a:ext cx="2330673" cy="246221"/>
          </a:xfrm>
          <a:prstGeom prst="rect">
            <a:avLst/>
          </a:prstGeom>
          <a:noFill/>
        </p:spPr>
        <p:txBody>
          <a:bodyPr wrap="square" lIns="0" tIns="0" rIns="0" bIns="0" rtlCol="0">
            <a:spAutoFit/>
          </a:bodyPr>
          <a:lstStyle/>
          <a:p>
            <a:pPr algn="l">
              <a:spcBef>
                <a:spcPts val="1200"/>
              </a:spcBef>
            </a:pPr>
            <a:r>
              <a:rPr lang="en-GB" sz="1600" b="1" dirty="0" smtClean="0">
                <a:solidFill>
                  <a:schemeClr val="accent4">
                    <a:lumMod val="75000"/>
                  </a:schemeClr>
                </a:solidFill>
              </a:rPr>
              <a:t>All </a:t>
            </a:r>
            <a:r>
              <a:rPr lang="en-GB" sz="1400" b="1" dirty="0" smtClean="0">
                <a:solidFill>
                  <a:schemeClr val="accent4">
                    <a:lumMod val="75000"/>
                  </a:schemeClr>
                </a:solidFill>
              </a:rPr>
              <a:t>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44010"/>
            <a:ext cx="5699760" cy="4692333"/>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4" name="TextBox 13"/>
          <p:cNvSpPr txBox="1"/>
          <p:nvPr/>
        </p:nvSpPr>
        <p:spPr>
          <a:xfrm>
            <a:off x="4398484" y="1351370"/>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2" name="D_525805895cda9914_CalcTable"/>
          <p:cNvGraphicFramePr>
            <a:graphicFrameLocks noGrp="1"/>
          </p:cNvGraphicFramePr>
          <p:nvPr>
            <p:ph sz="quarter" idx="10"/>
            <p:extLst>
              <p:ext uri="{D42A27DB-BD31-4B8C-83A1-F6EECF244321}">
                <p14:modId xmlns:p14="http://schemas.microsoft.com/office/powerpoint/2010/main" val="3037769886"/>
              </p:ext>
            </p:extLst>
          </p:nvPr>
        </p:nvGraphicFramePr>
        <p:xfrm>
          <a:off x="4341022" y="1844824"/>
          <a:ext cx="5457721" cy="3806901"/>
        </p:xfrm>
        <a:graphic>
          <a:graphicData uri="http://schemas.openxmlformats.org/drawingml/2006/table">
            <a:tbl>
              <a:tblPr firstRow="1" bandRow="1">
                <a:tableStyleId>{ED083AE6-46FA-4A59-8FB0-9F97EB10719F}</a:tableStyleId>
              </a:tblPr>
              <a:tblGrid>
                <a:gridCol w="2124146"/>
                <a:gridCol w="648072"/>
                <a:gridCol w="1296144"/>
                <a:gridCol w="1389359"/>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62% (34)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15% (8)</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6"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1" name="D_92368e9b1a1bce69"/>
          <p:cNvGraphicFramePr/>
          <p:nvPr>
            <p:extLst>
              <p:ext uri="{D42A27DB-BD31-4B8C-83A1-F6EECF244321}">
                <p14:modId xmlns:p14="http://schemas.microsoft.com/office/powerpoint/2010/main" val="2815619121"/>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sp>
        <p:nvSpPr>
          <p:cNvPr id="23" name="D_8491a307c3e052cf"/>
          <p:cNvSpPr>
            <a:spLocks noGrp="1"/>
          </p:cNvSpPr>
          <p:nvPr>
            <p:ph type="body" sz="quarter" idx="12"/>
          </p:nvPr>
        </p:nvSpPr>
        <p:spPr>
          <a:xfrm>
            <a:off x="260577" y="5974442"/>
            <a:ext cx="6238875" cy="349251"/>
          </a:xfrm>
        </p:spPr>
        <p:txBody>
          <a:bodyPr/>
          <a:lstStyle/>
          <a:p>
            <a:r>
              <a:rPr lang="en-GB" sz="1000" dirty="0" smtClean="0"/>
              <a:t>Total responses : All stakeholders (2015: 73); (2014: 71)
Sheffield CCG</a:t>
            </a:r>
            <a:endParaRPr lang="en-GB" sz="1000" dirty="0"/>
          </a:p>
        </p:txBody>
      </p:sp>
      <p:graphicFrame>
        <p:nvGraphicFramePr>
          <p:cNvPr id="24" name="D_525805895cda9914" hidden="1"/>
          <p:cNvGraphicFramePr/>
          <p:nvPr>
            <p:extLst>
              <p:ext uri="{D42A27DB-BD31-4B8C-83A1-F6EECF244321}">
                <p14:modId xmlns:p14="http://schemas.microsoft.com/office/powerpoint/2010/main" val="492224976"/>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32921725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_018248a4999b8a6f_CalcTable"/>
          <p:cNvGraphicFramePr>
            <a:graphicFrameLocks noGrp="1"/>
          </p:cNvGraphicFramePr>
          <p:nvPr>
            <p:extLst>
              <p:ext uri="{D42A27DB-BD31-4B8C-83A1-F6EECF244321}">
                <p14:modId xmlns:p14="http://schemas.microsoft.com/office/powerpoint/2010/main" val="287843860"/>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66% (48)</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24dc0ae20cf083f7_CalcTable"/>
          <p:cNvGraphicFramePr>
            <a:graphicFrameLocks noGrp="1"/>
          </p:cNvGraphicFramePr>
          <p:nvPr>
            <p:extLst>
              <p:ext uri="{D42A27DB-BD31-4B8C-83A1-F6EECF244321}">
                <p14:modId xmlns:p14="http://schemas.microsoft.com/office/powerpoint/2010/main" val="2865417578"/>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66% (47)</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7" name="D_018248a4999b8a6f" hidden="1"/>
          <p:cNvGraphicFramePr/>
          <p:nvPr>
            <p:extLst>
              <p:ext uri="{D42A27DB-BD31-4B8C-83A1-F6EECF244321}">
                <p14:modId xmlns:p14="http://schemas.microsoft.com/office/powerpoint/2010/main" val="3368376192"/>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D_24dc0ae20cf083f7" hidden="1"/>
          <p:cNvGraphicFramePr/>
          <p:nvPr>
            <p:extLst>
              <p:ext uri="{D42A27DB-BD31-4B8C-83A1-F6EECF244321}">
                <p14:modId xmlns:p14="http://schemas.microsoft.com/office/powerpoint/2010/main" val="464849215"/>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1132448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4206241" y="1244009"/>
            <a:ext cx="5699760" cy="4692334"/>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a:t>
            </a:r>
            <a:r>
              <a:rPr lang="en-GB" sz="2000" u="sng" dirty="0" smtClean="0"/>
              <a:t>way in which</a:t>
            </a:r>
            <a:r>
              <a:rPr lang="en-GB" sz="2000" dirty="0" smtClean="0"/>
              <a:t> the CCG commissions services…?</a:t>
            </a:r>
            <a:endParaRPr lang="en-GB" sz="2000" dirty="0"/>
          </a:p>
        </p:txBody>
      </p: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a:t>I understand the reasons for the decisions that </a:t>
            </a:r>
            <a:r>
              <a:rPr lang="en-GB" sz="1600" b="0" i="0" dirty="0" smtClean="0"/>
              <a:t>the </a:t>
            </a:r>
            <a:r>
              <a:rPr lang="en-GB" sz="1600" b="0" i="0" dirty="0"/>
              <a:t>CCG makes when commissioning services</a:t>
            </a:r>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4" name="TextBox 13"/>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2" name="D_add37f5fa1581d66_CalcTable"/>
          <p:cNvGraphicFramePr>
            <a:graphicFrameLocks noGrp="1"/>
          </p:cNvGraphicFramePr>
          <p:nvPr>
            <p:ph sz="quarter" idx="10"/>
            <p:extLst>
              <p:ext uri="{D42A27DB-BD31-4B8C-83A1-F6EECF244321}">
                <p14:modId xmlns:p14="http://schemas.microsoft.com/office/powerpoint/2010/main" val="1815770218"/>
              </p:ext>
            </p:extLst>
          </p:nvPr>
        </p:nvGraphicFramePr>
        <p:xfrm>
          <a:off x="4391824" y="1844824"/>
          <a:ext cx="5385711" cy="3806901"/>
        </p:xfrm>
        <a:graphic>
          <a:graphicData uri="http://schemas.openxmlformats.org/drawingml/2006/table">
            <a:tbl>
              <a:tblPr firstRow="1" bandRow="1">
                <a:tableStyleId>{ED083AE6-46FA-4A59-8FB0-9F97EB10719F}</a:tableStyleId>
              </a:tblPr>
              <a:tblGrid>
                <a:gridCol w="2195150"/>
                <a:gridCol w="655019"/>
                <a:gridCol w="1210456"/>
                <a:gridCol w="1325086"/>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47% (26)</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20% (11)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6"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18" name="D_5c60723f68b728bb"/>
          <p:cNvGraphicFramePr/>
          <p:nvPr>
            <p:extLst>
              <p:ext uri="{D42A27DB-BD31-4B8C-83A1-F6EECF244321}">
                <p14:modId xmlns:p14="http://schemas.microsoft.com/office/powerpoint/2010/main" val="3289688577"/>
              </p:ext>
            </p:extLst>
          </p:nvPr>
        </p:nvGraphicFramePr>
        <p:xfrm>
          <a:off x="0" y="1321598"/>
          <a:ext cx="4206241" cy="4600231"/>
        </p:xfrm>
        <a:graphic>
          <a:graphicData uri="http://schemas.openxmlformats.org/drawingml/2006/chart">
            <c:chart xmlns:c="http://schemas.openxmlformats.org/drawingml/2006/chart" xmlns:r="http://schemas.openxmlformats.org/officeDocument/2006/relationships" r:id="rId3"/>
          </a:graphicData>
        </a:graphic>
      </p:graphicFrame>
      <p:sp>
        <p:nvSpPr>
          <p:cNvPr id="19" name="D_3345156398facfcc"/>
          <p:cNvSpPr>
            <a:spLocks noGrp="1"/>
          </p:cNvSpPr>
          <p:nvPr>
            <p:ph type="body" sz="quarter" idx="12"/>
          </p:nvPr>
        </p:nvSpPr>
        <p:spPr>
          <a:xfrm>
            <a:off x="260577" y="5974442"/>
            <a:ext cx="6238875" cy="349251"/>
          </a:xfrm>
        </p:spPr>
        <p:txBody>
          <a:bodyPr/>
          <a:lstStyle/>
          <a:p>
            <a:r>
              <a:rPr lang="en-GB" sz="1000" dirty="0" smtClean="0"/>
              <a:t>Total responses : All stakeholders (2015: 73); (2014: 71)
Sheffield CCG</a:t>
            </a:r>
            <a:endParaRPr lang="en-GB" sz="1000" dirty="0"/>
          </a:p>
        </p:txBody>
      </p:sp>
      <p:graphicFrame>
        <p:nvGraphicFramePr>
          <p:cNvPr id="21" name="D_add37f5fa1581d66" hidden="1"/>
          <p:cNvGraphicFramePr/>
          <p:nvPr>
            <p:extLst>
              <p:ext uri="{D42A27DB-BD31-4B8C-83A1-F6EECF244321}">
                <p14:modId xmlns:p14="http://schemas.microsoft.com/office/powerpoint/2010/main" val="1250840605"/>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15820030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D_fad9b9fbe3b2afb2_CalcTable"/>
          <p:cNvGraphicFramePr>
            <a:graphicFrameLocks noGrp="1"/>
          </p:cNvGraphicFramePr>
          <p:nvPr>
            <p:extLst>
              <p:ext uri="{D42A27DB-BD31-4B8C-83A1-F6EECF244321}">
                <p14:modId xmlns:p14="http://schemas.microsoft.com/office/powerpoint/2010/main" val="4043022527"/>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53% (39)</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4" name="D_d232c88112c8afb2_CalcTable"/>
          <p:cNvGraphicFramePr>
            <a:graphicFrameLocks noGrp="1"/>
          </p:cNvGraphicFramePr>
          <p:nvPr>
            <p:extLst>
              <p:ext uri="{D42A27DB-BD31-4B8C-83A1-F6EECF244321}">
                <p14:modId xmlns:p14="http://schemas.microsoft.com/office/powerpoint/2010/main" val="632124182"/>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66% (47)</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5" name="D_fad9b9fbe3b2afb2" hidden="1"/>
          <p:cNvGraphicFramePr/>
          <p:nvPr>
            <p:extLst>
              <p:ext uri="{D42A27DB-BD31-4B8C-83A1-F6EECF244321}">
                <p14:modId xmlns:p14="http://schemas.microsoft.com/office/powerpoint/2010/main" val="484641084"/>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D_d232c88112c8afb2" hidden="1"/>
          <p:cNvGraphicFramePr/>
          <p:nvPr>
            <p:extLst>
              <p:ext uri="{D42A27DB-BD31-4B8C-83A1-F6EECF244321}">
                <p14:modId xmlns:p14="http://schemas.microsoft.com/office/powerpoint/2010/main" val="2940018872"/>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5851422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a:t>
            </a:r>
            <a:r>
              <a:rPr lang="en-GB" sz="2000" u="sng" dirty="0" smtClean="0"/>
              <a:t>way in which</a:t>
            </a:r>
            <a:r>
              <a:rPr lang="en-GB" sz="2000" dirty="0" smtClean="0"/>
              <a:t> the CCG commissions services…?</a:t>
            </a:r>
            <a:endParaRPr lang="en-GB" sz="2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a:t>
            </a:r>
            <a:r>
              <a:rPr lang="en-GB" sz="1600" b="0" i="0" dirty="0"/>
              <a:t>CCG effectively communicates its commissioning decisions with me</a:t>
            </a:r>
          </a:p>
        </p:txBody>
      </p:sp>
      <p:sp>
        <p:nvSpPr>
          <p:cNvPr id="17" name="TextBox 16"/>
          <p:cNvSpPr txBox="1"/>
          <p:nvPr/>
        </p:nvSpPr>
        <p:spPr>
          <a:xfrm>
            <a:off x="239470" y="1339829"/>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71748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4" name="TextBox 13"/>
          <p:cNvSpPr txBox="1"/>
          <p:nvPr/>
        </p:nvSpPr>
        <p:spPr>
          <a:xfrm>
            <a:off x="4398484" y="1339829"/>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2" name="D_289965530261b4c4_CalcTable"/>
          <p:cNvGraphicFramePr>
            <a:graphicFrameLocks noGrp="1"/>
          </p:cNvGraphicFramePr>
          <p:nvPr>
            <p:ph sz="quarter" idx="10"/>
            <p:extLst>
              <p:ext uri="{D42A27DB-BD31-4B8C-83A1-F6EECF244321}">
                <p14:modId xmlns:p14="http://schemas.microsoft.com/office/powerpoint/2010/main" val="2936016104"/>
              </p:ext>
            </p:extLst>
          </p:nvPr>
        </p:nvGraphicFramePr>
        <p:xfrm>
          <a:off x="4391825" y="1854347"/>
          <a:ext cx="5328592" cy="3806901"/>
        </p:xfrm>
        <a:graphic>
          <a:graphicData uri="http://schemas.openxmlformats.org/drawingml/2006/table">
            <a:tbl>
              <a:tblPr firstRow="1" bandRow="1">
                <a:tableStyleId>{ED083AE6-46FA-4A59-8FB0-9F97EB10719F}</a:tableStyleId>
              </a:tblPr>
              <a:tblGrid>
                <a:gridCol w="2073343"/>
                <a:gridCol w="648072"/>
                <a:gridCol w="1224136"/>
                <a:gridCol w="1383041"/>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51% (28)</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20% (11)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6"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1" name="D_b8e52192e42c0b48"/>
          <p:cNvGraphicFramePr/>
          <p:nvPr>
            <p:extLst>
              <p:ext uri="{D42A27DB-BD31-4B8C-83A1-F6EECF244321}">
                <p14:modId xmlns:p14="http://schemas.microsoft.com/office/powerpoint/2010/main" val="1467129554"/>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sp>
        <p:nvSpPr>
          <p:cNvPr id="23" name="D_3341a454d1f1d96a"/>
          <p:cNvSpPr>
            <a:spLocks noGrp="1"/>
          </p:cNvSpPr>
          <p:nvPr>
            <p:ph type="body" sz="quarter" idx="12"/>
          </p:nvPr>
        </p:nvSpPr>
        <p:spPr>
          <a:xfrm>
            <a:off x="260577" y="5974442"/>
            <a:ext cx="6238875" cy="349251"/>
          </a:xfrm>
        </p:spPr>
        <p:txBody>
          <a:bodyPr/>
          <a:lstStyle/>
          <a:p>
            <a:r>
              <a:rPr lang="en-GB" sz="1000" dirty="0" smtClean="0"/>
              <a:t>Total responses : All stakeholders (2015: 73); (2014: 71)
Sheffield CCG</a:t>
            </a:r>
            <a:endParaRPr lang="en-GB" sz="1000" dirty="0"/>
          </a:p>
        </p:txBody>
      </p:sp>
      <p:graphicFrame>
        <p:nvGraphicFramePr>
          <p:cNvPr id="24" name="D_289965530261b4c4" hidden="1"/>
          <p:cNvGraphicFramePr/>
          <p:nvPr>
            <p:extLst>
              <p:ext uri="{D42A27DB-BD31-4B8C-83A1-F6EECF244321}">
                <p14:modId xmlns:p14="http://schemas.microsoft.com/office/powerpoint/2010/main" val="1668197961"/>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115203923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_d89f4ee8c9b24783_CalcTable"/>
          <p:cNvGraphicFramePr>
            <a:graphicFrameLocks noGrp="1"/>
          </p:cNvGraphicFramePr>
          <p:nvPr>
            <p:extLst>
              <p:ext uri="{D42A27DB-BD31-4B8C-83A1-F6EECF244321}">
                <p14:modId xmlns:p14="http://schemas.microsoft.com/office/powerpoint/2010/main" val="4173347563"/>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49% (36)</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173c4a5d52588d83_CalcTable"/>
          <p:cNvGraphicFramePr>
            <a:graphicFrameLocks noGrp="1"/>
          </p:cNvGraphicFramePr>
          <p:nvPr>
            <p:extLst>
              <p:ext uri="{D42A27DB-BD31-4B8C-83A1-F6EECF244321}">
                <p14:modId xmlns:p14="http://schemas.microsoft.com/office/powerpoint/2010/main" val="3088570443"/>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59% (42)</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7" name="D_d89f4ee8c9b24783" hidden="1"/>
          <p:cNvGraphicFramePr/>
          <p:nvPr>
            <p:extLst>
              <p:ext uri="{D42A27DB-BD31-4B8C-83A1-F6EECF244321}">
                <p14:modId xmlns:p14="http://schemas.microsoft.com/office/powerpoint/2010/main" val="2497630236"/>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D_173c4a5d52588d83" hidden="1"/>
          <p:cNvGraphicFramePr/>
          <p:nvPr>
            <p:extLst>
              <p:ext uri="{D42A27DB-BD31-4B8C-83A1-F6EECF244321}">
                <p14:modId xmlns:p14="http://schemas.microsoft.com/office/powerpoint/2010/main" val="518653916"/>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1799442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a:t>
            </a:r>
            <a:br>
              <a:rPr lang="en-GB" sz="2000" dirty="0" smtClean="0"/>
            </a:br>
            <a:r>
              <a:rPr lang="en-GB" sz="2000" dirty="0" smtClean="0"/>
              <a:t>statements about the </a:t>
            </a:r>
            <a:r>
              <a:rPr lang="en-GB" sz="2000" u="sng" dirty="0" smtClean="0"/>
              <a:t>way in which</a:t>
            </a:r>
            <a:r>
              <a:rPr lang="en-GB" sz="2000" dirty="0" smtClean="0"/>
              <a:t> the CCG commissions services…?</a:t>
            </a:r>
            <a:endParaRPr lang="en-GB" sz="2000" dirty="0"/>
          </a:p>
        </p:txBody>
      </p:sp>
      <p:graphicFrame>
        <p:nvGraphicFramePr>
          <p:cNvPr id="9" name="D_26490bd9f7fdd3fb"/>
          <p:cNvGraphicFramePr/>
          <p:nvPr>
            <p:extLst>
              <p:ext uri="{D42A27DB-BD31-4B8C-83A1-F6EECF244321}">
                <p14:modId xmlns:p14="http://schemas.microsoft.com/office/powerpoint/2010/main" val="2003069000"/>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CCG’s plans will deliver continuous improvement in quality within the available resources</a:t>
            </a:r>
            <a:endParaRPr lang="en-GB" sz="1600" b="0" i="0" dirty="0"/>
          </a:p>
        </p:txBody>
      </p:sp>
      <p:sp>
        <p:nvSpPr>
          <p:cNvPr id="17" name="TextBox 16"/>
          <p:cNvSpPr txBox="1"/>
          <p:nvPr/>
        </p:nvSpPr>
        <p:spPr>
          <a:xfrm>
            <a:off x="239470" y="1335982"/>
            <a:ext cx="2330673" cy="246221"/>
          </a:xfrm>
          <a:prstGeom prst="rect">
            <a:avLst/>
          </a:prstGeom>
          <a:noFill/>
        </p:spPr>
        <p:txBody>
          <a:bodyPr wrap="square" lIns="0" tIns="0" rIns="0" bIns="0" rtlCol="0">
            <a:spAutoFit/>
          </a:bodyPr>
          <a:lstStyle/>
          <a:p>
            <a:pPr algn="l">
              <a:spcBef>
                <a:spcPts val="1200"/>
              </a:spcBef>
            </a:pPr>
            <a:r>
              <a:rPr lang="en-GB" sz="1600" b="1" dirty="0" smtClean="0">
                <a:solidFill>
                  <a:schemeClr val="accent4">
                    <a:lumMod val="75000"/>
                  </a:schemeClr>
                </a:solidFill>
              </a:rPr>
              <a:t>All </a:t>
            </a:r>
            <a:r>
              <a:rPr lang="en-GB" sz="1400" b="1" dirty="0" smtClean="0">
                <a:solidFill>
                  <a:schemeClr val="accent4">
                    <a:lumMod val="75000"/>
                  </a:schemeClr>
                </a:solidFill>
              </a:rPr>
              <a:t>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8"/>
            <a:ext cx="5699760" cy="4688451"/>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4" name="TextBox 13"/>
          <p:cNvSpPr txBox="1"/>
          <p:nvPr/>
        </p:nvSpPr>
        <p:spPr>
          <a:xfrm>
            <a:off x="4398484" y="1351370"/>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2" name="D_86845fdc7aad10a6_CalcTable"/>
          <p:cNvGraphicFramePr>
            <a:graphicFrameLocks noGrp="1"/>
          </p:cNvGraphicFramePr>
          <p:nvPr>
            <p:ph sz="quarter" idx="10"/>
            <p:extLst>
              <p:ext uri="{D42A27DB-BD31-4B8C-83A1-F6EECF244321}">
                <p14:modId xmlns:p14="http://schemas.microsoft.com/office/powerpoint/2010/main" val="1234891981"/>
              </p:ext>
            </p:extLst>
          </p:nvPr>
        </p:nvGraphicFramePr>
        <p:xfrm>
          <a:off x="4391824" y="1854347"/>
          <a:ext cx="5385711" cy="3806901"/>
        </p:xfrm>
        <a:graphic>
          <a:graphicData uri="http://schemas.openxmlformats.org/drawingml/2006/table">
            <a:tbl>
              <a:tblPr firstRow="1" bandRow="1">
                <a:tableStyleId>{ED083AE6-46FA-4A59-8FB0-9F97EB10719F}</a:tableStyleId>
              </a:tblPr>
              <a:tblGrid>
                <a:gridCol w="2095568"/>
                <a:gridCol w="655019"/>
                <a:gridCol w="1310038"/>
                <a:gridCol w="1325086"/>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44% (24)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18% (10)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6"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1" name="D_1c5b54da08b0fb0c"/>
          <p:cNvSpPr>
            <a:spLocks noGrp="1"/>
          </p:cNvSpPr>
          <p:nvPr>
            <p:ph type="body" sz="quarter" idx="12"/>
          </p:nvPr>
        </p:nvSpPr>
        <p:spPr>
          <a:xfrm>
            <a:off x="260577" y="5974442"/>
            <a:ext cx="6238875" cy="349251"/>
          </a:xfrm>
        </p:spPr>
        <p:txBody>
          <a:bodyPr/>
          <a:lstStyle/>
          <a:p>
            <a:r>
              <a:rPr lang="en-GB" sz="1000" dirty="0" smtClean="0"/>
              <a:t>Total responses : All stakeholders (2015: 73); (2014: 71)
Sheffield CCG</a:t>
            </a:r>
            <a:endParaRPr lang="en-GB" sz="1000" dirty="0"/>
          </a:p>
        </p:txBody>
      </p:sp>
      <p:graphicFrame>
        <p:nvGraphicFramePr>
          <p:cNvPr id="23" name="D_86845fdc7aad10a6" hidden="1"/>
          <p:cNvGraphicFramePr/>
          <p:nvPr>
            <p:extLst>
              <p:ext uri="{D42A27DB-BD31-4B8C-83A1-F6EECF244321}">
                <p14:modId xmlns:p14="http://schemas.microsoft.com/office/powerpoint/2010/main" val="189713233"/>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226958118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_f5e51b35d8fbb385_CalcTable"/>
          <p:cNvGraphicFramePr>
            <a:graphicFrameLocks noGrp="1"/>
          </p:cNvGraphicFramePr>
          <p:nvPr>
            <p:extLst>
              <p:ext uri="{D42A27DB-BD31-4B8C-83A1-F6EECF244321}">
                <p14:modId xmlns:p14="http://schemas.microsoft.com/office/powerpoint/2010/main" val="75404505"/>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44% (32)</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5" name="D_3c3fc53fdbb31385_CalcTable"/>
          <p:cNvGraphicFramePr>
            <a:graphicFrameLocks noGrp="1"/>
          </p:cNvGraphicFramePr>
          <p:nvPr>
            <p:extLst>
              <p:ext uri="{D42A27DB-BD31-4B8C-83A1-F6EECF244321}">
                <p14:modId xmlns:p14="http://schemas.microsoft.com/office/powerpoint/2010/main" val="220369002"/>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49% (35)</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f5e51b35d8fbb385" hidden="1"/>
          <p:cNvGraphicFramePr/>
          <p:nvPr>
            <p:extLst>
              <p:ext uri="{D42A27DB-BD31-4B8C-83A1-F6EECF244321}">
                <p14:modId xmlns:p14="http://schemas.microsoft.com/office/powerpoint/2010/main" val="2811783446"/>
              </p:ext>
            </p:extLst>
          </p:nvPr>
        </p:nvGraphicFramePr>
        <p:xfrm>
          <a:off x="128464" y="5126022"/>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3c3fc53fdbb31385" hidden="1"/>
          <p:cNvGraphicFramePr/>
          <p:nvPr>
            <p:extLst>
              <p:ext uri="{D42A27DB-BD31-4B8C-83A1-F6EECF244321}">
                <p14:modId xmlns:p14="http://schemas.microsoft.com/office/powerpoint/2010/main" val="1352241661"/>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9947751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16b233a0d7624192"/>
          <p:cNvGraphicFramePr/>
          <p:nvPr>
            <p:extLst>
              <p:ext uri="{D42A27DB-BD31-4B8C-83A1-F6EECF244321}">
                <p14:modId xmlns:p14="http://schemas.microsoft.com/office/powerpoint/2010/main" val="3531673929"/>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595369" cy="785794"/>
          </a:xfrm>
        </p:spPr>
        <p:txBody>
          <a:bodyPr anchor="ctr"/>
          <a:lstStyle/>
          <a:p>
            <a:r>
              <a:rPr lang="en-GB" sz="2000" dirty="0" smtClean="0"/>
              <a:t>How satisfied or dissatisfied are you with the steps taken by the CCG to </a:t>
            </a:r>
            <a:r>
              <a:rPr lang="en-GB" sz="2000" u="sng" dirty="0" smtClean="0"/>
              <a:t>engage</a:t>
            </a:r>
            <a:r>
              <a:rPr lang="en-GB" sz="2000" dirty="0" smtClean="0"/>
              <a:t> with patients and the public?</a:t>
            </a:r>
            <a:endParaRPr lang="en-GB" sz="2000" dirty="0"/>
          </a:p>
        </p:txBody>
      </p:sp>
      <p:sp>
        <p:nvSpPr>
          <p:cNvPr id="10" name="D_3f0bba7800f780db"/>
          <p:cNvSpPr>
            <a:spLocks noGrp="1"/>
          </p:cNvSpPr>
          <p:nvPr>
            <p:ph type="body" sz="quarter" idx="12"/>
          </p:nvPr>
        </p:nvSpPr>
        <p:spPr>
          <a:xfrm>
            <a:off x="246063" y="5974442"/>
            <a:ext cx="6238875" cy="349251"/>
          </a:xfrm>
        </p:spPr>
        <p:txBody>
          <a:bodyPr/>
          <a:lstStyle/>
          <a:p>
            <a:r>
              <a:rPr lang="en-GB" sz="1000" dirty="0" smtClean="0"/>
              <a:t>Total responses : All HealthWatch and patient group stakeholders (2)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72281282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07522" y="980728"/>
            <a:ext cx="5249534" cy="246221"/>
          </a:xfrm>
          <a:prstGeom prst="rect">
            <a:avLst/>
          </a:prstGeom>
          <a:noFill/>
        </p:spPr>
        <p:txBody>
          <a:bodyPr wrap="square" lIns="0" tIns="0" rIns="0" bIns="0" rtlCol="0">
            <a:spAutoFit/>
          </a:bodyPr>
          <a:lstStyle/>
          <a:p>
            <a:pPr algn="l">
              <a:spcBef>
                <a:spcPts val="1200"/>
              </a:spcBef>
            </a:pPr>
            <a:r>
              <a:rPr lang="en-GB" sz="1600" b="1" dirty="0" smtClean="0">
                <a:solidFill>
                  <a:schemeClr val="accent4">
                    <a:lumMod val="75000"/>
                  </a:schemeClr>
                </a:solidFill>
              </a:rPr>
              <a:t>All </a:t>
            </a:r>
            <a:r>
              <a:rPr lang="en-GB" sz="1600" b="1" dirty="0" err="1" smtClean="0">
                <a:solidFill>
                  <a:schemeClr val="accent4">
                    <a:lumMod val="75000"/>
                  </a:schemeClr>
                </a:solidFill>
              </a:rPr>
              <a:t>HealthWatch</a:t>
            </a:r>
            <a:r>
              <a:rPr lang="en-GB" sz="1600" b="1" dirty="0" smtClean="0">
                <a:solidFill>
                  <a:schemeClr val="accent4">
                    <a:lumMod val="75000"/>
                  </a:schemeClr>
                </a:solidFill>
              </a:rPr>
              <a:t> and patient group stakeholders</a:t>
            </a:r>
            <a:endParaRPr lang="en-GB" sz="1400" b="1" dirty="0" smtClean="0">
              <a:solidFill>
                <a:schemeClr val="accent4">
                  <a:lumMod val="75000"/>
                </a:schemeClr>
              </a:solidFill>
            </a:endParaRPr>
          </a:p>
        </p:txBody>
      </p:sp>
    </p:spTree>
    <p:extLst>
      <p:ext uri="{BB962C8B-B14F-4D97-AF65-F5344CB8AC3E}">
        <p14:creationId xmlns:p14="http://schemas.microsoft.com/office/powerpoint/2010/main" val="38078527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51ca4c9d02ccaa1e"/>
          <p:cNvGraphicFramePr/>
          <p:nvPr>
            <p:extLst>
              <p:ext uri="{D42A27DB-BD31-4B8C-83A1-F6EECF244321}">
                <p14:modId xmlns:p14="http://schemas.microsoft.com/office/powerpoint/2010/main" val="3134767636"/>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595369" cy="785794"/>
          </a:xfrm>
        </p:spPr>
        <p:txBody>
          <a:bodyPr anchor="ctr"/>
          <a:lstStyle/>
          <a:p>
            <a:r>
              <a:rPr lang="en-GB" sz="2000" dirty="0" smtClean="0"/>
              <a:t>To what extent, if at all, do you feel that the CCG has engaged with seldom heard groups?</a:t>
            </a:r>
            <a:endParaRPr lang="en-GB" sz="2000" dirty="0"/>
          </a:p>
        </p:txBody>
      </p:sp>
      <p:sp>
        <p:nvSpPr>
          <p:cNvPr id="10" name="D_61e3ffd158c6f52f"/>
          <p:cNvSpPr>
            <a:spLocks noGrp="1"/>
          </p:cNvSpPr>
          <p:nvPr>
            <p:ph type="body" sz="quarter" idx="12"/>
          </p:nvPr>
        </p:nvSpPr>
        <p:spPr>
          <a:xfrm>
            <a:off x="260577" y="5988956"/>
            <a:ext cx="6238875" cy="349251"/>
          </a:xfrm>
        </p:spPr>
        <p:txBody>
          <a:bodyPr/>
          <a:lstStyle/>
          <a:p>
            <a:r>
              <a:rPr lang="en-GB" sz="1000" dirty="0" smtClean="0"/>
              <a:t>Total responses : All HealthWatch and patient group stakeholders (2)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24001347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07522" y="980728"/>
            <a:ext cx="5249534" cy="246221"/>
          </a:xfrm>
          <a:prstGeom prst="rect">
            <a:avLst/>
          </a:prstGeom>
          <a:noFill/>
        </p:spPr>
        <p:txBody>
          <a:bodyPr wrap="square" lIns="0" tIns="0" rIns="0" bIns="0" rtlCol="0">
            <a:spAutoFit/>
          </a:bodyPr>
          <a:lstStyle/>
          <a:p>
            <a:pPr algn="l">
              <a:spcBef>
                <a:spcPts val="1200"/>
              </a:spcBef>
            </a:pPr>
            <a:r>
              <a:rPr lang="en-GB" sz="1600" b="1" dirty="0" smtClean="0">
                <a:solidFill>
                  <a:schemeClr val="accent4">
                    <a:lumMod val="75000"/>
                  </a:schemeClr>
                </a:solidFill>
              </a:rPr>
              <a:t>All </a:t>
            </a:r>
            <a:r>
              <a:rPr lang="en-GB" sz="1600" b="1" dirty="0" err="1" smtClean="0">
                <a:solidFill>
                  <a:schemeClr val="accent4">
                    <a:lumMod val="75000"/>
                  </a:schemeClr>
                </a:solidFill>
              </a:rPr>
              <a:t>HealthWatch</a:t>
            </a:r>
            <a:r>
              <a:rPr lang="en-GB" sz="1600" b="1" dirty="0" smtClean="0">
                <a:solidFill>
                  <a:schemeClr val="accent4">
                    <a:lumMod val="75000"/>
                  </a:schemeClr>
                </a:solidFill>
              </a:rPr>
              <a:t> and patient group stakeholders</a:t>
            </a:r>
            <a:endParaRPr lang="en-GB" sz="1400" b="1" dirty="0" smtClean="0">
              <a:solidFill>
                <a:schemeClr val="accent4">
                  <a:lumMod val="75000"/>
                </a:schemeClr>
              </a:solidFill>
            </a:endParaRPr>
          </a:p>
        </p:txBody>
      </p:sp>
    </p:spTree>
    <p:extLst>
      <p:ext uri="{BB962C8B-B14F-4D97-AF65-F5344CB8AC3E}">
        <p14:creationId xmlns:p14="http://schemas.microsoft.com/office/powerpoint/2010/main" val="114975271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9387457" cy="785794"/>
          </a:xfrm>
        </p:spPr>
        <p:txBody>
          <a:bodyPr anchor="ctr"/>
          <a:lstStyle/>
          <a:p>
            <a:r>
              <a:rPr lang="en-GB" sz="2000" dirty="0"/>
              <a:t>To what extent do you agree or disagree with the following </a:t>
            </a:r>
            <a:r>
              <a:rPr lang="en-GB" sz="2000" dirty="0" smtClean="0"/>
              <a:t/>
            </a:r>
            <a:br>
              <a:rPr lang="en-GB" sz="2000" dirty="0" smtClean="0"/>
            </a:br>
            <a:r>
              <a:rPr lang="en-GB" sz="2000" dirty="0" smtClean="0"/>
              <a:t>statements…?</a:t>
            </a:r>
            <a:endParaRPr lang="en-GB" sz="2000" dirty="0"/>
          </a:p>
        </p:txBody>
      </p:sp>
      <p:graphicFrame>
        <p:nvGraphicFramePr>
          <p:cNvPr id="10" name="D_d445db05cf5a17cd"/>
          <p:cNvGraphicFramePr>
            <a:graphicFrameLocks noGrp="1"/>
          </p:cNvGraphicFramePr>
          <p:nvPr>
            <p:ph sz="quarter" idx="10"/>
            <p:extLst>
              <p:ext uri="{D42A27DB-BD31-4B8C-83A1-F6EECF244321}">
                <p14:modId xmlns:p14="http://schemas.microsoft.com/office/powerpoint/2010/main" val="2893481268"/>
              </p:ext>
            </p:extLst>
          </p:nvPr>
        </p:nvGraphicFramePr>
        <p:xfrm>
          <a:off x="-61712" y="980728"/>
          <a:ext cx="7560841" cy="50584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2698939268"/>
              </p:ext>
            </p:extLst>
          </p:nvPr>
        </p:nvGraphicFramePr>
        <p:xfrm>
          <a:off x="7959" y="1844824"/>
          <a:ext cx="2936776" cy="3932863"/>
        </p:xfrm>
        <a:graphic>
          <a:graphicData uri="http://schemas.openxmlformats.org/drawingml/2006/table">
            <a:tbl>
              <a:tblPr firstRow="1" bandRow="1">
                <a:tableStyleId>{2D5ABB26-0587-4C30-8999-92F81FD0307C}</a:tableStyleId>
              </a:tblPr>
              <a:tblGrid>
                <a:gridCol w="2936776"/>
              </a:tblGrid>
              <a:tr h="2016224">
                <a:tc>
                  <a:txBody>
                    <a:bodyPr/>
                    <a:lstStyle/>
                    <a:p>
                      <a:pPr algn="r"/>
                      <a:r>
                        <a:rPr lang="en-GB" sz="1100" b="0" dirty="0" smtClean="0"/>
                        <a:t>The</a:t>
                      </a:r>
                      <a:r>
                        <a:rPr lang="en-GB" sz="1100" b="0" baseline="0" dirty="0" smtClean="0"/>
                        <a:t> CCG’s commissioning decisions are open and transparent so patients and the public are able to understand how decisions have been made if they want to</a:t>
                      </a:r>
                      <a:endParaRPr lang="en-GB" sz="1100" b="0" dirty="0"/>
                    </a:p>
                  </a:txBody>
                  <a:tcPr marL="108000" marR="108000" marT="108000" marB="108000" anchor="ctr"/>
                </a:tc>
              </a:tr>
              <a:tr h="1916639">
                <a:tc>
                  <a:txBody>
                    <a:bodyPr/>
                    <a:lstStyle/>
                    <a:p>
                      <a:pPr algn="r"/>
                      <a:r>
                        <a:rPr lang="en-GB" sz="1100" dirty="0" smtClean="0">
                          <a:solidFill>
                            <a:schemeClr val="tx1"/>
                          </a:solidFill>
                        </a:rPr>
                        <a:t>Patients</a:t>
                      </a:r>
                      <a:r>
                        <a:rPr lang="en-GB" sz="1100" baseline="0" dirty="0" smtClean="0">
                          <a:solidFill>
                            <a:schemeClr val="tx1"/>
                          </a:solidFill>
                        </a:rPr>
                        <a:t> and the public have the opportunity to input into the CCG’s commissioning decisions</a:t>
                      </a:r>
                      <a:endParaRPr lang="en-GB" sz="1100" dirty="0">
                        <a:solidFill>
                          <a:schemeClr val="tx1"/>
                        </a:solidFill>
                      </a:endParaRPr>
                    </a:p>
                  </a:txBody>
                  <a:tcPr marL="108000" marR="108000" marT="108000" marB="108000" anchor="ctr"/>
                </a:tc>
              </a:tr>
            </a:tbl>
          </a:graphicData>
        </a:graphic>
      </p:graphicFrame>
      <p:graphicFrame>
        <p:nvGraphicFramePr>
          <p:cNvPr id="26" name="D_c8eabb0c695e95ef"/>
          <p:cNvGraphicFramePr>
            <a:graphicFrameLocks/>
          </p:cNvGraphicFramePr>
          <p:nvPr>
            <p:extLst>
              <p:ext uri="{D42A27DB-BD31-4B8C-83A1-F6EECF244321}">
                <p14:modId xmlns:p14="http://schemas.microsoft.com/office/powerpoint/2010/main" val="2954259765"/>
              </p:ext>
            </p:extLst>
          </p:nvPr>
        </p:nvGraphicFramePr>
        <p:xfrm>
          <a:off x="7761312" y="764705"/>
          <a:ext cx="1872209" cy="5041914"/>
        </p:xfrm>
        <a:graphic>
          <a:graphicData uri="http://schemas.openxmlformats.org/drawingml/2006/table">
            <a:tbl>
              <a:tblPr firstRow="1" bandRow="1">
                <a:noFill/>
                <a:tableStyleId>{ED083AE6-46FA-4A59-8FB0-9F97EB10719F}</a:tableStyleId>
              </a:tblPr>
              <a:tblGrid>
                <a:gridCol w="484394"/>
                <a:gridCol w="451711"/>
                <a:gridCol w="468052"/>
                <a:gridCol w="468052"/>
              </a:tblGrid>
              <a:tr h="541101">
                <a:tc gridSpan="4">
                  <a:txBody>
                    <a:bodyPr/>
                    <a:lstStyle/>
                    <a:p>
                      <a:pPr algn="ctr"/>
                      <a:r>
                        <a:rPr lang="en-GB" sz="1200" dirty="0" smtClean="0"/>
                        <a:t>Number</a:t>
                      </a:r>
                      <a:endParaRPr lang="en-GB" sz="1200" dirty="0"/>
                    </a:p>
                  </a:txBody>
                  <a:tcPr marL="108000" marR="108000" marT="108000" marB="1080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GB" sz="1200" dirty="0"/>
                    </a:p>
                  </a:txBody>
                  <a:tcPr marL="108000" marR="108000" marT="108000" marB="108000" anchor="ctr"/>
                </a:tc>
                <a:tc hMerge="1">
                  <a:txBody>
                    <a:bodyPr/>
                    <a:lstStyle/>
                    <a:p>
                      <a:pPr algn="ctr"/>
                      <a:endParaRPr lang="en-GB" sz="1200" dirty="0"/>
                    </a:p>
                  </a:txBody>
                  <a:tcPr marL="108000" marR="108000" marT="108000" marB="108000" anchor="ctr"/>
                </a:tc>
                <a:tc hMerge="1">
                  <a:txBody>
                    <a:bodyPr/>
                    <a:lstStyle/>
                    <a:p>
                      <a:pPr algn="l"/>
                      <a:endParaRPr lang="en-GB" sz="1200" dirty="0"/>
                    </a:p>
                  </a:txBody>
                  <a:tcPr marL="108000" marR="108000" marT="108000" marB="108000" anchor="ctr"/>
                </a:tc>
              </a:tr>
              <a:tr h="417258">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6F9D6B"/>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AA3848"/>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4"/>
                    </a:solidFill>
                  </a:tcPr>
                </a:tc>
              </a:tr>
              <a:tr h="2209992">
                <a:tc>
                  <a:txBody>
                    <a:bodyPr/>
                    <a:lstStyle/>
                    <a:p>
                      <a:pPr algn="ctr"/>
                      <a:r>
                        <a:rPr lang="en-GB" sz="1200" dirty="0" smtClean="0">
                          <a:solidFill>
                            <a:schemeClr val="tx1">
                              <a:lumMod val="75000"/>
                              <a:lumOff val="25000"/>
                            </a:schemeClr>
                          </a:solidFill>
                        </a:rPr>
                        <a:t>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873563">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2</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D_5cb42e507a85be9c"/>
          <p:cNvSpPr>
            <a:spLocks noGrp="1"/>
          </p:cNvSpPr>
          <p:nvPr>
            <p:ph type="body" sz="quarter" idx="12"/>
          </p:nvPr>
        </p:nvSpPr>
        <p:spPr>
          <a:xfrm>
            <a:off x="260577" y="5974442"/>
            <a:ext cx="6238875" cy="349251"/>
          </a:xfrm>
        </p:spPr>
        <p:txBody>
          <a:bodyPr/>
          <a:lstStyle/>
          <a:p>
            <a:r>
              <a:rPr lang="en-GB" sz="1000" dirty="0" smtClean="0"/>
              <a:t>Total responses : All HealthWatch and patient group stakeholders (2)
Sheffield CCG</a:t>
            </a:r>
            <a:endParaRPr lang="en-GB" sz="1000" dirty="0"/>
          </a:p>
        </p:txBody>
      </p:sp>
      <p:sp>
        <p:nvSpPr>
          <p:cNvPr id="12"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296305697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07522" y="980728"/>
            <a:ext cx="5249534" cy="246221"/>
          </a:xfrm>
          <a:prstGeom prst="rect">
            <a:avLst/>
          </a:prstGeom>
          <a:noFill/>
        </p:spPr>
        <p:txBody>
          <a:bodyPr wrap="square" lIns="0" tIns="0" rIns="0" bIns="0" rtlCol="0">
            <a:spAutoFit/>
          </a:bodyPr>
          <a:lstStyle/>
          <a:p>
            <a:pPr algn="l">
              <a:spcBef>
                <a:spcPts val="1200"/>
              </a:spcBef>
            </a:pPr>
            <a:r>
              <a:rPr lang="en-GB" sz="1600" b="1" dirty="0" smtClean="0">
                <a:solidFill>
                  <a:schemeClr val="accent4">
                    <a:lumMod val="75000"/>
                  </a:schemeClr>
                </a:solidFill>
              </a:rPr>
              <a:t>All </a:t>
            </a:r>
            <a:r>
              <a:rPr lang="en-GB" sz="1600" b="1" dirty="0" err="1" smtClean="0">
                <a:solidFill>
                  <a:schemeClr val="accent4">
                    <a:lumMod val="75000"/>
                  </a:schemeClr>
                </a:solidFill>
              </a:rPr>
              <a:t>HealthWatch</a:t>
            </a:r>
            <a:r>
              <a:rPr lang="en-GB" sz="1600" b="1" dirty="0" smtClean="0">
                <a:solidFill>
                  <a:schemeClr val="accent4">
                    <a:lumMod val="75000"/>
                  </a:schemeClr>
                </a:solidFill>
              </a:rPr>
              <a:t> and patient group stakeholders</a:t>
            </a:r>
            <a:endParaRPr lang="en-GB" sz="1400" b="1" dirty="0" smtClean="0">
              <a:solidFill>
                <a:schemeClr val="accent4">
                  <a:lumMod val="75000"/>
                </a:schemeClr>
              </a:solidFill>
            </a:endParaRPr>
          </a:p>
        </p:txBody>
      </p:sp>
    </p:spTree>
    <p:extLst>
      <p:ext uri="{BB962C8B-B14F-4D97-AF65-F5344CB8AC3E}">
        <p14:creationId xmlns:p14="http://schemas.microsoft.com/office/powerpoint/2010/main" val="361132231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statements…?</a:t>
            </a:r>
            <a:endParaRPr lang="en-GB" sz="2000" dirty="0"/>
          </a:p>
        </p:txBody>
      </p:sp>
      <p:graphicFrame>
        <p:nvGraphicFramePr>
          <p:cNvPr id="9" name="D_a310bfa7c56989f9"/>
          <p:cNvGraphicFramePr/>
          <p:nvPr>
            <p:extLst>
              <p:ext uri="{D42A27DB-BD31-4B8C-83A1-F6EECF244321}">
                <p14:modId xmlns:p14="http://schemas.microsoft.com/office/powerpoint/2010/main" val="2579201631"/>
              </p:ext>
            </p:extLst>
          </p:nvPr>
        </p:nvGraphicFramePr>
        <p:xfrm>
          <a:off x="0" y="1556792"/>
          <a:ext cx="9906000" cy="446449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3"/>
          <p:cNvSpPr>
            <a:spLocks noGrp="1"/>
          </p:cNvSpPr>
          <p:nvPr>
            <p:ph type="body" sz="quarter" idx="11"/>
          </p:nvPr>
        </p:nvSpPr>
        <p:spPr>
          <a:xfrm>
            <a:off x="0" y="837962"/>
            <a:ext cx="9906000" cy="637849"/>
          </a:xfrm>
          <a:solidFill>
            <a:schemeClr val="accent2">
              <a:lumMod val="75000"/>
            </a:schemeClr>
          </a:solidFill>
        </p:spPr>
        <p:txBody>
          <a:bodyPr/>
          <a:lstStyle/>
          <a:p>
            <a:r>
              <a:rPr lang="en-GB" sz="1600" b="0" i="0" dirty="0" smtClean="0"/>
              <a:t>The CCG’s commissioning decisions are open and transparent so patients and the public are able to understand how decisions have been made if they want to</a:t>
            </a:r>
            <a:endParaRPr lang="en-GB" sz="1600" b="0" i="0" dirty="0"/>
          </a:p>
        </p:txBody>
      </p:sp>
      <p:sp>
        <p:nvSpPr>
          <p:cNvPr id="8" name="D_e1c14941b3677dfa"/>
          <p:cNvSpPr>
            <a:spLocks noGrp="1"/>
          </p:cNvSpPr>
          <p:nvPr>
            <p:ph type="body" sz="quarter" idx="12"/>
          </p:nvPr>
        </p:nvSpPr>
        <p:spPr>
          <a:xfrm>
            <a:off x="260578" y="5988956"/>
            <a:ext cx="6238875" cy="349251"/>
          </a:xfrm>
        </p:spPr>
        <p:txBody>
          <a:bodyPr/>
          <a:lstStyle/>
          <a:p>
            <a:r>
              <a:rPr lang="en-GB" sz="1000" dirty="0" smtClean="0"/>
              <a:t>Total responses : All HealthWatch and patient group stakeholders (2)
Sheffield CCG</a:t>
            </a:r>
            <a:endParaRPr lang="en-GB" sz="1000" dirty="0"/>
          </a:p>
        </p:txBody>
      </p:sp>
      <p:sp>
        <p:nvSpPr>
          <p:cNvPr id="10"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251723696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07522" y="1556792"/>
            <a:ext cx="5249534" cy="246221"/>
          </a:xfrm>
          <a:prstGeom prst="rect">
            <a:avLst/>
          </a:prstGeom>
          <a:noFill/>
        </p:spPr>
        <p:txBody>
          <a:bodyPr wrap="square" lIns="0" tIns="0" rIns="0" bIns="0" rtlCol="0">
            <a:spAutoFit/>
          </a:bodyPr>
          <a:lstStyle/>
          <a:p>
            <a:pPr algn="l">
              <a:spcBef>
                <a:spcPts val="1200"/>
              </a:spcBef>
            </a:pPr>
            <a:r>
              <a:rPr lang="en-GB" sz="1600" b="1" dirty="0" smtClean="0">
                <a:solidFill>
                  <a:schemeClr val="accent4">
                    <a:lumMod val="75000"/>
                  </a:schemeClr>
                </a:solidFill>
              </a:rPr>
              <a:t>All </a:t>
            </a:r>
            <a:r>
              <a:rPr lang="en-GB" sz="1600" b="1" dirty="0" err="1" smtClean="0">
                <a:solidFill>
                  <a:schemeClr val="accent4">
                    <a:lumMod val="75000"/>
                  </a:schemeClr>
                </a:solidFill>
              </a:rPr>
              <a:t>HealthWatch</a:t>
            </a:r>
            <a:r>
              <a:rPr lang="en-GB" sz="1600" b="1" dirty="0" smtClean="0">
                <a:solidFill>
                  <a:schemeClr val="accent4">
                    <a:lumMod val="75000"/>
                  </a:schemeClr>
                </a:solidFill>
              </a:rPr>
              <a:t> and patient group stakeholders</a:t>
            </a:r>
            <a:endParaRPr lang="en-GB" sz="1400" b="1" dirty="0" smtClean="0">
              <a:solidFill>
                <a:schemeClr val="accent4">
                  <a:lumMod val="75000"/>
                </a:schemeClr>
              </a:solidFill>
            </a:endParaRPr>
          </a:p>
        </p:txBody>
      </p:sp>
    </p:spTree>
    <p:extLst>
      <p:ext uri="{BB962C8B-B14F-4D97-AF65-F5344CB8AC3E}">
        <p14:creationId xmlns:p14="http://schemas.microsoft.com/office/powerpoint/2010/main" val="278207432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statements…?</a:t>
            </a:r>
            <a:endParaRPr lang="en-GB" sz="2000" dirty="0"/>
          </a:p>
        </p:txBody>
      </p:sp>
      <p:graphicFrame>
        <p:nvGraphicFramePr>
          <p:cNvPr id="9" name="D_4e61461e731a0b11"/>
          <p:cNvGraphicFramePr/>
          <p:nvPr>
            <p:extLst>
              <p:ext uri="{D42A27DB-BD31-4B8C-83A1-F6EECF244321}">
                <p14:modId xmlns:p14="http://schemas.microsoft.com/office/powerpoint/2010/main" val="59541819"/>
              </p:ext>
            </p:extLst>
          </p:nvPr>
        </p:nvGraphicFramePr>
        <p:xfrm>
          <a:off x="0" y="1321598"/>
          <a:ext cx="9906000" cy="469969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Patients and the public have the opportunity to input into the CCG’s commissioning decisions</a:t>
            </a:r>
            <a:endParaRPr lang="en-GB" sz="1600" b="0" i="0" dirty="0"/>
          </a:p>
        </p:txBody>
      </p:sp>
      <p:sp>
        <p:nvSpPr>
          <p:cNvPr id="10" name="D_f75dff0fd2980b11"/>
          <p:cNvSpPr>
            <a:spLocks noGrp="1"/>
          </p:cNvSpPr>
          <p:nvPr>
            <p:ph type="body" sz="quarter" idx="12"/>
          </p:nvPr>
        </p:nvSpPr>
        <p:spPr>
          <a:xfrm>
            <a:off x="260577" y="5974442"/>
            <a:ext cx="6238875" cy="349251"/>
          </a:xfrm>
        </p:spPr>
        <p:txBody>
          <a:bodyPr/>
          <a:lstStyle/>
          <a:p>
            <a:r>
              <a:rPr lang="en-GB" sz="1000" dirty="0" smtClean="0"/>
              <a:t>Total responses : All HealthWatch and patient group stakeholders (2)
Sheffield CCG</a:t>
            </a:r>
            <a:endParaRPr lang="en-GB" sz="1000" dirty="0"/>
          </a:p>
        </p:txBody>
      </p:sp>
      <p:sp>
        <p:nvSpPr>
          <p:cNvPr id="8"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84978247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05538" y="1310571"/>
            <a:ext cx="5249534" cy="246221"/>
          </a:xfrm>
          <a:prstGeom prst="rect">
            <a:avLst/>
          </a:prstGeom>
          <a:noFill/>
        </p:spPr>
        <p:txBody>
          <a:bodyPr wrap="square" lIns="0" tIns="0" rIns="0" bIns="0" rtlCol="0">
            <a:spAutoFit/>
          </a:bodyPr>
          <a:lstStyle/>
          <a:p>
            <a:pPr algn="l">
              <a:spcBef>
                <a:spcPts val="1200"/>
              </a:spcBef>
            </a:pPr>
            <a:r>
              <a:rPr lang="en-GB" sz="1600" b="1" dirty="0" smtClean="0">
                <a:solidFill>
                  <a:schemeClr val="accent4">
                    <a:lumMod val="75000"/>
                  </a:schemeClr>
                </a:solidFill>
              </a:rPr>
              <a:t>All </a:t>
            </a:r>
            <a:r>
              <a:rPr lang="en-GB" sz="1600" b="1" dirty="0" err="1" smtClean="0">
                <a:solidFill>
                  <a:schemeClr val="accent4">
                    <a:lumMod val="75000"/>
                  </a:schemeClr>
                </a:solidFill>
              </a:rPr>
              <a:t>HealthWatch</a:t>
            </a:r>
            <a:r>
              <a:rPr lang="en-GB" sz="1600" b="1" dirty="0" smtClean="0">
                <a:solidFill>
                  <a:schemeClr val="accent4">
                    <a:lumMod val="75000"/>
                  </a:schemeClr>
                </a:solidFill>
              </a:rPr>
              <a:t> and patient group stakeholders</a:t>
            </a:r>
            <a:endParaRPr lang="en-GB" sz="1400" b="1" dirty="0" smtClean="0">
              <a:solidFill>
                <a:schemeClr val="accent4">
                  <a:lumMod val="75000"/>
                </a:schemeClr>
              </a:solidFill>
            </a:endParaRPr>
          </a:p>
        </p:txBody>
      </p:sp>
    </p:spTree>
    <p:extLst>
      <p:ext uri="{BB962C8B-B14F-4D97-AF65-F5344CB8AC3E}">
        <p14:creationId xmlns:p14="http://schemas.microsoft.com/office/powerpoint/2010/main" val="30905707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d627c76847af84be"/>
          <p:cNvGraphicFramePr/>
          <p:nvPr>
            <p:extLst>
              <p:ext uri="{D42A27DB-BD31-4B8C-83A1-F6EECF244321}">
                <p14:modId xmlns:p14="http://schemas.microsoft.com/office/powerpoint/2010/main" val="397604099"/>
              </p:ext>
            </p:extLst>
          </p:nvPr>
        </p:nvGraphicFramePr>
        <p:xfrm>
          <a:off x="56456" y="1031830"/>
          <a:ext cx="9649072" cy="49894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that the CCG listens to and acts on any concerns, complaints or issues that are raised?</a:t>
            </a:r>
            <a:endParaRPr lang="en-GB" sz="2000" dirty="0"/>
          </a:p>
        </p:txBody>
      </p:sp>
      <p:sp>
        <p:nvSpPr>
          <p:cNvPr id="10" name="D_a9c8cec53a3e64be"/>
          <p:cNvSpPr>
            <a:spLocks noGrp="1"/>
          </p:cNvSpPr>
          <p:nvPr>
            <p:ph type="body" sz="quarter" idx="12"/>
          </p:nvPr>
        </p:nvSpPr>
        <p:spPr>
          <a:xfrm>
            <a:off x="246063" y="5974442"/>
            <a:ext cx="6238875" cy="349251"/>
          </a:xfrm>
        </p:spPr>
        <p:txBody>
          <a:bodyPr/>
          <a:lstStyle/>
          <a:p>
            <a:r>
              <a:rPr lang="en-GB" sz="1000" dirty="0" smtClean="0"/>
              <a:t>Total responses : All HealthWatch and patient group stakeholders (2)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10875125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71754" y="908720"/>
            <a:ext cx="5249534" cy="246221"/>
          </a:xfrm>
          <a:prstGeom prst="rect">
            <a:avLst/>
          </a:prstGeom>
          <a:noFill/>
        </p:spPr>
        <p:txBody>
          <a:bodyPr wrap="square" lIns="0" tIns="0" rIns="0" bIns="0" rtlCol="0">
            <a:spAutoFit/>
          </a:bodyPr>
          <a:lstStyle/>
          <a:p>
            <a:pPr algn="l">
              <a:spcBef>
                <a:spcPts val="1200"/>
              </a:spcBef>
            </a:pPr>
            <a:r>
              <a:rPr lang="en-GB" sz="1600" b="1" dirty="0" smtClean="0">
                <a:solidFill>
                  <a:schemeClr val="accent4">
                    <a:lumMod val="75000"/>
                  </a:schemeClr>
                </a:solidFill>
              </a:rPr>
              <a:t>All </a:t>
            </a:r>
            <a:r>
              <a:rPr lang="en-GB" sz="1600" b="1" dirty="0" err="1" smtClean="0">
                <a:solidFill>
                  <a:schemeClr val="accent4">
                    <a:lumMod val="75000"/>
                  </a:schemeClr>
                </a:solidFill>
              </a:rPr>
              <a:t>HealthWatch</a:t>
            </a:r>
            <a:r>
              <a:rPr lang="en-GB" sz="1600" b="1" dirty="0" smtClean="0">
                <a:solidFill>
                  <a:schemeClr val="accent4">
                    <a:lumMod val="75000"/>
                  </a:schemeClr>
                </a:solidFill>
              </a:rPr>
              <a:t> and patient group stakeholders</a:t>
            </a:r>
            <a:endParaRPr lang="en-GB" sz="1400" b="1" dirty="0" smtClean="0">
              <a:solidFill>
                <a:schemeClr val="accent4">
                  <a:lumMod val="75000"/>
                </a:schemeClr>
              </a:solidFill>
            </a:endParaRPr>
          </a:p>
        </p:txBody>
      </p:sp>
    </p:spTree>
    <p:extLst>
      <p:ext uri="{BB962C8B-B14F-4D97-AF65-F5344CB8AC3E}">
        <p14:creationId xmlns:p14="http://schemas.microsoft.com/office/powerpoint/2010/main" val="35308200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5400000">
            <a:off x="3562900" y="12879"/>
            <a:ext cx="5500951" cy="7185248"/>
          </a:xfrm>
          <a:prstGeom prst="rect">
            <a:avLst/>
          </a:prstGeom>
          <a:solidFill>
            <a:srgbClr val="76B4FE"/>
          </a:solidFill>
          <a:ln w="9525" cap="flat" cmpd="sng" algn="ctr">
            <a:noFill/>
            <a:prstDash val="solid"/>
            <a:round/>
            <a:headEnd type="none" w="med" len="med"/>
            <a:tailEnd type="none" w="med" len="med"/>
          </a:ln>
          <a:effectLst/>
        </p:spPr>
        <p:txBody>
          <a:bodyPr rot="0" spcFirstLastPara="0" vertOverflow="overflow" horzOverflow="overflow" vert="horz" wrap="square" lIns="90000" tIns="72000" rIns="90000" bIns="72000" numCol="1" spcCol="0" rtlCol="0" fromWordArt="0" anchor="t" anchorCtr="0" forceAA="0" compatLnSpc="1">
            <a:prstTxWarp prst="textNoShape">
              <a:avLst/>
            </a:prstTxWarp>
            <a:noAutofit/>
          </a:bodyPr>
          <a:lstStyle/>
          <a:p>
            <a:pPr marL="173038" indent="-173038" algn="l" eaLnBrk="1" hangingPunct="1">
              <a:spcBef>
                <a:spcPct val="0"/>
              </a:spcBef>
              <a:buFont typeface="Arial" pitchFamily="34" charset="0"/>
              <a:buChar char="•"/>
            </a:pPr>
            <a:endParaRPr lang="en-GB" sz="1800">
              <a:solidFill>
                <a:schemeClr val="bg1"/>
              </a:solidFill>
              <a:latin typeface="Arial" charset="0"/>
            </a:endParaRPr>
          </a:p>
        </p:txBody>
      </p:sp>
      <p:sp>
        <p:nvSpPr>
          <p:cNvPr id="2" name="Title 1"/>
          <p:cNvSpPr>
            <a:spLocks noGrp="1"/>
          </p:cNvSpPr>
          <p:nvPr>
            <p:ph type="title"/>
          </p:nvPr>
        </p:nvSpPr>
        <p:spPr/>
        <p:txBody>
          <a:bodyPr/>
          <a:lstStyle/>
          <a:p>
            <a:r>
              <a:rPr lang="en-GB" dirty="0" smtClean="0"/>
              <a:t>Methodology and technical details</a:t>
            </a:r>
            <a:endParaRPr lang="en-GB" dirty="0"/>
          </a:p>
        </p:txBody>
      </p:sp>
      <p:sp>
        <p:nvSpPr>
          <p:cNvPr id="5" name="Content Placeholder 4"/>
          <p:cNvSpPr>
            <a:spLocks noGrp="1"/>
          </p:cNvSpPr>
          <p:nvPr>
            <p:ph sz="quarter" idx="10"/>
          </p:nvPr>
        </p:nvSpPr>
        <p:spPr>
          <a:xfrm>
            <a:off x="128464" y="980728"/>
            <a:ext cx="2520280" cy="5184576"/>
          </a:xfrm>
        </p:spPr>
        <p:txBody>
          <a:bodyPr/>
          <a:lstStyle/>
          <a:p>
            <a:pPr>
              <a:spcAft>
                <a:spcPts val="600"/>
              </a:spcAft>
            </a:pPr>
            <a:r>
              <a:rPr lang="en-GB" sz="1400" dirty="0">
                <a:solidFill>
                  <a:schemeClr val="tx1">
                    <a:lumMod val="90000"/>
                    <a:lumOff val="10000"/>
                  </a:schemeClr>
                </a:solidFill>
                <a:latin typeface="Arial" panose="020B0604020202020204" pitchFamily="34" charset="0"/>
                <a:cs typeface="Arial" panose="020B0604020202020204" pitchFamily="34" charset="0"/>
              </a:rPr>
              <a:t>Within the survey, stakeholders were asked a series of questions about their working </a:t>
            </a:r>
            <a:r>
              <a:rPr lang="en-GB" sz="1400" dirty="0" smtClean="0">
                <a:solidFill>
                  <a:schemeClr val="tx1">
                    <a:lumMod val="90000"/>
                    <a:lumOff val="10000"/>
                  </a:schemeClr>
                </a:solidFill>
                <a:latin typeface="Arial" panose="020B0604020202020204" pitchFamily="34" charset="0"/>
                <a:cs typeface="Arial" panose="020B0604020202020204" pitchFamily="34" charset="0"/>
              </a:rPr>
              <a:t>relationship </a:t>
            </a:r>
            <a:r>
              <a:rPr lang="en-GB" sz="1400" dirty="0">
                <a:solidFill>
                  <a:schemeClr val="tx1">
                    <a:lumMod val="90000"/>
                    <a:lumOff val="10000"/>
                  </a:schemeClr>
                </a:solidFill>
                <a:latin typeface="Arial" panose="020B0604020202020204" pitchFamily="34" charset="0"/>
                <a:cs typeface="Arial" panose="020B0604020202020204" pitchFamily="34" charset="0"/>
              </a:rPr>
              <a:t>with the CCG. In addition, to reflect each </a:t>
            </a:r>
            <a:r>
              <a:rPr lang="en-GB" sz="1400" dirty="0" smtClean="0">
                <a:solidFill>
                  <a:schemeClr val="tx1">
                    <a:lumMod val="90000"/>
                    <a:lumOff val="10000"/>
                  </a:schemeClr>
                </a:solidFill>
                <a:latin typeface="Arial" panose="020B0604020202020204" pitchFamily="34" charset="0"/>
                <a:cs typeface="Arial" panose="020B0604020202020204" pitchFamily="34" charset="0"/>
              </a:rPr>
              <a:t>core stakeholder </a:t>
            </a:r>
            <a:r>
              <a:rPr lang="en-GB" sz="1400" dirty="0">
                <a:solidFill>
                  <a:schemeClr val="tx1">
                    <a:lumMod val="90000"/>
                    <a:lumOff val="10000"/>
                  </a:schemeClr>
                </a:solidFill>
                <a:latin typeface="Arial" panose="020B0604020202020204" pitchFamily="34" charset="0"/>
                <a:cs typeface="Arial" panose="020B0604020202020204" pitchFamily="34" charset="0"/>
              </a:rPr>
              <a:t>group’s different area of expertise and knowledge, they were presented with a short section of questions </a:t>
            </a:r>
            <a:r>
              <a:rPr lang="en-GB" sz="1400" dirty="0" smtClean="0">
                <a:solidFill>
                  <a:schemeClr val="tx1">
                    <a:lumMod val="90000"/>
                    <a:lumOff val="10000"/>
                  </a:schemeClr>
                </a:solidFill>
                <a:latin typeface="Arial" panose="020B0604020202020204" pitchFamily="34" charset="0"/>
                <a:cs typeface="Arial" panose="020B0604020202020204" pitchFamily="34" charset="0"/>
              </a:rPr>
              <a:t>specific </a:t>
            </a:r>
            <a:r>
              <a:rPr lang="en-GB" sz="1400" dirty="0">
                <a:solidFill>
                  <a:schemeClr val="tx1">
                    <a:lumMod val="90000"/>
                    <a:lumOff val="10000"/>
                  </a:schemeClr>
                </a:solidFill>
                <a:latin typeface="Arial" panose="020B0604020202020204" pitchFamily="34" charset="0"/>
                <a:cs typeface="Arial" panose="020B0604020202020204" pitchFamily="34" charset="0"/>
              </a:rPr>
              <a:t>to the stakeholder group they </a:t>
            </a:r>
            <a:r>
              <a:rPr lang="en-GB" sz="1400" dirty="0" smtClean="0">
                <a:solidFill>
                  <a:schemeClr val="tx1">
                    <a:lumMod val="90000"/>
                    <a:lumOff val="10000"/>
                  </a:schemeClr>
                </a:solidFill>
                <a:latin typeface="Arial" panose="020B0604020202020204" pitchFamily="34" charset="0"/>
                <a:cs typeface="Arial" panose="020B0604020202020204" pitchFamily="34" charset="0"/>
              </a:rPr>
              <a:t>represent.</a:t>
            </a:r>
          </a:p>
          <a:p>
            <a:pPr>
              <a:spcAft>
                <a:spcPts val="600"/>
              </a:spcAft>
            </a:pPr>
            <a:r>
              <a:rPr lang="en-GB" sz="1400" dirty="0" smtClean="0">
                <a:solidFill>
                  <a:schemeClr val="tx1">
                    <a:lumMod val="90000"/>
                    <a:lumOff val="10000"/>
                  </a:schemeClr>
                </a:solidFill>
                <a:latin typeface="Arial" panose="020B0604020202020204" pitchFamily="34" charset="0"/>
                <a:cs typeface="Arial" panose="020B0604020202020204" pitchFamily="34" charset="0"/>
              </a:rPr>
              <a:t>Fieldwork </a:t>
            </a:r>
            <a:r>
              <a:rPr lang="en-GB" sz="1400" dirty="0">
                <a:solidFill>
                  <a:schemeClr val="tx1">
                    <a:lumMod val="90000"/>
                    <a:lumOff val="10000"/>
                  </a:schemeClr>
                </a:solidFill>
                <a:latin typeface="Arial" panose="020B0604020202020204" pitchFamily="34" charset="0"/>
                <a:cs typeface="Arial" panose="020B0604020202020204" pitchFamily="34" charset="0"/>
              </a:rPr>
              <a:t>was conducted between </a:t>
            </a:r>
            <a:r>
              <a:rPr lang="en-GB" sz="1400" dirty="0" smtClean="0">
                <a:latin typeface="Arial" panose="020B0604020202020204" pitchFamily="34" charset="0"/>
                <a:cs typeface="Arial" panose="020B0604020202020204" pitchFamily="34" charset="0"/>
              </a:rPr>
              <a:t>10th </a:t>
            </a:r>
            <a:r>
              <a:rPr lang="en-GB" sz="1400" dirty="0">
                <a:latin typeface="Arial" panose="020B0604020202020204" pitchFamily="34" charset="0"/>
                <a:cs typeface="Arial" panose="020B0604020202020204" pitchFamily="34" charset="0"/>
              </a:rPr>
              <a:t>March 2015 and </a:t>
            </a:r>
            <a:r>
              <a:rPr lang="en-GB" sz="1400" dirty="0" smtClean="0">
                <a:latin typeface="Arial" panose="020B0604020202020204" pitchFamily="34" charset="0"/>
                <a:cs typeface="Arial" panose="020B0604020202020204" pitchFamily="34" charset="0"/>
              </a:rPr>
              <a:t>7th </a:t>
            </a:r>
            <a:r>
              <a:rPr lang="en-GB" sz="1400" dirty="0">
                <a:latin typeface="Arial" panose="020B0604020202020204" pitchFamily="34" charset="0"/>
                <a:cs typeface="Arial" panose="020B0604020202020204" pitchFamily="34" charset="0"/>
              </a:rPr>
              <a:t>April 2015.</a:t>
            </a:r>
            <a:endParaRPr lang="en-GB" sz="1400" strike="sngStrike" dirty="0">
              <a:latin typeface="Arial" panose="020B0604020202020204" pitchFamily="34" charset="0"/>
              <a:cs typeface="Arial" panose="020B0604020202020204" pitchFamily="34" charset="0"/>
            </a:endParaRPr>
          </a:p>
          <a:p>
            <a:pPr>
              <a:spcAft>
                <a:spcPts val="600"/>
              </a:spcAft>
            </a:pPr>
            <a:r>
              <a:rPr lang="en-GB" sz="1400" dirty="0" smtClean="0">
                <a:solidFill>
                  <a:schemeClr val="tx1">
                    <a:lumMod val="90000"/>
                    <a:lumOff val="10000"/>
                  </a:schemeClr>
                </a:solidFill>
                <a:latin typeface="Arial" panose="020B0604020202020204" pitchFamily="34" charset="0"/>
                <a:cs typeface="Arial" panose="020B0604020202020204" pitchFamily="34" charset="0"/>
              </a:rPr>
              <a:t>73 of the CCG’s stakeholders completed the survey. The overall response rate was 63% which varied across the stakeholder groups shown in the table opposite.</a:t>
            </a:r>
            <a:endParaRPr lang="en-GB" sz="1400" dirty="0">
              <a:solidFill>
                <a:schemeClr val="tx1">
                  <a:lumMod val="90000"/>
                  <a:lumOff val="10000"/>
                </a:schemeClr>
              </a:solidFill>
              <a:latin typeface="Arial" panose="020B0604020202020204" pitchFamily="34" charset="0"/>
              <a:cs typeface="Arial" panose="020B0604020202020204" pitchFamily="34" charset="0"/>
            </a:endParaRPr>
          </a:p>
        </p:txBody>
      </p:sp>
      <p:sp>
        <p:nvSpPr>
          <p:cNvPr id="6" name="Rounded Rectangle 5"/>
          <p:cNvSpPr/>
          <p:nvPr/>
        </p:nvSpPr>
        <p:spPr bwMode="auto">
          <a:xfrm>
            <a:off x="3008784" y="1052736"/>
            <a:ext cx="6696744" cy="5112568"/>
          </a:xfrm>
          <a:prstGeom prst="roundRect">
            <a:avLst>
              <a:gd name="adj" fmla="val 3958"/>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8" name="D_d798ac772606421a"/>
          <p:cNvSpPr txBox="1"/>
          <p:nvPr/>
        </p:nvSpPr>
        <p:spPr>
          <a:xfrm>
            <a:off x="3056979" y="1077371"/>
            <a:ext cx="6072485" cy="781752"/>
          </a:xfrm>
          <a:prstGeom prst="rect">
            <a:avLst/>
          </a:prstGeom>
          <a:noFill/>
        </p:spPr>
        <p:txBody>
          <a:bodyPr wrap="square" rtlCol="0">
            <a:spAutoFit/>
          </a:bodyPr>
          <a:lstStyle/>
          <a:p>
            <a:pPr algn="l"/>
            <a:r>
              <a:rPr lang="en-GB" sz="1600" b="1" dirty="0" smtClean="0">
                <a:solidFill>
                  <a:srgbClr val="00AA9E"/>
                </a:solidFill>
                <a:latin typeface="Arial" panose="020B0604020202020204" pitchFamily="34" charset="0"/>
                <a:cs typeface="Arial" panose="020B0604020202020204" pitchFamily="34" charset="0"/>
              </a:rPr>
              <a:t>Survey response rates for Sheffield CCG</a:t>
            </a:r>
          </a:p>
          <a:p>
            <a:pPr algn="l"/>
            <a:endParaRPr lang="en-GB" dirty="0" smtClean="0">
              <a:solidFill>
                <a:srgbClr val="5DA2AB"/>
              </a:solidFill>
              <a:latin typeface="Arial" panose="020B0604020202020204" pitchFamily="34" charset="0"/>
              <a:cs typeface="Arial" panose="020B0604020202020204" pitchFamily="34" charset="0"/>
            </a:endParaRPr>
          </a:p>
          <a:p>
            <a:pPr algn="l"/>
            <a:endParaRPr lang="en-GB" dirty="0">
              <a:solidFill>
                <a:srgbClr val="5DA2AB"/>
              </a:solidFill>
              <a:latin typeface="Arial" panose="020B0604020202020204" pitchFamily="34" charset="0"/>
              <a:cs typeface="Arial" panose="020B0604020202020204" pitchFamily="34" charset="0"/>
            </a:endParaRPr>
          </a:p>
        </p:txBody>
      </p:sp>
      <p:graphicFrame>
        <p:nvGraphicFramePr>
          <p:cNvPr id="9" name="D_f842815fac7c7a6b"/>
          <p:cNvGraphicFramePr>
            <a:graphicFrameLocks/>
          </p:cNvGraphicFramePr>
          <p:nvPr>
            <p:extLst>
              <p:ext uri="{D42A27DB-BD31-4B8C-83A1-F6EECF244321}">
                <p14:modId xmlns:p14="http://schemas.microsoft.com/office/powerpoint/2010/main" val="2695472441"/>
              </p:ext>
            </p:extLst>
          </p:nvPr>
        </p:nvGraphicFramePr>
        <p:xfrm>
          <a:off x="3165760" y="1571854"/>
          <a:ext cx="6382791" cy="4233410"/>
        </p:xfrm>
        <a:graphic>
          <a:graphicData uri="http://schemas.openxmlformats.org/drawingml/2006/table">
            <a:tbl>
              <a:tblPr firstRow="1" bandRow="1">
                <a:tableStyleId>{ED083AE6-46FA-4A59-8FB0-9F97EB10719F}</a:tableStyleId>
              </a:tblPr>
              <a:tblGrid>
                <a:gridCol w="2147280"/>
                <a:gridCol w="1411837"/>
                <a:gridCol w="1411837"/>
                <a:gridCol w="1411837"/>
              </a:tblGrid>
              <a:tr h="607485">
                <a:tc>
                  <a:txBody>
                    <a:bodyPr/>
                    <a:lstStyle/>
                    <a:p>
                      <a:pPr marL="0" algn="l" defTabSz="914400" rtl="0" eaLnBrk="1" latinLnBrk="0" hangingPunct="1"/>
                      <a:r>
                        <a:rPr lang="en-GB" sz="1100" kern="1200" dirty="0" smtClean="0">
                          <a:solidFill>
                            <a:schemeClr val="bg1"/>
                          </a:solidFill>
                          <a:latin typeface="+mn-lt"/>
                          <a:ea typeface="+mn-ea"/>
                          <a:cs typeface="+mn-cs"/>
                        </a:rPr>
                        <a:t>Stakeholder group</a:t>
                      </a:r>
                      <a:endParaRPr lang="en-GB" sz="1100" kern="1200" dirty="0">
                        <a:solidFill>
                          <a:schemeClr val="bg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marL="0" algn="ctr" defTabSz="914400" rtl="0" eaLnBrk="1" latinLnBrk="0" hangingPunct="1"/>
                      <a:r>
                        <a:rPr lang="en-GB" sz="1100" kern="1200" dirty="0" smtClean="0">
                          <a:solidFill>
                            <a:schemeClr val="bg1"/>
                          </a:solidFill>
                          <a:latin typeface="+mn-lt"/>
                          <a:ea typeface="+mn-ea"/>
                          <a:cs typeface="+mn-cs"/>
                        </a:rPr>
                        <a:t>Invited to take part in survey</a:t>
                      </a:r>
                      <a:endParaRPr lang="en-GB" sz="1100" kern="1200" dirty="0">
                        <a:solidFill>
                          <a:schemeClr val="bg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marL="0" algn="ctr" defTabSz="914400" rtl="0" eaLnBrk="1" latinLnBrk="0" hangingPunct="1"/>
                      <a:r>
                        <a:rPr lang="en-GB" sz="1100" kern="1200" dirty="0" smtClean="0">
                          <a:solidFill>
                            <a:schemeClr val="bg1"/>
                          </a:solidFill>
                          <a:latin typeface="+mn-lt"/>
                          <a:ea typeface="+mn-ea"/>
                          <a:cs typeface="+mn-cs"/>
                        </a:rPr>
                        <a:t>Completed survey</a:t>
                      </a:r>
                      <a:endParaRPr lang="en-GB" sz="1100" kern="1200" dirty="0">
                        <a:solidFill>
                          <a:schemeClr val="bg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marL="0" algn="ctr" defTabSz="914400" rtl="0" eaLnBrk="1" latinLnBrk="0" hangingPunct="1"/>
                      <a:r>
                        <a:rPr lang="en-GB" sz="1100" kern="1200" dirty="0" smtClean="0">
                          <a:solidFill>
                            <a:schemeClr val="bg1"/>
                          </a:solidFill>
                          <a:latin typeface="+mn-lt"/>
                          <a:ea typeface="+mn-ea"/>
                          <a:cs typeface="+mn-cs"/>
                        </a:rPr>
                        <a:t>Response rate</a:t>
                      </a:r>
                      <a:endParaRPr lang="en-GB" sz="1100" kern="1200" dirty="0">
                        <a:solidFill>
                          <a:schemeClr val="bg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r>
              <a:tr h="504673">
                <a:tc>
                  <a:txBody>
                    <a:bodyPr/>
                    <a:lstStyle/>
                    <a:p>
                      <a:pPr marL="0" algn="l" defTabSz="914400" rtl="0" eaLnBrk="1" latinLnBrk="0" hangingPunct="1"/>
                      <a:r>
                        <a:rPr lang="en-GB" sz="1100" b="1" kern="1200" dirty="0" smtClean="0">
                          <a:solidFill>
                            <a:schemeClr val="tx1"/>
                          </a:solidFill>
                          <a:latin typeface="+mn-lt"/>
                          <a:ea typeface="+mn-ea"/>
                          <a:cs typeface="+mn-cs"/>
                        </a:rPr>
                        <a:t>GP member practices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GB" sz="1100" b="0" i="0" kern="1200" smtClean="0">
                          <a:solidFill>
                            <a:schemeClr val="tx1"/>
                          </a:solidFill>
                          <a:latin typeface="+mn-lt"/>
                          <a:ea typeface="+mn-ea"/>
                          <a:cs typeface="+mn-cs"/>
                        </a:rPr>
                        <a:t>87</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0" i="0" kern="1200" dirty="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0" i="0" u="none" kern="1200" dirty="0" smtClean="0">
                          <a:solidFill>
                            <a:schemeClr val="tx1"/>
                          </a:solidFill>
                          <a:latin typeface="Arial"/>
                          <a:ea typeface="+mn-ea"/>
                          <a:cs typeface="+mn-cs"/>
                        </a:rPr>
                        <a:t>63%</a:t>
                      </a:r>
                      <a:endParaRPr lang="en-GB" sz="1100" b="0" i="0" u="none" kern="1200" dirty="0">
                        <a:solidFill>
                          <a:schemeClr val="tx1"/>
                        </a:solidFill>
                        <a:latin typeface="Arial"/>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673">
                <a:tc>
                  <a:txBody>
                    <a:bodyPr/>
                    <a:lstStyle/>
                    <a:p>
                      <a:pPr marL="0" algn="l" defTabSz="914400" rtl="0" eaLnBrk="1" latinLnBrk="0" hangingPunct="1"/>
                      <a:r>
                        <a:rPr lang="en-GB" sz="1100" b="1" kern="1200" dirty="0" smtClean="0">
                          <a:solidFill>
                            <a:schemeClr val="tx1"/>
                          </a:solidFill>
                          <a:latin typeface="+mn-lt"/>
                          <a:ea typeface="+mn-ea"/>
                          <a:cs typeface="+mn-cs"/>
                        </a:rPr>
                        <a:t>Health and wellbeing boards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GB" sz="1100" i="0" smtClean="0">
                          <a:solidFill>
                            <a:schemeClr val="tx1"/>
                          </a:solidFill>
                        </a:rPr>
                        <a:t>3</a:t>
                      </a:r>
                      <a:endParaRPr lang="en-GB" sz="1100" i="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i="0" smtClean="0">
                          <a:solidFill>
                            <a:schemeClr val="tx1"/>
                          </a:solidFill>
                        </a:rPr>
                        <a:t>1</a:t>
                      </a:r>
                      <a:endParaRPr lang="en-GB" sz="1100" i="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0" i="0" u="none" smtClean="0">
                          <a:solidFill>
                            <a:schemeClr val="tx1"/>
                          </a:solidFill>
                          <a:latin typeface="Arial"/>
                        </a:rPr>
                        <a:t>33%</a:t>
                      </a: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6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latin typeface="+mn-lt"/>
                          <a:ea typeface="+mn-ea"/>
                          <a:cs typeface="+mn-cs"/>
                        </a:rPr>
                        <a:t>Local </a:t>
                      </a:r>
                      <a:r>
                        <a:rPr lang="en-GB" sz="1100" b="1" kern="1200" dirty="0" err="1" smtClean="0">
                          <a:solidFill>
                            <a:schemeClr val="tx1"/>
                          </a:solidFill>
                          <a:latin typeface="+mn-lt"/>
                          <a:ea typeface="+mn-ea"/>
                          <a:cs typeface="+mn-cs"/>
                        </a:rPr>
                        <a:t>HealthWatch</a:t>
                      </a:r>
                      <a:r>
                        <a:rPr lang="en-GB" sz="1100" b="1" kern="1200" dirty="0" smtClean="0">
                          <a:solidFill>
                            <a:schemeClr val="tx1"/>
                          </a:solidFill>
                          <a:latin typeface="+mn-lt"/>
                          <a:ea typeface="+mn-ea"/>
                          <a:cs typeface="+mn-cs"/>
                        </a:rPr>
                        <a:t>/patient groups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GB" sz="1100" i="0" smtClean="0">
                          <a:solidFill>
                            <a:schemeClr val="tx1"/>
                          </a:solidFill>
                        </a:rPr>
                        <a:t>2</a:t>
                      </a:r>
                      <a:endParaRPr lang="en-GB" sz="1100" i="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i="0" smtClean="0">
                          <a:solidFill>
                            <a:schemeClr val="tx1"/>
                          </a:solidFill>
                        </a:rPr>
                        <a:t>2</a:t>
                      </a:r>
                      <a:endParaRPr lang="en-GB" sz="1100" i="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0" i="0" u="none" smtClean="0">
                          <a:solidFill>
                            <a:schemeClr val="tx1"/>
                          </a:solidFill>
                          <a:latin typeface="Arial"/>
                        </a:rPr>
                        <a:t>100%</a:t>
                      </a: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673">
                <a:tc>
                  <a:txBody>
                    <a:bodyPr/>
                    <a:lstStyle/>
                    <a:p>
                      <a:pPr marL="0" algn="l" defTabSz="914400" rtl="0" eaLnBrk="1" latinLnBrk="0" hangingPunct="1"/>
                      <a:r>
                        <a:rPr lang="en-GB" sz="1100" b="1" kern="1200" dirty="0" smtClean="0">
                          <a:solidFill>
                            <a:schemeClr val="tx1"/>
                          </a:solidFill>
                          <a:latin typeface="+mn-lt"/>
                          <a:ea typeface="+mn-ea"/>
                          <a:cs typeface="+mn-cs"/>
                        </a:rPr>
                        <a:t>NHS providers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GB" sz="1100" i="0" smtClean="0">
                          <a:solidFill>
                            <a:schemeClr val="tx1"/>
                          </a:solidFill>
                        </a:rPr>
                        <a:t>6</a:t>
                      </a:r>
                      <a:endParaRPr lang="en-GB" sz="1100" i="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i="0" smtClean="0">
                          <a:solidFill>
                            <a:schemeClr val="tx1"/>
                          </a:solidFill>
                        </a:rPr>
                        <a:t>5</a:t>
                      </a:r>
                      <a:endParaRPr lang="en-GB" sz="1100" i="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0" i="0" u="none" smtClean="0">
                          <a:solidFill>
                            <a:schemeClr val="tx1"/>
                          </a:solidFill>
                          <a:latin typeface="Arial"/>
                        </a:rPr>
                        <a:t>83%</a:t>
                      </a: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673">
                <a:tc>
                  <a:txBody>
                    <a:bodyPr/>
                    <a:lstStyle/>
                    <a:p>
                      <a:pPr marL="0" algn="l" defTabSz="914400" rtl="0" eaLnBrk="1" latinLnBrk="0" hangingPunct="1"/>
                      <a:r>
                        <a:rPr lang="en-GB" sz="1100" b="1" kern="1200" dirty="0" smtClean="0">
                          <a:solidFill>
                            <a:schemeClr val="tx1"/>
                          </a:solidFill>
                          <a:latin typeface="+mn-lt"/>
                          <a:ea typeface="+mn-ea"/>
                          <a:cs typeface="+mn-cs"/>
                        </a:rPr>
                        <a:t>Other CCGs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GB" sz="1100" i="0" smtClean="0">
                          <a:solidFill>
                            <a:schemeClr val="tx1"/>
                          </a:solidFill>
                        </a:rPr>
                        <a:t>4</a:t>
                      </a:r>
                      <a:endParaRPr lang="en-GB" sz="1100" i="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i="0" smtClean="0">
                          <a:solidFill>
                            <a:schemeClr val="tx1"/>
                          </a:solidFill>
                        </a:rPr>
                        <a:t>2</a:t>
                      </a:r>
                      <a:endParaRPr lang="en-GB" sz="1100" i="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0" i="0" u="none" smtClean="0">
                          <a:solidFill>
                            <a:schemeClr val="tx1"/>
                          </a:solidFill>
                          <a:latin typeface="Arial"/>
                        </a:rPr>
                        <a:t>50%</a:t>
                      </a: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673">
                <a:tc>
                  <a:txBody>
                    <a:bodyPr/>
                    <a:lstStyle/>
                    <a:p>
                      <a:pPr marL="0" algn="l" defTabSz="914400" rtl="0" eaLnBrk="1" latinLnBrk="0" hangingPunct="1"/>
                      <a:r>
                        <a:rPr lang="en-GB" sz="1100" b="1" kern="1200" dirty="0" smtClean="0">
                          <a:solidFill>
                            <a:schemeClr val="tx1"/>
                          </a:solidFill>
                          <a:latin typeface="+mn-lt"/>
                          <a:ea typeface="+mn-ea"/>
                          <a:cs typeface="+mn-cs"/>
                        </a:rPr>
                        <a:t>Upper tier or unitary local authorities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GB" sz="1100" i="0" smtClean="0">
                          <a:solidFill>
                            <a:schemeClr val="tx1"/>
                          </a:solidFill>
                        </a:rPr>
                        <a:t>5</a:t>
                      </a:r>
                      <a:endParaRPr lang="en-GB" sz="1100" i="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i="0" smtClean="0">
                          <a:solidFill>
                            <a:schemeClr val="tx1"/>
                          </a:solidFill>
                        </a:rPr>
                        <a:t>3</a:t>
                      </a:r>
                      <a:endParaRPr lang="en-GB" sz="1100" i="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0" i="0" u="none" smtClean="0">
                          <a:solidFill>
                            <a:schemeClr val="tx1"/>
                          </a:solidFill>
                          <a:latin typeface="Arial"/>
                        </a:rPr>
                        <a:t>60%</a:t>
                      </a:r>
                      <a:endParaRPr lang="en-GB" sz="1100" b="0" i="0" u="none" dirty="0">
                        <a:solidFill>
                          <a:schemeClr val="tx1"/>
                        </a:solidFill>
                        <a:latin typeface="Aria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673">
                <a:tc>
                  <a:txBody>
                    <a:bodyPr/>
                    <a:lstStyle/>
                    <a:p>
                      <a:pPr marL="0" algn="l" defTabSz="914400" rtl="0" eaLnBrk="1" latinLnBrk="0" hangingPunct="1"/>
                      <a:r>
                        <a:rPr lang="en-GB" sz="1100" b="1" kern="1200" dirty="0" smtClean="0">
                          <a:solidFill>
                            <a:schemeClr val="tx1"/>
                          </a:solidFill>
                          <a:latin typeface="+mn-lt"/>
                          <a:ea typeface="+mn-ea"/>
                          <a:cs typeface="+mn-cs"/>
                        </a:rPr>
                        <a:t>Wider stakeholders</a:t>
                      </a:r>
                      <a:endParaRPr lang="en-GB" sz="1100" b="1"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i="0" smtClean="0">
                          <a:solidFill>
                            <a:schemeClr val="tx1"/>
                          </a:solidFill>
                        </a:rPr>
                        <a:t>8</a:t>
                      </a:r>
                      <a:endParaRPr lang="en-GB" sz="1100" i="0" dirty="0" smtClean="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i="0" smtClean="0">
                          <a:solidFill>
                            <a:schemeClr val="tx1"/>
                          </a:solidFill>
                        </a:rPr>
                        <a:t>5</a:t>
                      </a:r>
                      <a:endParaRPr lang="en-GB" sz="1100" i="0" dirty="0" smtClean="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u="none" dirty="0" smtClean="0">
                          <a:solidFill>
                            <a:schemeClr val="tx1"/>
                          </a:solidFill>
                          <a:latin typeface="Arial"/>
                        </a:rPr>
                        <a:t>63%</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D_5f3f2349e50b9f38"/>
          <p:cNvSpPr txBox="1"/>
          <p:nvPr/>
        </p:nvSpPr>
        <p:spPr>
          <a:xfrm>
            <a:off x="6196318" y="6537974"/>
            <a:ext cx="2520280" cy="153888"/>
          </a:xfrm>
          <a:prstGeom prst="rect">
            <a:avLst/>
          </a:prstGeom>
          <a:noFill/>
        </p:spPr>
        <p:txBody>
          <a:bodyPr wrap="square" lIns="0" tIns="0" rIns="0" bIns="0" rtlCol="0">
            <a:spAutoFit/>
          </a:bodyPr>
          <a:lstStyle/>
          <a:p>
            <a:r>
              <a:rPr lang="en-GB" sz="1000" dirty="0" smtClean="0"/>
              <a:t>Sheffield CCG</a:t>
            </a:r>
          </a:p>
        </p:txBody>
      </p:sp>
      <p:graphicFrame>
        <p:nvGraphicFramePr>
          <p:cNvPr id="4" name="Ipsos Ribbon Rules" hidden="1"/>
          <p:cNvGraphicFramePr/>
          <p:nvPr>
            <p:extLst>
              <p:ext uri="{D42A27DB-BD31-4B8C-83A1-F6EECF244321}">
                <p14:modId xmlns:p14="http://schemas.microsoft.com/office/powerpoint/2010/main" val="183480738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581636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Domain 2: Summary</a:t>
            </a:r>
            <a:endParaRPr lang="en-US" sz="2000" dirty="0"/>
          </a:p>
        </p:txBody>
      </p:sp>
      <p:graphicFrame>
        <p:nvGraphicFramePr>
          <p:cNvPr id="9" name="D_ed6ab0d3100d9699_CalcTable"/>
          <p:cNvGraphicFramePr>
            <a:graphicFrameLocks noGrp="1"/>
          </p:cNvGraphicFramePr>
          <p:nvPr>
            <p:extLst>
              <p:ext uri="{D42A27DB-BD31-4B8C-83A1-F6EECF244321}">
                <p14:modId xmlns:p14="http://schemas.microsoft.com/office/powerpoint/2010/main" val="3836006934"/>
              </p:ext>
            </p:extLst>
          </p:nvPr>
        </p:nvGraphicFramePr>
        <p:xfrm>
          <a:off x="227634" y="952877"/>
          <a:ext cx="9474625" cy="4676503"/>
        </p:xfrm>
        <a:graphic>
          <a:graphicData uri="http://schemas.openxmlformats.org/drawingml/2006/table">
            <a:tbl>
              <a:tblPr firstRow="1" bandRow="1">
                <a:tableStyleId>{073A0DAA-6AF3-43AB-8588-CEC1D06C72B9}</a:tableStyleId>
              </a:tblPr>
              <a:tblGrid>
                <a:gridCol w="6116927"/>
                <a:gridCol w="1521530"/>
                <a:gridCol w="1836168"/>
              </a:tblGrid>
              <a:tr h="299120">
                <a:tc gridSpan="2">
                  <a:txBody>
                    <a:bodyPr/>
                    <a:lstStyle/>
                    <a:p>
                      <a:pPr algn="l"/>
                      <a:endParaRPr lang="en-GB" sz="1200" dirty="0"/>
                    </a:p>
                  </a:txBody>
                  <a:tcP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baseline="0" dirty="0" smtClean="0"/>
                    </a:p>
                  </a:txBody>
                  <a:tcPr>
                    <a:lnB w="12700"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baseline="0" dirty="0" smtClean="0"/>
                        <a:t>Base</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rgbClr val="60C9CE"/>
                    </a:solidFill>
                  </a:tcPr>
                </a:tc>
              </a:tr>
              <a:tr h="608220">
                <a:tc rowSpan="9">
                  <a:txBody>
                    <a:bodyPr/>
                    <a:lstStyle/>
                    <a:p>
                      <a:pPr algn="l"/>
                      <a:r>
                        <a:rPr lang="en-GB" sz="1200" dirty="0" smtClean="0"/>
                        <a:t>To</a:t>
                      </a:r>
                      <a:r>
                        <a:rPr lang="en-GB" sz="1200" baseline="0" dirty="0" smtClean="0"/>
                        <a:t> what extent do you agree or disagree with the following statements about the </a:t>
                      </a:r>
                      <a:r>
                        <a:rPr lang="en-GB" sz="1200" u="sng" baseline="0" dirty="0" smtClean="0"/>
                        <a:t>way in which</a:t>
                      </a:r>
                      <a:r>
                        <a:rPr lang="en-GB" sz="1200" u="none" baseline="0" dirty="0" smtClean="0"/>
                        <a:t> </a:t>
                      </a:r>
                      <a:r>
                        <a:rPr lang="en-GB" sz="1200" baseline="0" dirty="0" smtClean="0"/>
                        <a:t>the CCG commissions services…?</a:t>
                      </a:r>
                    </a:p>
                    <a:p>
                      <a:pPr marL="0" indent="0" algn="l" defTabSz="914400" rtl="0" eaLnBrk="1" latinLnBrk="0" hangingPunct="1">
                        <a:buFont typeface="+mj-lt"/>
                        <a:buNone/>
                      </a:pPr>
                      <a:endParaRPr lang="en-GB" sz="11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The CCG involves and engages with the right individuals and organisations when making commissioning decisions</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I have confidence in the CCG to commission high quality services for the local population</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I understand the reasons for the decisions that the CCG makes when commissioning services</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The CCG effectively communicates its commissioning decisions with me</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The CCG’s plans will deliver continuous improvement in quality within the available resources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rowSpan="2">
                  <a:txBody>
                    <a:bodyPr/>
                    <a:lstStyle/>
                    <a:p>
                      <a:pPr algn="l"/>
                      <a:r>
                        <a:rPr lang="en-GB" sz="1100" i="0" baseline="0" smtClean="0"/>
                        <a:t>62% (45) strongly / tend to agree</a:t>
                      </a:r>
                      <a:endParaRPr lang="en-GB" sz="1100" i="0" baseline="0" dirty="0" smtClean="0"/>
                    </a:p>
                  </a:txBody>
                  <a:tcPr marB="144000" anchor="b">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6655">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91565">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smtClean="0"/>
                        <a:t>66% (48) strongly / tend to agree</a:t>
                      </a:r>
                      <a:endParaRPr lang="en-GB" sz="1100" i="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r>
              <a:tr h="312491">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95728">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smtClean="0"/>
                        <a:t>53% (39) strongly / tend to agree</a:t>
                      </a:r>
                      <a:endParaRPr lang="en-GB" sz="1100" i="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r>
              <a:tr h="280336">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18188">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49% (36) strongly / tend to agree</a:t>
                      </a:r>
                      <a:endParaRPr lang="en-GB" sz="1100" i="0"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vMerge="1">
                  <a:txBody>
                    <a:bodyPr/>
                    <a:lstStyle/>
                    <a:p>
                      <a:endParaRPr lang="en-GB"/>
                    </a:p>
                  </a:txBody>
                  <a:tcPr/>
                </a:tc>
              </a:tr>
              <a:tr h="0">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59436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smtClean="0"/>
                        <a:t>44% (32) strongly / tend to agree</a:t>
                      </a:r>
                      <a:endParaRPr lang="en-GB" sz="1100" i="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vMerge="1">
                  <a:txBody>
                    <a:bodyPr/>
                    <a:lstStyle/>
                    <a:p>
                      <a:endParaRPr lang="en-GB"/>
                    </a:p>
                  </a:txBody>
                  <a:tcPr/>
                </a:tc>
              </a:tr>
              <a:tr h="573355">
                <a:tc>
                  <a:txBody>
                    <a:bodyPr/>
                    <a:lstStyle/>
                    <a:p>
                      <a:r>
                        <a:rPr lang="en-GB" sz="1200" baseline="0" dirty="0" smtClean="0"/>
                        <a:t>How satisfied or dissatisfied are you with the steps taken by the CCG to </a:t>
                      </a:r>
                      <a:r>
                        <a:rPr lang="en-GB" sz="1200" u="sng" baseline="0" dirty="0" smtClean="0"/>
                        <a:t>engage</a:t>
                      </a:r>
                      <a:r>
                        <a:rPr lang="en-GB" sz="1200" baseline="0" dirty="0" smtClean="0"/>
                        <a:t> with patients and the public?</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algn="l"/>
                      <a:r>
                        <a:rPr lang="en-GB" sz="1100" smtClean="0"/>
                        <a:t>-% (0) very / fairly satisfied</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HealthWatch and patient group stakeholders  (2)</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465297">
                <a:tc>
                  <a:txBody>
                    <a:bodyPr/>
                    <a:lstStyle/>
                    <a:p>
                      <a:r>
                        <a:rPr lang="en-GB" sz="1200" dirty="0" smtClean="0"/>
                        <a:t>To what extent, if at all,</a:t>
                      </a:r>
                      <a:r>
                        <a:rPr lang="en-GB" sz="1200" baseline="0" dirty="0" smtClean="0"/>
                        <a:t> do you feel that the CCG has engaged with seldom heard groups?</a:t>
                      </a:r>
                      <a:endParaRPr lang="en-GB" sz="12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smtClean="0"/>
                        <a:t>50% (1) a great deal / a fair amount</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HealthWatch and patient group stakeholders  (2)</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bl>
          </a:graphicData>
        </a:graphic>
      </p:graphicFrame>
      <p:graphicFrame>
        <p:nvGraphicFramePr>
          <p:cNvPr id="4" name="D_ed6ab0d3100d9699" hidden="1"/>
          <p:cNvGraphicFramePr/>
          <p:nvPr>
            <p:extLst>
              <p:ext uri="{D42A27DB-BD31-4B8C-83A1-F6EECF244321}">
                <p14:modId xmlns:p14="http://schemas.microsoft.com/office/powerpoint/2010/main" val="2866345331"/>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
        <p:nvSpPr>
          <p:cNvPr id="7"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Tree>
    <p:extLst>
      <p:ext uri="{BB962C8B-B14F-4D97-AF65-F5344CB8AC3E}">
        <p14:creationId xmlns:p14="http://schemas.microsoft.com/office/powerpoint/2010/main" val="2953687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Domain 2: Summary</a:t>
            </a:r>
            <a:endParaRPr lang="en-US" sz="2000" dirty="0"/>
          </a:p>
        </p:txBody>
      </p:sp>
      <p:graphicFrame>
        <p:nvGraphicFramePr>
          <p:cNvPr id="9" name="D_4b48ee6b0ec3d8d2_CalcTable"/>
          <p:cNvGraphicFramePr>
            <a:graphicFrameLocks noGrp="1"/>
          </p:cNvGraphicFramePr>
          <p:nvPr>
            <p:extLst>
              <p:ext uri="{D42A27DB-BD31-4B8C-83A1-F6EECF244321}">
                <p14:modId xmlns:p14="http://schemas.microsoft.com/office/powerpoint/2010/main" val="308852118"/>
              </p:ext>
            </p:extLst>
          </p:nvPr>
        </p:nvGraphicFramePr>
        <p:xfrm>
          <a:off x="227634" y="952879"/>
          <a:ext cx="9474625" cy="2548129"/>
        </p:xfrm>
        <a:graphic>
          <a:graphicData uri="http://schemas.openxmlformats.org/drawingml/2006/table">
            <a:tbl>
              <a:tblPr firstRow="1" bandRow="1">
                <a:tableStyleId>{073A0DAA-6AF3-43AB-8588-CEC1D06C72B9}</a:tableStyleId>
              </a:tblPr>
              <a:tblGrid>
                <a:gridCol w="6116927"/>
                <a:gridCol w="1521530"/>
                <a:gridCol w="1836168"/>
              </a:tblGrid>
              <a:tr h="205166">
                <a:tc gridSpan="2">
                  <a:txBody>
                    <a:bodyPr/>
                    <a:lstStyle/>
                    <a:p>
                      <a:pPr algn="l"/>
                      <a:endParaRPr lang="en-GB" sz="1200" dirty="0"/>
                    </a:p>
                  </a:txBody>
                  <a:tcP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baseline="0" dirty="0" smtClean="0"/>
                    </a:p>
                  </a:txBody>
                  <a:tcPr>
                    <a:lnB w="12700"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baseline="0" dirty="0" smtClean="0"/>
                        <a:t>Base</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rgbClr val="60C9CE"/>
                    </a:solidFill>
                  </a:tcPr>
                </a:tc>
              </a:tr>
              <a:tr h="803910">
                <a:tc rowSpan="3">
                  <a:txBody>
                    <a:bodyPr/>
                    <a:lstStyle/>
                    <a:p>
                      <a:r>
                        <a:rPr lang="en-GB" sz="1200" dirty="0" smtClean="0"/>
                        <a:t>To what extent</a:t>
                      </a:r>
                      <a:r>
                        <a:rPr lang="en-GB" sz="1200" baseline="0" dirty="0" smtClean="0"/>
                        <a:t> do you agree or disagree with the following statements…?</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The CCG’s commissioning decisions are open and transparent so patients and the public are able to understand how decisions have been made if they want to</a:t>
                      </a:r>
                    </a:p>
                    <a:p>
                      <a:pPr marL="228600" indent="-228600" algn="l" defTabSz="914400" rtl="0" eaLnBrk="1" latinLnBrk="0" hangingPunct="1">
                        <a:buFont typeface="+mj-lt"/>
                        <a:buAutoNum type="alphaUcPeriod"/>
                      </a:pPr>
                      <a:endParaRPr lang="en-GB" sz="12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Patients and the public have the opportunity to input into the CCG’s commissioning decisions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rowSpan="2">
                  <a:txBody>
                    <a:bodyPr/>
                    <a:lstStyle/>
                    <a:p>
                      <a:pPr algn="l"/>
                      <a:r>
                        <a:rPr lang="en-GB" sz="1100" i="0" baseline="0" smtClean="0"/>
                        <a:t>50% (1) strongly / tend to agree</a:t>
                      </a:r>
                      <a:endParaRPr lang="en-GB" sz="1100" dirty="0" smtClean="0"/>
                    </a:p>
                  </a:txBody>
                  <a:tcPr marT="360000" marB="36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HealthWatch and patient group stakeholders  (2)</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125730">
                <a:tc vMerge="1">
                  <a:txBody>
                    <a:bodyPr/>
                    <a:lstStyle/>
                    <a:p>
                      <a:endParaRPr lang="en-GB"/>
                    </a:p>
                  </a:txBody>
                  <a:tcPr/>
                </a:tc>
                <a:tc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67818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 (0) strongly / tend to agree</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vMerge="1">
                  <a:txBody>
                    <a:bodyPr/>
                    <a:lstStyle/>
                    <a:p>
                      <a:endParaRPr lang="en-GB"/>
                    </a:p>
                  </a:txBody>
                  <a:tcPr/>
                </a:tc>
              </a:tr>
              <a:tr h="665989">
                <a:tc>
                  <a:txBody>
                    <a:bodyPr/>
                    <a:lstStyle/>
                    <a:p>
                      <a:pPr marL="0" indent="0" algn="l" defTabSz="914400" rtl="0" eaLnBrk="1" latinLnBrk="0" hangingPunct="1">
                        <a:buFont typeface="+mj-lt"/>
                        <a:buNone/>
                      </a:pPr>
                      <a:r>
                        <a:rPr lang="en-GB" sz="1200" kern="1200" baseline="0" dirty="0" smtClean="0">
                          <a:solidFill>
                            <a:schemeClr val="dk1"/>
                          </a:solidFill>
                          <a:latin typeface="+mn-lt"/>
                          <a:ea typeface="+mn-ea"/>
                          <a:cs typeface="+mn-cs"/>
                        </a:rPr>
                        <a:t>To what extent do you agree or disagree that the CCG listens to and acts on any concerns, complaints or issues that are raised?</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50% (1) strongly / tend to agree</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HealthWatch and patient group stakeholders  (2)</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bl>
          </a:graphicData>
        </a:graphic>
      </p:graphicFrame>
      <p:graphicFrame>
        <p:nvGraphicFramePr>
          <p:cNvPr id="4" name="D_4b48ee6b0ec3d8d2" hidden="1"/>
          <p:cNvGraphicFramePr/>
          <p:nvPr>
            <p:extLst>
              <p:ext uri="{D42A27DB-BD31-4B8C-83A1-F6EECF244321}">
                <p14:modId xmlns:p14="http://schemas.microsoft.com/office/powerpoint/2010/main" val="133012369"/>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
        <p:nvSpPr>
          <p:cNvPr id="7"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Tree>
    <p:extLst>
      <p:ext uri="{BB962C8B-B14F-4D97-AF65-F5344CB8AC3E}">
        <p14:creationId xmlns:p14="http://schemas.microsoft.com/office/powerpoint/2010/main" val="24175431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412776"/>
            <a:ext cx="5637174" cy="475252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2: CCG comparisons</a:t>
            </a:r>
            <a:endParaRPr lang="en-GB" sz="2000" dirty="0"/>
          </a:p>
        </p:txBody>
      </p:sp>
      <p:sp>
        <p:nvSpPr>
          <p:cNvPr id="36" name="Rectangle 35"/>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1f93cacc84122eaf"/>
          <p:cNvGraphicFramePr/>
          <p:nvPr>
            <p:extLst>
              <p:ext uri="{D42A27DB-BD31-4B8C-83A1-F6EECF244321}">
                <p14:modId xmlns:p14="http://schemas.microsoft.com/office/powerpoint/2010/main" val="4046776482"/>
              </p:ext>
            </p:extLst>
          </p:nvPr>
        </p:nvGraphicFramePr>
        <p:xfrm>
          <a:off x="193677" y="4443559"/>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04550" y="4246837"/>
            <a:ext cx="5470106" cy="369332"/>
          </a:xfrm>
          <a:prstGeom prst="rect">
            <a:avLst/>
          </a:prstGeom>
          <a:noFill/>
        </p:spPr>
        <p:txBody>
          <a:bodyPr wrap="square" lIns="0" tIns="0" rIns="0" bIns="0" rtlCol="0">
            <a:spAutoFit/>
          </a:bodyPr>
          <a:lstStyle/>
          <a:p>
            <a:pPr algn="l"/>
            <a:r>
              <a:rPr lang="en-GB" b="1" dirty="0" smtClean="0"/>
              <a:t>Communicating commissioning decisions</a:t>
            </a:r>
            <a:endParaRPr lang="en-GB" sz="1800" b="1" dirty="0">
              <a:solidFill>
                <a:schemeClr val="tx1">
                  <a:lumMod val="75000"/>
                  <a:lumOff val="25000"/>
                </a:schemeClr>
              </a:solidFill>
            </a:endParaRPr>
          </a:p>
          <a:p>
            <a:pPr algn="l"/>
            <a:r>
              <a:rPr lang="en-GB" sz="1000" b="1" dirty="0">
                <a:solidFill>
                  <a:schemeClr val="tx1">
                    <a:lumMod val="75000"/>
                    <a:lumOff val="25000"/>
                  </a:schemeClr>
                </a:solidFill>
              </a:rPr>
              <a:t>The CCG effectively </a:t>
            </a:r>
            <a:r>
              <a:rPr lang="en-GB" sz="1000" b="1" dirty="0" smtClean="0">
                <a:solidFill>
                  <a:schemeClr val="tx1">
                    <a:lumMod val="75000"/>
                    <a:lumOff val="25000"/>
                  </a:schemeClr>
                </a:solidFill>
              </a:rPr>
              <a:t>communicates </a:t>
            </a:r>
            <a:r>
              <a:rPr lang="en-GB" sz="1000" b="1" dirty="0">
                <a:solidFill>
                  <a:schemeClr val="tx1">
                    <a:lumMod val="75000"/>
                    <a:lumOff val="25000"/>
                  </a:schemeClr>
                </a:solidFill>
              </a:rPr>
              <a:t>its commissioning decisions with me</a:t>
            </a:r>
          </a:p>
        </p:txBody>
      </p:sp>
      <p:sp>
        <p:nvSpPr>
          <p:cNvPr id="50" name="TextBox 49"/>
          <p:cNvSpPr txBox="1"/>
          <p:nvPr/>
        </p:nvSpPr>
        <p:spPr>
          <a:xfrm>
            <a:off x="270118" y="4828509"/>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sp>
        <p:nvSpPr>
          <p:cNvPr id="54" name="Rectangle 53"/>
          <p:cNvSpPr/>
          <p:nvPr/>
        </p:nvSpPr>
        <p:spPr bwMode="auto">
          <a:xfrm>
            <a:off x="224622" y="3933056"/>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lang="en-GB" sz="1800" dirty="0">
              <a:solidFill>
                <a:schemeClr val="bg1"/>
              </a:solidFill>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7f6ba32d32562eaf"/>
          <p:cNvGraphicFramePr/>
          <p:nvPr>
            <p:extLst>
              <p:ext uri="{D42A27DB-BD31-4B8C-83A1-F6EECF244321}">
                <p14:modId xmlns:p14="http://schemas.microsoft.com/office/powerpoint/2010/main" val="3606744657"/>
              </p:ext>
            </p:extLst>
          </p:nvPr>
        </p:nvGraphicFramePr>
        <p:xfrm>
          <a:off x="127232" y="2278815"/>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58296" y="1484784"/>
            <a:ext cx="5426504" cy="1052596"/>
          </a:xfrm>
          <a:prstGeom prst="rect">
            <a:avLst/>
          </a:prstGeom>
          <a:noFill/>
        </p:spPr>
        <p:txBody>
          <a:bodyPr wrap="square" lIns="0" tIns="0" rIns="0" bIns="0" rtlCol="0">
            <a:spAutoFit/>
          </a:bodyPr>
          <a:lstStyle/>
          <a:p>
            <a:pPr algn="l"/>
            <a:r>
              <a:rPr lang="en-GB" sz="1000" b="1" dirty="0">
                <a:solidFill>
                  <a:schemeClr val="tx1">
                    <a:lumMod val="75000"/>
                    <a:lumOff val="25000"/>
                  </a:schemeClr>
                </a:solidFill>
              </a:rPr>
              <a:t>To what extent do you agree or disagree with the following statements about the </a:t>
            </a:r>
            <a:r>
              <a:rPr lang="en-GB" sz="1000" b="1" u="sng" dirty="0">
                <a:solidFill>
                  <a:schemeClr val="tx1">
                    <a:lumMod val="75000"/>
                    <a:lumOff val="25000"/>
                  </a:schemeClr>
                </a:solidFill>
              </a:rPr>
              <a:t>way in which</a:t>
            </a:r>
            <a:r>
              <a:rPr lang="en-GB" sz="1000" b="1" dirty="0">
                <a:solidFill>
                  <a:schemeClr val="tx1">
                    <a:lumMod val="75000"/>
                    <a:lumOff val="25000"/>
                  </a:schemeClr>
                </a:solidFill>
              </a:rPr>
              <a:t> the CCG commissions services</a:t>
            </a:r>
            <a:r>
              <a:rPr lang="en-GB" sz="1000" b="1" dirty="0" smtClean="0">
                <a:solidFill>
                  <a:schemeClr val="tx1">
                    <a:lumMod val="75000"/>
                    <a:lumOff val="25000"/>
                  </a:schemeClr>
                </a:solidFill>
              </a:rPr>
              <a:t>…?</a:t>
            </a:r>
          </a:p>
          <a:p>
            <a:pPr algn="l"/>
            <a:endParaRPr lang="en-GB" sz="1000" b="1" dirty="0">
              <a:solidFill>
                <a:schemeClr val="tx1">
                  <a:lumMod val="75000"/>
                  <a:lumOff val="25000"/>
                </a:schemeClr>
              </a:solidFill>
            </a:endParaRPr>
          </a:p>
          <a:p>
            <a:pPr algn="l"/>
            <a:r>
              <a:rPr lang="en-GB" b="1" dirty="0" smtClean="0"/>
              <a:t>Understanding of commissioning decisions</a:t>
            </a:r>
          </a:p>
          <a:p>
            <a:pPr algn="l"/>
            <a:r>
              <a:rPr lang="en-GB" sz="1000" b="1" dirty="0" smtClean="0">
                <a:solidFill>
                  <a:schemeClr val="tx1">
                    <a:lumMod val="75000"/>
                    <a:lumOff val="25000"/>
                  </a:schemeClr>
                </a:solidFill>
              </a:rPr>
              <a:t>I understand the reasons for the decisions that the CCG makes when commissioning services</a:t>
            </a:r>
            <a:endParaRPr lang="en-GB" sz="1800" b="1" dirty="0" smtClean="0">
              <a:solidFill>
                <a:schemeClr val="tx1">
                  <a:lumMod val="75000"/>
                  <a:lumOff val="25000"/>
                </a:schemeClr>
              </a:solidFill>
            </a:endParaRPr>
          </a:p>
        </p:txBody>
      </p:sp>
      <p:sp>
        <p:nvSpPr>
          <p:cNvPr id="30" name="TextBox 29"/>
          <p:cNvSpPr txBox="1"/>
          <p:nvPr/>
        </p:nvSpPr>
        <p:spPr>
          <a:xfrm>
            <a:off x="262116" y="2664368"/>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8d24fbcb06a20eaf"/>
          <p:cNvGraphicFramePr>
            <a:graphicFrameLocks noGrp="1"/>
          </p:cNvGraphicFramePr>
          <p:nvPr>
            <p:extLst>
              <p:ext uri="{D42A27DB-BD31-4B8C-83A1-F6EECF244321}">
                <p14:modId xmlns:p14="http://schemas.microsoft.com/office/powerpoint/2010/main" val="4176651317"/>
              </p:ext>
            </p:extLst>
          </p:nvPr>
        </p:nvGraphicFramePr>
        <p:xfrm>
          <a:off x="224622" y="3519580"/>
          <a:ext cx="5450721" cy="315840"/>
        </p:xfrm>
        <a:graphic>
          <a:graphicData uri="http://schemas.openxmlformats.org/drawingml/2006/table">
            <a:tbl>
              <a:tblPr firstRow="1" bandRow="1">
                <a:tableStyleId>{5C22544A-7EE6-4342-B048-85BDC9FD1C3A}</a:tableStyleId>
              </a:tblPr>
              <a:tblGrid>
                <a:gridCol w="686513"/>
                <a:gridCol w="864096"/>
                <a:gridCol w="975028"/>
                <a:gridCol w="1194629"/>
                <a:gridCol w="936104"/>
                <a:gridCol w="794351"/>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p>
                  </a:txBody>
                  <a:tcPr marL="36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All</a:t>
                      </a:r>
                      <a:r>
                        <a:rPr lang="en-GB" sz="800" b="0" baseline="0" dirty="0" smtClean="0">
                          <a:solidFill>
                            <a:schemeClr val="tx1"/>
                          </a:solidFill>
                        </a:rPr>
                        <a:t> stakeholders</a:t>
                      </a:r>
                      <a:endParaRPr lang="en-GB" sz="800" b="0" dirty="0" smtClean="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1357abf6be522eaf"/>
          <p:cNvGraphicFramePr>
            <a:graphicFrameLocks noGrp="1"/>
          </p:cNvGraphicFramePr>
          <p:nvPr>
            <p:extLst>
              <p:ext uri="{D42A27DB-BD31-4B8C-83A1-F6EECF244321}">
                <p14:modId xmlns:p14="http://schemas.microsoft.com/office/powerpoint/2010/main" val="1938106974"/>
              </p:ext>
            </p:extLst>
          </p:nvPr>
        </p:nvGraphicFramePr>
        <p:xfrm>
          <a:off x="246188" y="5645840"/>
          <a:ext cx="5450721" cy="315840"/>
        </p:xfrm>
        <a:graphic>
          <a:graphicData uri="http://schemas.openxmlformats.org/drawingml/2006/table">
            <a:tbl>
              <a:tblPr firstRow="1" bandRow="1">
                <a:tableStyleId>{5C22544A-7EE6-4342-B048-85BDC9FD1C3A}</a:tableStyleId>
              </a:tblPr>
              <a:tblGrid>
                <a:gridCol w="686513"/>
                <a:gridCol w="864096"/>
                <a:gridCol w="975028"/>
                <a:gridCol w="1173063"/>
                <a:gridCol w="936104"/>
                <a:gridCol w="815917"/>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p>
                  </a:txBody>
                  <a:tcPr marL="36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All</a:t>
                      </a:r>
                      <a:r>
                        <a:rPr lang="en-GB" sz="800" b="0" baseline="0" dirty="0" smtClean="0">
                          <a:solidFill>
                            <a:schemeClr val="tx1"/>
                          </a:solidFill>
                        </a:rPr>
                        <a:t> stakeholders</a:t>
                      </a:r>
                      <a:endParaRPr lang="en-GB" sz="800" b="0" dirty="0" smtClean="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6" name="D_5f3f2349e50b9f38"/>
          <p:cNvSpPr txBox="1"/>
          <p:nvPr/>
        </p:nvSpPr>
        <p:spPr>
          <a:xfrm>
            <a:off x="136059" y="6165304"/>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graphicFrame>
        <p:nvGraphicFramePr>
          <p:cNvPr id="3" name="Ipsos Ribbon Rules" hidden="1"/>
          <p:cNvGraphicFramePr/>
          <p:nvPr>
            <p:extLst>
              <p:ext uri="{D42A27DB-BD31-4B8C-83A1-F6EECF244321}">
                <p14:modId xmlns:p14="http://schemas.microsoft.com/office/powerpoint/2010/main" val="393442964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D_d910548474d34ec5"/>
          <p:cNvSpPr txBox="1">
            <a:spLocks/>
          </p:cNvSpPr>
          <p:nvPr/>
        </p:nvSpPr>
        <p:spPr bwMode="gray">
          <a:xfrm>
            <a:off x="6249144" y="4162336"/>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Around half of stakeholders say that the CCG effectively communicates its commissioning decisions.</a:t>
            </a:r>
            <a:endParaRPr lang="en-GB" sz="1200" kern="0" dirty="0"/>
          </a:p>
        </p:txBody>
      </p:sp>
      <p:sp>
        <p:nvSpPr>
          <p:cNvPr id="34" name="D_7411b754b55ceeaf"/>
          <p:cNvSpPr txBox="1">
            <a:spLocks/>
          </p:cNvSpPr>
          <p:nvPr/>
        </p:nvSpPr>
        <p:spPr bwMode="gray">
          <a:xfrm>
            <a:off x="6249144" y="1577430"/>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Around half of stakeholders say that they understand the reasons for the decisions that the CCG makes.</a:t>
            </a:r>
            <a:endParaRPr lang="en-GB" sz="1200" kern="0" dirty="0"/>
          </a:p>
        </p:txBody>
      </p:sp>
      <p:graphicFrame>
        <p:nvGraphicFramePr>
          <p:cNvPr id="28" name="D_7b952f60b833e78f_CalcTable"/>
          <p:cNvGraphicFramePr>
            <a:graphicFrameLocks noGrp="1"/>
          </p:cNvGraphicFramePr>
          <p:nvPr>
            <p:extLst>
              <p:ext uri="{D42A27DB-BD31-4B8C-83A1-F6EECF244321}">
                <p14:modId xmlns:p14="http://schemas.microsoft.com/office/powerpoint/2010/main" val="1734024533"/>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1" name="D_4a3891cf46bf323f_CalcTable"/>
          <p:cNvGraphicFramePr>
            <a:graphicFrameLocks noGrp="1"/>
          </p:cNvGraphicFramePr>
          <p:nvPr>
            <p:extLst>
              <p:ext uri="{D42A27DB-BD31-4B8C-83A1-F6EECF244321}">
                <p14:modId xmlns:p14="http://schemas.microsoft.com/office/powerpoint/2010/main" val="3107267828"/>
              </p:ext>
            </p:extLst>
          </p:nvPr>
        </p:nvGraphicFramePr>
        <p:xfrm>
          <a:off x="6138789" y="5098440"/>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2" name="D_7b952f60b833e78f" hidden="1"/>
          <p:cNvGraphicFramePr/>
          <p:nvPr>
            <p:extLst>
              <p:ext uri="{D42A27DB-BD31-4B8C-83A1-F6EECF244321}">
                <p14:modId xmlns:p14="http://schemas.microsoft.com/office/powerpoint/2010/main" val="3817498354"/>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D_4a3891cf46bf323f" hidden="1"/>
          <p:cNvGraphicFramePr/>
          <p:nvPr>
            <p:extLst>
              <p:ext uri="{D42A27DB-BD31-4B8C-83A1-F6EECF244321}">
                <p14:modId xmlns:p14="http://schemas.microsoft.com/office/powerpoint/2010/main" val="3984868191"/>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407436408"/>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7" name="Oval 36"/>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8" name="Oval 37"/>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51" name="Oval 50"/>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52" name="Oval 51"/>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0" name="Oval 39"/>
          <p:cNvSpPr/>
          <p:nvPr/>
        </p:nvSpPr>
        <p:spPr bwMode="auto">
          <a:xfrm>
            <a:off x="3402691" y="4951620"/>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961849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36712"/>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412776"/>
            <a:ext cx="5637174" cy="475252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2: CCG comparisons</a:t>
            </a:r>
            <a:endParaRPr lang="en-GB" sz="2000" dirty="0"/>
          </a:p>
        </p:txBody>
      </p:sp>
      <p:sp>
        <p:nvSpPr>
          <p:cNvPr id="36" name="Rectangle 35"/>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927763294a045135"/>
          <p:cNvGraphicFramePr/>
          <p:nvPr>
            <p:extLst>
              <p:ext uri="{D42A27DB-BD31-4B8C-83A1-F6EECF244321}">
                <p14:modId xmlns:p14="http://schemas.microsoft.com/office/powerpoint/2010/main" val="2110464355"/>
              </p:ext>
            </p:extLst>
          </p:nvPr>
        </p:nvGraphicFramePr>
        <p:xfrm>
          <a:off x="193677" y="4443559"/>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04550" y="4246837"/>
            <a:ext cx="5470106" cy="369332"/>
          </a:xfrm>
          <a:prstGeom prst="rect">
            <a:avLst/>
          </a:prstGeom>
          <a:noFill/>
        </p:spPr>
        <p:txBody>
          <a:bodyPr wrap="square" lIns="0" tIns="0" rIns="0" bIns="0" rtlCol="0">
            <a:spAutoFit/>
          </a:bodyPr>
          <a:lstStyle/>
          <a:p>
            <a:pPr algn="l"/>
            <a:r>
              <a:rPr lang="en-GB" b="1" dirty="0" smtClean="0"/>
              <a:t>High quality services</a:t>
            </a:r>
            <a:endParaRPr lang="en-GB" b="1" dirty="0"/>
          </a:p>
          <a:p>
            <a:pPr algn="l"/>
            <a:r>
              <a:rPr lang="en-GB" sz="1000" b="1" dirty="0" smtClean="0">
                <a:solidFill>
                  <a:schemeClr val="tx1">
                    <a:lumMod val="75000"/>
                    <a:lumOff val="25000"/>
                  </a:schemeClr>
                </a:solidFill>
              </a:rPr>
              <a:t>I have confidence in the CCG to commission high quality services for the local population</a:t>
            </a:r>
            <a:endParaRPr lang="en-GB" sz="1800" b="1" dirty="0" smtClean="0">
              <a:solidFill>
                <a:schemeClr val="tx1">
                  <a:lumMod val="75000"/>
                  <a:lumOff val="25000"/>
                </a:schemeClr>
              </a:solidFill>
            </a:endParaRPr>
          </a:p>
        </p:txBody>
      </p:sp>
      <p:sp>
        <p:nvSpPr>
          <p:cNvPr id="50" name="TextBox 49"/>
          <p:cNvSpPr txBox="1"/>
          <p:nvPr/>
        </p:nvSpPr>
        <p:spPr>
          <a:xfrm>
            <a:off x="224622" y="4828510"/>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sp>
        <p:nvSpPr>
          <p:cNvPr id="54" name="Rectangle 53"/>
          <p:cNvSpPr/>
          <p:nvPr/>
        </p:nvSpPr>
        <p:spPr bwMode="auto">
          <a:xfrm>
            <a:off x="235548" y="3933056"/>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lang="en-GB" sz="1800" dirty="0">
              <a:solidFill>
                <a:schemeClr val="bg1"/>
              </a:solidFill>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07dd3377766ea135"/>
          <p:cNvGraphicFramePr/>
          <p:nvPr>
            <p:extLst>
              <p:ext uri="{D42A27DB-BD31-4B8C-83A1-F6EECF244321}">
                <p14:modId xmlns:p14="http://schemas.microsoft.com/office/powerpoint/2010/main" val="2158195372"/>
              </p:ext>
            </p:extLst>
          </p:nvPr>
        </p:nvGraphicFramePr>
        <p:xfrm>
          <a:off x="127232" y="2278815"/>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58296" y="1484784"/>
            <a:ext cx="5426504" cy="1052596"/>
          </a:xfrm>
          <a:prstGeom prst="rect">
            <a:avLst/>
          </a:prstGeom>
          <a:noFill/>
        </p:spPr>
        <p:txBody>
          <a:bodyPr wrap="square" lIns="0" tIns="0" rIns="0" bIns="0" rtlCol="0">
            <a:spAutoFit/>
          </a:bodyPr>
          <a:lstStyle/>
          <a:p>
            <a:pPr algn="l"/>
            <a:r>
              <a:rPr lang="en-GB" sz="1000" b="1" dirty="0">
                <a:solidFill>
                  <a:schemeClr val="tx1">
                    <a:lumMod val="75000"/>
                    <a:lumOff val="25000"/>
                  </a:schemeClr>
                </a:solidFill>
              </a:rPr>
              <a:t>To what extent do you agree or disagree with the following statements about the </a:t>
            </a:r>
            <a:r>
              <a:rPr lang="en-GB" sz="1000" b="1" u="sng" dirty="0">
                <a:solidFill>
                  <a:schemeClr val="tx1">
                    <a:lumMod val="75000"/>
                    <a:lumOff val="25000"/>
                  </a:schemeClr>
                </a:solidFill>
              </a:rPr>
              <a:t>way in which</a:t>
            </a:r>
            <a:r>
              <a:rPr lang="en-GB" sz="1000" b="1" dirty="0">
                <a:solidFill>
                  <a:schemeClr val="tx1">
                    <a:lumMod val="75000"/>
                    <a:lumOff val="25000"/>
                  </a:schemeClr>
                </a:solidFill>
              </a:rPr>
              <a:t> the CCG commissions services</a:t>
            </a:r>
            <a:r>
              <a:rPr lang="en-GB" sz="1000" b="1" dirty="0" smtClean="0">
                <a:solidFill>
                  <a:schemeClr val="tx1">
                    <a:lumMod val="75000"/>
                    <a:lumOff val="25000"/>
                  </a:schemeClr>
                </a:solidFill>
              </a:rPr>
              <a:t>…?</a:t>
            </a:r>
          </a:p>
          <a:p>
            <a:pPr algn="l"/>
            <a:endParaRPr lang="en-GB" sz="1000" b="1" dirty="0">
              <a:solidFill>
                <a:schemeClr val="tx1">
                  <a:lumMod val="75000"/>
                  <a:lumOff val="25000"/>
                </a:schemeClr>
              </a:solidFill>
            </a:endParaRPr>
          </a:p>
          <a:p>
            <a:pPr algn="l"/>
            <a:r>
              <a:rPr lang="en-GB" b="1" dirty="0" smtClean="0"/>
              <a:t>Involving and engaging the right individuals and organisations</a:t>
            </a:r>
          </a:p>
          <a:p>
            <a:pPr algn="l"/>
            <a:r>
              <a:rPr lang="en-GB" sz="1000" b="1" dirty="0" smtClean="0">
                <a:solidFill>
                  <a:schemeClr val="tx1">
                    <a:lumMod val="75000"/>
                    <a:lumOff val="25000"/>
                  </a:schemeClr>
                </a:solidFill>
              </a:rPr>
              <a:t>The CCG involves and engages with the right individuals and organisations when making commissioning decisions</a:t>
            </a:r>
            <a:endParaRPr lang="en-GB" sz="1800" b="1" dirty="0" smtClean="0">
              <a:solidFill>
                <a:schemeClr val="tx1">
                  <a:lumMod val="75000"/>
                  <a:lumOff val="25000"/>
                </a:schemeClr>
              </a:solidFill>
            </a:endParaRPr>
          </a:p>
        </p:txBody>
      </p:sp>
      <p:sp>
        <p:nvSpPr>
          <p:cNvPr id="30" name="TextBox 29"/>
          <p:cNvSpPr txBox="1"/>
          <p:nvPr/>
        </p:nvSpPr>
        <p:spPr>
          <a:xfrm>
            <a:off x="262116" y="2664368"/>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3c943ae099512a24"/>
          <p:cNvGraphicFramePr>
            <a:graphicFrameLocks noGrp="1"/>
          </p:cNvGraphicFramePr>
          <p:nvPr>
            <p:extLst>
              <p:ext uri="{D42A27DB-BD31-4B8C-83A1-F6EECF244321}">
                <p14:modId xmlns:p14="http://schemas.microsoft.com/office/powerpoint/2010/main" val="430275662"/>
              </p:ext>
            </p:extLst>
          </p:nvPr>
        </p:nvGraphicFramePr>
        <p:xfrm>
          <a:off x="224622" y="3519580"/>
          <a:ext cx="5450721" cy="315840"/>
        </p:xfrm>
        <a:graphic>
          <a:graphicData uri="http://schemas.openxmlformats.org/drawingml/2006/table">
            <a:tbl>
              <a:tblPr firstRow="1" bandRow="1">
                <a:tableStyleId>{5C22544A-7EE6-4342-B048-85BDC9FD1C3A}</a:tableStyleId>
              </a:tblPr>
              <a:tblGrid>
                <a:gridCol w="686513"/>
                <a:gridCol w="864096"/>
                <a:gridCol w="975028"/>
                <a:gridCol w="1194629"/>
                <a:gridCol w="936104"/>
                <a:gridCol w="794351"/>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All</a:t>
                      </a:r>
                      <a:r>
                        <a:rPr lang="en-GB" sz="800" b="0" baseline="0" dirty="0" smtClean="0">
                          <a:solidFill>
                            <a:schemeClr val="tx1"/>
                          </a:solidFill>
                        </a:rPr>
                        <a:t> stakeholders</a:t>
                      </a:r>
                      <a:endParaRPr lang="en-GB" sz="800" b="0" dirty="0" smtClean="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b69b50b33cc42a24"/>
          <p:cNvGraphicFramePr>
            <a:graphicFrameLocks noGrp="1"/>
          </p:cNvGraphicFramePr>
          <p:nvPr>
            <p:extLst>
              <p:ext uri="{D42A27DB-BD31-4B8C-83A1-F6EECF244321}">
                <p14:modId xmlns:p14="http://schemas.microsoft.com/office/powerpoint/2010/main" val="2466956714"/>
              </p:ext>
            </p:extLst>
          </p:nvPr>
        </p:nvGraphicFramePr>
        <p:xfrm>
          <a:off x="246188" y="5645840"/>
          <a:ext cx="5450721" cy="315840"/>
        </p:xfrm>
        <a:graphic>
          <a:graphicData uri="http://schemas.openxmlformats.org/drawingml/2006/table">
            <a:tbl>
              <a:tblPr firstRow="1" bandRow="1">
                <a:tableStyleId>{5C22544A-7EE6-4342-B048-85BDC9FD1C3A}</a:tableStyleId>
              </a:tblPr>
              <a:tblGrid>
                <a:gridCol w="686513"/>
                <a:gridCol w="864096"/>
                <a:gridCol w="975028"/>
                <a:gridCol w="1173063"/>
                <a:gridCol w="936104"/>
                <a:gridCol w="815917"/>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All</a:t>
                      </a:r>
                      <a:r>
                        <a:rPr lang="en-GB" sz="800" b="0" baseline="0" dirty="0" smtClean="0">
                          <a:solidFill>
                            <a:schemeClr val="tx1"/>
                          </a:solidFill>
                        </a:rPr>
                        <a:t> stakeholders</a:t>
                      </a:r>
                      <a:endParaRPr lang="en-GB" sz="800" b="0" dirty="0" smtClean="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34" name="D_5f3f2349e50b9f38"/>
          <p:cNvSpPr txBox="1"/>
          <p:nvPr/>
        </p:nvSpPr>
        <p:spPr>
          <a:xfrm>
            <a:off x="136059" y="6165304"/>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sp>
        <p:nvSpPr>
          <p:cNvPr id="35" name="TextBox 34"/>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23"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33578661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D_d0170443dd3ee365"/>
          <p:cNvSpPr txBox="1">
            <a:spLocks/>
          </p:cNvSpPr>
          <p:nvPr/>
        </p:nvSpPr>
        <p:spPr bwMode="gray">
          <a:xfrm>
            <a:off x="6266283" y="4085392"/>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The majority of stakeholders say that they have confidence in the CCG to commission high quality services for the local population.</a:t>
            </a:r>
            <a:endParaRPr lang="en-GB" sz="1200" kern="0" dirty="0"/>
          </a:p>
        </p:txBody>
      </p:sp>
      <p:sp>
        <p:nvSpPr>
          <p:cNvPr id="26" name="D_c7adc889e79c5135"/>
          <p:cNvSpPr txBox="1">
            <a:spLocks/>
          </p:cNvSpPr>
          <p:nvPr/>
        </p:nvSpPr>
        <p:spPr bwMode="gray">
          <a:xfrm>
            <a:off x="6249144" y="1577430"/>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The majority of stakeholders say that the CCG involves and engages with the right individuals and organisations when making commissioning decisions.</a:t>
            </a:r>
            <a:endParaRPr lang="en-GB" sz="1200" kern="0" dirty="0"/>
          </a:p>
        </p:txBody>
      </p:sp>
      <p:graphicFrame>
        <p:nvGraphicFramePr>
          <p:cNvPr id="28" name="D_2c324ac4d4a88fdf_CalcTable"/>
          <p:cNvGraphicFramePr>
            <a:graphicFrameLocks noGrp="1"/>
          </p:cNvGraphicFramePr>
          <p:nvPr>
            <p:extLst>
              <p:ext uri="{D42A27DB-BD31-4B8C-83A1-F6EECF244321}">
                <p14:modId xmlns:p14="http://schemas.microsoft.com/office/powerpoint/2010/main" val="1741110656"/>
              </p:ext>
            </p:extLst>
          </p:nvPr>
        </p:nvGraphicFramePr>
        <p:xfrm>
          <a:off x="6155928" y="2364385"/>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1" name="D_db63e6f23eab396f_CalcTable"/>
          <p:cNvGraphicFramePr>
            <a:graphicFrameLocks noGrp="1"/>
          </p:cNvGraphicFramePr>
          <p:nvPr>
            <p:extLst>
              <p:ext uri="{D42A27DB-BD31-4B8C-83A1-F6EECF244321}">
                <p14:modId xmlns:p14="http://schemas.microsoft.com/office/powerpoint/2010/main" val="3927341181"/>
              </p:ext>
            </p:extLst>
          </p:nvPr>
        </p:nvGraphicFramePr>
        <p:xfrm>
          <a:off x="6155928" y="5021496"/>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2" name="D_2c324ac4d4a88fdf" hidden="1"/>
          <p:cNvGraphicFramePr/>
          <p:nvPr>
            <p:extLst>
              <p:ext uri="{D42A27DB-BD31-4B8C-83A1-F6EECF244321}">
                <p14:modId xmlns:p14="http://schemas.microsoft.com/office/powerpoint/2010/main" val="4003919999"/>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D_db63e6f23eab396f" hidden="1"/>
          <p:cNvGraphicFramePr/>
          <p:nvPr>
            <p:extLst>
              <p:ext uri="{D42A27DB-BD31-4B8C-83A1-F6EECF244321}">
                <p14:modId xmlns:p14="http://schemas.microsoft.com/office/powerpoint/2010/main" val="103152301"/>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407436408"/>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8" name="Oval 37"/>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9" name="Oval 38"/>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0" name="Oval 39"/>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2" name="Oval 41"/>
          <p:cNvSpPr/>
          <p:nvPr/>
        </p:nvSpPr>
        <p:spPr bwMode="auto">
          <a:xfrm>
            <a:off x="3494458" y="2615258"/>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5" name="Oval 44"/>
          <p:cNvSpPr/>
          <p:nvPr/>
        </p:nvSpPr>
        <p:spPr bwMode="auto">
          <a:xfrm>
            <a:off x="3494458" y="2439104"/>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3494458" y="2804946"/>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8" name="Oval 47"/>
          <p:cNvSpPr/>
          <p:nvPr/>
        </p:nvSpPr>
        <p:spPr bwMode="auto">
          <a:xfrm>
            <a:off x="3869805" y="4960977"/>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51" name="Oval 50"/>
          <p:cNvSpPr/>
          <p:nvPr/>
        </p:nvSpPr>
        <p:spPr bwMode="auto">
          <a:xfrm>
            <a:off x="3773014" y="4960977"/>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2466426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412776"/>
            <a:ext cx="5637174" cy="252028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2: CCG comparisons</a:t>
            </a:r>
            <a:endParaRPr lang="en-GB" sz="2000" dirty="0"/>
          </a:p>
        </p:txBody>
      </p:sp>
      <p:sp>
        <p:nvSpPr>
          <p:cNvPr id="36" name="Rectangle 35"/>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7" name="D_fa62b1aac01eae93"/>
          <p:cNvSpPr>
            <a:spLocks noGrp="1"/>
          </p:cNvSpPr>
          <p:nvPr>
            <p:ph sz="quarter" idx="10"/>
          </p:nvPr>
        </p:nvSpPr>
        <p:spPr bwMode="gray">
          <a:xfrm>
            <a:off x="6249144" y="1577430"/>
            <a:ext cx="3384240" cy="4279607"/>
          </a:xfrm>
        </p:spPr>
        <p:txBody>
          <a:bodyPr/>
          <a:lstStyle/>
          <a:p>
            <a:pPr>
              <a:spcAft>
                <a:spcPts val="600"/>
              </a:spcAft>
            </a:pPr>
            <a:r>
              <a:rPr lang="en-GB" sz="1200" dirty="0" smtClean="0">
                <a:solidFill>
                  <a:schemeClr val="tx1"/>
                </a:solidFill>
              </a:rPr>
              <a:t>Around half of stakeholders agree that the CCG’s plans will deliver continuous improvement in quality within available resources.</a:t>
            </a:r>
          </a:p>
          <a:p>
            <a:pPr>
              <a:spcAft>
                <a:spcPts val="600"/>
              </a:spcAft>
            </a:pPr>
            <a:endParaRPr lang="en-GB" sz="1200" dirty="0"/>
          </a:p>
        </p:txBody>
      </p:sp>
      <p:graphicFrame>
        <p:nvGraphicFramePr>
          <p:cNvPr id="22" name="D_b0a892250a253f93"/>
          <p:cNvGraphicFramePr/>
          <p:nvPr>
            <p:extLst>
              <p:ext uri="{D42A27DB-BD31-4B8C-83A1-F6EECF244321}">
                <p14:modId xmlns:p14="http://schemas.microsoft.com/office/powerpoint/2010/main" val="4187399494"/>
              </p:ext>
            </p:extLst>
          </p:nvPr>
        </p:nvGraphicFramePr>
        <p:xfrm>
          <a:off x="127232" y="2278815"/>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258296" y="1484784"/>
            <a:ext cx="5426504" cy="1052596"/>
          </a:xfrm>
          <a:prstGeom prst="rect">
            <a:avLst/>
          </a:prstGeom>
          <a:noFill/>
        </p:spPr>
        <p:txBody>
          <a:bodyPr wrap="square" lIns="0" tIns="0" rIns="0" bIns="0" rtlCol="0">
            <a:spAutoFit/>
          </a:bodyPr>
          <a:lstStyle/>
          <a:p>
            <a:pPr algn="l"/>
            <a:r>
              <a:rPr lang="en-GB" sz="1000" b="1" dirty="0">
                <a:solidFill>
                  <a:schemeClr val="tx1">
                    <a:lumMod val="75000"/>
                    <a:lumOff val="25000"/>
                  </a:schemeClr>
                </a:solidFill>
              </a:rPr>
              <a:t>To what extent do you agree or disagree with the following statements about the </a:t>
            </a:r>
            <a:r>
              <a:rPr lang="en-GB" sz="1000" b="1" u="sng" dirty="0">
                <a:solidFill>
                  <a:schemeClr val="tx1">
                    <a:lumMod val="75000"/>
                    <a:lumOff val="25000"/>
                  </a:schemeClr>
                </a:solidFill>
              </a:rPr>
              <a:t>way in which</a:t>
            </a:r>
            <a:r>
              <a:rPr lang="en-GB" sz="1000" b="1" dirty="0">
                <a:solidFill>
                  <a:schemeClr val="tx1">
                    <a:lumMod val="75000"/>
                    <a:lumOff val="25000"/>
                  </a:schemeClr>
                </a:solidFill>
              </a:rPr>
              <a:t> the CCG commissions services</a:t>
            </a:r>
            <a:r>
              <a:rPr lang="en-GB" sz="1000" b="1" dirty="0" smtClean="0">
                <a:solidFill>
                  <a:schemeClr val="tx1">
                    <a:lumMod val="75000"/>
                    <a:lumOff val="25000"/>
                  </a:schemeClr>
                </a:solidFill>
              </a:rPr>
              <a:t>…?</a:t>
            </a:r>
          </a:p>
          <a:p>
            <a:pPr algn="l"/>
            <a:endParaRPr lang="en-GB" sz="1000" b="1" dirty="0">
              <a:solidFill>
                <a:schemeClr val="tx1">
                  <a:lumMod val="75000"/>
                  <a:lumOff val="25000"/>
                </a:schemeClr>
              </a:solidFill>
            </a:endParaRPr>
          </a:p>
          <a:p>
            <a:pPr algn="l"/>
            <a:r>
              <a:rPr lang="en-GB" b="1" dirty="0" smtClean="0"/>
              <a:t>Continuous improvement in quality</a:t>
            </a:r>
          </a:p>
          <a:p>
            <a:pPr algn="l"/>
            <a:r>
              <a:rPr lang="en-GB" sz="1000" b="1" dirty="0" smtClean="0">
                <a:solidFill>
                  <a:schemeClr val="tx1">
                    <a:lumMod val="75000"/>
                    <a:lumOff val="25000"/>
                  </a:schemeClr>
                </a:solidFill>
              </a:rPr>
              <a:t>The CCG’s plans will deliver continuous improvement in quality within the available resources</a:t>
            </a:r>
            <a:endParaRPr lang="en-GB" sz="1800" b="1" dirty="0" smtClean="0">
              <a:solidFill>
                <a:schemeClr val="tx1">
                  <a:lumMod val="75000"/>
                  <a:lumOff val="25000"/>
                </a:schemeClr>
              </a:solidFill>
            </a:endParaRPr>
          </a:p>
        </p:txBody>
      </p:sp>
      <p:sp>
        <p:nvSpPr>
          <p:cNvPr id="30" name="TextBox 29"/>
          <p:cNvSpPr txBox="1"/>
          <p:nvPr/>
        </p:nvSpPr>
        <p:spPr>
          <a:xfrm>
            <a:off x="262116" y="2664368"/>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168feb6bd90fdf93"/>
          <p:cNvGraphicFramePr>
            <a:graphicFrameLocks noGrp="1"/>
          </p:cNvGraphicFramePr>
          <p:nvPr>
            <p:extLst>
              <p:ext uri="{D42A27DB-BD31-4B8C-83A1-F6EECF244321}">
                <p14:modId xmlns:p14="http://schemas.microsoft.com/office/powerpoint/2010/main" val="4155055016"/>
              </p:ext>
            </p:extLst>
          </p:nvPr>
        </p:nvGraphicFramePr>
        <p:xfrm>
          <a:off x="233488" y="3493861"/>
          <a:ext cx="5450721" cy="315840"/>
        </p:xfrm>
        <a:graphic>
          <a:graphicData uri="http://schemas.openxmlformats.org/drawingml/2006/table">
            <a:tbl>
              <a:tblPr firstRow="1" bandRow="1">
                <a:tableStyleId>{5C22544A-7EE6-4342-B048-85BDC9FD1C3A}</a:tableStyleId>
              </a:tblPr>
              <a:tblGrid>
                <a:gridCol w="686513"/>
                <a:gridCol w="864096"/>
                <a:gridCol w="975028"/>
                <a:gridCol w="1185763"/>
                <a:gridCol w="864096"/>
                <a:gridCol w="875225"/>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smtClean="0">
                          <a:solidFill>
                            <a:schemeClr val="tx1"/>
                          </a:solidFill>
                        </a:rPr>
                        <a:t>Base 2014:</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All</a:t>
                      </a:r>
                      <a:r>
                        <a:rPr lang="en-GB" sz="800" b="0" baseline="0" dirty="0" smtClean="0">
                          <a:solidFill>
                            <a:schemeClr val="tx1"/>
                          </a:solidFill>
                        </a:rPr>
                        <a:t> stakeholders</a:t>
                      </a:r>
                      <a:endParaRPr lang="en-GB" sz="800" b="0" dirty="0" smtClean="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18"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19" name="D_5f3f2349e50b9f38"/>
          <p:cNvSpPr txBox="1"/>
          <p:nvPr/>
        </p:nvSpPr>
        <p:spPr>
          <a:xfrm>
            <a:off x="136059" y="6165304"/>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graphicFrame>
        <p:nvGraphicFramePr>
          <p:cNvPr id="3" name="Ipsos Ribbon Rules" hidden="1"/>
          <p:cNvGraphicFramePr/>
          <p:nvPr>
            <p:extLst>
              <p:ext uri="{D42A27DB-BD31-4B8C-83A1-F6EECF244321}">
                <p14:modId xmlns:p14="http://schemas.microsoft.com/office/powerpoint/2010/main" val="236695929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D_412cd5235022755f_CalcTable"/>
          <p:cNvGraphicFramePr>
            <a:graphicFrameLocks noGrp="1"/>
          </p:cNvGraphicFramePr>
          <p:nvPr>
            <p:extLst>
              <p:ext uri="{D42A27DB-BD31-4B8C-83A1-F6EECF244321}">
                <p14:modId xmlns:p14="http://schemas.microsoft.com/office/powerpoint/2010/main" val="4173347347"/>
              </p:ext>
            </p:extLst>
          </p:nvPr>
        </p:nvGraphicFramePr>
        <p:xfrm>
          <a:off x="6155928" y="2508401"/>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dirty="0" smtClean="0">
                          <a:solidFill>
                            <a:schemeClr val="tx1"/>
                          </a:solidFill>
                        </a:rPr>
                        <a:t>This is lower than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28" name="D_412cd5235022755f" hidden="1"/>
          <p:cNvGraphicFramePr/>
          <p:nvPr>
            <p:extLst>
              <p:ext uri="{D42A27DB-BD31-4B8C-83A1-F6EECF244321}">
                <p14:modId xmlns:p14="http://schemas.microsoft.com/office/powerpoint/2010/main" val="1450856580"/>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07436408"/>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5" name="Oval 24"/>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27" name="Oval 26"/>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9" name="Oval 38"/>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0" name="Oval 39"/>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1" name="Oval 30"/>
          <p:cNvSpPr/>
          <p:nvPr/>
        </p:nvSpPr>
        <p:spPr bwMode="auto">
          <a:xfrm>
            <a:off x="3285527" y="2791507"/>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5733930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solidFill>
            <a:srgbClr val="4C9DFE"/>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00AA9E"/>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842485"/>
            <a:ext cx="8568952" cy="1107996"/>
          </a:xfrm>
        </p:spPr>
        <p:txBody>
          <a:bodyPr/>
          <a:lstStyle/>
          <a:p>
            <a:r>
              <a:rPr lang="en-GB" sz="3600" dirty="0" smtClean="0"/>
              <a:t>Domain 3: Are CCG plans delivering better outcomes for patients?</a:t>
            </a:r>
            <a:endParaRPr lang="en-GB" sz="3600" dirty="0"/>
          </a:p>
        </p:txBody>
      </p:sp>
    </p:spTree>
    <p:extLst>
      <p:ext uri="{BB962C8B-B14F-4D97-AF65-F5344CB8AC3E}">
        <p14:creationId xmlns:p14="http://schemas.microsoft.com/office/powerpoint/2010/main" val="72699968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3f16cd41f96018e7"/>
          <p:cNvGraphicFramePr/>
          <p:nvPr>
            <p:extLst>
              <p:ext uri="{D42A27DB-BD31-4B8C-83A1-F6EECF244321}">
                <p14:modId xmlns:p14="http://schemas.microsoft.com/office/powerpoint/2010/main" val="2302821271"/>
              </p:ext>
            </p:extLst>
          </p:nvPr>
        </p:nvGraphicFramePr>
        <p:xfrm>
          <a:off x="56456" y="848520"/>
          <a:ext cx="5472608"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4206241" y="854839"/>
            <a:ext cx="5699760" cy="5081504"/>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a:xfrm>
            <a:off x="246063" y="0"/>
            <a:ext cx="8595369" cy="785794"/>
          </a:xfrm>
        </p:spPr>
        <p:txBody>
          <a:bodyPr anchor="ctr"/>
          <a:lstStyle/>
          <a:p>
            <a:r>
              <a:rPr lang="en-GB" sz="2000" dirty="0" smtClean="0"/>
              <a:t>How much would you say you know about the CCG’s plans and priorities?</a:t>
            </a:r>
            <a:endParaRPr lang="en-GB" sz="2000" dirty="0"/>
          </a:p>
        </p:txBody>
      </p:sp>
      <p:sp>
        <p:nvSpPr>
          <p:cNvPr id="10" name="D_117822914a3f1ff8"/>
          <p:cNvSpPr>
            <a:spLocks noGrp="1"/>
          </p:cNvSpPr>
          <p:nvPr>
            <p:ph type="body" sz="quarter" idx="12"/>
          </p:nvPr>
        </p:nvSpPr>
        <p:spPr>
          <a:xfrm>
            <a:off x="246063" y="5988956"/>
            <a:ext cx="6238875" cy="349251"/>
          </a:xfrm>
        </p:spPr>
        <p:txBody>
          <a:bodyPr/>
          <a:lstStyle/>
          <a:p>
            <a:r>
              <a:rPr lang="en-GB" sz="1000" dirty="0" smtClean="0"/>
              <a:t>Total responses : All stakeholders (2015: 73); (2014: 71)
Sheffield CCG</a:t>
            </a:r>
            <a:endParaRPr lang="en-GB" sz="1000" dirty="0"/>
          </a:p>
        </p:txBody>
      </p:sp>
      <p:sp>
        <p:nvSpPr>
          <p:cNvPr id="5" name="TextBox 4"/>
          <p:cNvSpPr txBox="1"/>
          <p:nvPr/>
        </p:nvSpPr>
        <p:spPr>
          <a:xfrm>
            <a:off x="246063" y="915554"/>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7" name="TextBox 16"/>
          <p:cNvSpPr txBox="1"/>
          <p:nvPr/>
        </p:nvSpPr>
        <p:spPr>
          <a:xfrm>
            <a:off x="4398485" y="915554"/>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13" name="D_9a122469e3c43592_CalcTable"/>
          <p:cNvGraphicFramePr>
            <a:graphicFrameLocks/>
          </p:cNvGraphicFramePr>
          <p:nvPr>
            <p:extLst>
              <p:ext uri="{D42A27DB-BD31-4B8C-83A1-F6EECF244321}">
                <p14:modId xmlns:p14="http://schemas.microsoft.com/office/powerpoint/2010/main" val="639802146"/>
              </p:ext>
            </p:extLst>
          </p:nvPr>
        </p:nvGraphicFramePr>
        <p:xfrm>
          <a:off x="4391825" y="1628800"/>
          <a:ext cx="5328592" cy="3806901"/>
        </p:xfrm>
        <a:graphic>
          <a:graphicData uri="http://schemas.openxmlformats.org/drawingml/2006/table">
            <a:tbl>
              <a:tblPr firstRow="1" bandRow="1">
                <a:tableStyleId>{ED083AE6-46FA-4A59-8FB0-9F97EB10719F}</a:tableStyleId>
              </a:tblPr>
              <a:tblGrid>
                <a:gridCol w="2171869"/>
                <a:gridCol w="648072"/>
                <a:gridCol w="1152128"/>
                <a:gridCol w="1356523"/>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Great deal / Fair amount</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Not very</a:t>
                      </a:r>
                      <a:r>
                        <a:rPr lang="en-GB" sz="1200" baseline="0" dirty="0" smtClean="0"/>
                        <a:t> much / Nothing at all</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64% (35)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36% (20)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14" name="D_9a122469e3c43592" hidden="1"/>
          <p:cNvGraphicFramePr/>
          <p:nvPr>
            <p:extLst>
              <p:ext uri="{D42A27DB-BD31-4B8C-83A1-F6EECF244321}">
                <p14:modId xmlns:p14="http://schemas.microsoft.com/office/powerpoint/2010/main" val="2925124892"/>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Ipsos Ribbon Rules" hidden="1"/>
          <p:cNvGraphicFramePr/>
          <p:nvPr>
            <p:extLst>
              <p:ext uri="{D42A27DB-BD31-4B8C-83A1-F6EECF244321}">
                <p14:modId xmlns:p14="http://schemas.microsoft.com/office/powerpoint/2010/main" val="206565646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D_cad1dd8126085ff8_CalcTable"/>
          <p:cNvGraphicFramePr>
            <a:graphicFrameLocks noGrp="1"/>
          </p:cNvGraphicFramePr>
          <p:nvPr>
            <p:extLst>
              <p:ext uri="{D42A27DB-BD31-4B8C-83A1-F6EECF244321}">
                <p14:modId xmlns:p14="http://schemas.microsoft.com/office/powerpoint/2010/main" val="904204717"/>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68% (50)</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Great deal / Fair amount</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8" name="D_8025871fb2601ff8_CalcTable"/>
          <p:cNvGraphicFramePr>
            <a:graphicFrameLocks noGrp="1"/>
          </p:cNvGraphicFramePr>
          <p:nvPr>
            <p:extLst>
              <p:ext uri="{D42A27DB-BD31-4B8C-83A1-F6EECF244321}">
                <p14:modId xmlns:p14="http://schemas.microsoft.com/office/powerpoint/2010/main" val="713660470"/>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69% (49)</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Great deal / Fair</a:t>
                      </a:r>
                      <a:r>
                        <a:rPr lang="en-GB" sz="1100" b="0" kern="1200" baseline="0" dirty="0" smtClean="0">
                          <a:solidFill>
                            <a:schemeClr val="tx1"/>
                          </a:solidFill>
                        </a:rPr>
                        <a:t> amount</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9" name="D_cad1dd8126085ff8" hidden="1"/>
          <p:cNvGraphicFramePr/>
          <p:nvPr>
            <p:extLst>
              <p:ext uri="{D42A27DB-BD31-4B8C-83A1-F6EECF244321}">
                <p14:modId xmlns:p14="http://schemas.microsoft.com/office/powerpoint/2010/main" val="1561783572"/>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D_8025871fb2601ff8" hidden="1"/>
          <p:cNvGraphicFramePr/>
          <p:nvPr>
            <p:extLst>
              <p:ext uri="{D42A27DB-BD31-4B8C-83A1-F6EECF244321}">
                <p14:modId xmlns:p14="http://schemas.microsoft.com/office/powerpoint/2010/main" val="313323716"/>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9818703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2000" dirty="0" smtClean="0"/>
              <a:t>To what extent do you agree or disagree with each of the following statements about the CCG’s plans and priorities?</a:t>
            </a:r>
            <a:endParaRPr lang="en-GB" sz="2000" dirty="0"/>
          </a:p>
        </p:txBody>
      </p:sp>
      <p:sp>
        <p:nvSpPr>
          <p:cNvPr id="7" name="D_a4004fbe12daaf80"/>
          <p:cNvSpPr>
            <a:spLocks noGrp="1"/>
          </p:cNvSpPr>
          <p:nvPr>
            <p:ph type="body" sz="quarter" idx="12"/>
          </p:nvPr>
        </p:nvSpPr>
        <p:spPr>
          <a:xfrm>
            <a:off x="260578" y="5988956"/>
            <a:ext cx="6723161" cy="348829"/>
          </a:xfrm>
        </p:spPr>
        <p:txBody>
          <a:bodyPr/>
          <a:lstStyle/>
          <a:p>
            <a:r>
              <a:rPr lang="en-GB" sz="1000" dirty="0" smtClean="0"/>
              <a:t>Total responses : All stakeholders (73)
Sheffield CCG</a:t>
            </a:r>
            <a:endParaRPr lang="en-GB" sz="1000" dirty="0"/>
          </a:p>
        </p:txBody>
      </p:sp>
      <p:graphicFrame>
        <p:nvGraphicFramePr>
          <p:cNvPr id="10" name="D_06145a0622814780"/>
          <p:cNvGraphicFramePr>
            <a:graphicFrameLocks noGrp="1"/>
          </p:cNvGraphicFramePr>
          <p:nvPr>
            <p:ph sz="quarter" idx="10"/>
            <p:extLst>
              <p:ext uri="{D42A27DB-BD31-4B8C-83A1-F6EECF244321}">
                <p14:modId xmlns:p14="http://schemas.microsoft.com/office/powerpoint/2010/main" val="636508148"/>
              </p:ext>
            </p:extLst>
          </p:nvPr>
        </p:nvGraphicFramePr>
        <p:xfrm>
          <a:off x="-61712" y="1124744"/>
          <a:ext cx="7560841" cy="4914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492012328"/>
              </p:ext>
            </p:extLst>
          </p:nvPr>
        </p:nvGraphicFramePr>
        <p:xfrm>
          <a:off x="25168" y="1718277"/>
          <a:ext cx="2936776" cy="4021511"/>
        </p:xfrm>
        <a:graphic>
          <a:graphicData uri="http://schemas.openxmlformats.org/drawingml/2006/table">
            <a:tbl>
              <a:tblPr firstRow="1" bandRow="1">
                <a:tableStyleId>{2D5ABB26-0587-4C30-8999-92F81FD0307C}</a:tableStyleId>
              </a:tblPr>
              <a:tblGrid>
                <a:gridCol w="2936776"/>
              </a:tblGrid>
              <a:tr h="955277">
                <a:tc>
                  <a:txBody>
                    <a:bodyPr/>
                    <a:lstStyle/>
                    <a:p>
                      <a:pPr algn="r"/>
                      <a:r>
                        <a:rPr lang="en-GB" sz="1100" b="0" dirty="0" smtClean="0"/>
                        <a:t>I have been given the opportunity to influence the</a:t>
                      </a:r>
                      <a:r>
                        <a:rPr lang="en-GB" sz="1100" b="0" baseline="0" dirty="0" smtClean="0"/>
                        <a:t> CCG’s plans and priorities</a:t>
                      </a:r>
                      <a:endParaRPr lang="en-GB" sz="1100" b="0" dirty="0"/>
                    </a:p>
                  </a:txBody>
                  <a:tcPr marL="108000" marR="108000" marT="108000" marB="108000" anchor="ctr"/>
                </a:tc>
              </a:tr>
              <a:tr h="928556">
                <a:tc>
                  <a:txBody>
                    <a:bodyPr/>
                    <a:lstStyle/>
                    <a:p>
                      <a:pPr algn="r"/>
                      <a:endParaRPr lang="en-GB" sz="1100" dirty="0" smtClean="0">
                        <a:solidFill>
                          <a:schemeClr val="tx1"/>
                        </a:solidFill>
                      </a:endParaRPr>
                    </a:p>
                    <a:p>
                      <a:pPr algn="r"/>
                      <a:r>
                        <a:rPr lang="en-GB" sz="1100" dirty="0" smtClean="0">
                          <a:solidFill>
                            <a:schemeClr val="tx1"/>
                          </a:solidFill>
                        </a:rPr>
                        <a:t>When I have commented</a:t>
                      </a:r>
                      <a:r>
                        <a:rPr lang="en-GB" sz="1100" baseline="0" dirty="0" smtClean="0">
                          <a:solidFill>
                            <a:schemeClr val="tx1"/>
                          </a:solidFill>
                        </a:rPr>
                        <a:t> on the CCG’s plans and priorities I feel that my comments have been taken on board</a:t>
                      </a:r>
                      <a:endParaRPr lang="en-GB" sz="1100" dirty="0">
                        <a:solidFill>
                          <a:schemeClr val="tx1"/>
                        </a:solidFill>
                      </a:endParaRPr>
                    </a:p>
                  </a:txBody>
                  <a:tcPr marL="108000" marR="108000" marT="108000" marB="108000" anchor="ctr"/>
                </a:tc>
              </a:tr>
              <a:tr h="1068839">
                <a:tc>
                  <a:txBody>
                    <a:bodyPr/>
                    <a:lstStyle/>
                    <a:p>
                      <a:pPr algn="r"/>
                      <a:endParaRPr lang="en-GB" sz="1100" dirty="0" smtClean="0">
                        <a:solidFill>
                          <a:schemeClr val="tx1"/>
                        </a:solidFill>
                      </a:endParaRPr>
                    </a:p>
                    <a:p>
                      <a:pPr algn="r"/>
                      <a:endParaRPr lang="en-GB" sz="1100" dirty="0" smtClean="0">
                        <a:solidFill>
                          <a:schemeClr val="tx1"/>
                        </a:solidFill>
                      </a:endParaRPr>
                    </a:p>
                    <a:p>
                      <a:pPr algn="r"/>
                      <a:r>
                        <a:rPr lang="en-GB" sz="1100" dirty="0" smtClean="0">
                          <a:solidFill>
                            <a:schemeClr val="tx1"/>
                          </a:solidFill>
                        </a:rPr>
                        <a:t>The</a:t>
                      </a:r>
                      <a:r>
                        <a:rPr lang="en-GB" sz="1100" baseline="0" dirty="0" smtClean="0">
                          <a:solidFill>
                            <a:schemeClr val="tx1"/>
                          </a:solidFill>
                        </a:rPr>
                        <a:t> CCG has effectively communicated its plans and priorities to me</a:t>
                      </a:r>
                      <a:endParaRPr lang="en-GB" sz="1100" dirty="0">
                        <a:solidFill>
                          <a:schemeClr val="tx1"/>
                        </a:solidFill>
                      </a:endParaRPr>
                    </a:p>
                  </a:txBody>
                  <a:tcPr marL="108000" marR="108000" marT="108000" marB="108000" anchor="ctr"/>
                </a:tc>
              </a:tr>
              <a:tr h="1068839">
                <a:tc>
                  <a:txBody>
                    <a:bodyPr/>
                    <a:lstStyle/>
                    <a:p>
                      <a:pPr algn="r"/>
                      <a:endParaRPr lang="en-GB" sz="1100" dirty="0" smtClean="0">
                        <a:solidFill>
                          <a:schemeClr val="tx1"/>
                        </a:solidFill>
                      </a:endParaRPr>
                    </a:p>
                    <a:p>
                      <a:pPr algn="r"/>
                      <a:endParaRPr lang="en-GB" sz="1100" dirty="0" smtClean="0">
                        <a:solidFill>
                          <a:schemeClr val="tx1"/>
                        </a:solidFill>
                      </a:endParaRPr>
                    </a:p>
                    <a:p>
                      <a:pPr algn="r"/>
                      <a:r>
                        <a:rPr lang="en-GB" sz="1100" dirty="0" smtClean="0">
                          <a:solidFill>
                            <a:schemeClr val="tx1"/>
                          </a:solidFill>
                        </a:rPr>
                        <a:t>The</a:t>
                      </a:r>
                      <a:r>
                        <a:rPr lang="en-GB" sz="1100" baseline="0" dirty="0" smtClean="0">
                          <a:solidFill>
                            <a:schemeClr val="tx1"/>
                          </a:solidFill>
                        </a:rPr>
                        <a:t> CCG’s plans and priorities are the right ones</a:t>
                      </a:r>
                      <a:endParaRPr lang="en-GB" sz="1100" dirty="0">
                        <a:solidFill>
                          <a:schemeClr val="tx1"/>
                        </a:solidFill>
                      </a:endParaRPr>
                    </a:p>
                  </a:txBody>
                  <a:tcPr marL="108000" marR="108000" marT="108000" marB="108000" anchor="ctr"/>
                </a:tc>
              </a:tr>
            </a:tbl>
          </a:graphicData>
        </a:graphic>
      </p:graphicFrame>
      <p:graphicFrame>
        <p:nvGraphicFramePr>
          <p:cNvPr id="26" name="D_9c7eb6358f56af80"/>
          <p:cNvGraphicFramePr>
            <a:graphicFrameLocks/>
          </p:cNvGraphicFramePr>
          <p:nvPr>
            <p:extLst>
              <p:ext uri="{D42A27DB-BD31-4B8C-83A1-F6EECF244321}">
                <p14:modId xmlns:p14="http://schemas.microsoft.com/office/powerpoint/2010/main" val="1358458735"/>
              </p:ext>
            </p:extLst>
          </p:nvPr>
        </p:nvGraphicFramePr>
        <p:xfrm>
          <a:off x="7761313" y="891786"/>
          <a:ext cx="1961128" cy="4962684"/>
        </p:xfrm>
        <a:graphic>
          <a:graphicData uri="http://schemas.openxmlformats.org/drawingml/2006/table">
            <a:tbl>
              <a:tblPr firstRow="1" bandRow="1">
                <a:noFill/>
                <a:tableStyleId>{ED083AE6-46FA-4A59-8FB0-9F97EB10719F}</a:tableStyleId>
              </a:tblPr>
              <a:tblGrid>
                <a:gridCol w="507400"/>
                <a:gridCol w="473164"/>
                <a:gridCol w="490282"/>
                <a:gridCol w="490282"/>
              </a:tblGrid>
              <a:tr h="489336">
                <a:tc gridSpan="4">
                  <a:txBody>
                    <a:bodyPr/>
                    <a:lstStyle/>
                    <a:p>
                      <a:pPr algn="ctr"/>
                      <a:r>
                        <a:rPr lang="en-GB" sz="1200" dirty="0" smtClean="0"/>
                        <a:t>Number</a:t>
                      </a:r>
                      <a:endParaRPr lang="en-GB" sz="1200" dirty="0"/>
                    </a:p>
                  </a:txBody>
                  <a:tcPr marL="108000" marR="108000" marT="108000" marB="1080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GB" sz="1200" dirty="0"/>
                    </a:p>
                  </a:txBody>
                  <a:tcPr marL="108000" marR="108000" marT="108000" marB="108000" anchor="ctr"/>
                </a:tc>
                <a:tc hMerge="1">
                  <a:txBody>
                    <a:bodyPr/>
                    <a:lstStyle/>
                    <a:p>
                      <a:pPr algn="ctr"/>
                      <a:endParaRPr lang="en-GB" sz="1200" dirty="0"/>
                    </a:p>
                  </a:txBody>
                  <a:tcPr marL="108000" marR="108000" marT="108000" marB="108000" anchor="ctr"/>
                </a:tc>
                <a:tc hMerge="1">
                  <a:txBody>
                    <a:bodyPr/>
                    <a:lstStyle/>
                    <a:p>
                      <a:pPr algn="l"/>
                      <a:endParaRPr lang="en-GB" sz="1200" dirty="0"/>
                    </a:p>
                  </a:txBody>
                  <a:tcPr marL="108000" marR="108000" marT="108000" marB="108000" anchor="ctr"/>
                </a:tc>
              </a:tr>
              <a:tr h="319686">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6F9D6B"/>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AA3848"/>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4"/>
                    </a:solidFill>
                  </a:tcPr>
                </a:tc>
              </a:tr>
              <a:tr h="854004">
                <a:tc>
                  <a:txBody>
                    <a:bodyPr/>
                    <a:lstStyle/>
                    <a:p>
                      <a:pPr algn="ctr"/>
                      <a:r>
                        <a:rPr lang="en-GB" sz="1200" smtClean="0">
                          <a:solidFill>
                            <a:schemeClr val="tx1">
                              <a:lumMod val="75000"/>
                              <a:lumOff val="25000"/>
                            </a:schemeClr>
                          </a:solidFill>
                        </a:rPr>
                        <a:t>40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17</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16</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155034">
                <a:tc>
                  <a:txBody>
                    <a:bodyPr/>
                    <a:lstStyle/>
                    <a:p>
                      <a:pPr algn="ctr"/>
                      <a:r>
                        <a:rPr lang="en-GB" sz="1200" smtClean="0">
                          <a:solidFill>
                            <a:schemeClr val="tx1">
                              <a:lumMod val="75000"/>
                              <a:lumOff val="25000"/>
                            </a:schemeClr>
                          </a:solidFill>
                        </a:rPr>
                        <a:t>31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23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9</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080120">
                <a:tc>
                  <a:txBody>
                    <a:bodyPr/>
                    <a:lstStyle/>
                    <a:p>
                      <a:pPr algn="ctr"/>
                      <a:r>
                        <a:rPr lang="en-GB" sz="1200" smtClean="0">
                          <a:solidFill>
                            <a:schemeClr val="tx1">
                              <a:lumMod val="75000"/>
                              <a:lumOff val="25000"/>
                            </a:schemeClr>
                          </a:solidFill>
                        </a:rPr>
                        <a:t>44</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15</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985310">
                <a:tc>
                  <a:txBody>
                    <a:bodyPr/>
                    <a:lstStyle/>
                    <a:p>
                      <a:pPr algn="ctr"/>
                      <a:r>
                        <a:rPr lang="en-GB" sz="1200" smtClean="0">
                          <a:solidFill>
                            <a:schemeClr val="tx1">
                              <a:lumMod val="75000"/>
                              <a:lumOff val="25000"/>
                            </a:schemeClr>
                          </a:solidFill>
                        </a:rPr>
                        <a:t>39</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18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77241184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46063" y="915554"/>
            <a:ext cx="672316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Tree>
    <p:extLst>
      <p:ext uri="{BB962C8B-B14F-4D97-AF65-F5344CB8AC3E}">
        <p14:creationId xmlns:p14="http://schemas.microsoft.com/office/powerpoint/2010/main" val="356025499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each of the following </a:t>
            </a:r>
            <a:br>
              <a:rPr lang="en-GB" sz="2000" dirty="0" smtClean="0"/>
            </a:br>
            <a:r>
              <a:rPr lang="en-GB" sz="2000" dirty="0" smtClean="0"/>
              <a:t>statements about the CCG’s plans and priorities…?</a:t>
            </a:r>
            <a:endParaRPr lang="en-GB" sz="2000" dirty="0"/>
          </a:p>
        </p:txBody>
      </p:sp>
      <p:sp>
        <p:nvSpPr>
          <p:cNvPr id="10" name="D_316accf09db54ca5"/>
          <p:cNvSpPr>
            <a:spLocks noGrp="1"/>
          </p:cNvSpPr>
          <p:nvPr>
            <p:ph type="body" sz="quarter" idx="12"/>
          </p:nvPr>
        </p:nvSpPr>
        <p:spPr>
          <a:xfrm>
            <a:off x="246063" y="6003471"/>
            <a:ext cx="6238875" cy="349251"/>
          </a:xfrm>
        </p:spPr>
        <p:txBody>
          <a:bodyPr/>
          <a:lstStyle/>
          <a:p>
            <a:r>
              <a:rPr lang="en-GB" sz="1000" dirty="0" smtClean="0"/>
              <a:t>Total responses : All stakeholders (2015: 73); (2014: 71)
Sheffield CCG</a:t>
            </a:r>
            <a:endParaRPr lang="en-GB" sz="1000" dirty="0"/>
          </a:p>
        </p:txBody>
      </p:sp>
      <p:graphicFrame>
        <p:nvGraphicFramePr>
          <p:cNvPr id="9" name="D_ff63609ca34eb061"/>
          <p:cNvGraphicFramePr/>
          <p:nvPr>
            <p:extLst>
              <p:ext uri="{D42A27DB-BD31-4B8C-83A1-F6EECF244321}">
                <p14:modId xmlns:p14="http://schemas.microsoft.com/office/powerpoint/2010/main" val="2699047506"/>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I have been given the opportunity to influence the CCG’s plans and priorities</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68845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1" name="D_64f92904c7316d0c_CalcTable"/>
          <p:cNvGraphicFramePr>
            <a:graphicFrameLocks noGrp="1"/>
          </p:cNvGraphicFramePr>
          <p:nvPr>
            <p:ph sz="quarter" idx="10"/>
            <p:extLst>
              <p:ext uri="{D42A27DB-BD31-4B8C-83A1-F6EECF244321}">
                <p14:modId xmlns:p14="http://schemas.microsoft.com/office/powerpoint/2010/main" val="2974691130"/>
              </p:ext>
            </p:extLst>
          </p:nvPr>
        </p:nvGraphicFramePr>
        <p:xfrm>
          <a:off x="4391824" y="1772816"/>
          <a:ext cx="5385711" cy="3806901"/>
        </p:xfrm>
        <a:graphic>
          <a:graphicData uri="http://schemas.openxmlformats.org/drawingml/2006/table">
            <a:tbl>
              <a:tblPr firstRow="1" bandRow="1">
                <a:tableStyleId>{ED083AE6-46FA-4A59-8FB0-9F97EB10719F}</a:tableStyleId>
              </a:tblPr>
              <a:tblGrid>
                <a:gridCol w="2095568"/>
                <a:gridCol w="655019"/>
                <a:gridCol w="1310038"/>
                <a:gridCol w="1325086"/>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55% (30)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22% (12)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9" name="D_64f92904c7316d0c" hidden="1"/>
          <p:cNvGraphicFramePr/>
          <p:nvPr>
            <p:extLst>
              <p:ext uri="{D42A27DB-BD31-4B8C-83A1-F6EECF244321}">
                <p14:modId xmlns:p14="http://schemas.microsoft.com/office/powerpoint/2010/main" val="2417778476"/>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208099897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_843a8ee14a45a480_CalcTable"/>
          <p:cNvGraphicFramePr>
            <a:graphicFrameLocks noGrp="1"/>
          </p:cNvGraphicFramePr>
          <p:nvPr>
            <p:extLst>
              <p:ext uri="{D42A27DB-BD31-4B8C-83A1-F6EECF244321}">
                <p14:modId xmlns:p14="http://schemas.microsoft.com/office/powerpoint/2010/main" val="1526298769"/>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55% (40)</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5" name="D_f5b99f148f3ba480_CalcTable"/>
          <p:cNvGraphicFramePr>
            <a:graphicFrameLocks noGrp="1"/>
          </p:cNvGraphicFramePr>
          <p:nvPr>
            <p:extLst>
              <p:ext uri="{D42A27DB-BD31-4B8C-83A1-F6EECF244321}">
                <p14:modId xmlns:p14="http://schemas.microsoft.com/office/powerpoint/2010/main" val="1508527054"/>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65% (46)</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843a8ee14a45a480" hidden="1"/>
          <p:cNvGraphicFramePr/>
          <p:nvPr>
            <p:extLst>
              <p:ext uri="{D42A27DB-BD31-4B8C-83A1-F6EECF244321}">
                <p14:modId xmlns:p14="http://schemas.microsoft.com/office/powerpoint/2010/main" val="1330452017"/>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f5b99f148f3ba480" hidden="1"/>
          <p:cNvGraphicFramePr/>
          <p:nvPr>
            <p:extLst>
              <p:ext uri="{D42A27DB-BD31-4B8C-83A1-F6EECF244321}">
                <p14:modId xmlns:p14="http://schemas.microsoft.com/office/powerpoint/2010/main" val="1400233529"/>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6562945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_37c5589845a86cb6"/>
          <p:cNvGraphicFramePr/>
          <p:nvPr>
            <p:extLst>
              <p:ext uri="{D42A27DB-BD31-4B8C-83A1-F6EECF244321}">
                <p14:modId xmlns:p14="http://schemas.microsoft.com/office/powerpoint/2010/main" val="336907761"/>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595369" cy="785794"/>
          </a:xfrm>
        </p:spPr>
        <p:txBody>
          <a:bodyPr anchor="ctr"/>
          <a:lstStyle/>
          <a:p>
            <a:r>
              <a:rPr lang="en-GB" sz="2000" dirty="0"/>
              <a:t>To what extent do you agree or disagree with </a:t>
            </a:r>
            <a:r>
              <a:rPr lang="en-GB" sz="2000" dirty="0" smtClean="0"/>
              <a:t>each of the </a:t>
            </a:r>
            <a:r>
              <a:rPr lang="en-GB" sz="2000" dirty="0"/>
              <a:t>following </a:t>
            </a:r>
            <a:br>
              <a:rPr lang="en-GB" sz="2000" dirty="0"/>
            </a:br>
            <a:r>
              <a:rPr lang="en-GB" sz="2000" dirty="0"/>
              <a:t>statements about </a:t>
            </a:r>
            <a:r>
              <a:rPr lang="en-GB" sz="2000" dirty="0" smtClean="0"/>
              <a:t>the </a:t>
            </a:r>
            <a:r>
              <a:rPr lang="en-GB" sz="2000" dirty="0"/>
              <a:t>CCG’s plans and </a:t>
            </a:r>
            <a:r>
              <a:rPr lang="en-GB" sz="2000" dirty="0" smtClean="0"/>
              <a:t>priorities…?</a:t>
            </a:r>
            <a:endParaRPr lang="en-GB" sz="2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637849"/>
          </a:xfrm>
          <a:solidFill>
            <a:schemeClr val="accent2">
              <a:lumMod val="75000"/>
            </a:schemeClr>
          </a:solidFill>
        </p:spPr>
        <p:txBody>
          <a:bodyPr/>
          <a:lstStyle/>
          <a:p>
            <a:r>
              <a:rPr lang="en-GB" sz="1600" b="0" i="0" dirty="0" smtClean="0"/>
              <a:t>When I have commented on the CCG’s plans and priorities I feel that my comments have been taken on board</a:t>
            </a:r>
            <a:endParaRPr lang="en-GB" sz="1600" b="0" i="0" dirty="0"/>
          </a:p>
        </p:txBody>
      </p:sp>
      <p:sp>
        <p:nvSpPr>
          <p:cNvPr id="17" name="TextBox 16"/>
          <p:cNvSpPr txBox="1"/>
          <p:nvPr/>
        </p:nvSpPr>
        <p:spPr>
          <a:xfrm>
            <a:off x="246623" y="1551854"/>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484785"/>
            <a:ext cx="5699760" cy="4451558"/>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4" name="TextBox 13"/>
          <p:cNvSpPr txBox="1"/>
          <p:nvPr/>
        </p:nvSpPr>
        <p:spPr>
          <a:xfrm>
            <a:off x="4398484" y="1551854"/>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sp>
        <p:nvSpPr>
          <p:cNvPr id="19" name="D_9438e1ee02df42c7"/>
          <p:cNvSpPr>
            <a:spLocks noGrp="1"/>
          </p:cNvSpPr>
          <p:nvPr>
            <p:ph type="body" sz="quarter" idx="12"/>
          </p:nvPr>
        </p:nvSpPr>
        <p:spPr>
          <a:xfrm>
            <a:off x="246063" y="6003471"/>
            <a:ext cx="6238875" cy="349251"/>
          </a:xfrm>
        </p:spPr>
        <p:txBody>
          <a:bodyPr/>
          <a:lstStyle/>
          <a:p>
            <a:r>
              <a:rPr lang="en-GB" sz="1000" dirty="0" smtClean="0"/>
              <a:t>Total responses : All stakeholders (2015: 73); (2014: 71)
Sheffield CCG</a:t>
            </a:r>
            <a:endParaRPr lang="en-GB" sz="1000" dirty="0"/>
          </a:p>
        </p:txBody>
      </p:sp>
      <p:graphicFrame>
        <p:nvGraphicFramePr>
          <p:cNvPr id="23" name="D_bbd6315b11b09861_CalcTable"/>
          <p:cNvGraphicFramePr>
            <a:graphicFrameLocks noGrp="1"/>
          </p:cNvGraphicFramePr>
          <p:nvPr>
            <p:ph sz="quarter" idx="10"/>
            <p:extLst>
              <p:ext uri="{D42A27DB-BD31-4B8C-83A1-F6EECF244321}">
                <p14:modId xmlns:p14="http://schemas.microsoft.com/office/powerpoint/2010/main" val="2642019310"/>
              </p:ext>
            </p:extLst>
          </p:nvPr>
        </p:nvGraphicFramePr>
        <p:xfrm>
          <a:off x="4391824" y="1890409"/>
          <a:ext cx="5385711" cy="3806901"/>
        </p:xfrm>
        <a:graphic>
          <a:graphicData uri="http://schemas.openxmlformats.org/drawingml/2006/table">
            <a:tbl>
              <a:tblPr firstRow="1" bandRow="1">
                <a:tableStyleId>{ED083AE6-46FA-4A59-8FB0-9F97EB10719F}</a:tableStyleId>
              </a:tblPr>
              <a:tblGrid>
                <a:gridCol w="2095568"/>
                <a:gridCol w="655019"/>
                <a:gridCol w="1310038"/>
                <a:gridCol w="1325086"/>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35% (19)</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16% (9)</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4" name="D_bbd6315b11b09861" hidden="1"/>
          <p:cNvGraphicFramePr/>
          <p:nvPr>
            <p:extLst>
              <p:ext uri="{D42A27DB-BD31-4B8C-83A1-F6EECF244321}">
                <p14:modId xmlns:p14="http://schemas.microsoft.com/office/powerpoint/2010/main" val="426971918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43393484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D_e12904691c761490_CalcTable"/>
          <p:cNvGraphicFramePr>
            <a:graphicFrameLocks noGrp="1"/>
          </p:cNvGraphicFramePr>
          <p:nvPr>
            <p:extLst>
              <p:ext uri="{D42A27DB-BD31-4B8C-83A1-F6EECF244321}">
                <p14:modId xmlns:p14="http://schemas.microsoft.com/office/powerpoint/2010/main" val="2312216215"/>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42% (31)</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5fcd1d32da421e60_CalcTable"/>
          <p:cNvGraphicFramePr>
            <a:graphicFrameLocks noGrp="1"/>
          </p:cNvGraphicFramePr>
          <p:nvPr>
            <p:extLst>
              <p:ext uri="{D42A27DB-BD31-4B8C-83A1-F6EECF244321}">
                <p14:modId xmlns:p14="http://schemas.microsoft.com/office/powerpoint/2010/main" val="1471054984"/>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51% (36)</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7" name="D_e12904691c761490" hidden="1"/>
          <p:cNvGraphicFramePr/>
          <p:nvPr>
            <p:extLst>
              <p:ext uri="{D42A27DB-BD31-4B8C-83A1-F6EECF244321}">
                <p14:modId xmlns:p14="http://schemas.microsoft.com/office/powerpoint/2010/main" val="267240137"/>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D_5fcd1d32da421e60" hidden="1"/>
          <p:cNvGraphicFramePr/>
          <p:nvPr>
            <p:extLst>
              <p:ext uri="{D42A27DB-BD31-4B8C-83A1-F6EECF244321}">
                <p14:modId xmlns:p14="http://schemas.microsoft.com/office/powerpoint/2010/main" val="2830119297"/>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739676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Interpreting the results</a:t>
            </a:r>
            <a:endParaRPr lang="en-GB" dirty="0"/>
          </a:p>
        </p:txBody>
      </p:sp>
      <p:sp>
        <p:nvSpPr>
          <p:cNvPr id="3" name="TextBox 2"/>
          <p:cNvSpPr txBox="1"/>
          <p:nvPr/>
        </p:nvSpPr>
        <p:spPr>
          <a:xfrm>
            <a:off x="488504" y="885932"/>
            <a:ext cx="9001000" cy="5503045"/>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GB" sz="1600" dirty="0" smtClean="0"/>
              <a:t>For each question, the responses to each answer are presented both as a percentage (%) and the number of stakeholders giving a certain answer, which are included in brackets (n).</a:t>
            </a:r>
          </a:p>
          <a:p>
            <a:pPr marL="285750" indent="-285750" algn="l">
              <a:buFont typeface="Arial" panose="020B0604020202020204" pitchFamily="34" charset="0"/>
              <a:buChar char="•"/>
            </a:pPr>
            <a:endParaRPr lang="en-GB" sz="1600" dirty="0"/>
          </a:p>
          <a:p>
            <a:pPr marL="285750" indent="-285750" algn="l">
              <a:buFont typeface="Arial" panose="020B0604020202020204" pitchFamily="34" charset="0"/>
              <a:buChar char="•"/>
            </a:pPr>
            <a:r>
              <a:rPr lang="en-GB" sz="1600" dirty="0" smtClean="0"/>
              <a:t>The number of stakeholders answering (the base size) is stated for each question. The total number of responses is shown at the bottom of each chart and in every table.</a:t>
            </a:r>
          </a:p>
          <a:p>
            <a:pPr marL="285750" indent="-285750" algn="l">
              <a:buFont typeface="Arial" panose="020B0604020202020204" pitchFamily="34" charset="0"/>
              <a:buChar char="•"/>
            </a:pPr>
            <a:endParaRPr lang="en-GB" sz="1600" dirty="0"/>
          </a:p>
          <a:p>
            <a:pPr marL="285750" indent="-285750" algn="l">
              <a:buFont typeface="Arial" panose="020B0604020202020204" pitchFamily="34" charset="0"/>
              <a:buChar char="•"/>
            </a:pPr>
            <a:r>
              <a:rPr lang="en-GB" sz="1600" dirty="0" smtClean="0"/>
              <a:t>For questions with fewer than 30 stakeholders answering, we strongly recommend that you look at the number of stakeholders giving each response rather than the percentage, as the percentage can be misleading when based on so few stakeholders.</a:t>
            </a:r>
          </a:p>
          <a:p>
            <a:pPr marL="285750" indent="-285750" algn="l">
              <a:buFont typeface="Arial" panose="020B0604020202020204" pitchFamily="34" charset="0"/>
              <a:buChar char="•"/>
            </a:pPr>
            <a:endParaRPr lang="en-GB" sz="1600" dirty="0"/>
          </a:p>
          <a:p>
            <a:pPr marL="285750" indent="-285750" algn="l">
              <a:buFont typeface="Arial" panose="020B0604020202020204" pitchFamily="34" charset="0"/>
              <a:buChar char="•"/>
            </a:pPr>
            <a:r>
              <a:rPr lang="en-GB" sz="1600" dirty="0"/>
              <a:t>This report presents the results from Sheffield CCG's stakeholder survey. Throughout the report, ‘the CCG / your CCG’ refers to Sheffield CCG.</a:t>
            </a:r>
          </a:p>
          <a:p>
            <a:pPr algn="l"/>
            <a:endParaRPr lang="en-GB" sz="1600" dirty="0"/>
          </a:p>
          <a:p>
            <a:pPr marL="285750" indent="-285750" algn="l">
              <a:buFont typeface="Arial" panose="020B0604020202020204" pitchFamily="34" charset="0"/>
              <a:buChar char="•"/>
            </a:pPr>
            <a:r>
              <a:rPr lang="en-GB" sz="1600" dirty="0"/>
              <a:t>Where a result for the ‘cluster’ is presented, this refers to the overall score across the 20 CCGs that are most similar </a:t>
            </a:r>
            <a:r>
              <a:rPr lang="en-GB" sz="1600" dirty="0" smtClean="0"/>
              <a:t>to the CCG. </a:t>
            </a:r>
            <a:r>
              <a:rPr lang="en-GB" sz="1600" dirty="0"/>
              <a:t>For more information on </a:t>
            </a:r>
            <a:r>
              <a:rPr lang="en-GB" sz="1600" dirty="0" smtClean="0"/>
              <a:t>the </a:t>
            </a:r>
            <a:r>
              <a:rPr lang="en-GB" sz="1600" dirty="0"/>
              <a:t>cluster and how this has been defined, please see Appendix A.</a:t>
            </a:r>
          </a:p>
          <a:p>
            <a:pPr algn="l"/>
            <a:endParaRPr lang="en-GB" sz="1600" dirty="0"/>
          </a:p>
          <a:p>
            <a:pPr marL="285750" lvl="0" indent="-285750" algn="l">
              <a:buFont typeface="Arial" panose="020B0604020202020204" pitchFamily="34" charset="0"/>
              <a:buChar char="•"/>
            </a:pPr>
            <a:r>
              <a:rPr lang="en-GB" sz="1600" dirty="0"/>
              <a:t>Where results do not sum to 100%, or where individual responses (e.g. tend to agree; strongly agree) do not sum to combined responses (e.g. strongly/tend to agree) this is due to </a:t>
            </a:r>
            <a:r>
              <a:rPr lang="en-GB" sz="1600" dirty="0" smtClean="0"/>
              <a:t>rounding.</a:t>
            </a:r>
            <a:endParaRPr lang="en-GB" sz="1600" dirty="0"/>
          </a:p>
          <a:p>
            <a:pPr marL="285750" indent="-285750" algn="l">
              <a:buFont typeface="Arial" panose="020B0604020202020204" pitchFamily="34" charset="0"/>
              <a:buChar char="•"/>
            </a:pPr>
            <a:endParaRPr lang="en-GB" sz="1800" dirty="0" smtClean="0"/>
          </a:p>
        </p:txBody>
      </p:sp>
      <p:sp>
        <p:nvSpPr>
          <p:cNvPr id="7" name="D_5f3f2349e50b9f38"/>
          <p:cNvSpPr txBox="1"/>
          <p:nvPr/>
        </p:nvSpPr>
        <p:spPr>
          <a:xfrm>
            <a:off x="6196318" y="6537974"/>
            <a:ext cx="2520280" cy="153888"/>
          </a:xfrm>
          <a:prstGeom prst="rect">
            <a:avLst/>
          </a:prstGeom>
          <a:noFill/>
        </p:spPr>
        <p:txBody>
          <a:bodyPr wrap="square" lIns="0" tIns="0" rIns="0" bIns="0" rtlCol="0">
            <a:spAutoFit/>
          </a:bodyPr>
          <a:lstStyle/>
          <a:p>
            <a:r>
              <a:rPr lang="en-GB" sz="1000" dirty="0" smtClean="0"/>
              <a:t>Sheffield CCG</a:t>
            </a:r>
          </a:p>
        </p:txBody>
      </p:sp>
    </p:spTree>
    <p:extLst>
      <p:ext uri="{BB962C8B-B14F-4D97-AF65-F5344CB8AC3E}">
        <p14:creationId xmlns:p14="http://schemas.microsoft.com/office/powerpoint/2010/main" val="12752331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_83fee56d8d633a52"/>
          <p:cNvGraphicFramePr/>
          <p:nvPr>
            <p:extLst>
              <p:ext uri="{D42A27DB-BD31-4B8C-83A1-F6EECF244321}">
                <p14:modId xmlns:p14="http://schemas.microsoft.com/office/powerpoint/2010/main" val="1715284152"/>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each of the following </a:t>
            </a:r>
            <a:br>
              <a:rPr lang="en-GB" sz="2000" dirty="0" smtClean="0"/>
            </a:br>
            <a:r>
              <a:rPr lang="en-GB" sz="2000" dirty="0" smtClean="0"/>
              <a:t>statements about the CCG’s plans and priorities…?</a:t>
            </a:r>
            <a:endParaRPr lang="en-GB" sz="2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CCG has effectively communicated its plans and priorities to me</a:t>
            </a:r>
            <a:endParaRPr lang="en-GB" sz="1600" b="0" i="0" dirty="0"/>
          </a:p>
        </p:txBody>
      </p:sp>
      <p:sp>
        <p:nvSpPr>
          <p:cNvPr id="17" name="TextBox 16"/>
          <p:cNvSpPr txBox="1"/>
          <p:nvPr/>
        </p:nvSpPr>
        <p:spPr>
          <a:xfrm>
            <a:off x="218447" y="1338421"/>
            <a:ext cx="392144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68845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38421"/>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sp>
        <p:nvSpPr>
          <p:cNvPr id="23" name="D_8ae02940060d1074"/>
          <p:cNvSpPr>
            <a:spLocks noGrp="1"/>
          </p:cNvSpPr>
          <p:nvPr>
            <p:ph type="body" sz="quarter" idx="12"/>
          </p:nvPr>
        </p:nvSpPr>
        <p:spPr>
          <a:xfrm>
            <a:off x="246063" y="6003471"/>
            <a:ext cx="6238875" cy="349251"/>
          </a:xfrm>
        </p:spPr>
        <p:txBody>
          <a:bodyPr/>
          <a:lstStyle/>
          <a:p>
            <a:r>
              <a:rPr lang="en-GB" sz="1000" dirty="0" smtClean="0"/>
              <a:t>Total responses : All stakeholders (73) 
Sheffield CCG</a:t>
            </a:r>
            <a:endParaRPr lang="en-GB" sz="1000" dirty="0"/>
          </a:p>
        </p:txBody>
      </p:sp>
      <p:graphicFrame>
        <p:nvGraphicFramePr>
          <p:cNvPr id="25" name="D_103ef311cab6be0e_CalcTable"/>
          <p:cNvGraphicFramePr>
            <a:graphicFrameLocks noGrp="1"/>
          </p:cNvGraphicFramePr>
          <p:nvPr>
            <p:ph sz="quarter" idx="10"/>
            <p:extLst>
              <p:ext uri="{D42A27DB-BD31-4B8C-83A1-F6EECF244321}">
                <p14:modId xmlns:p14="http://schemas.microsoft.com/office/powerpoint/2010/main" val="3185375045"/>
              </p:ext>
            </p:extLst>
          </p:nvPr>
        </p:nvGraphicFramePr>
        <p:xfrm>
          <a:off x="4315623" y="1785516"/>
          <a:ext cx="5457720" cy="3806901"/>
        </p:xfrm>
        <a:graphic>
          <a:graphicData uri="http://schemas.openxmlformats.org/drawingml/2006/table">
            <a:tbl>
              <a:tblPr firstRow="1" bandRow="1">
                <a:tableStyleId>{ED083AE6-46FA-4A59-8FB0-9F97EB10719F}</a:tableStyleId>
              </a:tblPr>
              <a:tblGrid>
                <a:gridCol w="2145353"/>
                <a:gridCol w="648072"/>
                <a:gridCol w="1296144"/>
                <a:gridCol w="1368151"/>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GP member practices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56% (31)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18% (10)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6" name="D_103ef311cab6be0e" hidden="1"/>
          <p:cNvGraphicFramePr/>
          <p:nvPr>
            <p:extLst>
              <p:ext uri="{D42A27DB-BD31-4B8C-83A1-F6EECF244321}">
                <p14:modId xmlns:p14="http://schemas.microsoft.com/office/powerpoint/2010/main" val="2624351262"/>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413864056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533980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_7517fa3c8840c3a4"/>
          <p:cNvGraphicFramePr/>
          <p:nvPr>
            <p:extLst>
              <p:ext uri="{D42A27DB-BD31-4B8C-83A1-F6EECF244321}">
                <p14:modId xmlns:p14="http://schemas.microsoft.com/office/powerpoint/2010/main" val="2385996151"/>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each of the following </a:t>
            </a:r>
            <a:br>
              <a:rPr lang="en-GB" sz="2000" dirty="0" smtClean="0"/>
            </a:br>
            <a:r>
              <a:rPr lang="en-GB" sz="2000" dirty="0" smtClean="0"/>
              <a:t>statements about the CCG’s plans and priorities…?</a:t>
            </a:r>
            <a:endParaRPr lang="en-GB" sz="20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CCG’s plans and priorities are the right ones</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70296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sp>
        <p:nvSpPr>
          <p:cNvPr id="19" name="D_61fc2ababfa29ab5"/>
          <p:cNvSpPr>
            <a:spLocks noGrp="1"/>
          </p:cNvSpPr>
          <p:nvPr>
            <p:ph type="body" sz="quarter" idx="12"/>
          </p:nvPr>
        </p:nvSpPr>
        <p:spPr>
          <a:xfrm>
            <a:off x="246063" y="6003471"/>
            <a:ext cx="6238875" cy="349251"/>
          </a:xfrm>
        </p:spPr>
        <p:txBody>
          <a:bodyPr/>
          <a:lstStyle/>
          <a:p>
            <a:r>
              <a:rPr lang="en-GB" sz="1000" dirty="0" smtClean="0"/>
              <a:t>Total responses : All stakeholders (2015: 73); (2014: 71)
Sheffield CCG</a:t>
            </a:r>
            <a:endParaRPr lang="en-GB" sz="1000" dirty="0"/>
          </a:p>
        </p:txBody>
      </p:sp>
      <p:graphicFrame>
        <p:nvGraphicFramePr>
          <p:cNvPr id="23" name="D_d8fa318f7d39b04f_CalcTable"/>
          <p:cNvGraphicFramePr>
            <a:graphicFrameLocks noGrp="1"/>
          </p:cNvGraphicFramePr>
          <p:nvPr>
            <p:ph sz="quarter" idx="10"/>
            <p:extLst>
              <p:ext uri="{D42A27DB-BD31-4B8C-83A1-F6EECF244321}">
                <p14:modId xmlns:p14="http://schemas.microsoft.com/office/powerpoint/2010/main" val="1314716691"/>
              </p:ext>
            </p:extLst>
          </p:nvPr>
        </p:nvGraphicFramePr>
        <p:xfrm>
          <a:off x="4391825" y="1772816"/>
          <a:ext cx="5457719" cy="3806901"/>
        </p:xfrm>
        <a:graphic>
          <a:graphicData uri="http://schemas.openxmlformats.org/drawingml/2006/table">
            <a:tbl>
              <a:tblPr firstRow="1" bandRow="1">
                <a:tableStyleId>{ED083AE6-46FA-4A59-8FB0-9F97EB10719F}</a:tableStyleId>
              </a:tblPr>
              <a:tblGrid>
                <a:gridCol w="2171869"/>
                <a:gridCol w="648072"/>
                <a:gridCol w="1269626"/>
                <a:gridCol w="1368152"/>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51% (28)</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13% (7)</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4" name="D_d8fa318f7d39b04f" hidden="1"/>
          <p:cNvGraphicFramePr/>
          <p:nvPr>
            <p:extLst>
              <p:ext uri="{D42A27DB-BD31-4B8C-83A1-F6EECF244321}">
                <p14:modId xmlns:p14="http://schemas.microsoft.com/office/powerpoint/2010/main" val="60561267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31277495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D_c18149b8383b3397_CalcTable"/>
          <p:cNvGraphicFramePr>
            <a:graphicFrameLocks noGrp="1"/>
          </p:cNvGraphicFramePr>
          <p:nvPr>
            <p:extLst>
              <p:ext uri="{D42A27DB-BD31-4B8C-83A1-F6EECF244321}">
                <p14:modId xmlns:p14="http://schemas.microsoft.com/office/powerpoint/2010/main" val="2991784025"/>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53% (39)</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c6cf6566e3c73397_CalcTable"/>
          <p:cNvGraphicFramePr>
            <a:graphicFrameLocks noGrp="1"/>
          </p:cNvGraphicFramePr>
          <p:nvPr>
            <p:extLst>
              <p:ext uri="{D42A27DB-BD31-4B8C-83A1-F6EECF244321}">
                <p14:modId xmlns:p14="http://schemas.microsoft.com/office/powerpoint/2010/main" val="3490921613"/>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54% (38)</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8" name="D_c18149b8383b3397" hidden="1"/>
          <p:cNvGraphicFramePr/>
          <p:nvPr>
            <p:extLst>
              <p:ext uri="{D42A27DB-BD31-4B8C-83A1-F6EECF244321}">
                <p14:modId xmlns:p14="http://schemas.microsoft.com/office/powerpoint/2010/main" val="2444597932"/>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_c6cf6566e3c73397" hidden="1"/>
          <p:cNvGraphicFramePr/>
          <p:nvPr>
            <p:extLst>
              <p:ext uri="{D42A27DB-BD31-4B8C-83A1-F6EECF244321}">
                <p14:modId xmlns:p14="http://schemas.microsoft.com/office/powerpoint/2010/main" val="1440740670"/>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2401075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_50520eb671535ce8"/>
          <p:cNvGraphicFramePr/>
          <p:nvPr>
            <p:extLst>
              <p:ext uri="{D42A27DB-BD31-4B8C-83A1-F6EECF244321}">
                <p14:modId xmlns:p14="http://schemas.microsoft.com/office/powerpoint/2010/main" val="22610870"/>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595369" cy="785794"/>
          </a:xfrm>
        </p:spPr>
        <p:txBody>
          <a:bodyPr anchor="ctr"/>
          <a:lstStyle/>
          <a:p>
            <a:r>
              <a:rPr lang="en-GB" sz="2000" dirty="0"/>
              <a:t>To what extent do you agree or disagree with the following statement…?</a:t>
            </a:r>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a:t>Improving patient outcomes is a core focus of the </a:t>
            </a:r>
            <a:r>
              <a:rPr lang="en-GB" sz="1600" b="0" i="0" dirty="0" smtClean="0"/>
              <a:t>CCG</a:t>
            </a:r>
            <a:endParaRPr lang="en-GB" sz="1600" b="0" i="0" dirty="0"/>
          </a:p>
        </p:txBody>
      </p:sp>
      <p:sp>
        <p:nvSpPr>
          <p:cNvPr id="17" name="TextBox 16"/>
          <p:cNvSpPr txBox="1"/>
          <p:nvPr/>
        </p:nvSpPr>
        <p:spPr>
          <a:xfrm>
            <a:off x="218447" y="1338421"/>
            <a:ext cx="392144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68845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38421"/>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sp>
        <p:nvSpPr>
          <p:cNvPr id="23" name="D_83fb8a361bfd3fe7"/>
          <p:cNvSpPr>
            <a:spLocks noGrp="1"/>
          </p:cNvSpPr>
          <p:nvPr>
            <p:ph type="body" sz="quarter" idx="12"/>
          </p:nvPr>
        </p:nvSpPr>
        <p:spPr>
          <a:xfrm>
            <a:off x="246063" y="6003471"/>
            <a:ext cx="6238875" cy="349251"/>
          </a:xfrm>
        </p:spPr>
        <p:txBody>
          <a:bodyPr/>
          <a:lstStyle/>
          <a:p>
            <a:r>
              <a:rPr lang="en-GB" sz="1000" dirty="0" smtClean="0"/>
              <a:t>Total responses : All stakeholders (73) 
Sheffield CCG</a:t>
            </a:r>
            <a:endParaRPr lang="en-GB" sz="1000" dirty="0"/>
          </a:p>
        </p:txBody>
      </p:sp>
      <p:graphicFrame>
        <p:nvGraphicFramePr>
          <p:cNvPr id="25" name="D_f2a9ce0ec8d0d6a4_CalcTable"/>
          <p:cNvGraphicFramePr>
            <a:graphicFrameLocks noGrp="1"/>
          </p:cNvGraphicFramePr>
          <p:nvPr>
            <p:ph sz="quarter" idx="10"/>
            <p:extLst>
              <p:ext uri="{D42A27DB-BD31-4B8C-83A1-F6EECF244321}">
                <p14:modId xmlns:p14="http://schemas.microsoft.com/office/powerpoint/2010/main" val="2612427370"/>
              </p:ext>
            </p:extLst>
          </p:nvPr>
        </p:nvGraphicFramePr>
        <p:xfrm>
          <a:off x="4315623" y="1785516"/>
          <a:ext cx="5457720" cy="3806901"/>
        </p:xfrm>
        <a:graphic>
          <a:graphicData uri="http://schemas.openxmlformats.org/drawingml/2006/table">
            <a:tbl>
              <a:tblPr firstRow="1" bandRow="1">
                <a:tableStyleId>{ED083AE6-46FA-4A59-8FB0-9F97EB10719F}</a:tableStyleId>
              </a:tblPr>
              <a:tblGrid>
                <a:gridCol w="2145353"/>
                <a:gridCol w="648072"/>
                <a:gridCol w="1296144"/>
                <a:gridCol w="1368151"/>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GP member practices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67% (37)</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7%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6" name="D_f2a9ce0ec8d0d6a4" hidden="1"/>
          <p:cNvGraphicFramePr/>
          <p:nvPr>
            <p:extLst>
              <p:ext uri="{D42A27DB-BD31-4B8C-83A1-F6EECF244321}">
                <p14:modId xmlns:p14="http://schemas.microsoft.com/office/powerpoint/2010/main" val="73580524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46155706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8824183"/>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9cced6390deb720d"/>
          <p:cNvGraphicFramePr/>
          <p:nvPr>
            <p:extLst>
              <p:ext uri="{D42A27DB-BD31-4B8C-83A1-F6EECF244321}">
                <p14:modId xmlns:p14="http://schemas.microsoft.com/office/powerpoint/2010/main" val="2013430290"/>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595369" cy="785794"/>
          </a:xfrm>
        </p:spPr>
        <p:txBody>
          <a:bodyPr anchor="ctr"/>
          <a:lstStyle/>
          <a:p>
            <a:r>
              <a:rPr lang="en-GB" sz="2000" dirty="0"/>
              <a:t>How familiar are you, if at all, with the financial position of your CCG?</a:t>
            </a:r>
          </a:p>
        </p:txBody>
      </p:sp>
      <p:sp>
        <p:nvSpPr>
          <p:cNvPr id="10" name="D_8f4571a89901c02f"/>
          <p:cNvSpPr>
            <a:spLocks noGrp="1"/>
          </p:cNvSpPr>
          <p:nvPr>
            <p:ph type="body" sz="quarter" idx="12"/>
          </p:nvPr>
        </p:nvSpPr>
        <p:spPr>
          <a:xfrm>
            <a:off x="246063" y="5974442"/>
            <a:ext cx="6238875" cy="349251"/>
          </a:xfrm>
        </p:spPr>
        <p:txBody>
          <a:bodyPr/>
          <a:lstStyle/>
          <a:p>
            <a:r>
              <a:rPr lang="en-GB" sz="1000" dirty="0" smtClean="0"/>
              <a:t>Total responses : All member practices (55)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54839802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12774"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249725672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65dfe02be503be20"/>
          <p:cNvGraphicFramePr/>
          <p:nvPr>
            <p:extLst>
              <p:ext uri="{D42A27DB-BD31-4B8C-83A1-F6EECF244321}">
                <p14:modId xmlns:p14="http://schemas.microsoft.com/office/powerpoint/2010/main" val="1650801883"/>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595369" cy="785794"/>
          </a:xfrm>
        </p:spPr>
        <p:txBody>
          <a:bodyPr anchor="ctr"/>
          <a:lstStyle/>
          <a:p>
            <a:r>
              <a:rPr lang="en-GB" sz="2000" dirty="0"/>
              <a:t>To what extent do you agree or disagree with the following statement…?</a:t>
            </a:r>
          </a:p>
        </p:txBody>
      </p:sp>
      <p:sp>
        <p:nvSpPr>
          <p:cNvPr id="10" name="D_92fd7c0858c75231"/>
          <p:cNvSpPr>
            <a:spLocks noGrp="1"/>
          </p:cNvSpPr>
          <p:nvPr>
            <p:ph type="body" sz="quarter" idx="12"/>
          </p:nvPr>
        </p:nvSpPr>
        <p:spPr>
          <a:xfrm>
            <a:off x="246063" y="5974442"/>
            <a:ext cx="6238875" cy="349251"/>
          </a:xfrm>
        </p:spPr>
        <p:txBody>
          <a:bodyPr/>
          <a:lstStyle/>
          <a:p>
            <a:r>
              <a:rPr lang="en-GB" sz="1000" dirty="0" smtClean="0"/>
              <a:t>Total responses : All member practices (55)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284237613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a:t>I am regularly involved in discussions regarding the management of </a:t>
            </a:r>
            <a:r>
              <a:rPr lang="en-GB" sz="1600" b="0" i="0" dirty="0" smtClean="0"/>
              <a:t>my CCG’s </a:t>
            </a:r>
            <a:r>
              <a:rPr lang="en-GB" sz="1600" b="0" i="0" dirty="0"/>
              <a:t>finances</a:t>
            </a:r>
          </a:p>
        </p:txBody>
      </p:sp>
      <p:sp>
        <p:nvSpPr>
          <p:cNvPr id="12" name="TextBox 11"/>
          <p:cNvSpPr txBox="1"/>
          <p:nvPr/>
        </p:nvSpPr>
        <p:spPr>
          <a:xfrm>
            <a:off x="226769" y="136172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211365936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91dce7f13edbb62b"/>
          <p:cNvGraphicFramePr/>
          <p:nvPr>
            <p:extLst>
              <p:ext uri="{D42A27DB-BD31-4B8C-83A1-F6EECF244321}">
                <p14:modId xmlns:p14="http://schemas.microsoft.com/office/powerpoint/2010/main" val="3268373277"/>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79433" cy="785794"/>
          </a:xfrm>
        </p:spPr>
        <p:txBody>
          <a:bodyPr anchor="ctr"/>
          <a:lstStyle/>
          <a:p>
            <a:r>
              <a:rPr lang="en-GB" sz="1800" dirty="0"/>
              <a:t>To what extent do you agree or disagree that value for money is a key factor in decision making when formulating my CCG’s plans and priorities? </a:t>
            </a:r>
          </a:p>
        </p:txBody>
      </p:sp>
      <p:sp>
        <p:nvSpPr>
          <p:cNvPr id="10" name="D_fbdd23c16ac1dd3c"/>
          <p:cNvSpPr>
            <a:spLocks noGrp="1"/>
          </p:cNvSpPr>
          <p:nvPr>
            <p:ph type="body" sz="quarter" idx="12"/>
          </p:nvPr>
        </p:nvSpPr>
        <p:spPr>
          <a:xfrm>
            <a:off x="246063" y="5974442"/>
            <a:ext cx="6238875" cy="349251"/>
          </a:xfrm>
        </p:spPr>
        <p:txBody>
          <a:bodyPr/>
          <a:lstStyle/>
          <a:p>
            <a:r>
              <a:rPr lang="en-GB" sz="1000" dirty="0" smtClean="0"/>
              <a:t>Total responses : All member practices (55)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46271586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12774"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233263877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2000" dirty="0"/>
              <a:t>How well, if at all, would you say you </a:t>
            </a:r>
            <a:r>
              <a:rPr lang="en-GB" sz="2000" u="sng" dirty="0"/>
              <a:t>understand</a:t>
            </a:r>
            <a:r>
              <a:rPr lang="en-GB" sz="2000" dirty="0"/>
              <a:t>…?</a:t>
            </a:r>
          </a:p>
        </p:txBody>
      </p:sp>
      <p:sp>
        <p:nvSpPr>
          <p:cNvPr id="7" name="D_18703f90e5dc3ddb"/>
          <p:cNvSpPr>
            <a:spLocks noGrp="1"/>
          </p:cNvSpPr>
          <p:nvPr>
            <p:ph type="body" sz="quarter" idx="12"/>
          </p:nvPr>
        </p:nvSpPr>
        <p:spPr>
          <a:xfrm>
            <a:off x="231549" y="5988956"/>
            <a:ext cx="6238875" cy="349251"/>
          </a:xfrm>
        </p:spPr>
        <p:txBody>
          <a:bodyPr/>
          <a:lstStyle/>
          <a:p>
            <a:r>
              <a:rPr lang="en-GB" sz="1000" dirty="0" smtClean="0"/>
              <a:t>Total responses : All member practices (55)
Sheffield CCG</a:t>
            </a:r>
            <a:endParaRPr lang="en-GB" sz="1000" dirty="0"/>
          </a:p>
        </p:txBody>
      </p:sp>
      <p:graphicFrame>
        <p:nvGraphicFramePr>
          <p:cNvPr id="10" name="D_ac3c0b24f39c3ddb"/>
          <p:cNvGraphicFramePr>
            <a:graphicFrameLocks noGrp="1"/>
          </p:cNvGraphicFramePr>
          <p:nvPr>
            <p:ph sz="quarter" idx="10"/>
            <p:extLst>
              <p:ext uri="{D42A27DB-BD31-4B8C-83A1-F6EECF244321}">
                <p14:modId xmlns:p14="http://schemas.microsoft.com/office/powerpoint/2010/main" val="916006325"/>
              </p:ext>
            </p:extLst>
          </p:nvPr>
        </p:nvGraphicFramePr>
        <p:xfrm>
          <a:off x="-61712" y="1124744"/>
          <a:ext cx="7560841" cy="4914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D_81c8c13edd9415db"/>
          <p:cNvGraphicFramePr>
            <a:graphicFrameLocks/>
          </p:cNvGraphicFramePr>
          <p:nvPr>
            <p:extLst>
              <p:ext uri="{D42A27DB-BD31-4B8C-83A1-F6EECF244321}">
                <p14:modId xmlns:p14="http://schemas.microsoft.com/office/powerpoint/2010/main" val="2093118099"/>
              </p:ext>
            </p:extLst>
          </p:nvPr>
        </p:nvGraphicFramePr>
        <p:xfrm>
          <a:off x="7865476" y="620688"/>
          <a:ext cx="1396100" cy="5184574"/>
        </p:xfrm>
        <a:graphic>
          <a:graphicData uri="http://schemas.openxmlformats.org/drawingml/2006/table">
            <a:tbl>
              <a:tblPr firstRow="1" bandRow="1">
                <a:noFill/>
                <a:tableStyleId>{ED083AE6-46FA-4A59-8FB0-9F97EB10719F}</a:tableStyleId>
              </a:tblPr>
              <a:tblGrid>
                <a:gridCol w="476074"/>
                <a:gridCol w="460013"/>
                <a:gridCol w="460013"/>
              </a:tblGrid>
              <a:tr h="714718">
                <a:tc gridSpan="3">
                  <a:txBody>
                    <a:bodyPr/>
                    <a:lstStyle/>
                    <a:p>
                      <a:pPr algn="ctr"/>
                      <a:r>
                        <a:rPr lang="en-GB" sz="1200" dirty="0" smtClean="0"/>
                        <a:t>Number</a:t>
                      </a:r>
                      <a:endParaRPr lang="en-GB" sz="1200" dirty="0"/>
                    </a:p>
                  </a:txBody>
                  <a:tcPr marL="108000" marR="108000" marT="108000" marB="1080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GB" sz="1200" dirty="0"/>
                    </a:p>
                  </a:txBody>
                  <a:tcPr marL="108000" marR="108000" marT="108000" marB="108000" anchor="ctr"/>
                </a:tc>
                <a:tc hMerge="1">
                  <a:txBody>
                    <a:bodyPr/>
                    <a:lstStyle/>
                    <a:p>
                      <a:pPr algn="l"/>
                      <a:endParaRPr lang="en-GB" sz="1200" dirty="0"/>
                    </a:p>
                  </a:txBody>
                  <a:tcPr marL="108000" marR="108000" marT="108000" marB="108000" anchor="ctr"/>
                </a:tc>
              </a:tr>
              <a:tr h="421211">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6F9D6B"/>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AA3848"/>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4"/>
                    </a:solidFill>
                  </a:tcPr>
                </a:tc>
              </a:tr>
              <a:tr h="809729">
                <a:tc>
                  <a:txBody>
                    <a:bodyPr/>
                    <a:lstStyle/>
                    <a:p>
                      <a:pPr algn="ctr"/>
                      <a:r>
                        <a:rPr lang="en-GB" sz="1200" dirty="0" smtClean="0">
                          <a:solidFill>
                            <a:schemeClr val="tx1">
                              <a:lumMod val="75000"/>
                              <a:lumOff val="25000"/>
                            </a:schemeClr>
                          </a:solidFill>
                        </a:rPr>
                        <a:t>28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23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4</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09729">
                <a:tc>
                  <a:txBody>
                    <a:bodyPr/>
                    <a:lstStyle/>
                    <a:p>
                      <a:pPr algn="ctr"/>
                      <a:r>
                        <a:rPr lang="en-GB" sz="1200" dirty="0" smtClean="0">
                          <a:solidFill>
                            <a:schemeClr val="tx1">
                              <a:lumMod val="75000"/>
                              <a:lumOff val="25000"/>
                            </a:schemeClr>
                          </a:solidFill>
                        </a:rPr>
                        <a:t>29</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22</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4</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09729">
                <a:tc>
                  <a:txBody>
                    <a:bodyPr/>
                    <a:lstStyle/>
                    <a:p>
                      <a:pPr algn="ctr"/>
                      <a:r>
                        <a:rPr lang="en-GB" sz="1200" dirty="0" smtClean="0">
                          <a:solidFill>
                            <a:schemeClr val="tx1">
                              <a:lumMod val="75000"/>
                              <a:lumOff val="25000"/>
                            </a:schemeClr>
                          </a:solidFill>
                        </a:rPr>
                        <a:t>30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20</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5</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09729">
                <a:tc>
                  <a:txBody>
                    <a:bodyPr/>
                    <a:lstStyle/>
                    <a:p>
                      <a:pPr algn="ctr"/>
                      <a:r>
                        <a:rPr lang="en-GB" sz="1200" dirty="0" smtClean="0">
                          <a:solidFill>
                            <a:schemeClr val="tx1">
                              <a:lumMod val="75000"/>
                              <a:lumOff val="25000"/>
                            </a:schemeClr>
                          </a:solidFill>
                        </a:rPr>
                        <a:t>28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23</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4</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09729">
                <a:tc>
                  <a:txBody>
                    <a:bodyPr/>
                    <a:lstStyle/>
                    <a:p>
                      <a:pPr algn="ctr"/>
                      <a:r>
                        <a:rPr lang="en-GB" sz="1200" smtClean="0">
                          <a:solidFill>
                            <a:schemeClr val="tx1">
                              <a:lumMod val="75000"/>
                              <a:lumOff val="25000"/>
                            </a:schemeClr>
                          </a:solidFill>
                        </a:rPr>
                        <a:t>28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smtClean="0">
                          <a:solidFill>
                            <a:schemeClr val="tx1">
                              <a:lumMod val="75000"/>
                              <a:lumOff val="25000"/>
                            </a:schemeClr>
                          </a:solidFill>
                        </a:rPr>
                        <a:t>22</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5</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73748156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52169" y="94262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graphicFrame>
        <p:nvGraphicFramePr>
          <p:cNvPr id="14" name="Content Placeholder 3"/>
          <p:cNvGraphicFramePr>
            <a:graphicFrameLocks/>
          </p:cNvGraphicFramePr>
          <p:nvPr>
            <p:extLst>
              <p:ext uri="{D42A27DB-BD31-4B8C-83A1-F6EECF244321}">
                <p14:modId xmlns:p14="http://schemas.microsoft.com/office/powerpoint/2010/main" val="479034654"/>
              </p:ext>
            </p:extLst>
          </p:nvPr>
        </p:nvGraphicFramePr>
        <p:xfrm>
          <a:off x="25170" y="1718277"/>
          <a:ext cx="2767590" cy="4166632"/>
        </p:xfrm>
        <a:graphic>
          <a:graphicData uri="http://schemas.openxmlformats.org/drawingml/2006/table">
            <a:tbl>
              <a:tblPr firstRow="1" bandRow="1">
                <a:tableStyleId>{2D5ABB26-0587-4C30-8999-92F81FD0307C}</a:tableStyleId>
              </a:tblPr>
              <a:tblGrid>
                <a:gridCol w="2767590"/>
              </a:tblGrid>
              <a:tr h="846627">
                <a:tc>
                  <a:txBody>
                    <a:bodyPr/>
                    <a:lstStyle/>
                    <a:p>
                      <a:pPr algn="r"/>
                      <a:r>
                        <a:rPr lang="en-GB" sz="1100" b="0" dirty="0" smtClean="0"/>
                        <a:t>The</a:t>
                      </a:r>
                      <a:r>
                        <a:rPr lang="en-GB" sz="1100" b="0" baseline="0" dirty="0" smtClean="0"/>
                        <a:t> financial implications of the CCG’s plans</a:t>
                      </a:r>
                      <a:endParaRPr lang="en-GB" sz="1100" b="0" dirty="0"/>
                    </a:p>
                  </a:txBody>
                  <a:tcPr marL="108000" marR="108000" marT="108000" marB="108000" anchor="ctr"/>
                </a:tc>
              </a:tr>
              <a:tr h="745528">
                <a:tc>
                  <a:txBody>
                    <a:bodyPr/>
                    <a:lstStyle/>
                    <a:p>
                      <a:pPr algn="r"/>
                      <a:r>
                        <a:rPr lang="en-GB" sz="1100" dirty="0" smtClean="0">
                          <a:solidFill>
                            <a:schemeClr val="tx1"/>
                          </a:solidFill>
                        </a:rPr>
                        <a:t>The implications of the CCG’s plans for</a:t>
                      </a:r>
                      <a:r>
                        <a:rPr lang="en-GB" sz="1100" baseline="0" dirty="0" smtClean="0">
                          <a:solidFill>
                            <a:schemeClr val="tx1"/>
                          </a:solidFill>
                        </a:rPr>
                        <a:t> service improvement</a:t>
                      </a:r>
                      <a:endParaRPr lang="en-GB" sz="1100" dirty="0">
                        <a:solidFill>
                          <a:schemeClr val="tx1"/>
                        </a:solidFill>
                      </a:endParaRPr>
                    </a:p>
                  </a:txBody>
                  <a:tcPr marL="108000" marR="108000" marT="108000" marB="108000" anchor="ctr"/>
                </a:tc>
              </a:tr>
              <a:tr h="858159">
                <a:tc>
                  <a:txBody>
                    <a:bodyPr/>
                    <a:lstStyle/>
                    <a:p>
                      <a:pPr algn="r"/>
                      <a:r>
                        <a:rPr lang="en-GB" sz="1100" dirty="0" smtClean="0">
                          <a:solidFill>
                            <a:schemeClr val="tx1"/>
                          </a:solidFill>
                        </a:rPr>
                        <a:t>The referral and</a:t>
                      </a:r>
                      <a:r>
                        <a:rPr lang="en-GB" sz="1100" baseline="0" dirty="0" smtClean="0">
                          <a:solidFill>
                            <a:schemeClr val="tx1"/>
                          </a:solidFill>
                        </a:rPr>
                        <a:t> activity implications of the CCG’s plans</a:t>
                      </a:r>
                      <a:endParaRPr lang="en-GB" sz="1100" dirty="0">
                        <a:solidFill>
                          <a:schemeClr val="tx1"/>
                        </a:solidFill>
                      </a:endParaRPr>
                    </a:p>
                  </a:txBody>
                  <a:tcPr marL="108000" marR="108000" marT="108000" marB="108000" anchor="ctr"/>
                </a:tc>
              </a:tr>
              <a:tr h="858159">
                <a:tc>
                  <a:txBody>
                    <a:bodyPr/>
                    <a:lstStyle/>
                    <a:p>
                      <a:pPr marL="0" algn="r" defTabSz="914400" rtl="0" eaLnBrk="1" latinLnBrk="0" hangingPunct="1"/>
                      <a:r>
                        <a:rPr lang="en-GB" sz="1100" kern="1200" dirty="0" smtClean="0">
                          <a:solidFill>
                            <a:schemeClr val="tx1"/>
                          </a:solidFill>
                          <a:latin typeface="+mn-lt"/>
                          <a:ea typeface="+mn-ea"/>
                          <a:cs typeface="+mn-cs"/>
                        </a:rPr>
                        <a:t>The CCG’s plans to reduce health inequalities</a:t>
                      </a:r>
                      <a:endParaRPr lang="en-GB" sz="1100" kern="1200" dirty="0">
                        <a:solidFill>
                          <a:schemeClr val="tx1"/>
                        </a:solidFill>
                        <a:latin typeface="+mn-lt"/>
                        <a:ea typeface="+mn-ea"/>
                        <a:cs typeface="+mn-cs"/>
                      </a:endParaRPr>
                    </a:p>
                  </a:txBody>
                  <a:tcPr marL="108000" marR="108000" marT="108000" marB="108000" anchor="ctr"/>
                </a:tc>
              </a:tr>
              <a:tr h="858159">
                <a:tc>
                  <a:txBody>
                    <a:bodyPr/>
                    <a:lstStyle/>
                    <a:p>
                      <a:pPr algn="r"/>
                      <a:r>
                        <a:rPr lang="en-GB" sz="1100" kern="1200" dirty="0" smtClean="0">
                          <a:solidFill>
                            <a:schemeClr val="tx1"/>
                          </a:solidFill>
                          <a:latin typeface="+mn-lt"/>
                          <a:ea typeface="+mn-ea"/>
                          <a:cs typeface="+mn-cs"/>
                        </a:rPr>
                        <a:t>The CCG’s plans to improve the health of the local population</a:t>
                      </a:r>
                      <a:endParaRPr lang="en-GB" sz="1100" kern="1200" dirty="0">
                        <a:solidFill>
                          <a:schemeClr val="tx1"/>
                        </a:solidFill>
                        <a:latin typeface="+mn-lt"/>
                        <a:ea typeface="+mn-ea"/>
                        <a:cs typeface="+mn-cs"/>
                      </a:endParaRPr>
                    </a:p>
                  </a:txBody>
                  <a:tcPr marL="108000" marR="108000" marT="108000" marB="108000" anchor="ctr"/>
                </a:tc>
              </a:tr>
            </a:tbl>
          </a:graphicData>
        </a:graphic>
      </p:graphicFrame>
    </p:spTree>
    <p:extLst>
      <p:ext uri="{BB962C8B-B14F-4D97-AF65-F5344CB8AC3E}">
        <p14:creationId xmlns:p14="http://schemas.microsoft.com/office/powerpoint/2010/main" val="362036114"/>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How well, if at all, would you say that you </a:t>
            </a:r>
            <a:r>
              <a:rPr lang="en-GB" sz="2000" u="sng" dirty="0" smtClean="0"/>
              <a:t>understand</a:t>
            </a:r>
            <a:r>
              <a:rPr lang="en-GB" sz="2000" dirty="0" smtClean="0"/>
              <a:t>…?</a:t>
            </a:r>
            <a:endParaRPr lang="en-GB" sz="2000" dirty="0"/>
          </a:p>
        </p:txBody>
      </p:sp>
      <p:graphicFrame>
        <p:nvGraphicFramePr>
          <p:cNvPr id="9" name="D_593ef798b1bf4009"/>
          <p:cNvGraphicFramePr/>
          <p:nvPr>
            <p:extLst>
              <p:ext uri="{D42A27DB-BD31-4B8C-83A1-F6EECF244321}">
                <p14:modId xmlns:p14="http://schemas.microsoft.com/office/powerpoint/2010/main" val="2160160865"/>
              </p:ext>
            </p:extLst>
          </p:nvPr>
        </p:nvGraphicFramePr>
        <p:xfrm>
          <a:off x="0" y="1321598"/>
          <a:ext cx="9906000" cy="469969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financial implications of the CCG’s plans</a:t>
            </a:r>
            <a:endParaRPr lang="en-GB" sz="1600" b="0" i="0" dirty="0"/>
          </a:p>
        </p:txBody>
      </p:sp>
      <p:sp>
        <p:nvSpPr>
          <p:cNvPr id="14" name="D_6d79d56226c7b90d"/>
          <p:cNvSpPr>
            <a:spLocks noGrp="1"/>
          </p:cNvSpPr>
          <p:nvPr>
            <p:ph type="body" sz="quarter" idx="12"/>
          </p:nvPr>
        </p:nvSpPr>
        <p:spPr>
          <a:xfrm>
            <a:off x="231549" y="5974442"/>
            <a:ext cx="6238875" cy="349251"/>
          </a:xfrm>
        </p:spPr>
        <p:txBody>
          <a:bodyPr/>
          <a:lstStyle/>
          <a:p>
            <a:r>
              <a:rPr lang="en-GB" sz="1000" dirty="0" smtClean="0"/>
              <a:t>Total responses : All member practices (2015: 55); (2014: 49)
Sheffield CCG</a:t>
            </a:r>
            <a:endParaRPr lang="en-GB" sz="1000" dirty="0"/>
          </a:p>
        </p:txBody>
      </p:sp>
      <p:graphicFrame>
        <p:nvGraphicFramePr>
          <p:cNvPr id="8" name="D_4fb896f4dbab570e_CalcTable"/>
          <p:cNvGraphicFramePr>
            <a:graphicFrameLocks noGrp="1"/>
          </p:cNvGraphicFramePr>
          <p:nvPr>
            <p:extLst>
              <p:ext uri="{D42A27DB-BD31-4B8C-83A1-F6EECF244321}">
                <p14:modId xmlns:p14="http://schemas.microsoft.com/office/powerpoint/2010/main" val="3423523183"/>
              </p:ext>
            </p:extLst>
          </p:nvPr>
        </p:nvGraphicFramePr>
        <p:xfrm>
          <a:off x="7329264" y="2564904"/>
          <a:ext cx="2001600" cy="625179"/>
        </p:xfrm>
        <a:graphic>
          <a:graphicData uri="http://schemas.openxmlformats.org/drawingml/2006/table">
            <a:tbl>
              <a:tblPr firstRow="1" bandRow="1">
                <a:tableStyleId>{C4B1156A-380E-4F78-BDF5-A606A8083BF9}</a:tableStyleId>
              </a:tblPr>
              <a:tblGrid>
                <a:gridCol w="936104"/>
                <a:gridCol w="1065496"/>
              </a:tblGrid>
              <a:tr h="625179">
                <a:tc>
                  <a:txBody>
                    <a:bodyPr/>
                    <a:lstStyle/>
                    <a:p>
                      <a:pPr marL="0" algn="l" defTabSz="914400" rtl="0" eaLnBrk="1" latinLnBrk="0" hangingPunct="1"/>
                      <a:r>
                        <a:rPr lang="en-GB" sz="1500" kern="1200" smtClean="0">
                          <a:solidFill>
                            <a:schemeClr val="bg1"/>
                          </a:solidFill>
                        </a:rPr>
                        <a:t>51% (28)</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well </a:t>
                      </a:r>
                      <a:r>
                        <a:rPr lang="en-GB" sz="1100" kern="1200" dirty="0" smtClean="0"/>
                        <a:t>2015</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0" name="D_e75cb41ec117dffd_CalcTable"/>
          <p:cNvGraphicFramePr>
            <a:graphicFrameLocks noGrp="1"/>
          </p:cNvGraphicFramePr>
          <p:nvPr>
            <p:extLst>
              <p:ext uri="{D42A27DB-BD31-4B8C-83A1-F6EECF244321}">
                <p14:modId xmlns:p14="http://schemas.microsoft.com/office/powerpoint/2010/main" val="1273563500"/>
              </p:ext>
            </p:extLst>
          </p:nvPr>
        </p:nvGraphicFramePr>
        <p:xfrm>
          <a:off x="7329264" y="3284984"/>
          <a:ext cx="2001600" cy="625179"/>
        </p:xfrm>
        <a:graphic>
          <a:graphicData uri="http://schemas.openxmlformats.org/drawingml/2006/table">
            <a:tbl>
              <a:tblPr firstRow="1" bandRow="1">
                <a:tableStyleId>{C4B1156A-380E-4F78-BDF5-A606A8083BF9}</a:tableStyleId>
              </a:tblPr>
              <a:tblGrid>
                <a:gridCol w="936104"/>
                <a:gridCol w="1065496"/>
              </a:tblGrid>
              <a:tr h="625179">
                <a:tc>
                  <a:txBody>
                    <a:bodyPr/>
                    <a:lstStyle/>
                    <a:p>
                      <a:pPr marL="0" algn="l" defTabSz="914400" rtl="0" eaLnBrk="1" latinLnBrk="0" hangingPunct="1"/>
                      <a:r>
                        <a:rPr lang="en-GB" sz="1500" kern="1200" smtClean="0">
                          <a:solidFill>
                            <a:schemeClr val="bg1"/>
                          </a:solidFill>
                        </a:rPr>
                        <a:t>45% (22)</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well </a:t>
                      </a:r>
                      <a:r>
                        <a:rPr lang="en-GB" sz="1100" kern="1200" dirty="0" smtClean="0"/>
                        <a:t>2014</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11"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12" name="D_4fb896f4dbab570e" hidden="1"/>
          <p:cNvGraphicFramePr/>
          <p:nvPr>
            <p:extLst>
              <p:ext uri="{D42A27DB-BD31-4B8C-83A1-F6EECF244321}">
                <p14:modId xmlns:p14="http://schemas.microsoft.com/office/powerpoint/2010/main" val="4096057955"/>
              </p:ext>
            </p:extLst>
          </p:nvPr>
        </p:nvGraphicFramePr>
        <p:xfrm>
          <a:off x="8686259" y="263691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_e75cb41ec117dffd" hidden="1"/>
          <p:cNvGraphicFramePr/>
          <p:nvPr>
            <p:extLst>
              <p:ext uri="{D42A27DB-BD31-4B8C-83A1-F6EECF244321}">
                <p14:modId xmlns:p14="http://schemas.microsoft.com/office/powerpoint/2010/main" val="2686972791"/>
              </p:ext>
            </p:extLst>
          </p:nvPr>
        </p:nvGraphicFramePr>
        <p:xfrm>
          <a:off x="8686259" y="335699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332440027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226769" y="136172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74995888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How well, if at all, would you say that you </a:t>
            </a:r>
            <a:r>
              <a:rPr lang="en-GB" sz="2000" u="sng" dirty="0" smtClean="0"/>
              <a:t>understand</a:t>
            </a:r>
            <a:r>
              <a:rPr lang="en-GB" sz="2000" dirty="0" smtClean="0"/>
              <a:t>…?</a:t>
            </a:r>
            <a:endParaRPr lang="en-GB" sz="2000" dirty="0"/>
          </a:p>
        </p:txBody>
      </p: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implications of the CCG’s plans for service improvement</a:t>
            </a:r>
            <a:endParaRPr lang="en-GB" sz="1600" b="0" i="0" dirty="0"/>
          </a:p>
        </p:txBody>
      </p:sp>
      <p:sp>
        <p:nvSpPr>
          <p:cNvPr id="14" name="D_4336ee52259f6f4b"/>
          <p:cNvSpPr>
            <a:spLocks noGrp="1"/>
          </p:cNvSpPr>
          <p:nvPr>
            <p:ph type="body" sz="quarter" idx="12"/>
          </p:nvPr>
        </p:nvSpPr>
        <p:spPr>
          <a:xfrm>
            <a:off x="246063" y="5988956"/>
            <a:ext cx="6238875" cy="349251"/>
          </a:xfrm>
        </p:spPr>
        <p:txBody>
          <a:bodyPr/>
          <a:lstStyle/>
          <a:p>
            <a:r>
              <a:rPr lang="en-GB" sz="1000" dirty="0" smtClean="0"/>
              <a:t>Total responses : All member practices (2015: 55); (2014: 49)
Sheffield CCG</a:t>
            </a:r>
            <a:endParaRPr lang="en-GB" sz="1000" dirty="0"/>
          </a:p>
        </p:txBody>
      </p:sp>
      <p:sp>
        <p:nvSpPr>
          <p:cNvPr id="10"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13" name="D_9ff1c983f925574b"/>
          <p:cNvGraphicFramePr/>
          <p:nvPr>
            <p:extLst>
              <p:ext uri="{D42A27DB-BD31-4B8C-83A1-F6EECF244321}">
                <p14:modId xmlns:p14="http://schemas.microsoft.com/office/powerpoint/2010/main" val="1225896455"/>
              </p:ext>
            </p:extLst>
          </p:nvPr>
        </p:nvGraphicFramePr>
        <p:xfrm>
          <a:off x="0" y="1321598"/>
          <a:ext cx="9906000" cy="4699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_75fc971558afa74b_CalcTable"/>
          <p:cNvGraphicFramePr>
            <a:graphicFrameLocks noGrp="1"/>
          </p:cNvGraphicFramePr>
          <p:nvPr>
            <p:extLst>
              <p:ext uri="{D42A27DB-BD31-4B8C-83A1-F6EECF244321}">
                <p14:modId xmlns:p14="http://schemas.microsoft.com/office/powerpoint/2010/main" val="3180303456"/>
              </p:ext>
            </p:extLst>
          </p:nvPr>
        </p:nvGraphicFramePr>
        <p:xfrm>
          <a:off x="7329264" y="2564904"/>
          <a:ext cx="1980000" cy="625179"/>
        </p:xfrm>
        <a:graphic>
          <a:graphicData uri="http://schemas.openxmlformats.org/drawingml/2006/table">
            <a:tbl>
              <a:tblPr firstRow="1" bandRow="1">
                <a:tableStyleId>{C4B1156A-380E-4F78-BDF5-A606A8083BF9}</a:tableStyleId>
              </a:tblPr>
              <a:tblGrid>
                <a:gridCol w="1008112"/>
                <a:gridCol w="971888"/>
              </a:tblGrid>
              <a:tr h="625179">
                <a:tc>
                  <a:txBody>
                    <a:bodyPr/>
                    <a:lstStyle/>
                    <a:p>
                      <a:pPr marL="0" algn="l" defTabSz="914400" rtl="0" eaLnBrk="1" latinLnBrk="0" hangingPunct="1"/>
                      <a:r>
                        <a:rPr lang="en-GB" sz="1600" kern="1200" smtClean="0">
                          <a:solidFill>
                            <a:schemeClr val="bg1"/>
                          </a:solidFill>
                        </a:rPr>
                        <a:t>53% (29)</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well </a:t>
                      </a:r>
                      <a:r>
                        <a:rPr lang="en-GB" sz="1100" kern="1200" dirty="0" smtClean="0"/>
                        <a:t>2015</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7" name="D_840bfe64529fa74b_CalcTable"/>
          <p:cNvGraphicFramePr>
            <a:graphicFrameLocks noGrp="1"/>
          </p:cNvGraphicFramePr>
          <p:nvPr>
            <p:extLst>
              <p:ext uri="{D42A27DB-BD31-4B8C-83A1-F6EECF244321}">
                <p14:modId xmlns:p14="http://schemas.microsoft.com/office/powerpoint/2010/main" val="208473760"/>
              </p:ext>
            </p:extLst>
          </p:nvPr>
        </p:nvGraphicFramePr>
        <p:xfrm>
          <a:off x="7329264" y="3284984"/>
          <a:ext cx="1980000" cy="625179"/>
        </p:xfrm>
        <a:graphic>
          <a:graphicData uri="http://schemas.openxmlformats.org/drawingml/2006/table">
            <a:tbl>
              <a:tblPr firstRow="1" bandRow="1">
                <a:tableStyleId>{C4B1156A-380E-4F78-BDF5-A606A8083BF9}</a:tableStyleId>
              </a:tblPr>
              <a:tblGrid>
                <a:gridCol w="1008112"/>
                <a:gridCol w="971888"/>
              </a:tblGrid>
              <a:tr h="625179">
                <a:tc>
                  <a:txBody>
                    <a:bodyPr/>
                    <a:lstStyle/>
                    <a:p>
                      <a:pPr marL="0" algn="l" defTabSz="914400" rtl="0" eaLnBrk="1" latinLnBrk="0" hangingPunct="1"/>
                      <a:r>
                        <a:rPr lang="en-GB" sz="1600" kern="1200" smtClean="0">
                          <a:solidFill>
                            <a:schemeClr val="bg1"/>
                          </a:solidFill>
                        </a:rPr>
                        <a:t>49% (24)</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well </a:t>
                      </a:r>
                      <a:r>
                        <a:rPr lang="en-GB" sz="1100" kern="1200" dirty="0" smtClean="0"/>
                        <a:t>2014</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8" name="D_75fc971558afa74b" hidden="1"/>
          <p:cNvGraphicFramePr/>
          <p:nvPr>
            <p:extLst>
              <p:ext uri="{D42A27DB-BD31-4B8C-83A1-F6EECF244321}">
                <p14:modId xmlns:p14="http://schemas.microsoft.com/office/powerpoint/2010/main" val="1695168387"/>
              </p:ext>
            </p:extLst>
          </p:nvPr>
        </p:nvGraphicFramePr>
        <p:xfrm>
          <a:off x="8686259" y="263691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_840bfe64529fa74b" hidden="1"/>
          <p:cNvGraphicFramePr/>
          <p:nvPr>
            <p:extLst>
              <p:ext uri="{D42A27DB-BD31-4B8C-83A1-F6EECF244321}">
                <p14:modId xmlns:p14="http://schemas.microsoft.com/office/powerpoint/2010/main" val="1721519413"/>
              </p:ext>
            </p:extLst>
          </p:nvPr>
        </p:nvGraphicFramePr>
        <p:xfrm>
          <a:off x="8686259" y="335699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148480148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226769" y="136172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207667043"/>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How well, if at all, would you say that you </a:t>
            </a:r>
            <a:r>
              <a:rPr lang="en-GB" sz="2000" u="sng" dirty="0" smtClean="0"/>
              <a:t>understand</a:t>
            </a:r>
            <a:r>
              <a:rPr lang="en-GB" sz="2000" dirty="0" smtClean="0"/>
              <a:t>…?</a:t>
            </a:r>
            <a:endParaRPr lang="en-GB" sz="2000" dirty="0"/>
          </a:p>
        </p:txBody>
      </p: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The referral and activity implications of the CCG’s plans</a:t>
            </a:r>
            <a:endParaRPr lang="en-GB" sz="1600" b="0" i="0" dirty="0"/>
          </a:p>
        </p:txBody>
      </p:sp>
      <p:sp>
        <p:nvSpPr>
          <p:cNvPr id="14" name="D_e80bdec0e5f126b4"/>
          <p:cNvSpPr>
            <a:spLocks noGrp="1"/>
          </p:cNvSpPr>
          <p:nvPr>
            <p:ph type="body" sz="quarter" idx="12"/>
          </p:nvPr>
        </p:nvSpPr>
        <p:spPr>
          <a:xfrm>
            <a:off x="231548" y="5988957"/>
            <a:ext cx="6238875" cy="349251"/>
          </a:xfrm>
        </p:spPr>
        <p:txBody>
          <a:bodyPr/>
          <a:lstStyle/>
          <a:p>
            <a:r>
              <a:rPr lang="en-GB" sz="1000" dirty="0" smtClean="0"/>
              <a:t>Total responses : All member practices (2015: 55); (2014: 49)
Sheffield CCG</a:t>
            </a:r>
            <a:endParaRPr lang="en-GB" sz="1000" dirty="0"/>
          </a:p>
        </p:txBody>
      </p:sp>
      <p:sp>
        <p:nvSpPr>
          <p:cNvPr id="11"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12" name="D_dc91709935e156b4"/>
          <p:cNvGraphicFramePr/>
          <p:nvPr>
            <p:extLst>
              <p:ext uri="{D42A27DB-BD31-4B8C-83A1-F6EECF244321}">
                <p14:modId xmlns:p14="http://schemas.microsoft.com/office/powerpoint/2010/main" val="2605091598"/>
              </p:ext>
            </p:extLst>
          </p:nvPr>
        </p:nvGraphicFramePr>
        <p:xfrm>
          <a:off x="0" y="1321598"/>
          <a:ext cx="9906000" cy="46996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_0c011ecad76676b4_CalcTable"/>
          <p:cNvGraphicFramePr>
            <a:graphicFrameLocks noGrp="1"/>
          </p:cNvGraphicFramePr>
          <p:nvPr>
            <p:extLst>
              <p:ext uri="{D42A27DB-BD31-4B8C-83A1-F6EECF244321}">
                <p14:modId xmlns:p14="http://schemas.microsoft.com/office/powerpoint/2010/main" val="1755324411"/>
              </p:ext>
            </p:extLst>
          </p:nvPr>
        </p:nvGraphicFramePr>
        <p:xfrm>
          <a:off x="7329264" y="2564904"/>
          <a:ext cx="1980000" cy="625179"/>
        </p:xfrm>
        <a:graphic>
          <a:graphicData uri="http://schemas.openxmlformats.org/drawingml/2006/table">
            <a:tbl>
              <a:tblPr firstRow="1" bandRow="1">
                <a:tableStyleId>{C4B1156A-380E-4F78-BDF5-A606A8083BF9}</a:tableStyleId>
              </a:tblPr>
              <a:tblGrid>
                <a:gridCol w="1008112"/>
                <a:gridCol w="971888"/>
              </a:tblGrid>
              <a:tr h="625179">
                <a:tc>
                  <a:txBody>
                    <a:bodyPr/>
                    <a:lstStyle/>
                    <a:p>
                      <a:pPr marL="0" algn="l" defTabSz="914400" rtl="0" eaLnBrk="1" latinLnBrk="0" hangingPunct="1"/>
                      <a:r>
                        <a:rPr lang="en-GB" sz="1500" kern="1200" smtClean="0">
                          <a:solidFill>
                            <a:schemeClr val="bg1"/>
                          </a:solidFill>
                        </a:rPr>
                        <a:t>55% (30)</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well </a:t>
                      </a:r>
                      <a:r>
                        <a:rPr lang="en-GB" sz="1100" kern="1200" dirty="0" smtClean="0"/>
                        <a:t>2015</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6" name="D_484f361a353576b4_CalcTable"/>
          <p:cNvGraphicFramePr>
            <a:graphicFrameLocks noGrp="1"/>
          </p:cNvGraphicFramePr>
          <p:nvPr>
            <p:extLst>
              <p:ext uri="{D42A27DB-BD31-4B8C-83A1-F6EECF244321}">
                <p14:modId xmlns:p14="http://schemas.microsoft.com/office/powerpoint/2010/main" val="1129934337"/>
              </p:ext>
            </p:extLst>
          </p:nvPr>
        </p:nvGraphicFramePr>
        <p:xfrm>
          <a:off x="7329264" y="3284984"/>
          <a:ext cx="1980000" cy="625179"/>
        </p:xfrm>
        <a:graphic>
          <a:graphicData uri="http://schemas.openxmlformats.org/drawingml/2006/table">
            <a:tbl>
              <a:tblPr firstRow="1" bandRow="1">
                <a:tableStyleId>{C4B1156A-380E-4F78-BDF5-A606A8083BF9}</a:tableStyleId>
              </a:tblPr>
              <a:tblGrid>
                <a:gridCol w="1008112"/>
                <a:gridCol w="971888"/>
              </a:tblGrid>
              <a:tr h="625179">
                <a:tc>
                  <a:txBody>
                    <a:bodyPr/>
                    <a:lstStyle/>
                    <a:p>
                      <a:pPr marL="0" algn="l" defTabSz="914400" rtl="0" eaLnBrk="1" latinLnBrk="0" hangingPunct="1"/>
                      <a:r>
                        <a:rPr lang="en-GB" sz="1500" kern="1200" smtClean="0">
                          <a:solidFill>
                            <a:schemeClr val="bg1"/>
                          </a:solidFill>
                        </a:rPr>
                        <a:t>57% (28)</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well </a:t>
                      </a:r>
                      <a:r>
                        <a:rPr lang="en-GB" sz="1100" kern="1200" dirty="0" smtClean="0"/>
                        <a:t>2014</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17" name="D_0c011ecad76676b4" hidden="1"/>
          <p:cNvGraphicFramePr/>
          <p:nvPr>
            <p:extLst>
              <p:ext uri="{D42A27DB-BD31-4B8C-83A1-F6EECF244321}">
                <p14:modId xmlns:p14="http://schemas.microsoft.com/office/powerpoint/2010/main" val="3241226876"/>
              </p:ext>
            </p:extLst>
          </p:nvPr>
        </p:nvGraphicFramePr>
        <p:xfrm>
          <a:off x="8686259" y="263691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_484f361a353576b4" hidden="1"/>
          <p:cNvGraphicFramePr/>
          <p:nvPr>
            <p:extLst>
              <p:ext uri="{D42A27DB-BD31-4B8C-83A1-F6EECF244321}">
                <p14:modId xmlns:p14="http://schemas.microsoft.com/office/powerpoint/2010/main" val="2054065667"/>
              </p:ext>
            </p:extLst>
          </p:nvPr>
        </p:nvGraphicFramePr>
        <p:xfrm>
          <a:off x="8686259" y="3356992"/>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226769" y="136172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graphicFrame>
        <p:nvGraphicFramePr>
          <p:cNvPr id="20" name="Ipsos Ribbon Rules" hidden="1"/>
          <p:cNvGraphicFramePr/>
          <p:nvPr>
            <p:extLst>
              <p:ext uri="{D42A27DB-BD31-4B8C-83A1-F6EECF244321}">
                <p14:modId xmlns:p14="http://schemas.microsoft.com/office/powerpoint/2010/main" val="313113559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27677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the </a:t>
            </a:r>
            <a:r>
              <a:rPr lang="en-GB" dirty="0" smtClean="0"/>
              <a:t>results – the reports</a:t>
            </a:r>
            <a:endParaRPr lang="en-GB" dirty="0"/>
          </a:p>
        </p:txBody>
      </p:sp>
      <p:sp>
        <p:nvSpPr>
          <p:cNvPr id="6" name="D_5f3f2349e50b9f38"/>
          <p:cNvSpPr txBox="1"/>
          <p:nvPr/>
        </p:nvSpPr>
        <p:spPr>
          <a:xfrm>
            <a:off x="6196318" y="6537974"/>
            <a:ext cx="2520280" cy="153888"/>
          </a:xfrm>
          <a:prstGeom prst="rect">
            <a:avLst/>
          </a:prstGeom>
          <a:noFill/>
        </p:spPr>
        <p:txBody>
          <a:bodyPr wrap="square" lIns="0" tIns="0" rIns="0" bIns="0" rtlCol="0">
            <a:spAutoFit/>
          </a:bodyPr>
          <a:lstStyle/>
          <a:p>
            <a:r>
              <a:rPr lang="en-GB" sz="1000" dirty="0" smtClean="0"/>
              <a:t>Sheffield CCG</a:t>
            </a:r>
          </a:p>
        </p:txBody>
      </p:sp>
      <p:sp>
        <p:nvSpPr>
          <p:cNvPr id="5" name="TextBox 4"/>
          <p:cNvSpPr txBox="1"/>
          <p:nvPr/>
        </p:nvSpPr>
        <p:spPr>
          <a:xfrm>
            <a:off x="344488" y="986096"/>
            <a:ext cx="9001000" cy="5416868"/>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GB" sz="1600" dirty="0"/>
              <a:t>This report contains a </a:t>
            </a:r>
            <a:r>
              <a:rPr lang="en-GB" sz="1600" b="1" dirty="0"/>
              <a:t>summary section</a:t>
            </a:r>
            <a:r>
              <a:rPr lang="en-GB" sz="1600" dirty="0"/>
              <a:t>, a </a:t>
            </a:r>
            <a:r>
              <a:rPr lang="en-GB" sz="1600" b="1" dirty="0"/>
              <a:t>section on overall views of relationships </a:t>
            </a:r>
            <a:r>
              <a:rPr lang="en-GB" sz="1600" dirty="0"/>
              <a:t>and a </a:t>
            </a:r>
            <a:r>
              <a:rPr lang="en-GB" sz="1600" b="1" dirty="0"/>
              <a:t>section for each of the six assurance domains</a:t>
            </a:r>
            <a:r>
              <a:rPr lang="en-GB" sz="1600" dirty="0"/>
              <a:t> which show detailed breakdowns of responses to each question.</a:t>
            </a:r>
          </a:p>
          <a:p>
            <a:pPr marL="285750" indent="-285750" algn="l">
              <a:buFont typeface="Arial" panose="020B0604020202020204" pitchFamily="34" charset="0"/>
              <a:buChar char="•"/>
            </a:pPr>
            <a:endParaRPr lang="en-GB" sz="1600" dirty="0"/>
          </a:p>
          <a:p>
            <a:pPr marL="285750" indent="-285750" algn="l">
              <a:buFont typeface="Arial" panose="020B0604020202020204" pitchFamily="34" charset="0"/>
              <a:buChar char="•"/>
            </a:pPr>
            <a:r>
              <a:rPr lang="en-GB" sz="1600" dirty="0"/>
              <a:t>The overall summary slides show the results at CCG level for the questions asked of all stakeholders (i.e. only those in section 1 of the questionnaire).</a:t>
            </a:r>
          </a:p>
          <a:p>
            <a:pPr marL="742950" lvl="1" indent="-285750" algn="l">
              <a:buFont typeface="Arial" panose="020B0604020202020204" pitchFamily="34" charset="0"/>
              <a:buChar char="•"/>
            </a:pPr>
            <a:r>
              <a:rPr lang="en-GB" sz="1600" dirty="0" smtClean="0"/>
              <a:t>This </a:t>
            </a:r>
            <a:r>
              <a:rPr lang="en-GB" sz="1600" dirty="0"/>
              <a:t>provides CCGs with an ‘at a glance’ visual summary of the results for the key questions, including direction of travel comparisons where appropriate. </a:t>
            </a:r>
          </a:p>
          <a:p>
            <a:pPr marL="285750" indent="-285750" algn="l">
              <a:buFont typeface="Arial" panose="020B0604020202020204" pitchFamily="34" charset="0"/>
              <a:buChar char="•"/>
            </a:pPr>
            <a:endParaRPr lang="en-GB" sz="1600" dirty="0"/>
          </a:p>
          <a:p>
            <a:pPr marL="285750" indent="-285750" algn="l">
              <a:buFont typeface="Arial" panose="020B0604020202020204" pitchFamily="34" charset="0"/>
              <a:buChar char="•"/>
            </a:pPr>
            <a:r>
              <a:rPr lang="en-GB" sz="1600" dirty="0"/>
              <a:t>The remainder of the report shows the results for all questions in the survey including any local questions where CCGs included them. The results for each question are provided at CCG level with a breakdown also shown for each of the core stakeholder groups where relevant.</a:t>
            </a:r>
          </a:p>
          <a:p>
            <a:pPr marL="742950" lvl="2" indent="-285750" algn="l">
              <a:buFont typeface="Arial" panose="020B0604020202020204" pitchFamily="34" charset="0"/>
              <a:buChar char="•"/>
            </a:pPr>
            <a:r>
              <a:rPr lang="en-GB" sz="1600" dirty="0" smtClean="0"/>
              <a:t>This </a:t>
            </a:r>
            <a:r>
              <a:rPr lang="en-GB" sz="1600" dirty="0"/>
              <a:t>allows CCGs to interrogate the data in more detail.</a:t>
            </a:r>
          </a:p>
          <a:p>
            <a:pPr algn="l"/>
            <a:endParaRPr lang="en-GB" sz="1600" dirty="0"/>
          </a:p>
          <a:p>
            <a:pPr marL="285750" indent="-285750" algn="l">
              <a:buFont typeface="Arial" panose="020B0604020202020204" pitchFamily="34" charset="0"/>
              <a:buChar char="•"/>
            </a:pPr>
            <a:r>
              <a:rPr lang="en-GB" sz="1600" dirty="0"/>
              <a:t>The main report has been structured by the six assurance domains. There is also an additional initial section on overall engagement and relationships which contains the general questions that are not linked to specific domains.</a:t>
            </a:r>
          </a:p>
          <a:p>
            <a:pPr algn="l"/>
            <a:endParaRPr lang="en-GB" sz="1600" dirty="0"/>
          </a:p>
          <a:p>
            <a:pPr marL="285750" indent="-285750" algn="l">
              <a:buFont typeface="Arial" panose="020B0604020202020204" pitchFamily="34" charset="0"/>
              <a:buChar char="•"/>
            </a:pPr>
            <a:r>
              <a:rPr lang="en-GB" sz="1600" dirty="0"/>
              <a:t>At the end of each section of the main report, there is a table summarising the results, along with some comparative data for those questions asked of all stakeholders.</a:t>
            </a:r>
          </a:p>
        </p:txBody>
      </p:sp>
    </p:spTree>
    <p:extLst>
      <p:ext uri="{BB962C8B-B14F-4D97-AF65-F5344CB8AC3E}">
        <p14:creationId xmlns:p14="http://schemas.microsoft.com/office/powerpoint/2010/main" val="27536420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3e3afd1553cac7d4"/>
          <p:cNvGraphicFramePr/>
          <p:nvPr>
            <p:extLst>
              <p:ext uri="{D42A27DB-BD31-4B8C-83A1-F6EECF244321}">
                <p14:modId xmlns:p14="http://schemas.microsoft.com/office/powerpoint/2010/main" val="3038689303"/>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595369" cy="785794"/>
          </a:xfrm>
        </p:spPr>
        <p:txBody>
          <a:bodyPr anchor="ctr"/>
          <a:lstStyle/>
          <a:p>
            <a:r>
              <a:rPr lang="en-GB" sz="2000" dirty="0"/>
              <a:t>How well, if at all, would you say that you </a:t>
            </a:r>
            <a:r>
              <a:rPr lang="en-GB" sz="2000" u="sng" dirty="0"/>
              <a:t>understand</a:t>
            </a:r>
            <a:r>
              <a:rPr lang="en-GB" sz="2000" dirty="0"/>
              <a:t>…?</a:t>
            </a:r>
          </a:p>
        </p:txBody>
      </p:sp>
      <p:sp>
        <p:nvSpPr>
          <p:cNvPr id="10" name="D_508edcb91231dee5"/>
          <p:cNvSpPr>
            <a:spLocks noGrp="1"/>
          </p:cNvSpPr>
          <p:nvPr>
            <p:ph type="body" sz="quarter" idx="12"/>
          </p:nvPr>
        </p:nvSpPr>
        <p:spPr>
          <a:xfrm>
            <a:off x="246063" y="5974442"/>
            <a:ext cx="6238875" cy="349251"/>
          </a:xfrm>
        </p:spPr>
        <p:txBody>
          <a:bodyPr/>
          <a:lstStyle/>
          <a:p>
            <a:r>
              <a:rPr lang="en-GB" sz="1000" dirty="0" smtClean="0"/>
              <a:t>Total responses : All member practices (55)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87643897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a:t>The CCG’s plans to reduce health inequalities</a:t>
            </a:r>
          </a:p>
        </p:txBody>
      </p:sp>
      <p:sp>
        <p:nvSpPr>
          <p:cNvPr id="12" name="TextBox 11"/>
          <p:cNvSpPr txBox="1"/>
          <p:nvPr/>
        </p:nvSpPr>
        <p:spPr>
          <a:xfrm>
            <a:off x="226769" y="136172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366466407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52f283e7487e18a0"/>
          <p:cNvGraphicFramePr/>
          <p:nvPr>
            <p:extLst>
              <p:ext uri="{D42A27DB-BD31-4B8C-83A1-F6EECF244321}">
                <p14:modId xmlns:p14="http://schemas.microsoft.com/office/powerpoint/2010/main" val="461593861"/>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595369" cy="785794"/>
          </a:xfrm>
        </p:spPr>
        <p:txBody>
          <a:bodyPr anchor="ctr"/>
          <a:lstStyle/>
          <a:p>
            <a:r>
              <a:rPr lang="en-GB" sz="2000" dirty="0"/>
              <a:t>How well, if at all, would you say that you </a:t>
            </a:r>
            <a:r>
              <a:rPr lang="en-GB" sz="2000" u="sng" dirty="0"/>
              <a:t>understand</a:t>
            </a:r>
            <a:r>
              <a:rPr lang="en-GB" sz="2000" dirty="0"/>
              <a:t>…?</a:t>
            </a:r>
          </a:p>
        </p:txBody>
      </p:sp>
      <p:sp>
        <p:nvSpPr>
          <p:cNvPr id="10" name="D_2e61162e5eb1efa0"/>
          <p:cNvSpPr>
            <a:spLocks noGrp="1"/>
          </p:cNvSpPr>
          <p:nvPr>
            <p:ph type="body" sz="quarter" idx="12"/>
          </p:nvPr>
        </p:nvSpPr>
        <p:spPr>
          <a:xfrm>
            <a:off x="246063" y="5974442"/>
            <a:ext cx="6238875" cy="349251"/>
          </a:xfrm>
        </p:spPr>
        <p:txBody>
          <a:bodyPr/>
          <a:lstStyle/>
          <a:p>
            <a:r>
              <a:rPr lang="en-GB" sz="1000" dirty="0" smtClean="0"/>
              <a:t>Total responses : All member practices (55)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73078808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a:t>The CCG’s plans to improve the health of the local population</a:t>
            </a:r>
          </a:p>
        </p:txBody>
      </p:sp>
      <p:sp>
        <p:nvSpPr>
          <p:cNvPr id="12" name="TextBox 11"/>
          <p:cNvSpPr txBox="1"/>
          <p:nvPr/>
        </p:nvSpPr>
        <p:spPr>
          <a:xfrm>
            <a:off x="226769" y="136172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212600351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a435cb00c0ba1b72"/>
          <p:cNvGraphicFramePr/>
          <p:nvPr>
            <p:extLst>
              <p:ext uri="{D42A27DB-BD31-4B8C-83A1-F6EECF244321}">
                <p14:modId xmlns:p14="http://schemas.microsoft.com/office/powerpoint/2010/main" val="2342021407"/>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51353" cy="785794"/>
          </a:xfrm>
        </p:spPr>
        <p:txBody>
          <a:bodyPr anchor="ctr"/>
          <a:lstStyle/>
          <a:p>
            <a:r>
              <a:rPr lang="en-GB" sz="2000" dirty="0" smtClean="0"/>
              <a:t>How well, if at all, do you understand what is </a:t>
            </a:r>
            <a:r>
              <a:rPr lang="en-GB" sz="2000" u="sng" dirty="0" smtClean="0"/>
              <a:t>required</a:t>
            </a:r>
            <a:r>
              <a:rPr lang="en-GB" sz="2000" dirty="0" smtClean="0"/>
              <a:t> of your practice in order to implement the CCG’s plans?</a:t>
            </a:r>
            <a:endParaRPr lang="en-GB" sz="2000" dirty="0"/>
          </a:p>
        </p:txBody>
      </p:sp>
      <p:sp>
        <p:nvSpPr>
          <p:cNvPr id="10" name="D_3355ebbedc571b72"/>
          <p:cNvSpPr>
            <a:spLocks noGrp="1"/>
          </p:cNvSpPr>
          <p:nvPr>
            <p:ph type="body" sz="quarter" idx="12"/>
          </p:nvPr>
        </p:nvSpPr>
        <p:spPr>
          <a:xfrm>
            <a:off x="231548" y="5974442"/>
            <a:ext cx="6238875" cy="349251"/>
          </a:xfrm>
        </p:spPr>
        <p:txBody>
          <a:bodyPr/>
          <a:lstStyle/>
          <a:p>
            <a:r>
              <a:rPr lang="en-GB" sz="1000" dirty="0" smtClean="0"/>
              <a:t>Total responses : All member practices (2015: 55); (2014: 49)
Sheffield CCG</a:t>
            </a:r>
            <a:endParaRPr lang="en-GB" sz="1000" dirty="0"/>
          </a:p>
        </p:txBody>
      </p:sp>
      <p:graphicFrame>
        <p:nvGraphicFramePr>
          <p:cNvPr id="7" name="D_d7ecc28c653dc372_CalcTable"/>
          <p:cNvGraphicFramePr>
            <a:graphicFrameLocks noGrp="1"/>
          </p:cNvGraphicFramePr>
          <p:nvPr>
            <p:extLst>
              <p:ext uri="{D42A27DB-BD31-4B8C-83A1-F6EECF244321}">
                <p14:modId xmlns:p14="http://schemas.microsoft.com/office/powerpoint/2010/main" val="4183633805"/>
              </p:ext>
            </p:extLst>
          </p:nvPr>
        </p:nvGraphicFramePr>
        <p:xfrm>
          <a:off x="7329264" y="2564904"/>
          <a:ext cx="1980000" cy="625179"/>
        </p:xfrm>
        <a:graphic>
          <a:graphicData uri="http://schemas.openxmlformats.org/drawingml/2006/table">
            <a:tbl>
              <a:tblPr firstRow="1" bandRow="1">
                <a:tableStyleId>{C4B1156A-380E-4F78-BDF5-A606A8083BF9}</a:tableStyleId>
              </a:tblPr>
              <a:tblGrid>
                <a:gridCol w="1008112"/>
                <a:gridCol w="971888"/>
              </a:tblGrid>
              <a:tr h="625179">
                <a:tc>
                  <a:txBody>
                    <a:bodyPr/>
                    <a:lstStyle/>
                    <a:p>
                      <a:pPr marL="0" algn="l" defTabSz="914400" rtl="0" eaLnBrk="1" latinLnBrk="0" hangingPunct="1"/>
                      <a:r>
                        <a:rPr lang="en-GB" sz="1600" kern="1200" smtClean="0">
                          <a:solidFill>
                            <a:schemeClr val="bg1"/>
                          </a:solidFill>
                        </a:rPr>
                        <a:t>60% (33)</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well </a:t>
                      </a:r>
                      <a:r>
                        <a:rPr lang="en-GB" sz="1100" kern="1200" dirty="0" smtClean="0"/>
                        <a:t>2015</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8" name="D_cf0f0e75481bab72_CalcTable"/>
          <p:cNvGraphicFramePr>
            <a:graphicFrameLocks noGrp="1"/>
          </p:cNvGraphicFramePr>
          <p:nvPr>
            <p:extLst>
              <p:ext uri="{D42A27DB-BD31-4B8C-83A1-F6EECF244321}">
                <p14:modId xmlns:p14="http://schemas.microsoft.com/office/powerpoint/2010/main" val="871246687"/>
              </p:ext>
            </p:extLst>
          </p:nvPr>
        </p:nvGraphicFramePr>
        <p:xfrm>
          <a:off x="7329264" y="3284984"/>
          <a:ext cx="1980000" cy="625179"/>
        </p:xfrm>
        <a:graphic>
          <a:graphicData uri="http://schemas.openxmlformats.org/drawingml/2006/table">
            <a:tbl>
              <a:tblPr firstRow="1" bandRow="1">
                <a:tableStyleId>{C4B1156A-380E-4F78-BDF5-A606A8083BF9}</a:tableStyleId>
              </a:tblPr>
              <a:tblGrid>
                <a:gridCol w="1008112"/>
                <a:gridCol w="971888"/>
              </a:tblGrid>
              <a:tr h="625179">
                <a:tc>
                  <a:txBody>
                    <a:bodyPr/>
                    <a:lstStyle/>
                    <a:p>
                      <a:pPr marL="0" algn="l" defTabSz="914400" rtl="0" eaLnBrk="1" latinLnBrk="0" hangingPunct="1"/>
                      <a:r>
                        <a:rPr lang="en-GB" sz="1600" kern="1200" smtClean="0">
                          <a:solidFill>
                            <a:schemeClr val="bg1"/>
                          </a:solidFill>
                        </a:rPr>
                        <a:t>63% (31)</a:t>
                      </a:r>
                      <a:endParaRPr lang="en-GB" sz="16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100" b="0" kern="1200" dirty="0" smtClean="0"/>
                        <a:t>Very</a:t>
                      </a:r>
                      <a:r>
                        <a:rPr lang="en-GB" sz="1100" b="0" kern="1200" baseline="0" dirty="0" smtClean="0"/>
                        <a:t> /</a:t>
                      </a:r>
                      <a:r>
                        <a:rPr lang="en-GB" sz="1100" b="0" kern="1200" dirty="0" smtClean="0"/>
                        <a:t> Fairly</a:t>
                      </a:r>
                      <a:r>
                        <a:rPr lang="en-GB" sz="1100" b="0" kern="1200" baseline="0" dirty="0" smtClean="0"/>
                        <a:t> well </a:t>
                      </a:r>
                      <a:r>
                        <a:rPr lang="en-GB" sz="1100" kern="1200" dirty="0" smtClean="0"/>
                        <a:t>2014</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sp>
        <p:nvSpPr>
          <p:cNvPr id="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11" name="D_d7ecc28c653dc372" hidden="1"/>
          <p:cNvGraphicFramePr/>
          <p:nvPr>
            <p:extLst>
              <p:ext uri="{D42A27DB-BD31-4B8C-83A1-F6EECF244321}">
                <p14:modId xmlns:p14="http://schemas.microsoft.com/office/powerpoint/2010/main" val="1313266165"/>
              </p:ext>
            </p:extLst>
          </p:nvPr>
        </p:nvGraphicFramePr>
        <p:xfrm>
          <a:off x="8686259" y="263691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_cf0f0e75481bab72" hidden="1"/>
          <p:cNvGraphicFramePr/>
          <p:nvPr>
            <p:extLst>
              <p:ext uri="{D42A27DB-BD31-4B8C-83A1-F6EECF244321}">
                <p14:modId xmlns:p14="http://schemas.microsoft.com/office/powerpoint/2010/main" val="2431986030"/>
              </p:ext>
            </p:extLst>
          </p:nvPr>
        </p:nvGraphicFramePr>
        <p:xfrm>
          <a:off x="8686259" y="335699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350431549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200472"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2670482493"/>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8b164673348814b0"/>
          <p:cNvGraphicFramePr/>
          <p:nvPr>
            <p:extLst>
              <p:ext uri="{D42A27DB-BD31-4B8C-83A1-F6EECF244321}">
                <p14:modId xmlns:p14="http://schemas.microsoft.com/office/powerpoint/2010/main" val="3141492354"/>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51353" cy="785794"/>
          </a:xfrm>
        </p:spPr>
        <p:txBody>
          <a:bodyPr anchor="ctr"/>
          <a:lstStyle/>
          <a:p>
            <a:r>
              <a:rPr lang="en-GB" sz="2000" dirty="0" smtClean="0"/>
              <a:t>How well, if at all, would you say the CCG and your organisation are </a:t>
            </a:r>
            <a:r>
              <a:rPr lang="en-GB" sz="2000" u="sng" dirty="0" smtClean="0"/>
              <a:t>working together</a:t>
            </a:r>
            <a:r>
              <a:rPr lang="en-GB" sz="2000" dirty="0" smtClean="0"/>
              <a:t> to develop long-term strategies and plans?</a:t>
            </a:r>
            <a:endParaRPr lang="en-GB" sz="2000" dirty="0"/>
          </a:p>
        </p:txBody>
      </p:sp>
      <p:sp>
        <p:nvSpPr>
          <p:cNvPr id="10" name="D_7e161041abf34a1f"/>
          <p:cNvSpPr>
            <a:spLocks noGrp="1"/>
          </p:cNvSpPr>
          <p:nvPr>
            <p:ph type="body" sz="quarter" idx="12"/>
          </p:nvPr>
        </p:nvSpPr>
        <p:spPr>
          <a:xfrm>
            <a:off x="246063" y="5974441"/>
            <a:ext cx="6238875" cy="349251"/>
          </a:xfrm>
        </p:spPr>
        <p:txBody>
          <a:bodyPr/>
          <a:lstStyle/>
          <a:p>
            <a:r>
              <a:rPr lang="en-GB" sz="1000" dirty="0" smtClean="0"/>
              <a:t>Total responses : All NHS providers (5)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28930868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63269" y="100612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NHS providers</a:t>
            </a:r>
          </a:p>
        </p:txBody>
      </p:sp>
    </p:spTree>
    <p:extLst>
      <p:ext uri="{BB962C8B-B14F-4D97-AF65-F5344CB8AC3E}">
        <p14:creationId xmlns:p14="http://schemas.microsoft.com/office/powerpoint/2010/main" val="2955824923"/>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b7df17c6b6003f4d"/>
          <p:cNvGraphicFramePr/>
          <p:nvPr>
            <p:extLst>
              <p:ext uri="{D42A27DB-BD31-4B8C-83A1-F6EECF244321}">
                <p14:modId xmlns:p14="http://schemas.microsoft.com/office/powerpoint/2010/main" val="2347887021"/>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51353" cy="785794"/>
          </a:xfrm>
        </p:spPr>
        <p:txBody>
          <a:bodyPr anchor="ctr"/>
          <a:lstStyle/>
          <a:p>
            <a:r>
              <a:rPr lang="en-GB" sz="2000" dirty="0" smtClean="0"/>
              <a:t>How well, if at all, would you say the CCG </a:t>
            </a:r>
            <a:r>
              <a:rPr lang="en-GB" sz="2000" u="sng" dirty="0" smtClean="0"/>
              <a:t>understands</a:t>
            </a:r>
            <a:r>
              <a:rPr lang="en-GB" sz="2000" dirty="0" smtClean="0"/>
              <a:t> the challenges facing your provider organisation?</a:t>
            </a:r>
            <a:endParaRPr lang="en-GB" sz="2000" dirty="0"/>
          </a:p>
        </p:txBody>
      </p:sp>
      <p:sp>
        <p:nvSpPr>
          <p:cNvPr id="10" name="D_d5432596ffd83f4d"/>
          <p:cNvSpPr>
            <a:spLocks noGrp="1"/>
          </p:cNvSpPr>
          <p:nvPr>
            <p:ph type="body" sz="quarter" idx="12"/>
          </p:nvPr>
        </p:nvSpPr>
        <p:spPr>
          <a:xfrm>
            <a:off x="246063" y="5988956"/>
            <a:ext cx="6238875" cy="349251"/>
          </a:xfrm>
        </p:spPr>
        <p:txBody>
          <a:bodyPr/>
          <a:lstStyle/>
          <a:p>
            <a:r>
              <a:rPr lang="en-GB" sz="1000" dirty="0" smtClean="0"/>
              <a:t>Total responses : All NHS providers (5)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239517841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63269" y="100612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NHS providers</a:t>
            </a:r>
          </a:p>
        </p:txBody>
      </p:sp>
    </p:spTree>
    <p:extLst>
      <p:ext uri="{BB962C8B-B14F-4D97-AF65-F5344CB8AC3E}">
        <p14:creationId xmlns:p14="http://schemas.microsoft.com/office/powerpoint/2010/main" val="2245362653"/>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5ec260ede4d422b2"/>
          <p:cNvGraphicFramePr/>
          <p:nvPr>
            <p:extLst>
              <p:ext uri="{D42A27DB-BD31-4B8C-83A1-F6EECF244321}">
                <p14:modId xmlns:p14="http://schemas.microsoft.com/office/powerpoint/2010/main" val="2715275596"/>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79433" cy="785794"/>
          </a:xfrm>
        </p:spPr>
        <p:txBody>
          <a:bodyPr anchor="ctr"/>
          <a:lstStyle/>
          <a:p>
            <a:r>
              <a:rPr lang="en-GB" sz="1800" dirty="0"/>
              <a:t>To what extent do you agree or disagree that your contracts with the CCG place enough emphasis on delivering positive patient outcomes?</a:t>
            </a:r>
          </a:p>
        </p:txBody>
      </p:sp>
      <p:sp>
        <p:nvSpPr>
          <p:cNvPr id="10" name="D_a571a137755708d4"/>
          <p:cNvSpPr>
            <a:spLocks noGrp="1"/>
          </p:cNvSpPr>
          <p:nvPr>
            <p:ph type="body" sz="quarter" idx="12"/>
          </p:nvPr>
        </p:nvSpPr>
        <p:spPr>
          <a:xfrm>
            <a:off x="246063" y="5974442"/>
            <a:ext cx="6238875" cy="349251"/>
          </a:xfrm>
        </p:spPr>
        <p:txBody>
          <a:bodyPr/>
          <a:lstStyle/>
          <a:p>
            <a:r>
              <a:rPr lang="en-GB" sz="1000" dirty="0" smtClean="0"/>
              <a:t>Total responses : All NHS providers (5)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256590674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12774"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NHS providers</a:t>
            </a:r>
          </a:p>
        </p:txBody>
      </p:sp>
    </p:spTree>
    <p:extLst>
      <p:ext uri="{BB962C8B-B14F-4D97-AF65-F5344CB8AC3E}">
        <p14:creationId xmlns:p14="http://schemas.microsoft.com/office/powerpoint/2010/main" val="866014471"/>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Domain 3: Summary</a:t>
            </a:r>
            <a:endParaRPr lang="en-US" sz="2000" dirty="0"/>
          </a:p>
        </p:txBody>
      </p:sp>
      <p:graphicFrame>
        <p:nvGraphicFramePr>
          <p:cNvPr id="9" name="D_afd3ca5a676845a3_CalcTable"/>
          <p:cNvGraphicFramePr>
            <a:graphicFrameLocks noGrp="1" noChangeAspect="1"/>
          </p:cNvGraphicFramePr>
          <p:nvPr>
            <p:extLst>
              <p:ext uri="{D42A27DB-BD31-4B8C-83A1-F6EECF244321}">
                <p14:modId xmlns:p14="http://schemas.microsoft.com/office/powerpoint/2010/main" val="2341024101"/>
              </p:ext>
            </p:extLst>
          </p:nvPr>
        </p:nvGraphicFramePr>
        <p:xfrm>
          <a:off x="267415" y="916515"/>
          <a:ext cx="9438113" cy="4493847"/>
        </p:xfrm>
        <a:graphic>
          <a:graphicData uri="http://schemas.openxmlformats.org/drawingml/2006/table">
            <a:tbl>
              <a:tblPr firstRow="1" bandRow="1">
                <a:tableStyleId>{073A0DAA-6AF3-43AB-8588-CEC1D06C72B9}</a:tableStyleId>
              </a:tblPr>
              <a:tblGrid>
                <a:gridCol w="6093354"/>
                <a:gridCol w="1515667"/>
                <a:gridCol w="1829092"/>
              </a:tblGrid>
              <a:tr h="203139">
                <a:tc gridSpan="2">
                  <a:txBody>
                    <a:bodyPr/>
                    <a:lstStyle/>
                    <a:p>
                      <a:pPr algn="l"/>
                      <a:endParaRPr lang="en-GB" sz="1100" dirty="0"/>
                    </a:p>
                  </a:txBody>
                  <a:tcP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baseline="0" dirty="0" smtClean="0"/>
                    </a:p>
                  </a:txBody>
                  <a:tcPr>
                    <a:lnB w="12700"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dirty="0" smtClean="0"/>
                        <a:t>Base</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rgbClr val="60C9CE"/>
                    </a:solidFill>
                  </a:tcPr>
                </a:tc>
              </a:tr>
              <a:tr h="290926">
                <a:tc>
                  <a:txBody>
                    <a:bodyPr/>
                    <a:lstStyle/>
                    <a:p>
                      <a:pPr algn="l"/>
                      <a:r>
                        <a:rPr lang="en-GB" sz="1100" kern="1200" baseline="0" dirty="0" smtClean="0">
                          <a:solidFill>
                            <a:schemeClr val="dk1"/>
                          </a:solidFill>
                          <a:latin typeface="+mn-lt"/>
                          <a:ea typeface="+mn-ea"/>
                          <a:cs typeface="+mn-cs"/>
                        </a:rPr>
                        <a:t>How much would you say you know about the CCG’s plans and priorities?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i="0" baseline="0" smtClean="0"/>
                        <a:t>68% (50) a great deal / a fair amount</a:t>
                      </a:r>
                      <a:endParaRPr lang="en-GB" sz="1100" i="0"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738343">
                <a:tc rowSpan="4">
                  <a:txBody>
                    <a:bodyPr/>
                    <a:lstStyle/>
                    <a:p>
                      <a:r>
                        <a:rPr lang="en-GB" sz="1100" baseline="0" dirty="0" smtClean="0"/>
                        <a:t>To what extent do you agree or disagree with each of the following statements about the CCG’s plans and priorities…?</a:t>
                      </a:r>
                    </a:p>
                    <a:p>
                      <a:endParaRPr lang="en-GB" sz="1100" baseline="0" dirty="0" smtClean="0"/>
                    </a:p>
                    <a:p>
                      <a:pPr marL="228600" indent="-228600" algn="l" defTabSz="914400" rtl="0" eaLnBrk="1" latinLnBrk="0" hangingPunct="1">
                        <a:buFont typeface="+mj-lt"/>
                        <a:buAutoNum type="alphaUcPeriod"/>
                      </a:pPr>
                      <a:r>
                        <a:rPr lang="en-GB" sz="1100" kern="1200" baseline="0" dirty="0" smtClean="0">
                          <a:solidFill>
                            <a:schemeClr val="dk1"/>
                          </a:solidFill>
                          <a:latin typeface="+mn-lt"/>
                          <a:ea typeface="+mn-ea"/>
                          <a:cs typeface="+mn-cs"/>
                        </a:rPr>
                        <a:t>I have been given the opportunity to influence the CCG’s plans and priorities</a:t>
                      </a:r>
                    </a:p>
                    <a:p>
                      <a:pPr marL="228600" indent="-228600" algn="l" defTabSz="914400" rtl="0" eaLnBrk="1" latinLnBrk="0" hangingPunct="1">
                        <a:buFont typeface="+mj-lt"/>
                        <a:buAutoNum type="alphaUcPeriod"/>
                      </a:pPr>
                      <a:endParaRPr lang="en-GB" sz="11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100" kern="1200" baseline="0" dirty="0" smtClean="0">
                          <a:solidFill>
                            <a:schemeClr val="dk1"/>
                          </a:solidFill>
                          <a:latin typeface="+mn-lt"/>
                          <a:ea typeface="+mn-ea"/>
                          <a:cs typeface="+mn-cs"/>
                        </a:rPr>
                        <a:t>When I have commented on the CCG’s plans and priorities I feel that my comments have been taken on board</a:t>
                      </a:r>
                    </a:p>
                    <a:p>
                      <a:pPr marL="228600" indent="-228600" algn="l" defTabSz="914400" rtl="0" eaLnBrk="1" latinLnBrk="0" hangingPunct="1">
                        <a:buFont typeface="+mj-lt"/>
                        <a:buAutoNum type="alphaUcPeriod"/>
                      </a:pPr>
                      <a:endParaRPr lang="en-GB" sz="11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100" kern="1200" baseline="0" dirty="0" smtClean="0">
                          <a:solidFill>
                            <a:schemeClr val="dk1"/>
                          </a:solidFill>
                          <a:latin typeface="+mn-lt"/>
                          <a:ea typeface="+mn-ea"/>
                          <a:cs typeface="+mn-cs"/>
                        </a:rPr>
                        <a:t>The CCG has effectively communicated its plans and priorities to me</a:t>
                      </a:r>
                    </a:p>
                    <a:p>
                      <a:pPr marL="228600" indent="-228600" algn="l" defTabSz="914400" rtl="0" eaLnBrk="1" latinLnBrk="0" hangingPunct="1">
                        <a:buFont typeface="+mj-lt"/>
                        <a:buAutoNum type="alphaUcPeriod"/>
                      </a:pPr>
                      <a:endParaRPr lang="en-GB" sz="1100" kern="1200" baseline="0" dirty="0" smtClean="0">
                        <a:solidFill>
                          <a:schemeClr val="dk1"/>
                        </a:solidFill>
                        <a:latin typeface="+mn-lt"/>
                        <a:ea typeface="+mn-ea"/>
                        <a:cs typeface="+mn-cs"/>
                      </a:endParaRPr>
                    </a:p>
                    <a:p>
                      <a:pPr marL="228600" indent="-228600" algn="l" defTabSz="914400" rtl="0" eaLnBrk="1" latinLnBrk="0" hangingPunct="1">
                        <a:buFont typeface="+mj-lt"/>
                        <a:buAutoNum type="alphaUcPeriod"/>
                      </a:pPr>
                      <a:r>
                        <a:rPr lang="en-GB" sz="1100" kern="1200" baseline="0" dirty="0" smtClean="0">
                          <a:solidFill>
                            <a:schemeClr val="dk1"/>
                          </a:solidFill>
                          <a:latin typeface="+mn-lt"/>
                          <a:ea typeface="+mn-ea"/>
                          <a:cs typeface="+mn-cs"/>
                        </a:rPr>
                        <a:t>The CCG’s plans and priorities are the right ones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algn="l"/>
                      <a:r>
                        <a:rPr lang="en-GB" sz="1100" i="0" baseline="0" smtClean="0"/>
                        <a:t>55% (40) strongly /  tend to agree</a:t>
                      </a:r>
                      <a:endParaRPr lang="en-GB" sz="1100" baseline="0" dirty="0" smtClean="0"/>
                    </a:p>
                  </a:txBody>
                  <a:tcPr anchor="b">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nchor="b">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432048">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42% (31) strongly / tend to agree</a:t>
                      </a:r>
                      <a:endParaRPr lang="en-GB" sz="1100" dirty="0" smtClean="0"/>
                    </a:p>
                  </a:txBody>
                  <a:tcPr anchor="b">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504056">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60% (44) strongly / tend to agree</a:t>
                      </a:r>
                      <a:endParaRPr lang="en-GB" sz="1100" dirty="0" smtClean="0"/>
                    </a:p>
                  </a:txBody>
                  <a:tcPr anchor="b">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36004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53% (39) strongly / tend to agree</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33458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kern="1200" baseline="0" dirty="0" smtClean="0">
                          <a:solidFill>
                            <a:schemeClr val="dk1"/>
                          </a:solidFill>
                          <a:latin typeface="+mn-lt"/>
                          <a:ea typeface="+mn-ea"/>
                          <a:cs typeface="+mn-cs"/>
                        </a:rPr>
                        <a:t>To what extent do you agree or disagree that improving patient outcomes is a core focus for the CCG?</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smtClean="0">
                          <a:solidFill>
                            <a:schemeClr val="tx1"/>
                          </a:solidFill>
                        </a:rPr>
                        <a:t>71% (52) strongly / tend to agree</a:t>
                      </a:r>
                      <a:endParaRPr lang="en-GB" sz="110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stakeholders (73)</a:t>
                      </a:r>
                      <a:endParaRPr lang="en-GB" sz="1100" i="1" baseline="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33458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dirty="0" smtClean="0"/>
                        <a:t>How familiar are you, if at all, with the financial position of the CCG?</a:t>
                      </a:r>
                      <a:endParaRPr lang="en-GB" sz="1100" kern="1200" baseline="0" dirty="0" smtClean="0">
                        <a:solidFill>
                          <a:schemeClr val="dk1"/>
                        </a:solidFill>
                        <a:latin typeface="+mn-lt"/>
                        <a:ea typeface="+mn-ea"/>
                        <a:cs typeface="+mn-cs"/>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smtClean="0">
                          <a:solidFill>
                            <a:schemeClr val="tx1"/>
                          </a:solidFill>
                        </a:rPr>
                        <a:t>45% (25) very / fairly familiar</a:t>
                      </a:r>
                      <a:endParaRPr lang="en-GB" sz="110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member practices (55)</a:t>
                      </a:r>
                      <a:endParaRPr lang="en-GB" sz="1100" i="1" baseline="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33458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b="0" i="0" dirty="0" smtClean="0"/>
                        <a:t>I am regularly involved in discussions regarding the management of the CCG’s finances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smtClean="0">
                          <a:solidFill>
                            <a:schemeClr val="tx1"/>
                          </a:solidFill>
                        </a:rPr>
                        <a:t>9% (5) strongly / tend to agree</a:t>
                      </a:r>
                      <a:endParaRPr lang="en-GB" sz="110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member practices (55)</a:t>
                      </a:r>
                      <a:endParaRPr lang="en-GB" sz="1100" i="1" baseline="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33458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dirty="0" smtClean="0"/>
                        <a:t>To what extent do you agree or disagree that value for money is a key factor in decision making when formulating my CCG’s plans and priorities? </a:t>
                      </a:r>
                      <a:endParaRPr lang="en-GB" sz="1100" kern="1200" baseline="0" dirty="0" smtClean="0">
                        <a:solidFill>
                          <a:schemeClr val="dk1"/>
                        </a:solidFill>
                        <a:latin typeface="+mn-lt"/>
                        <a:ea typeface="+mn-ea"/>
                        <a:cs typeface="+mn-cs"/>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solidFill>
                            <a:schemeClr val="tx1"/>
                          </a:solidFill>
                        </a:rPr>
                        <a:t>73% (40) strongly / tend to agree</a:t>
                      </a:r>
                      <a:endParaRPr lang="en-GB" sz="110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member practices (55)</a:t>
                      </a:r>
                      <a:endParaRPr lang="en-GB" sz="1100" i="1" baseline="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6" name="D_afd3ca5a676845a3" hidden="1"/>
          <p:cNvGraphicFramePr/>
          <p:nvPr>
            <p:extLst>
              <p:ext uri="{D42A27DB-BD31-4B8C-83A1-F6EECF244321}">
                <p14:modId xmlns:p14="http://schemas.microsoft.com/office/powerpoint/2010/main" val="459753582"/>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8" name="D_5f3f2349e50b9f38"/>
          <p:cNvSpPr txBox="1"/>
          <p:nvPr/>
        </p:nvSpPr>
        <p:spPr>
          <a:xfrm>
            <a:off x="136059" y="6165304"/>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spTree>
    <p:extLst>
      <p:ext uri="{BB962C8B-B14F-4D97-AF65-F5344CB8AC3E}">
        <p14:creationId xmlns:p14="http://schemas.microsoft.com/office/powerpoint/2010/main" val="13783554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Domain 3: Summary</a:t>
            </a:r>
            <a:endParaRPr lang="en-US" sz="2000" dirty="0"/>
          </a:p>
        </p:txBody>
      </p:sp>
      <p:graphicFrame>
        <p:nvGraphicFramePr>
          <p:cNvPr id="9" name="D_53e5af56e220b7fa_CalcTable"/>
          <p:cNvGraphicFramePr>
            <a:graphicFrameLocks noGrp="1" noChangeAspect="1"/>
          </p:cNvGraphicFramePr>
          <p:nvPr>
            <p:extLst>
              <p:ext uri="{D42A27DB-BD31-4B8C-83A1-F6EECF244321}">
                <p14:modId xmlns:p14="http://schemas.microsoft.com/office/powerpoint/2010/main" val="234869351"/>
              </p:ext>
            </p:extLst>
          </p:nvPr>
        </p:nvGraphicFramePr>
        <p:xfrm>
          <a:off x="267415" y="916515"/>
          <a:ext cx="9438113" cy="4401960"/>
        </p:xfrm>
        <a:graphic>
          <a:graphicData uri="http://schemas.openxmlformats.org/drawingml/2006/table">
            <a:tbl>
              <a:tblPr firstRow="1" bandRow="1">
                <a:tableStyleId>{073A0DAA-6AF3-43AB-8588-CEC1D06C72B9}</a:tableStyleId>
              </a:tblPr>
              <a:tblGrid>
                <a:gridCol w="6093354"/>
                <a:gridCol w="1515667"/>
                <a:gridCol w="1829092"/>
              </a:tblGrid>
              <a:tr h="203139">
                <a:tc gridSpan="2">
                  <a:txBody>
                    <a:bodyPr/>
                    <a:lstStyle/>
                    <a:p>
                      <a:pPr algn="l"/>
                      <a:endParaRPr lang="en-GB" sz="1100" dirty="0"/>
                    </a:p>
                  </a:txBody>
                  <a:tcP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baseline="0" dirty="0" smtClean="0"/>
                    </a:p>
                  </a:txBody>
                  <a:tcPr>
                    <a:lnB w="12700"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dirty="0" smtClean="0"/>
                        <a:t>Base</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rgbClr val="60C9CE"/>
                    </a:solidFill>
                  </a:tcPr>
                </a:tc>
              </a:tr>
              <a:tr h="291600">
                <a:tc>
                  <a:txBody>
                    <a:bodyPr/>
                    <a:lstStyle/>
                    <a:p>
                      <a:r>
                        <a:rPr lang="en-GB" sz="1100" dirty="0" smtClean="0"/>
                        <a:t>How well,</a:t>
                      </a:r>
                      <a:r>
                        <a:rPr lang="en-GB" sz="1100" baseline="0" dirty="0" smtClean="0"/>
                        <a:t> if at all, would you say that you </a:t>
                      </a:r>
                      <a:r>
                        <a:rPr lang="en-GB" sz="1100" u="sng" baseline="0" dirty="0" smtClean="0"/>
                        <a:t>understand</a:t>
                      </a:r>
                      <a:r>
                        <a:rPr lang="en-GB" sz="1100" baseline="0" dirty="0" smtClean="0"/>
                        <a:t>…?</a:t>
                      </a: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algn="l"/>
                      <a:endParaRPr lang="en-GB" sz="1100" i="0" baseline="0" dirty="0" smtClean="0">
                        <a:solidFill>
                          <a:srgbClr val="FF0000"/>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baseline="0" dirty="0" smtClean="0">
                        <a:solidFill>
                          <a:srgbClr val="FF0000"/>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29160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kern="1200" baseline="0" dirty="0" smtClean="0">
                          <a:solidFill>
                            <a:schemeClr val="dk1"/>
                          </a:solidFill>
                          <a:latin typeface="+mn-lt"/>
                          <a:ea typeface="+mn-ea"/>
                          <a:cs typeface="+mn-cs"/>
                        </a:rPr>
                        <a:t>A.  The financial implications of the CCG’s plans</a:t>
                      </a: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solidFill>
                            <a:schemeClr val="tx1"/>
                          </a:solidFill>
                        </a:rPr>
                        <a:t>51% (28) very well / fairly well</a:t>
                      </a:r>
                      <a:endParaRPr lang="en-GB" sz="1100" i="0" baseline="0" dirty="0" smtClean="0">
                        <a:solidFill>
                          <a:schemeClr val="tx1"/>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member practices  (55)</a:t>
                      </a:r>
                      <a:endParaRPr lang="en-GB" sz="1100" i="1" baseline="0" dirty="0" smtClean="0">
                        <a:solidFill>
                          <a:schemeClr val="tx1"/>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29160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kern="1200" baseline="0" dirty="0" smtClean="0">
                          <a:solidFill>
                            <a:schemeClr val="dk1"/>
                          </a:solidFill>
                          <a:latin typeface="+mn-lt"/>
                          <a:ea typeface="+mn-ea"/>
                          <a:cs typeface="+mn-cs"/>
                        </a:rPr>
                        <a:t>B.  The implications of the CCG’s plans for service improvement</a:t>
                      </a: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solidFill>
                            <a:schemeClr val="tx1"/>
                          </a:solidFill>
                        </a:rPr>
                        <a:t>53% (29) very well / fairly well</a:t>
                      </a:r>
                      <a:endParaRPr lang="en-GB" sz="1100" i="0" baseline="0" dirty="0" smtClean="0">
                        <a:solidFill>
                          <a:schemeClr val="tx1"/>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member practices  (55)</a:t>
                      </a:r>
                      <a:endParaRPr lang="en-GB" sz="1100" i="1" baseline="0" dirty="0" smtClean="0">
                        <a:solidFill>
                          <a:schemeClr val="tx1"/>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29160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kern="1200" baseline="0" dirty="0" smtClean="0">
                          <a:solidFill>
                            <a:schemeClr val="dk1"/>
                          </a:solidFill>
                          <a:latin typeface="+mn-lt"/>
                          <a:ea typeface="+mn-ea"/>
                          <a:cs typeface="+mn-cs"/>
                        </a:rPr>
                        <a:t>C.  The referral and activity implications of the CCG’s plans</a:t>
                      </a: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solidFill>
                            <a:schemeClr val="tx1"/>
                          </a:solidFill>
                        </a:rPr>
                        <a:t>55% (30) very well / fairly well</a:t>
                      </a:r>
                      <a:endParaRPr lang="en-GB" sz="1100" i="0" baseline="0" dirty="0" smtClean="0">
                        <a:solidFill>
                          <a:schemeClr val="tx1"/>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member practices  (55)</a:t>
                      </a:r>
                      <a:endParaRPr lang="en-GB" sz="1100" i="1" baseline="0" dirty="0" smtClean="0">
                        <a:solidFill>
                          <a:schemeClr val="tx1"/>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29160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kern="1200" baseline="0" dirty="0" smtClean="0">
                          <a:solidFill>
                            <a:schemeClr val="dk1"/>
                          </a:solidFill>
                          <a:latin typeface="+mn-lt"/>
                          <a:ea typeface="+mn-ea"/>
                          <a:cs typeface="+mn-cs"/>
                        </a:rPr>
                        <a:t>D.  The CCG’s plans to reduce health inequalities</a:t>
                      </a: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solidFill>
                            <a:schemeClr val="tx1"/>
                          </a:solidFill>
                        </a:rPr>
                        <a:t>51% (28) very well / fairly well</a:t>
                      </a:r>
                      <a:endParaRPr lang="en-GB" sz="1100" i="0" baseline="0" dirty="0" smtClean="0">
                        <a:solidFill>
                          <a:schemeClr val="tx1"/>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member practices  (55)</a:t>
                      </a:r>
                      <a:endParaRPr lang="en-GB" sz="1100" i="1" baseline="0" dirty="0" smtClean="0">
                        <a:solidFill>
                          <a:schemeClr val="tx1"/>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29160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kern="1200" baseline="0" dirty="0" smtClean="0">
                          <a:solidFill>
                            <a:schemeClr val="dk1"/>
                          </a:solidFill>
                          <a:latin typeface="+mn-lt"/>
                          <a:ea typeface="+mn-ea"/>
                          <a:cs typeface="+mn-cs"/>
                        </a:rPr>
                        <a:t>E. The CCG’s plans to improve the health of the local population</a:t>
                      </a: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solidFill>
                            <a:schemeClr val="tx1"/>
                          </a:solidFill>
                        </a:rPr>
                        <a:t>51% (28) very well / fairly well</a:t>
                      </a:r>
                      <a:endParaRPr lang="en-GB" sz="1100" i="0" baseline="0" dirty="0" smtClean="0">
                        <a:solidFill>
                          <a:schemeClr val="tx1"/>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member practices  (55)</a:t>
                      </a:r>
                      <a:endParaRPr lang="en-GB" sz="1100" i="1" baseline="0" dirty="0" smtClean="0">
                        <a:solidFill>
                          <a:schemeClr val="tx1"/>
                        </a:solidFill>
                      </a:endParaRPr>
                    </a:p>
                  </a:txBody>
                  <a:tcPr marT="46800" marB="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tx2">
                        <a:lumMod val="20000"/>
                        <a:lumOff val="80000"/>
                      </a:schemeClr>
                    </a:solidFill>
                  </a:tcPr>
                </a:tc>
              </a:tr>
              <a:tr h="334582">
                <a:tc>
                  <a:txBody>
                    <a:bodyPr/>
                    <a:lstStyle/>
                    <a:p>
                      <a:pPr marL="0" indent="0" algn="l" defTabSz="914400" rtl="0" eaLnBrk="1" latinLnBrk="0" hangingPunct="1">
                        <a:buFont typeface="+mj-lt"/>
                        <a:buNone/>
                      </a:pPr>
                      <a:r>
                        <a:rPr lang="en-GB" sz="1100" kern="1200" baseline="0" dirty="0" smtClean="0">
                          <a:solidFill>
                            <a:schemeClr val="dk1"/>
                          </a:solidFill>
                          <a:latin typeface="+mn-lt"/>
                          <a:ea typeface="+mn-ea"/>
                          <a:cs typeface="+mn-cs"/>
                        </a:rPr>
                        <a:t>How well, if at all, do you understand what is required of your practice in order to implement the CCG’s plans?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solidFill>
                            <a:schemeClr val="tx1"/>
                          </a:solidFill>
                        </a:rPr>
                        <a:t>60% (33) very well / fairly well</a:t>
                      </a:r>
                      <a:endParaRPr lang="en-GB" sz="110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member practices  (55)</a:t>
                      </a:r>
                      <a:endParaRPr lang="en-GB" sz="1100" i="1" baseline="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33458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kern="1200" baseline="0" dirty="0" smtClean="0">
                          <a:solidFill>
                            <a:schemeClr val="dk1"/>
                          </a:solidFill>
                          <a:latin typeface="+mn-lt"/>
                          <a:ea typeface="+mn-ea"/>
                          <a:cs typeface="+mn-cs"/>
                        </a:rPr>
                        <a:t>How well, if at all, would you say the CCG and your organisation are </a:t>
                      </a:r>
                      <a:r>
                        <a:rPr lang="en-GB" sz="1100" u="sng" kern="1200" baseline="0" dirty="0" smtClean="0">
                          <a:solidFill>
                            <a:schemeClr val="dk1"/>
                          </a:solidFill>
                          <a:latin typeface="+mn-lt"/>
                          <a:ea typeface="+mn-ea"/>
                          <a:cs typeface="+mn-cs"/>
                        </a:rPr>
                        <a:t>working together</a:t>
                      </a:r>
                      <a:r>
                        <a:rPr lang="en-GB" sz="1100" kern="1200" baseline="0" dirty="0" smtClean="0">
                          <a:solidFill>
                            <a:schemeClr val="dk1"/>
                          </a:solidFill>
                          <a:latin typeface="+mn-lt"/>
                          <a:ea typeface="+mn-ea"/>
                          <a:cs typeface="+mn-cs"/>
                        </a:rPr>
                        <a:t> to develop long-term strategies and plans?</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solidFill>
                            <a:schemeClr val="tx1"/>
                          </a:solidFill>
                        </a:rPr>
                        <a:t>100% (5) very well / fairly well</a:t>
                      </a:r>
                      <a:endParaRPr lang="en-GB" sz="110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NHS providers (5)</a:t>
                      </a:r>
                      <a:endParaRPr lang="en-GB" sz="1100" i="1" baseline="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tx2">
                        <a:lumMod val="20000"/>
                        <a:lumOff val="80000"/>
                      </a:schemeClr>
                    </a:solidFill>
                  </a:tcPr>
                </a:tc>
              </a:tr>
              <a:tr h="33458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kern="1200" baseline="0" dirty="0" smtClean="0">
                          <a:solidFill>
                            <a:schemeClr val="dk1"/>
                          </a:solidFill>
                          <a:latin typeface="+mn-lt"/>
                          <a:ea typeface="+mn-ea"/>
                          <a:cs typeface="+mn-cs"/>
                        </a:rPr>
                        <a:t>How well, if at all, would you say the CCG </a:t>
                      </a:r>
                      <a:r>
                        <a:rPr lang="en-GB" sz="1100" u="sng" kern="1200" baseline="0" dirty="0" smtClean="0">
                          <a:solidFill>
                            <a:schemeClr val="dk1"/>
                          </a:solidFill>
                          <a:latin typeface="+mn-lt"/>
                          <a:ea typeface="+mn-ea"/>
                          <a:cs typeface="+mn-cs"/>
                        </a:rPr>
                        <a:t>understands</a:t>
                      </a:r>
                      <a:r>
                        <a:rPr lang="en-GB" sz="1100" u="none" kern="1200" baseline="0" dirty="0" smtClean="0">
                          <a:solidFill>
                            <a:schemeClr val="dk1"/>
                          </a:solidFill>
                          <a:latin typeface="+mn-lt"/>
                          <a:ea typeface="+mn-ea"/>
                          <a:cs typeface="+mn-cs"/>
                        </a:rPr>
                        <a:t> </a:t>
                      </a:r>
                      <a:r>
                        <a:rPr lang="en-GB" sz="1100" kern="1200" baseline="0" dirty="0" smtClean="0">
                          <a:solidFill>
                            <a:schemeClr val="dk1"/>
                          </a:solidFill>
                          <a:latin typeface="+mn-lt"/>
                          <a:ea typeface="+mn-ea"/>
                          <a:cs typeface="+mn-cs"/>
                        </a:rPr>
                        <a:t>the challenges facing your provider organisation?</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solidFill>
                            <a:schemeClr val="tx1"/>
                          </a:solidFill>
                        </a:rPr>
                        <a:t>80% (4) very well / fairly well</a:t>
                      </a:r>
                      <a:endParaRPr lang="en-GB" sz="110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NHS providers (5)</a:t>
                      </a:r>
                      <a:endParaRPr lang="en-GB" sz="1100" i="1" baseline="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334582">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100" dirty="0" smtClean="0"/>
                        <a:t>To what extent do you agree or disagree that your contracts with the CCG place enough emphasis on delivering positive patient outcomes?</a:t>
                      </a:r>
                      <a:endParaRPr lang="en-GB" sz="1100" kern="1200" baseline="0" dirty="0" smtClean="0">
                        <a:solidFill>
                          <a:schemeClr val="dk1"/>
                        </a:solidFill>
                        <a:latin typeface="+mn-lt"/>
                        <a:ea typeface="+mn-ea"/>
                        <a:cs typeface="+mn-cs"/>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solidFill>
                            <a:schemeClr val="tx1"/>
                          </a:solidFill>
                        </a:rPr>
                        <a:t>80% (4) strongly agree / tend to agree</a:t>
                      </a:r>
                      <a:endParaRPr lang="en-GB" sz="110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NHS providers (5)</a:t>
                      </a:r>
                      <a:endParaRPr lang="en-GB" sz="1100" i="1" baseline="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6" name="D_53e5af56e220b7fa" hidden="1"/>
          <p:cNvGraphicFramePr/>
          <p:nvPr>
            <p:extLst>
              <p:ext uri="{D42A27DB-BD31-4B8C-83A1-F6EECF244321}">
                <p14:modId xmlns:p14="http://schemas.microsoft.com/office/powerpoint/2010/main" val="2931524871"/>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8" name="D_5f3f2349e50b9f38"/>
          <p:cNvSpPr txBox="1"/>
          <p:nvPr/>
        </p:nvSpPr>
        <p:spPr>
          <a:xfrm>
            <a:off x="136059" y="6165304"/>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spTree>
    <p:extLst>
      <p:ext uri="{BB962C8B-B14F-4D97-AF65-F5344CB8AC3E}">
        <p14:creationId xmlns:p14="http://schemas.microsoft.com/office/powerpoint/2010/main" val="26505683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412776"/>
            <a:ext cx="5637174" cy="4824536"/>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3: CCG comparisons</a:t>
            </a:r>
            <a:endParaRPr lang="en-GB" sz="2000" dirty="0"/>
          </a:p>
        </p:txBody>
      </p:sp>
      <p:sp>
        <p:nvSpPr>
          <p:cNvPr id="36" name="Rectangle 35"/>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66660322cbfe5830"/>
          <p:cNvGraphicFramePr/>
          <p:nvPr>
            <p:extLst>
              <p:ext uri="{D42A27DB-BD31-4B8C-83A1-F6EECF244321}">
                <p14:modId xmlns:p14="http://schemas.microsoft.com/office/powerpoint/2010/main" val="922538212"/>
              </p:ext>
            </p:extLst>
          </p:nvPr>
        </p:nvGraphicFramePr>
        <p:xfrm>
          <a:off x="156655" y="4476024"/>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61671" y="3698520"/>
            <a:ext cx="5470106" cy="935641"/>
          </a:xfrm>
          <a:prstGeom prst="rect">
            <a:avLst/>
          </a:prstGeom>
          <a:noFill/>
        </p:spPr>
        <p:txBody>
          <a:bodyPr wrap="square" lIns="0" tIns="0" rIns="0" bIns="0" rtlCol="0">
            <a:spAutoFit/>
          </a:bodyPr>
          <a:lstStyle/>
          <a:p>
            <a:pPr algn="l"/>
            <a:r>
              <a:rPr lang="en-GB" sz="1000" b="1" dirty="0">
                <a:solidFill>
                  <a:schemeClr val="tx1">
                    <a:lumMod val="75000"/>
                    <a:lumOff val="25000"/>
                  </a:schemeClr>
                </a:solidFill>
              </a:rPr>
              <a:t>To what extent do you agree or disagree with each of the following statements about the CCG’s plans and priorities?</a:t>
            </a:r>
          </a:p>
          <a:p>
            <a:pPr algn="l"/>
            <a:endParaRPr lang="en-GB" b="1" dirty="0" smtClean="0"/>
          </a:p>
          <a:p>
            <a:pPr algn="l"/>
            <a:r>
              <a:rPr lang="en-GB" b="1" dirty="0" smtClean="0"/>
              <a:t>Influence over the CCG’s plans and priorities</a:t>
            </a:r>
            <a:endParaRPr lang="en-GB" b="1" dirty="0"/>
          </a:p>
          <a:p>
            <a:pPr algn="l"/>
            <a:r>
              <a:rPr lang="en-GB" sz="1000" b="1" dirty="0" smtClean="0">
                <a:solidFill>
                  <a:schemeClr val="tx1">
                    <a:lumMod val="75000"/>
                    <a:lumOff val="25000"/>
                  </a:schemeClr>
                </a:solidFill>
              </a:rPr>
              <a:t>I have been given the opportunity to influence the CCG’s plans and priorities</a:t>
            </a:r>
            <a:endParaRPr lang="en-GB" sz="1800" b="1" dirty="0" smtClean="0">
              <a:solidFill>
                <a:schemeClr val="tx1">
                  <a:lumMod val="75000"/>
                  <a:lumOff val="25000"/>
                </a:schemeClr>
              </a:solidFill>
            </a:endParaRPr>
          </a:p>
        </p:txBody>
      </p:sp>
      <p:sp>
        <p:nvSpPr>
          <p:cNvPr id="50" name="TextBox 49"/>
          <p:cNvSpPr txBox="1"/>
          <p:nvPr/>
        </p:nvSpPr>
        <p:spPr>
          <a:xfrm>
            <a:off x="283472" y="4807595"/>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sp>
        <p:nvSpPr>
          <p:cNvPr id="54" name="Rectangle 53"/>
          <p:cNvSpPr/>
          <p:nvPr/>
        </p:nvSpPr>
        <p:spPr bwMode="auto">
          <a:xfrm>
            <a:off x="199549" y="3575048"/>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lang="en-GB" sz="1800" dirty="0">
              <a:solidFill>
                <a:schemeClr val="bg1"/>
              </a:solidFill>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ce4b1b0f3c0f1ff0"/>
          <p:cNvGraphicFramePr/>
          <p:nvPr>
            <p:extLst>
              <p:ext uri="{D42A27DB-BD31-4B8C-83A1-F6EECF244321}">
                <p14:modId xmlns:p14="http://schemas.microsoft.com/office/powerpoint/2010/main" val="2721399319"/>
              </p:ext>
            </p:extLst>
          </p:nvPr>
        </p:nvGraphicFramePr>
        <p:xfrm>
          <a:off x="169962" y="1926124"/>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83472" y="1556792"/>
            <a:ext cx="5426504" cy="369332"/>
          </a:xfrm>
          <a:prstGeom prst="rect">
            <a:avLst/>
          </a:prstGeom>
          <a:noFill/>
        </p:spPr>
        <p:txBody>
          <a:bodyPr wrap="square" lIns="0" tIns="0" rIns="0" bIns="0" rtlCol="0">
            <a:spAutoFit/>
          </a:bodyPr>
          <a:lstStyle/>
          <a:p>
            <a:pPr algn="l"/>
            <a:r>
              <a:rPr lang="en-GB" b="1" dirty="0" smtClean="0"/>
              <a:t>Knowledge of plans and priorities</a:t>
            </a:r>
          </a:p>
          <a:p>
            <a:pPr algn="l"/>
            <a:r>
              <a:rPr lang="en-GB" sz="1000" b="1" dirty="0" smtClean="0">
                <a:solidFill>
                  <a:schemeClr val="tx1">
                    <a:lumMod val="75000"/>
                    <a:lumOff val="25000"/>
                  </a:schemeClr>
                </a:solidFill>
              </a:rPr>
              <a:t>How much would you say you know about the CCG’s plans and priorities?</a:t>
            </a:r>
            <a:endParaRPr lang="en-GB" sz="1800" b="1" dirty="0" smtClean="0">
              <a:solidFill>
                <a:schemeClr val="tx1">
                  <a:lumMod val="75000"/>
                  <a:lumOff val="25000"/>
                </a:schemeClr>
              </a:solidFill>
            </a:endParaRPr>
          </a:p>
        </p:txBody>
      </p:sp>
      <p:sp>
        <p:nvSpPr>
          <p:cNvPr id="30" name="TextBox 29"/>
          <p:cNvSpPr txBox="1"/>
          <p:nvPr/>
        </p:nvSpPr>
        <p:spPr>
          <a:xfrm>
            <a:off x="301026" y="2187211"/>
            <a:ext cx="5426504" cy="123111"/>
          </a:xfrm>
          <a:prstGeom prst="rect">
            <a:avLst/>
          </a:prstGeom>
          <a:noFill/>
        </p:spPr>
        <p:txBody>
          <a:bodyPr wrap="square" lIns="0" tIns="0" rIns="0" bIns="0" rtlCol="0">
            <a:spAutoFit/>
          </a:bodyPr>
          <a:lstStyle/>
          <a:p>
            <a:pPr algn="l"/>
            <a:r>
              <a:rPr lang="en-GB" sz="800" i="1" dirty="0" smtClean="0"/>
              <a:t>Percentage of stakeholders saying a great deal / a fair amount</a:t>
            </a:r>
            <a:endParaRPr lang="en-GB" sz="1400" i="1" dirty="0" smtClean="0"/>
          </a:p>
        </p:txBody>
      </p:sp>
      <p:graphicFrame>
        <p:nvGraphicFramePr>
          <p:cNvPr id="43" name="D_f89885031b7597f0"/>
          <p:cNvGraphicFramePr>
            <a:graphicFrameLocks noGrp="1"/>
          </p:cNvGraphicFramePr>
          <p:nvPr>
            <p:extLst>
              <p:ext uri="{D42A27DB-BD31-4B8C-83A1-F6EECF244321}">
                <p14:modId xmlns:p14="http://schemas.microsoft.com/office/powerpoint/2010/main" val="2889770888"/>
              </p:ext>
            </p:extLst>
          </p:nvPr>
        </p:nvGraphicFramePr>
        <p:xfrm>
          <a:off x="257936" y="3170184"/>
          <a:ext cx="5450721" cy="315840"/>
        </p:xfrm>
        <a:graphic>
          <a:graphicData uri="http://schemas.openxmlformats.org/drawingml/2006/table">
            <a:tbl>
              <a:tblPr firstRow="1" bandRow="1">
                <a:tableStyleId>{5C22544A-7EE6-4342-B048-85BDC9FD1C3A}</a:tableStyleId>
              </a:tblPr>
              <a:tblGrid>
                <a:gridCol w="686513"/>
                <a:gridCol w="864096"/>
                <a:gridCol w="975028"/>
                <a:gridCol w="1198422"/>
                <a:gridCol w="864096"/>
                <a:gridCol w="862566"/>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r>
                        <a:rPr lang="en-GB" sz="800" b="1" dirty="0" smtClean="0">
                          <a:solidFill>
                            <a:schemeClr val="tx1"/>
                          </a:solidFill>
                        </a:rPr>
                        <a:t>Base</a:t>
                      </a:r>
                      <a:r>
                        <a:rPr lang="en-GB" sz="800" b="1" baseline="0" dirty="0" smtClean="0">
                          <a:solidFill>
                            <a:schemeClr val="tx1"/>
                          </a:solidFill>
                        </a:rPr>
                        <a:t> 2014:</a:t>
                      </a:r>
                      <a:endParaRPr lang="en-GB" sz="800" b="1" dirty="0" smtClean="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50084925352597f0"/>
          <p:cNvGraphicFramePr>
            <a:graphicFrameLocks noGrp="1"/>
          </p:cNvGraphicFramePr>
          <p:nvPr>
            <p:extLst>
              <p:ext uri="{D42A27DB-BD31-4B8C-83A1-F6EECF244321}">
                <p14:modId xmlns:p14="http://schemas.microsoft.com/office/powerpoint/2010/main" val="354784776"/>
              </p:ext>
            </p:extLst>
          </p:nvPr>
        </p:nvGraphicFramePr>
        <p:xfrm>
          <a:off x="240672" y="5820729"/>
          <a:ext cx="5450721" cy="315840"/>
        </p:xfrm>
        <a:graphic>
          <a:graphicData uri="http://schemas.openxmlformats.org/drawingml/2006/table">
            <a:tbl>
              <a:tblPr firstRow="1" bandRow="1">
                <a:tableStyleId>{5C22544A-7EE6-4342-B048-85BDC9FD1C3A}</a:tableStyleId>
              </a:tblPr>
              <a:tblGrid>
                <a:gridCol w="686513"/>
                <a:gridCol w="864096"/>
                <a:gridCol w="975028"/>
                <a:gridCol w="1175008"/>
                <a:gridCol w="867667"/>
                <a:gridCol w="882409"/>
              </a:tblGrid>
              <a:tr h="86280">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86280">
                <a:tc>
                  <a:txBody>
                    <a:bodyPr/>
                    <a:lstStyle/>
                    <a:p>
                      <a:r>
                        <a:rPr lang="en-GB" sz="800" b="1" dirty="0" smtClean="0">
                          <a:solidFill>
                            <a:schemeClr val="tx1"/>
                          </a:solidFill>
                        </a:rPr>
                        <a:t>Base</a:t>
                      </a:r>
                      <a:r>
                        <a:rPr lang="en-GB" sz="800" b="1" baseline="0" dirty="0" smtClean="0">
                          <a:solidFill>
                            <a:schemeClr val="tx1"/>
                          </a:solidFill>
                        </a:rPr>
                        <a:t> 2014:</a:t>
                      </a:r>
                      <a:endParaRPr lang="en-GB" sz="800" b="1" dirty="0" smtClean="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3" name="D_5f3f2349e50b9f38"/>
          <p:cNvSpPr txBox="1"/>
          <p:nvPr/>
        </p:nvSpPr>
        <p:spPr>
          <a:xfrm>
            <a:off x="136059" y="6196661"/>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graphicFrame>
        <p:nvGraphicFramePr>
          <p:cNvPr id="3" name="Ipsos Ribbon Rules" hidden="1"/>
          <p:cNvGraphicFramePr/>
          <p:nvPr>
            <p:extLst>
              <p:ext uri="{D42A27DB-BD31-4B8C-83A1-F6EECF244321}">
                <p14:modId xmlns:p14="http://schemas.microsoft.com/office/powerpoint/2010/main" val="385204830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6" name="D_f942638290fe2402"/>
          <p:cNvSpPr txBox="1">
            <a:spLocks/>
          </p:cNvSpPr>
          <p:nvPr/>
        </p:nvSpPr>
        <p:spPr bwMode="gray">
          <a:xfrm>
            <a:off x="6266283" y="3645024"/>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Around half of stakeholders say that they have been given the opportunity to influence the CCG’s plans and priorities.</a:t>
            </a:r>
            <a:endParaRPr lang="en-GB" sz="1200" kern="0" dirty="0"/>
          </a:p>
        </p:txBody>
      </p:sp>
      <p:sp>
        <p:nvSpPr>
          <p:cNvPr id="33" name="D_4e6b37808a4bb5f0"/>
          <p:cNvSpPr txBox="1">
            <a:spLocks/>
          </p:cNvSpPr>
          <p:nvPr/>
        </p:nvSpPr>
        <p:spPr bwMode="gray">
          <a:xfrm>
            <a:off x="6249144" y="1577430"/>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The majority of stakeholders say that they know a great deal or a fair amount about the CCG’s plans and priorities.</a:t>
            </a:r>
            <a:endParaRPr lang="en-GB" sz="1200" kern="0" dirty="0"/>
          </a:p>
        </p:txBody>
      </p:sp>
      <p:graphicFrame>
        <p:nvGraphicFramePr>
          <p:cNvPr id="28" name="D_fb738758a9d30a9f_CalcTable"/>
          <p:cNvGraphicFramePr>
            <a:graphicFrameLocks noGrp="1"/>
          </p:cNvGraphicFramePr>
          <p:nvPr>
            <p:extLst>
              <p:ext uri="{D42A27DB-BD31-4B8C-83A1-F6EECF244321}">
                <p14:modId xmlns:p14="http://schemas.microsoft.com/office/powerpoint/2010/main" val="95967588"/>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1" name="D_2060bc4878b5dccf_CalcTable"/>
          <p:cNvGraphicFramePr>
            <a:graphicFrameLocks noGrp="1"/>
          </p:cNvGraphicFramePr>
          <p:nvPr>
            <p:extLst>
              <p:ext uri="{D42A27DB-BD31-4B8C-83A1-F6EECF244321}">
                <p14:modId xmlns:p14="http://schemas.microsoft.com/office/powerpoint/2010/main" val="2533392533"/>
              </p:ext>
            </p:extLst>
          </p:nvPr>
        </p:nvGraphicFramePr>
        <p:xfrm>
          <a:off x="6155928" y="4581128"/>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2" name="D_fb738758a9d30a9f" hidden="1"/>
          <p:cNvGraphicFramePr/>
          <p:nvPr>
            <p:extLst>
              <p:ext uri="{D42A27DB-BD31-4B8C-83A1-F6EECF244321}">
                <p14:modId xmlns:p14="http://schemas.microsoft.com/office/powerpoint/2010/main" val="3980385299"/>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8" name="D_2060bc4878b5dccf" hidden="1"/>
          <p:cNvGraphicFramePr/>
          <p:nvPr>
            <p:extLst>
              <p:ext uri="{D42A27DB-BD31-4B8C-83A1-F6EECF244321}">
                <p14:modId xmlns:p14="http://schemas.microsoft.com/office/powerpoint/2010/main" val="959550040"/>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508994237"/>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0" name="Oval 39"/>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2" name="Oval 41"/>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5" name="Oval 44"/>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2258633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412776"/>
            <a:ext cx="5637174" cy="475252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3: CCG comparisons</a:t>
            </a:r>
            <a:endParaRPr lang="en-GB" sz="2000" dirty="0"/>
          </a:p>
        </p:txBody>
      </p:sp>
      <p:sp>
        <p:nvSpPr>
          <p:cNvPr id="36" name="Rectangle 35"/>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89f2ef020b2d4ffc"/>
          <p:cNvGraphicFramePr/>
          <p:nvPr>
            <p:extLst>
              <p:ext uri="{D42A27DB-BD31-4B8C-83A1-F6EECF244321}">
                <p14:modId xmlns:p14="http://schemas.microsoft.com/office/powerpoint/2010/main" val="1815989010"/>
              </p:ext>
            </p:extLst>
          </p:nvPr>
        </p:nvGraphicFramePr>
        <p:xfrm>
          <a:off x="155655" y="4518066"/>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83472" y="4250253"/>
            <a:ext cx="5470106" cy="369332"/>
          </a:xfrm>
          <a:prstGeom prst="rect">
            <a:avLst/>
          </a:prstGeom>
          <a:noFill/>
        </p:spPr>
        <p:txBody>
          <a:bodyPr wrap="square" lIns="0" tIns="0" rIns="0" bIns="0" rtlCol="0">
            <a:spAutoFit/>
          </a:bodyPr>
          <a:lstStyle/>
          <a:p>
            <a:pPr algn="l"/>
            <a:r>
              <a:rPr lang="en-GB" b="1" dirty="0" smtClean="0"/>
              <a:t>Communicating plans and priorities</a:t>
            </a:r>
            <a:endParaRPr lang="en-GB" b="1" dirty="0"/>
          </a:p>
          <a:p>
            <a:pPr algn="l"/>
            <a:r>
              <a:rPr lang="en-GB" sz="1000" b="1" dirty="0">
                <a:solidFill>
                  <a:schemeClr val="tx1">
                    <a:lumMod val="75000"/>
                    <a:lumOff val="25000"/>
                  </a:schemeClr>
                </a:solidFill>
              </a:rPr>
              <a:t>The CCG has effectively communicated its plans and priorities to me</a:t>
            </a:r>
          </a:p>
        </p:txBody>
      </p:sp>
      <p:sp>
        <p:nvSpPr>
          <p:cNvPr id="50" name="TextBox 49"/>
          <p:cNvSpPr txBox="1"/>
          <p:nvPr/>
        </p:nvSpPr>
        <p:spPr>
          <a:xfrm>
            <a:off x="283472" y="4743856"/>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sp>
        <p:nvSpPr>
          <p:cNvPr id="54" name="Rectangle 53"/>
          <p:cNvSpPr/>
          <p:nvPr/>
        </p:nvSpPr>
        <p:spPr bwMode="auto">
          <a:xfrm>
            <a:off x="207314" y="3933056"/>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lang="en-GB" sz="1800" dirty="0">
              <a:solidFill>
                <a:schemeClr val="bg1"/>
              </a:solidFill>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4f004a94664abffc"/>
          <p:cNvGraphicFramePr/>
          <p:nvPr>
            <p:extLst>
              <p:ext uri="{D42A27DB-BD31-4B8C-83A1-F6EECF244321}">
                <p14:modId xmlns:p14="http://schemas.microsoft.com/office/powerpoint/2010/main" val="2062607998"/>
              </p:ext>
            </p:extLst>
          </p:nvPr>
        </p:nvGraphicFramePr>
        <p:xfrm>
          <a:off x="156655" y="2303817"/>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52810" y="1424383"/>
            <a:ext cx="5426504" cy="1089529"/>
          </a:xfrm>
          <a:prstGeom prst="rect">
            <a:avLst/>
          </a:prstGeom>
          <a:noFill/>
        </p:spPr>
        <p:txBody>
          <a:bodyPr wrap="square" lIns="0" tIns="0" rIns="0" bIns="0" rtlCol="0">
            <a:spAutoFit/>
          </a:bodyPr>
          <a:lstStyle/>
          <a:p>
            <a:pPr algn="l"/>
            <a:r>
              <a:rPr lang="en-GB" sz="1000" b="1" dirty="0">
                <a:solidFill>
                  <a:schemeClr val="tx1">
                    <a:lumMod val="75000"/>
                    <a:lumOff val="25000"/>
                  </a:schemeClr>
                </a:solidFill>
              </a:rPr>
              <a:t>To what extent do you agree or disagree with each of the following statements about the CCG’s plans and priorities?</a:t>
            </a:r>
          </a:p>
          <a:p>
            <a:pPr algn="l"/>
            <a:endParaRPr lang="en-GB" b="1" dirty="0"/>
          </a:p>
          <a:p>
            <a:pPr algn="l"/>
            <a:r>
              <a:rPr lang="en-GB" b="1" dirty="0"/>
              <a:t>Taking comments on board</a:t>
            </a:r>
          </a:p>
          <a:p>
            <a:pPr algn="l"/>
            <a:r>
              <a:rPr lang="en-GB" sz="1000" b="1" dirty="0">
                <a:solidFill>
                  <a:schemeClr val="tx1">
                    <a:lumMod val="75000"/>
                    <a:lumOff val="25000"/>
                  </a:schemeClr>
                </a:solidFill>
              </a:rPr>
              <a:t>When I have commented on the CCG’s plans and priorities I feel that my comments have been taken on </a:t>
            </a:r>
            <a:r>
              <a:rPr lang="en-GB" sz="1000" b="1" dirty="0" smtClean="0">
                <a:solidFill>
                  <a:schemeClr val="tx1">
                    <a:lumMod val="75000"/>
                    <a:lumOff val="25000"/>
                  </a:schemeClr>
                </a:solidFill>
              </a:rPr>
              <a:t>board</a:t>
            </a:r>
            <a:endParaRPr lang="en-GB" sz="1000" b="1" dirty="0">
              <a:solidFill>
                <a:schemeClr val="tx1">
                  <a:lumMod val="75000"/>
                  <a:lumOff val="25000"/>
                </a:schemeClr>
              </a:solidFill>
            </a:endParaRPr>
          </a:p>
        </p:txBody>
      </p:sp>
      <p:sp>
        <p:nvSpPr>
          <p:cNvPr id="30" name="TextBox 29"/>
          <p:cNvSpPr txBox="1"/>
          <p:nvPr/>
        </p:nvSpPr>
        <p:spPr>
          <a:xfrm>
            <a:off x="283472" y="2626459"/>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d963f758734cd0eb"/>
          <p:cNvGraphicFramePr>
            <a:graphicFrameLocks noGrp="1"/>
          </p:cNvGraphicFramePr>
          <p:nvPr>
            <p:extLst>
              <p:ext uri="{D42A27DB-BD31-4B8C-83A1-F6EECF244321}">
                <p14:modId xmlns:p14="http://schemas.microsoft.com/office/powerpoint/2010/main" val="1388419576"/>
              </p:ext>
            </p:extLst>
          </p:nvPr>
        </p:nvGraphicFramePr>
        <p:xfrm>
          <a:off x="222832" y="3538609"/>
          <a:ext cx="5450721" cy="315840"/>
        </p:xfrm>
        <a:graphic>
          <a:graphicData uri="http://schemas.openxmlformats.org/drawingml/2006/table">
            <a:tbl>
              <a:tblPr firstRow="1" bandRow="1">
                <a:tableStyleId>{5C22544A-7EE6-4342-B048-85BDC9FD1C3A}</a:tableStyleId>
              </a:tblPr>
              <a:tblGrid>
                <a:gridCol w="686513"/>
                <a:gridCol w="864096"/>
                <a:gridCol w="975028"/>
                <a:gridCol w="1196419"/>
                <a:gridCol w="864096"/>
                <a:gridCol w="864569"/>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r>
                        <a:rPr lang="en-GB" sz="800" b="1" dirty="0" smtClean="0">
                          <a:solidFill>
                            <a:schemeClr val="tx1"/>
                          </a:solidFill>
                        </a:rPr>
                        <a:t>Base</a:t>
                      </a:r>
                      <a:r>
                        <a:rPr lang="en-GB" sz="800" b="1" baseline="0" dirty="0" smtClean="0">
                          <a:solidFill>
                            <a:schemeClr val="tx1"/>
                          </a:solidFill>
                        </a:rPr>
                        <a:t> 2014:</a:t>
                      </a:r>
                      <a:endParaRPr lang="en-GB" sz="800" b="1" dirty="0" smtClean="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286abbf17a6418eb"/>
          <p:cNvGraphicFramePr>
            <a:graphicFrameLocks noGrp="1"/>
          </p:cNvGraphicFramePr>
          <p:nvPr>
            <p:extLst>
              <p:ext uri="{D42A27DB-BD31-4B8C-83A1-F6EECF244321}">
                <p14:modId xmlns:p14="http://schemas.microsoft.com/office/powerpoint/2010/main" val="413829033"/>
              </p:ext>
            </p:extLst>
          </p:nvPr>
        </p:nvGraphicFramePr>
        <p:xfrm>
          <a:off x="246119" y="5793132"/>
          <a:ext cx="5450721" cy="315840"/>
        </p:xfrm>
        <a:graphic>
          <a:graphicData uri="http://schemas.openxmlformats.org/drawingml/2006/table">
            <a:tbl>
              <a:tblPr firstRow="1" bandRow="1">
                <a:tableStyleId>{5C22544A-7EE6-4342-B048-85BDC9FD1C3A}</a:tableStyleId>
              </a:tblPr>
              <a:tblGrid>
                <a:gridCol w="686513"/>
                <a:gridCol w="864096"/>
                <a:gridCol w="975028"/>
                <a:gridCol w="1173132"/>
                <a:gridCol w="864096"/>
                <a:gridCol w="887856"/>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endParaRPr lang="en-GB" sz="800" b="1" dirty="0" smtClean="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6" name="D_5f3f2349e50b9f38"/>
          <p:cNvSpPr txBox="1"/>
          <p:nvPr/>
        </p:nvSpPr>
        <p:spPr>
          <a:xfrm>
            <a:off x="136059" y="6196661"/>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graphicFrame>
        <p:nvGraphicFramePr>
          <p:cNvPr id="3" name="Ipsos Ribbon Rules" hidden="1"/>
          <p:cNvGraphicFramePr/>
          <p:nvPr>
            <p:extLst>
              <p:ext uri="{D42A27DB-BD31-4B8C-83A1-F6EECF244321}">
                <p14:modId xmlns:p14="http://schemas.microsoft.com/office/powerpoint/2010/main" val="204349438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D_5dae9e8e91471efc"/>
          <p:cNvSpPr txBox="1">
            <a:spLocks/>
          </p:cNvSpPr>
          <p:nvPr/>
        </p:nvSpPr>
        <p:spPr bwMode="gray">
          <a:xfrm>
            <a:off x="6249144" y="4098723"/>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The majority of stakeholders say that the CCG has effectively communicated its plans and priorities to them.</a:t>
            </a:r>
            <a:endParaRPr lang="en-GB" sz="1200" kern="0" dirty="0"/>
          </a:p>
        </p:txBody>
      </p:sp>
      <p:sp>
        <p:nvSpPr>
          <p:cNvPr id="34" name="D_1c66bc57cae43ffc"/>
          <p:cNvSpPr txBox="1">
            <a:spLocks/>
          </p:cNvSpPr>
          <p:nvPr/>
        </p:nvSpPr>
        <p:spPr bwMode="gray">
          <a:xfrm>
            <a:off x="6249144" y="1577430"/>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Around half of stakeholders say that they feel the CCG takes on board their comments on the plans and priorities.</a:t>
            </a:r>
            <a:endParaRPr lang="en-GB" sz="1200" kern="0" dirty="0"/>
          </a:p>
        </p:txBody>
      </p:sp>
      <p:graphicFrame>
        <p:nvGraphicFramePr>
          <p:cNvPr id="28" name="D_8025d38aac850581_CalcTable"/>
          <p:cNvGraphicFramePr>
            <a:graphicFrameLocks noGrp="1"/>
          </p:cNvGraphicFramePr>
          <p:nvPr>
            <p:extLst>
              <p:ext uri="{D42A27DB-BD31-4B8C-83A1-F6EECF244321}">
                <p14:modId xmlns:p14="http://schemas.microsoft.com/office/powerpoint/2010/main" val="3385160778"/>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1" name="D_019c0a74e3d58fef_CalcTable"/>
          <p:cNvGraphicFramePr>
            <a:graphicFrameLocks noGrp="1"/>
          </p:cNvGraphicFramePr>
          <p:nvPr>
            <p:extLst>
              <p:ext uri="{D42A27DB-BD31-4B8C-83A1-F6EECF244321}">
                <p14:modId xmlns:p14="http://schemas.microsoft.com/office/powerpoint/2010/main" val="213597911"/>
              </p:ext>
            </p:extLst>
          </p:nvPr>
        </p:nvGraphicFramePr>
        <p:xfrm>
          <a:off x="6138789" y="5034827"/>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2" name="D_8025d38aac850581" hidden="1"/>
          <p:cNvGraphicFramePr/>
          <p:nvPr>
            <p:extLst>
              <p:ext uri="{D42A27DB-BD31-4B8C-83A1-F6EECF244321}">
                <p14:modId xmlns:p14="http://schemas.microsoft.com/office/powerpoint/2010/main" val="2731506739"/>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D_019c0a74e3d58fef" hidden="1"/>
          <p:cNvGraphicFramePr/>
          <p:nvPr>
            <p:extLst>
              <p:ext uri="{D42A27DB-BD31-4B8C-83A1-F6EECF244321}">
                <p14:modId xmlns:p14="http://schemas.microsoft.com/office/powerpoint/2010/main" val="3191743718"/>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620837127"/>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2" name="Oval 41"/>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5" name="Oval 44"/>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8" name="Oval 47"/>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916761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the </a:t>
            </a:r>
            <a:r>
              <a:rPr lang="en-GB" dirty="0" smtClean="0"/>
              <a:t>results – comparisons</a:t>
            </a:r>
            <a:endParaRPr lang="en-GB" dirty="0"/>
          </a:p>
        </p:txBody>
      </p:sp>
      <p:sp>
        <p:nvSpPr>
          <p:cNvPr id="6" name="D_5f3f2349e50b9f38"/>
          <p:cNvSpPr txBox="1"/>
          <p:nvPr/>
        </p:nvSpPr>
        <p:spPr>
          <a:xfrm>
            <a:off x="6196318" y="6537974"/>
            <a:ext cx="2520280" cy="153888"/>
          </a:xfrm>
          <a:prstGeom prst="rect">
            <a:avLst/>
          </a:prstGeom>
          <a:noFill/>
        </p:spPr>
        <p:txBody>
          <a:bodyPr wrap="square" lIns="0" tIns="0" rIns="0" bIns="0" rtlCol="0">
            <a:spAutoFit/>
          </a:bodyPr>
          <a:lstStyle/>
          <a:p>
            <a:r>
              <a:rPr lang="en-GB" sz="1000" dirty="0" smtClean="0"/>
              <a:t>Sheffield CCG</a:t>
            </a:r>
          </a:p>
        </p:txBody>
      </p:sp>
      <p:sp>
        <p:nvSpPr>
          <p:cNvPr id="7" name="TextBox 6"/>
          <p:cNvSpPr txBox="1"/>
          <p:nvPr/>
        </p:nvSpPr>
        <p:spPr>
          <a:xfrm>
            <a:off x="416496" y="825641"/>
            <a:ext cx="9001000" cy="5712333"/>
          </a:xfrm>
          <a:prstGeom prst="rect">
            <a:avLst/>
          </a:prstGeom>
          <a:noFill/>
        </p:spPr>
        <p:txBody>
          <a:bodyPr wrap="square" lIns="0" tIns="0" rIns="0" bIns="0" rtlCol="0">
            <a:spAutoFit/>
          </a:bodyPr>
          <a:lstStyle/>
          <a:p>
            <a:pPr algn="l"/>
            <a:endParaRPr lang="en-GB" sz="1600" dirty="0"/>
          </a:p>
          <a:p>
            <a:pPr marL="285750" indent="-285750" algn="l">
              <a:buFont typeface="Arial" panose="020B0604020202020204" pitchFamily="34" charset="0"/>
              <a:buChar char="•"/>
            </a:pPr>
            <a:r>
              <a:rPr lang="en-GB" sz="1600" dirty="0" smtClean="0"/>
              <a:t>For some questions, data has been included in the reports to compare the results for the CCG with:</a:t>
            </a:r>
          </a:p>
          <a:p>
            <a:pPr marL="742950" lvl="1" indent="-285750" algn="l">
              <a:buFont typeface="Arial" panose="020B0604020202020204" pitchFamily="34" charset="0"/>
              <a:buChar char="•"/>
            </a:pPr>
            <a:r>
              <a:rPr lang="en-GB" sz="1600" dirty="0"/>
              <a:t>The CCG’s result in 2014 </a:t>
            </a:r>
            <a:r>
              <a:rPr lang="en-GB" sz="1600" dirty="0" smtClean="0"/>
              <a:t>                                                     </a:t>
            </a:r>
            <a:endParaRPr lang="en-GB" sz="1600" dirty="0"/>
          </a:p>
          <a:p>
            <a:pPr marL="742950" lvl="1" indent="-285750" algn="l">
              <a:buFont typeface="Arial" panose="020B0604020202020204" pitchFamily="34" charset="0"/>
              <a:buChar char="•"/>
            </a:pPr>
            <a:r>
              <a:rPr lang="en-GB" sz="1600" dirty="0"/>
              <a:t>The 2015 average across all CCGs in the CCG’s </a:t>
            </a:r>
            <a:r>
              <a:rPr lang="en-GB" sz="1600" dirty="0" smtClean="0"/>
              <a:t>cluster</a:t>
            </a:r>
          </a:p>
          <a:p>
            <a:pPr marL="742950" lvl="1" indent="-285750" algn="l">
              <a:buFont typeface="Arial" panose="020B0604020202020204" pitchFamily="34" charset="0"/>
              <a:buChar char="•"/>
            </a:pPr>
            <a:r>
              <a:rPr lang="en-GB" sz="1600" dirty="0" smtClean="0"/>
              <a:t>National CCG average in 2015                                              </a:t>
            </a:r>
          </a:p>
          <a:p>
            <a:pPr algn="l"/>
            <a:endParaRPr lang="en-GB" sz="1600" dirty="0" smtClean="0"/>
          </a:p>
          <a:p>
            <a:pPr marL="285750" indent="-285750" algn="l">
              <a:buFont typeface="Arial" panose="020B0604020202020204" pitchFamily="34" charset="0"/>
              <a:buChar char="•"/>
            </a:pPr>
            <a:r>
              <a:rPr lang="en-GB" sz="1600" b="1" dirty="0" smtClean="0"/>
              <a:t>The comparisons </a:t>
            </a:r>
            <a:r>
              <a:rPr lang="en-GB" sz="1600" b="1" dirty="0"/>
              <a:t>are </a:t>
            </a:r>
            <a:r>
              <a:rPr lang="en-GB" sz="1600" b="1" dirty="0" smtClean="0"/>
              <a:t>included to provide a rough headline guide only and should be treated with caution due to the low numbers of respondents and differences in stakeholder lists. </a:t>
            </a:r>
          </a:p>
          <a:p>
            <a:pPr marL="285750" indent="-285750" algn="l">
              <a:buFont typeface="Arial" panose="020B0604020202020204" pitchFamily="34" charset="0"/>
              <a:buChar char="•"/>
            </a:pPr>
            <a:endParaRPr lang="en-GB" sz="1600" b="1" dirty="0" smtClean="0"/>
          </a:p>
          <a:p>
            <a:pPr marL="285750" indent="-285750" algn="l">
              <a:buFont typeface="Arial" panose="020B0604020202020204" pitchFamily="34" charset="0"/>
              <a:buChar char="•"/>
            </a:pPr>
            <a:r>
              <a:rPr lang="en-GB" sz="1600" dirty="0" smtClean="0"/>
              <a:t>Any differences are not </a:t>
            </a:r>
            <a:r>
              <a:rPr lang="en-GB" sz="1600" dirty="0"/>
              <a:t>necessarily </a:t>
            </a:r>
            <a:r>
              <a:rPr lang="en-GB" sz="1600" dirty="0" smtClean="0"/>
              <a:t>statistically significant differences; a higher </a:t>
            </a:r>
            <a:r>
              <a:rPr lang="en-GB" sz="1600" dirty="0"/>
              <a:t>score </a:t>
            </a:r>
            <a:r>
              <a:rPr lang="en-GB" sz="1600" dirty="0" smtClean="0"/>
              <a:t>than the cluster average does </a:t>
            </a:r>
            <a:r>
              <a:rPr lang="en-GB" sz="1600" dirty="0"/>
              <a:t>not </a:t>
            </a:r>
            <a:r>
              <a:rPr lang="en-GB" sz="1600" dirty="0" smtClean="0"/>
              <a:t>always equate </a:t>
            </a:r>
            <a:r>
              <a:rPr lang="en-GB" sz="1600" dirty="0"/>
              <a:t>to ‘better’ </a:t>
            </a:r>
            <a:r>
              <a:rPr lang="en-GB" sz="1600" dirty="0" smtClean="0"/>
              <a:t>performance, and a higher score than in 2014 does not necessarily mean the CCG has improved.</a:t>
            </a:r>
          </a:p>
          <a:p>
            <a:pPr marL="285750" indent="-285750" algn="l">
              <a:buFont typeface="Arial" panose="020B0604020202020204" pitchFamily="34" charset="0"/>
              <a:buChar char="•"/>
            </a:pPr>
            <a:endParaRPr lang="en-GB" sz="1600" dirty="0"/>
          </a:p>
          <a:p>
            <a:pPr marL="285750" indent="-285750" algn="l">
              <a:buFont typeface="Arial" panose="020B0604020202020204" pitchFamily="34" charset="0"/>
              <a:buChar char="•"/>
            </a:pPr>
            <a:r>
              <a:rPr lang="en-GB" sz="1600" dirty="0" smtClean="0"/>
              <a:t>The comparisons offer a starting point to inform wider discussions about the CCG’s ongoing organisational development and its relationships with stakeholders. For example, they may indicate areas in which stakeholders think the CCG is performing relatively less well, for the CCG to discuss internally and externally to identify what improvements can be made in </a:t>
            </a:r>
            <a:r>
              <a:rPr lang="en-GB" sz="1600" dirty="0"/>
              <a:t>this area, </a:t>
            </a:r>
            <a:r>
              <a:rPr lang="en-GB" sz="1600" dirty="0" smtClean="0"/>
              <a:t>if any.</a:t>
            </a:r>
          </a:p>
          <a:p>
            <a:pPr marL="285750" indent="-285750" algn="l">
              <a:buFont typeface="Arial" panose="020B0604020202020204" pitchFamily="34" charset="0"/>
              <a:buChar char="•"/>
            </a:pPr>
            <a:endParaRPr lang="en-GB" sz="1600" dirty="0" smtClean="0"/>
          </a:p>
        </p:txBody>
      </p:sp>
      <p:grpSp>
        <p:nvGrpSpPr>
          <p:cNvPr id="4" name="Group 3"/>
          <p:cNvGrpSpPr/>
          <p:nvPr/>
        </p:nvGrpSpPr>
        <p:grpSpPr>
          <a:xfrm>
            <a:off x="848544" y="1700808"/>
            <a:ext cx="162000" cy="738064"/>
            <a:chOff x="848544" y="1700808"/>
            <a:chExt cx="162000" cy="738064"/>
          </a:xfrm>
        </p:grpSpPr>
        <p:sp>
          <p:nvSpPr>
            <p:cNvPr id="13" name="Oval 12"/>
            <p:cNvSpPr/>
            <p:nvPr/>
          </p:nvSpPr>
          <p:spPr bwMode="auto">
            <a:xfrm>
              <a:off x="848544" y="2276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14" name="Oval 13"/>
            <p:cNvSpPr/>
            <p:nvPr/>
          </p:nvSpPr>
          <p:spPr bwMode="auto">
            <a:xfrm>
              <a:off x="848544" y="1988840"/>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15" name="Oval 14"/>
            <p:cNvSpPr/>
            <p:nvPr/>
          </p:nvSpPr>
          <p:spPr bwMode="auto">
            <a:xfrm>
              <a:off x="848544" y="1700808"/>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grpSp>
    </p:spTree>
    <p:extLst>
      <p:ext uri="{BB962C8B-B14F-4D97-AF65-F5344CB8AC3E}">
        <p14:creationId xmlns:p14="http://schemas.microsoft.com/office/powerpoint/2010/main" val="24339682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7" name="Rectangle 36"/>
          <p:cNvSpPr/>
          <p:nvPr/>
        </p:nvSpPr>
        <p:spPr bwMode="white">
          <a:xfrm>
            <a:off x="156655" y="1412776"/>
            <a:ext cx="5637174" cy="2448272"/>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3: CCG comparisons</a:t>
            </a:r>
            <a:endParaRPr lang="en-GB" sz="2000" dirty="0"/>
          </a:p>
        </p:txBody>
      </p:sp>
      <p:sp>
        <p:nvSpPr>
          <p:cNvPr id="36" name="Rectangle 35"/>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54" name="Rectangle 53"/>
          <p:cNvSpPr/>
          <p:nvPr/>
        </p:nvSpPr>
        <p:spPr bwMode="auto">
          <a:xfrm>
            <a:off x="207314" y="3933056"/>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lang="en-GB" sz="1800" dirty="0">
              <a:solidFill>
                <a:schemeClr val="bg1"/>
              </a:solidFill>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2e74388f212a6e13"/>
          <p:cNvGraphicFramePr/>
          <p:nvPr>
            <p:extLst>
              <p:ext uri="{D42A27DB-BD31-4B8C-83A1-F6EECF244321}">
                <p14:modId xmlns:p14="http://schemas.microsoft.com/office/powerpoint/2010/main" val="3304088949"/>
              </p:ext>
            </p:extLst>
          </p:nvPr>
        </p:nvGraphicFramePr>
        <p:xfrm>
          <a:off x="156655" y="2303817"/>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252810" y="1424383"/>
            <a:ext cx="5426504" cy="935641"/>
          </a:xfrm>
          <a:prstGeom prst="rect">
            <a:avLst/>
          </a:prstGeom>
          <a:noFill/>
        </p:spPr>
        <p:txBody>
          <a:bodyPr wrap="square" lIns="0" tIns="0" rIns="0" bIns="0" rtlCol="0">
            <a:spAutoFit/>
          </a:bodyPr>
          <a:lstStyle/>
          <a:p>
            <a:pPr algn="l"/>
            <a:r>
              <a:rPr lang="en-GB" sz="1000" b="1" dirty="0">
                <a:solidFill>
                  <a:schemeClr val="tx1">
                    <a:lumMod val="75000"/>
                    <a:lumOff val="25000"/>
                  </a:schemeClr>
                </a:solidFill>
              </a:rPr>
              <a:t>To what extent do you agree or disagree with each of the following statements about the CCG’s plans and priorities?</a:t>
            </a:r>
          </a:p>
          <a:p>
            <a:pPr algn="l"/>
            <a:endParaRPr lang="en-GB" b="1" dirty="0"/>
          </a:p>
          <a:p>
            <a:pPr algn="l"/>
            <a:r>
              <a:rPr lang="en-GB" b="1" dirty="0"/>
              <a:t>The right plans and priorities</a:t>
            </a:r>
          </a:p>
          <a:p>
            <a:pPr algn="l"/>
            <a:r>
              <a:rPr lang="en-GB" sz="1000" b="1" dirty="0">
                <a:solidFill>
                  <a:schemeClr val="tx1">
                    <a:lumMod val="75000"/>
                    <a:lumOff val="25000"/>
                  </a:schemeClr>
                </a:solidFill>
              </a:rPr>
              <a:t>The CCG’s plans and priorities are the right ones</a:t>
            </a:r>
          </a:p>
        </p:txBody>
      </p:sp>
      <p:sp>
        <p:nvSpPr>
          <p:cNvPr id="30" name="TextBox 29"/>
          <p:cNvSpPr txBox="1"/>
          <p:nvPr/>
        </p:nvSpPr>
        <p:spPr>
          <a:xfrm>
            <a:off x="283472" y="2626459"/>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c2767cfe6976dc02"/>
          <p:cNvGraphicFramePr>
            <a:graphicFrameLocks noGrp="1"/>
          </p:cNvGraphicFramePr>
          <p:nvPr>
            <p:extLst>
              <p:ext uri="{D42A27DB-BD31-4B8C-83A1-F6EECF244321}">
                <p14:modId xmlns:p14="http://schemas.microsoft.com/office/powerpoint/2010/main" val="866384850"/>
              </p:ext>
            </p:extLst>
          </p:nvPr>
        </p:nvGraphicFramePr>
        <p:xfrm>
          <a:off x="222832" y="3538609"/>
          <a:ext cx="5450721" cy="315840"/>
        </p:xfrm>
        <a:graphic>
          <a:graphicData uri="http://schemas.openxmlformats.org/drawingml/2006/table">
            <a:tbl>
              <a:tblPr firstRow="1" bandRow="1">
                <a:tableStyleId>{5C22544A-7EE6-4342-B048-85BDC9FD1C3A}</a:tableStyleId>
              </a:tblPr>
              <a:tblGrid>
                <a:gridCol w="686513"/>
                <a:gridCol w="864096"/>
                <a:gridCol w="975028"/>
                <a:gridCol w="1196419"/>
                <a:gridCol w="864096"/>
                <a:gridCol w="864569"/>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r>
                        <a:rPr lang="en-GB" sz="800" b="1" dirty="0" smtClean="0">
                          <a:solidFill>
                            <a:schemeClr val="tx1"/>
                          </a:solidFill>
                        </a:rPr>
                        <a:t>Base</a:t>
                      </a:r>
                      <a:r>
                        <a:rPr lang="en-GB" sz="800" b="1" baseline="0" dirty="0" smtClean="0">
                          <a:solidFill>
                            <a:schemeClr val="tx1"/>
                          </a:solidFill>
                        </a:rPr>
                        <a:t> 2014:</a:t>
                      </a:r>
                      <a:endParaRPr lang="en-GB" sz="800" b="1" dirty="0" smtClean="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6" name="D_5f3f2349e50b9f38"/>
          <p:cNvSpPr txBox="1"/>
          <p:nvPr/>
        </p:nvSpPr>
        <p:spPr>
          <a:xfrm>
            <a:off x="136059" y="6196661"/>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graphicFrame>
        <p:nvGraphicFramePr>
          <p:cNvPr id="3" name="Ipsos Ribbon Rules" hidden="1"/>
          <p:cNvGraphicFramePr/>
          <p:nvPr>
            <p:extLst>
              <p:ext uri="{D42A27DB-BD31-4B8C-83A1-F6EECF244321}">
                <p14:modId xmlns:p14="http://schemas.microsoft.com/office/powerpoint/2010/main" val="268614693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34" name="D_5582fbc7c2bb0f02"/>
          <p:cNvSpPr txBox="1">
            <a:spLocks/>
          </p:cNvSpPr>
          <p:nvPr/>
        </p:nvSpPr>
        <p:spPr bwMode="gray">
          <a:xfrm>
            <a:off x="6249144" y="1577430"/>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Around half of stakeholders agree that the CCG’s plans and priorities are the right ones.</a:t>
            </a:r>
            <a:endParaRPr lang="en-GB" sz="1200" kern="0" dirty="0"/>
          </a:p>
        </p:txBody>
      </p:sp>
      <p:graphicFrame>
        <p:nvGraphicFramePr>
          <p:cNvPr id="28" name="D_8025d38aac850581_CalcTable"/>
          <p:cNvGraphicFramePr>
            <a:graphicFrameLocks noGrp="1"/>
          </p:cNvGraphicFramePr>
          <p:nvPr>
            <p:extLst>
              <p:ext uri="{D42A27DB-BD31-4B8C-83A1-F6EECF244321}">
                <p14:modId xmlns:p14="http://schemas.microsoft.com/office/powerpoint/2010/main" val="4047218224"/>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2" name="D_8025d38aac850581" hidden="1"/>
          <p:cNvGraphicFramePr/>
          <p:nvPr>
            <p:extLst>
              <p:ext uri="{D42A27DB-BD31-4B8C-83A1-F6EECF244321}">
                <p14:modId xmlns:p14="http://schemas.microsoft.com/office/powerpoint/2010/main" val="1176996599"/>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324415877"/>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2" name="Oval 41"/>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5" name="Oval 44"/>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6" name="Oval 45"/>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8" name="Oval 47"/>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23" name="Oval 22"/>
          <p:cNvSpPr/>
          <p:nvPr/>
        </p:nvSpPr>
        <p:spPr bwMode="auto">
          <a:xfrm>
            <a:off x="3179652" y="2841647"/>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5887604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solidFill>
            <a:srgbClr val="4C9DFE"/>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00AA9E"/>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842484"/>
            <a:ext cx="9073008" cy="1107996"/>
          </a:xfrm>
        </p:spPr>
        <p:txBody>
          <a:bodyPr/>
          <a:lstStyle/>
          <a:p>
            <a:r>
              <a:rPr lang="en-GB" sz="3600" dirty="0" smtClean="0"/>
              <a:t>Domain 4: Does the CCG have robust governance arrangements?</a:t>
            </a:r>
            <a:endParaRPr lang="en-GB" sz="3600" dirty="0"/>
          </a:p>
        </p:txBody>
      </p:sp>
    </p:spTree>
    <p:extLst>
      <p:ext uri="{BB962C8B-B14F-4D97-AF65-F5344CB8AC3E}">
        <p14:creationId xmlns:p14="http://schemas.microsoft.com/office/powerpoint/2010/main" val="3248346807"/>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1800" dirty="0" smtClean="0"/>
              <a:t>To what extent do you agree or disagree with the following statements about the </a:t>
            </a:r>
            <a:r>
              <a:rPr lang="en-GB" sz="1800" u="sng" dirty="0" smtClean="0"/>
              <a:t>way in which</a:t>
            </a:r>
            <a:r>
              <a:rPr lang="en-GB" sz="1800" dirty="0" smtClean="0"/>
              <a:t> the CCG monitors and reviews the quality of commissioned services…? </a:t>
            </a:r>
            <a:endParaRPr lang="en-GB" sz="1800" dirty="0"/>
          </a:p>
        </p:txBody>
      </p:sp>
      <p:sp>
        <p:nvSpPr>
          <p:cNvPr id="7" name="D_2a271ed0c5279c4b"/>
          <p:cNvSpPr>
            <a:spLocks noGrp="1"/>
          </p:cNvSpPr>
          <p:nvPr>
            <p:ph type="body" sz="quarter" idx="12"/>
          </p:nvPr>
        </p:nvSpPr>
        <p:spPr>
          <a:xfrm>
            <a:off x="231549" y="5988956"/>
            <a:ext cx="6238875" cy="349251"/>
          </a:xfrm>
        </p:spPr>
        <p:txBody>
          <a:bodyPr/>
          <a:lstStyle/>
          <a:p>
            <a:r>
              <a:rPr lang="en-GB" sz="1000" dirty="0" smtClean="0"/>
              <a:t>Total responses : All stakeholders (73)
Sheffield CCG</a:t>
            </a:r>
            <a:endParaRPr lang="en-GB" sz="1000" dirty="0"/>
          </a:p>
        </p:txBody>
      </p:sp>
      <p:graphicFrame>
        <p:nvGraphicFramePr>
          <p:cNvPr id="10" name="D_1a716330a4ef2c4b"/>
          <p:cNvGraphicFramePr>
            <a:graphicFrameLocks noGrp="1"/>
          </p:cNvGraphicFramePr>
          <p:nvPr>
            <p:ph sz="quarter" idx="10"/>
            <p:extLst>
              <p:ext uri="{D42A27DB-BD31-4B8C-83A1-F6EECF244321}">
                <p14:modId xmlns:p14="http://schemas.microsoft.com/office/powerpoint/2010/main" val="1062340120"/>
              </p:ext>
            </p:extLst>
          </p:nvPr>
        </p:nvGraphicFramePr>
        <p:xfrm>
          <a:off x="-61712" y="1124744"/>
          <a:ext cx="7560841" cy="4914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1070375969"/>
              </p:ext>
            </p:extLst>
          </p:nvPr>
        </p:nvGraphicFramePr>
        <p:xfrm>
          <a:off x="25168" y="1718276"/>
          <a:ext cx="2936776" cy="4255003"/>
        </p:xfrm>
        <a:graphic>
          <a:graphicData uri="http://schemas.openxmlformats.org/drawingml/2006/table">
            <a:tbl>
              <a:tblPr firstRow="1" bandRow="1">
                <a:tableStyleId>{2D5ABB26-0587-4C30-8999-92F81FD0307C}</a:tableStyleId>
              </a:tblPr>
              <a:tblGrid>
                <a:gridCol w="2936776"/>
              </a:tblGrid>
              <a:tr h="1376620">
                <a:tc>
                  <a:txBody>
                    <a:bodyPr/>
                    <a:lstStyle/>
                    <a:p>
                      <a:pPr algn="r"/>
                      <a:r>
                        <a:rPr lang="en-GB" sz="1100" b="0" dirty="0" smtClean="0"/>
                        <a:t>I have confidence that</a:t>
                      </a:r>
                      <a:r>
                        <a:rPr lang="en-GB" sz="1100" b="0" baseline="0" dirty="0" smtClean="0"/>
                        <a:t> the CCG effectively monitors the quality of the services it commissions</a:t>
                      </a:r>
                      <a:endParaRPr lang="en-GB" sz="1100" b="0" dirty="0"/>
                    </a:p>
                  </a:txBody>
                  <a:tcPr marL="108000" marR="108000" marT="108000" marB="108000" anchor="ctr"/>
                </a:tc>
              </a:tr>
              <a:tr h="1338113">
                <a:tc>
                  <a:txBody>
                    <a:bodyPr/>
                    <a:lstStyle/>
                    <a:p>
                      <a:pPr algn="r"/>
                      <a:r>
                        <a:rPr lang="en-GB" sz="1100" dirty="0" smtClean="0">
                          <a:solidFill>
                            <a:schemeClr val="tx1"/>
                          </a:solidFill>
                        </a:rPr>
                        <a:t>If I had concerns about the quality of local</a:t>
                      </a:r>
                      <a:r>
                        <a:rPr lang="en-GB" sz="1100" baseline="0" dirty="0" smtClean="0">
                          <a:solidFill>
                            <a:schemeClr val="tx1"/>
                          </a:solidFill>
                        </a:rPr>
                        <a:t> services I would feel able to raise my concerns with the CCG</a:t>
                      </a:r>
                      <a:endParaRPr lang="en-GB" sz="1100" dirty="0">
                        <a:solidFill>
                          <a:schemeClr val="tx1"/>
                        </a:solidFill>
                      </a:endParaRPr>
                    </a:p>
                  </a:txBody>
                  <a:tcPr marL="108000" marR="108000" marT="108000" marB="108000" anchor="ctr"/>
                </a:tc>
              </a:tr>
              <a:tr h="1540270">
                <a:tc>
                  <a:txBody>
                    <a:bodyPr/>
                    <a:lstStyle/>
                    <a:p>
                      <a:pPr algn="r"/>
                      <a:r>
                        <a:rPr lang="en-GB" sz="1100" dirty="0" smtClean="0">
                          <a:solidFill>
                            <a:schemeClr val="tx1"/>
                          </a:solidFill>
                        </a:rPr>
                        <a:t>I have confidence in the</a:t>
                      </a:r>
                      <a:r>
                        <a:rPr lang="en-GB" sz="1100" baseline="0" dirty="0" smtClean="0">
                          <a:solidFill>
                            <a:schemeClr val="tx1"/>
                          </a:solidFill>
                        </a:rPr>
                        <a:t> CCG to act on feedback it receives about the quality of services</a:t>
                      </a:r>
                      <a:endParaRPr lang="en-GB" sz="1100" dirty="0">
                        <a:solidFill>
                          <a:schemeClr val="tx1"/>
                        </a:solidFill>
                      </a:endParaRPr>
                    </a:p>
                  </a:txBody>
                  <a:tcPr marL="108000" marR="108000" marT="108000" marB="108000" anchor="ctr"/>
                </a:tc>
              </a:tr>
            </a:tbl>
          </a:graphicData>
        </a:graphic>
      </p:graphicFrame>
      <p:graphicFrame>
        <p:nvGraphicFramePr>
          <p:cNvPr id="8" name="D_09b098b690119c4b"/>
          <p:cNvGraphicFramePr>
            <a:graphicFrameLocks/>
          </p:cNvGraphicFramePr>
          <p:nvPr>
            <p:extLst>
              <p:ext uri="{D42A27DB-BD31-4B8C-83A1-F6EECF244321}">
                <p14:modId xmlns:p14="http://schemas.microsoft.com/office/powerpoint/2010/main" val="2616233478"/>
              </p:ext>
            </p:extLst>
          </p:nvPr>
        </p:nvGraphicFramePr>
        <p:xfrm>
          <a:off x="7761312" y="766693"/>
          <a:ext cx="1944216" cy="5036277"/>
        </p:xfrm>
        <a:graphic>
          <a:graphicData uri="http://schemas.openxmlformats.org/drawingml/2006/table">
            <a:tbl>
              <a:tblPr firstRow="1" bandRow="1">
                <a:noFill/>
                <a:tableStyleId>{ED083AE6-46FA-4A59-8FB0-9F97EB10719F}</a:tableStyleId>
              </a:tblPr>
              <a:tblGrid>
                <a:gridCol w="503024"/>
                <a:gridCol w="469084"/>
                <a:gridCol w="486054"/>
                <a:gridCol w="486054"/>
              </a:tblGrid>
              <a:tr h="676826">
                <a:tc gridSpan="4">
                  <a:txBody>
                    <a:bodyPr/>
                    <a:lstStyle/>
                    <a:p>
                      <a:pPr algn="ctr"/>
                      <a:r>
                        <a:rPr lang="en-GB" sz="1200" dirty="0" smtClean="0"/>
                        <a:t>Number</a:t>
                      </a:r>
                      <a:endParaRPr lang="en-GB" sz="1200" dirty="0"/>
                    </a:p>
                  </a:txBody>
                  <a:tcPr marL="108000" marR="108000" marT="108000" marB="1080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GB" sz="1200" dirty="0"/>
                    </a:p>
                  </a:txBody>
                  <a:tcPr marL="108000" marR="108000" marT="108000" marB="108000" anchor="ctr"/>
                </a:tc>
                <a:tc hMerge="1">
                  <a:txBody>
                    <a:bodyPr/>
                    <a:lstStyle/>
                    <a:p>
                      <a:pPr algn="ctr"/>
                      <a:endParaRPr lang="en-GB" sz="1200" dirty="0"/>
                    </a:p>
                  </a:txBody>
                  <a:tcPr marL="108000" marR="108000" marT="108000" marB="108000" anchor="ctr"/>
                </a:tc>
                <a:tc hMerge="1">
                  <a:txBody>
                    <a:bodyPr/>
                    <a:lstStyle/>
                    <a:p>
                      <a:pPr algn="l"/>
                      <a:endParaRPr lang="en-GB" sz="1200" dirty="0"/>
                    </a:p>
                  </a:txBody>
                  <a:tcPr marL="108000" marR="108000" marT="108000" marB="108000" anchor="ctr"/>
                </a:tc>
              </a:tr>
              <a:tr h="257289">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6F9D6B"/>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AA3848"/>
                    </a:solidFill>
                  </a:tcPr>
                </a:tc>
                <a:tc>
                  <a:txBody>
                    <a:bodyPr/>
                    <a:lstStyle/>
                    <a:p>
                      <a:pPr algn="ctr"/>
                      <a:endParaRPr lang="en-GB" sz="1200" kern="1200" dirty="0">
                        <a:solidFill>
                          <a:schemeClr val="tx1"/>
                        </a:solidFill>
                        <a:latin typeface="+mn-lt"/>
                        <a:ea typeface="+mn-ea"/>
                        <a:cs typeface="+mn-cs"/>
                      </a:endParaRPr>
                    </a:p>
                  </a:txBody>
                  <a:tcPr marL="108000" marR="108000" marT="108000" marB="10800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4"/>
                    </a:solidFill>
                  </a:tcPr>
                </a:tc>
              </a:tr>
              <a:tr h="1010537">
                <a:tc>
                  <a:txBody>
                    <a:bodyPr/>
                    <a:lstStyle/>
                    <a:p>
                      <a:pPr algn="ctr"/>
                      <a:r>
                        <a:rPr lang="en-GB" sz="1200" dirty="0" smtClean="0">
                          <a:solidFill>
                            <a:schemeClr val="tx1">
                              <a:lumMod val="75000"/>
                              <a:lumOff val="25000"/>
                            </a:schemeClr>
                          </a:solidFill>
                        </a:rPr>
                        <a:t>36</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15</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11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11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728192">
                <a:tc>
                  <a:txBody>
                    <a:bodyPr/>
                    <a:lstStyle/>
                    <a:p>
                      <a:pPr algn="ctr"/>
                      <a:r>
                        <a:rPr lang="en-GB" sz="1200" dirty="0" smtClean="0">
                          <a:solidFill>
                            <a:schemeClr val="tx1">
                              <a:lumMod val="75000"/>
                              <a:lumOff val="25000"/>
                            </a:schemeClr>
                          </a:solidFill>
                        </a:rPr>
                        <a:t>58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6</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8</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221842">
                <a:tc>
                  <a:txBody>
                    <a:bodyPr/>
                    <a:lstStyle/>
                    <a:p>
                      <a:pPr algn="ctr"/>
                      <a:r>
                        <a:rPr lang="en-GB" sz="1200" dirty="0" smtClean="0">
                          <a:solidFill>
                            <a:schemeClr val="tx1">
                              <a:lumMod val="75000"/>
                              <a:lumOff val="25000"/>
                            </a:schemeClr>
                          </a:solidFill>
                        </a:rPr>
                        <a:t>44</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12</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11</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solidFill>
                            <a:schemeClr val="tx1">
                              <a:lumMod val="75000"/>
                              <a:lumOff val="25000"/>
                            </a:schemeClr>
                          </a:solidFill>
                        </a:rPr>
                        <a:t>6</a:t>
                      </a:r>
                      <a:endParaRPr lang="en-GB" sz="1200" dirty="0">
                        <a:solidFill>
                          <a:schemeClr val="tx1">
                            <a:lumMod val="75000"/>
                            <a:lumOff val="25000"/>
                          </a:schemeClr>
                        </a:solidFill>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12"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252226203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05512" y="98072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Tree>
    <p:extLst>
      <p:ext uri="{BB962C8B-B14F-4D97-AF65-F5344CB8AC3E}">
        <p14:creationId xmlns:p14="http://schemas.microsoft.com/office/powerpoint/2010/main" val="3189621811"/>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1800" dirty="0" smtClean="0"/>
              <a:t>To what extent do you agree or disagree with the following </a:t>
            </a:r>
            <a:br>
              <a:rPr lang="en-GB" sz="1800" dirty="0" smtClean="0"/>
            </a:br>
            <a:r>
              <a:rPr lang="en-GB" sz="1800" dirty="0" smtClean="0"/>
              <a:t>statements about the </a:t>
            </a:r>
            <a:r>
              <a:rPr lang="en-GB" sz="1800" u="sng" dirty="0" smtClean="0"/>
              <a:t>way in which</a:t>
            </a:r>
            <a:r>
              <a:rPr lang="en-GB" sz="1800" dirty="0" smtClean="0"/>
              <a:t> the CCG monitors and reviews the quality of commissioned services…?</a:t>
            </a:r>
            <a:endParaRPr lang="en-GB" sz="1800" dirty="0"/>
          </a:p>
        </p:txBody>
      </p:sp>
      <p:sp>
        <p:nvSpPr>
          <p:cNvPr id="10" name="D_e582abf563ebc39a"/>
          <p:cNvSpPr>
            <a:spLocks noGrp="1"/>
          </p:cNvSpPr>
          <p:nvPr>
            <p:ph type="body" sz="quarter" idx="12"/>
          </p:nvPr>
        </p:nvSpPr>
        <p:spPr>
          <a:xfrm>
            <a:off x="260578" y="5974442"/>
            <a:ext cx="6238875" cy="349251"/>
          </a:xfrm>
        </p:spPr>
        <p:txBody>
          <a:bodyPr/>
          <a:lstStyle/>
          <a:p>
            <a:r>
              <a:rPr lang="en-GB" sz="1000" dirty="0" smtClean="0"/>
              <a:t>Total responses : All stakeholders (2015: 73); (2014: 71)
Sheffield CCG</a:t>
            </a:r>
            <a:endParaRPr lang="en-GB" sz="1000" dirty="0"/>
          </a:p>
        </p:txBody>
      </p:sp>
      <p:graphicFrame>
        <p:nvGraphicFramePr>
          <p:cNvPr id="9" name="D_acc23a3e0bad9578"/>
          <p:cNvGraphicFramePr/>
          <p:nvPr>
            <p:extLst>
              <p:ext uri="{D42A27DB-BD31-4B8C-83A1-F6EECF244321}">
                <p14:modId xmlns:p14="http://schemas.microsoft.com/office/powerpoint/2010/main" val="2117415330"/>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I have confidence that the CCG effectively monitors the quality of the services it commissions</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68845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graphicFrame>
        <p:nvGraphicFramePr>
          <p:cNvPr id="21" name="D_252efc73aa58b934_CalcTable"/>
          <p:cNvGraphicFramePr>
            <a:graphicFrameLocks noGrp="1"/>
          </p:cNvGraphicFramePr>
          <p:nvPr>
            <p:ph sz="quarter" idx="10"/>
            <p:extLst>
              <p:ext uri="{D42A27DB-BD31-4B8C-83A1-F6EECF244321}">
                <p14:modId xmlns:p14="http://schemas.microsoft.com/office/powerpoint/2010/main" val="1983574325"/>
              </p:ext>
            </p:extLst>
          </p:nvPr>
        </p:nvGraphicFramePr>
        <p:xfrm>
          <a:off x="4391823" y="1772816"/>
          <a:ext cx="5385712" cy="3806901"/>
        </p:xfrm>
        <a:graphic>
          <a:graphicData uri="http://schemas.openxmlformats.org/drawingml/2006/table">
            <a:tbl>
              <a:tblPr firstRow="1" bandRow="1">
                <a:tableStyleId>{ED083AE6-46FA-4A59-8FB0-9F97EB10719F}</a:tableStyleId>
              </a:tblPr>
              <a:tblGrid>
                <a:gridCol w="2149545"/>
                <a:gridCol w="648072"/>
                <a:gridCol w="1224136"/>
                <a:gridCol w="1363959"/>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45% (25)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18% (10)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33%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20%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22" name="D_252efc73aa58b934" hidden="1"/>
          <p:cNvGraphicFramePr/>
          <p:nvPr>
            <p:extLst>
              <p:ext uri="{D42A27DB-BD31-4B8C-83A1-F6EECF244321}">
                <p14:modId xmlns:p14="http://schemas.microsoft.com/office/powerpoint/2010/main" val="3334995136"/>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293246387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_0a563578dd142b31_CalcTable"/>
          <p:cNvGraphicFramePr>
            <a:graphicFrameLocks noGrp="1"/>
          </p:cNvGraphicFramePr>
          <p:nvPr>
            <p:extLst>
              <p:ext uri="{D42A27DB-BD31-4B8C-83A1-F6EECF244321}">
                <p14:modId xmlns:p14="http://schemas.microsoft.com/office/powerpoint/2010/main" val="451524594"/>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49% (36)</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5" name="D_2b333e5bd8b9d601_CalcTable"/>
          <p:cNvGraphicFramePr>
            <a:graphicFrameLocks noGrp="1"/>
          </p:cNvGraphicFramePr>
          <p:nvPr>
            <p:extLst>
              <p:ext uri="{D42A27DB-BD31-4B8C-83A1-F6EECF244321}">
                <p14:modId xmlns:p14="http://schemas.microsoft.com/office/powerpoint/2010/main" val="803721840"/>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65% (46)</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6" name="D_0a563578dd142b31" hidden="1"/>
          <p:cNvGraphicFramePr/>
          <p:nvPr>
            <p:extLst>
              <p:ext uri="{D42A27DB-BD31-4B8C-83A1-F6EECF244321}">
                <p14:modId xmlns:p14="http://schemas.microsoft.com/office/powerpoint/2010/main" val="671227204"/>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2b333e5bd8b9d601" hidden="1"/>
          <p:cNvGraphicFramePr/>
          <p:nvPr>
            <p:extLst>
              <p:ext uri="{D42A27DB-BD31-4B8C-83A1-F6EECF244321}">
                <p14:modId xmlns:p14="http://schemas.microsoft.com/office/powerpoint/2010/main" val="4194399710"/>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0740337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1800" dirty="0" smtClean="0"/>
              <a:t>To what extent do you agree or disagree with the following </a:t>
            </a:r>
            <a:br>
              <a:rPr lang="en-GB" sz="1800" dirty="0" smtClean="0"/>
            </a:br>
            <a:r>
              <a:rPr lang="en-GB" sz="1800" dirty="0" smtClean="0"/>
              <a:t>statements about the </a:t>
            </a:r>
            <a:r>
              <a:rPr lang="en-GB" sz="1800" u="sng" dirty="0" smtClean="0"/>
              <a:t>way in which</a:t>
            </a:r>
            <a:r>
              <a:rPr lang="en-GB" sz="1800" dirty="0" smtClean="0"/>
              <a:t> the CCG monitors and reviews the quality of commissioned services…?</a:t>
            </a:r>
            <a:endParaRPr lang="en-GB" sz="18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If I had concerns about the quality of local services I would feel able to raise my concerns with the CCG</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70296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sp>
        <p:nvSpPr>
          <p:cNvPr id="1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2" name="D_db71cb02d16eafd8"/>
          <p:cNvSpPr>
            <a:spLocks noGrp="1"/>
          </p:cNvSpPr>
          <p:nvPr>
            <p:ph type="body" sz="quarter" idx="12"/>
          </p:nvPr>
        </p:nvSpPr>
        <p:spPr>
          <a:xfrm>
            <a:off x="260578" y="5974442"/>
            <a:ext cx="6238875" cy="349251"/>
          </a:xfrm>
        </p:spPr>
        <p:txBody>
          <a:bodyPr/>
          <a:lstStyle/>
          <a:p>
            <a:r>
              <a:rPr lang="en-GB" sz="1000" dirty="0" smtClean="0"/>
              <a:t>Total responses : All stakeholders (2015: 73); (2014: 71)
Sheffield CCG</a:t>
            </a:r>
            <a:endParaRPr lang="en-GB" sz="1000" dirty="0"/>
          </a:p>
        </p:txBody>
      </p:sp>
      <p:graphicFrame>
        <p:nvGraphicFramePr>
          <p:cNvPr id="23" name="D_51283d16dfc144c7"/>
          <p:cNvGraphicFramePr/>
          <p:nvPr>
            <p:extLst>
              <p:ext uri="{D42A27DB-BD31-4B8C-83A1-F6EECF244321}">
                <p14:modId xmlns:p14="http://schemas.microsoft.com/office/powerpoint/2010/main" val="1567293816"/>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D_1bb7c7f60f07c572_CalcTable"/>
          <p:cNvGraphicFramePr>
            <a:graphicFrameLocks noGrp="1"/>
          </p:cNvGraphicFramePr>
          <p:nvPr>
            <p:ph sz="quarter" idx="10"/>
            <p:extLst>
              <p:ext uri="{D42A27DB-BD31-4B8C-83A1-F6EECF244321}">
                <p14:modId xmlns:p14="http://schemas.microsoft.com/office/powerpoint/2010/main" val="43762761"/>
              </p:ext>
            </p:extLst>
          </p:nvPr>
        </p:nvGraphicFramePr>
        <p:xfrm>
          <a:off x="4393289" y="1772816"/>
          <a:ext cx="5385711" cy="3806901"/>
        </p:xfrm>
        <a:graphic>
          <a:graphicData uri="http://schemas.openxmlformats.org/drawingml/2006/table">
            <a:tbl>
              <a:tblPr firstRow="1" bandRow="1">
                <a:tableStyleId>{ED083AE6-46FA-4A59-8FB0-9F97EB10719F}</a:tableStyleId>
              </a:tblPr>
              <a:tblGrid>
                <a:gridCol w="2195150"/>
                <a:gridCol w="628217"/>
                <a:gridCol w="1237258"/>
                <a:gridCol w="1325086"/>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75% (41)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15% (8)</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5" name="D_1bb7c7f60f07c572" hidden="1"/>
          <p:cNvGraphicFramePr/>
          <p:nvPr>
            <p:extLst>
              <p:ext uri="{D42A27DB-BD31-4B8C-83A1-F6EECF244321}">
                <p14:modId xmlns:p14="http://schemas.microsoft.com/office/powerpoint/2010/main" val="316655644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197593566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3ac76ff0d57361e6_CalcTable"/>
          <p:cNvGraphicFramePr>
            <a:graphicFrameLocks noGrp="1"/>
          </p:cNvGraphicFramePr>
          <p:nvPr>
            <p:extLst>
              <p:ext uri="{D42A27DB-BD31-4B8C-83A1-F6EECF244321}">
                <p14:modId xmlns:p14="http://schemas.microsoft.com/office/powerpoint/2010/main" val="326594399"/>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79% (58)</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7" name="D_0d5c5c1c3af001e6_CalcTable"/>
          <p:cNvGraphicFramePr>
            <a:graphicFrameLocks noGrp="1"/>
          </p:cNvGraphicFramePr>
          <p:nvPr>
            <p:extLst>
              <p:ext uri="{D42A27DB-BD31-4B8C-83A1-F6EECF244321}">
                <p14:modId xmlns:p14="http://schemas.microsoft.com/office/powerpoint/2010/main" val="3463124473"/>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87% (62)</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8" name="D_3ac76ff0d57361e6" hidden="1"/>
          <p:cNvGraphicFramePr/>
          <p:nvPr>
            <p:extLst>
              <p:ext uri="{D42A27DB-BD31-4B8C-83A1-F6EECF244321}">
                <p14:modId xmlns:p14="http://schemas.microsoft.com/office/powerpoint/2010/main" val="4061466298"/>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_0d5c5c1c3af001e6" hidden="1"/>
          <p:cNvGraphicFramePr/>
          <p:nvPr>
            <p:extLst>
              <p:ext uri="{D42A27DB-BD31-4B8C-83A1-F6EECF244321}">
                <p14:modId xmlns:p14="http://schemas.microsoft.com/office/powerpoint/2010/main" val="4278225145"/>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39214284"/>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1800" dirty="0" smtClean="0"/>
              <a:t>To what extent do you agree or disagree with the following </a:t>
            </a:r>
            <a:br>
              <a:rPr lang="en-GB" sz="1800" dirty="0" smtClean="0"/>
            </a:br>
            <a:r>
              <a:rPr lang="en-GB" sz="1800" dirty="0" smtClean="0"/>
              <a:t>statements about the </a:t>
            </a:r>
            <a:r>
              <a:rPr lang="en-GB" sz="1800" u="sng" dirty="0" smtClean="0"/>
              <a:t>way in which</a:t>
            </a:r>
            <a:r>
              <a:rPr lang="en-GB" sz="1800" dirty="0" smtClean="0"/>
              <a:t> the CCG monitors and reviews the quality of commissioned services…?</a:t>
            </a:r>
            <a:endParaRPr lang="en-GB" sz="1800" dirty="0"/>
          </a:p>
        </p:txBody>
      </p:sp>
      <p:cxnSp>
        <p:nvCxnSpPr>
          <p:cNvPr id="13" name="Straight Connector 12"/>
          <p:cNvCxnSpPr/>
          <p:nvPr/>
        </p:nvCxnSpPr>
        <p:spPr bwMode="auto">
          <a:xfrm>
            <a:off x="4243552" y="1751910"/>
            <a:ext cx="0" cy="4083900"/>
          </a:xfrm>
          <a:prstGeom prst="line">
            <a:avLst/>
          </a:prstGeom>
          <a:solidFill>
            <a:schemeClr val="accent2"/>
          </a:solidFill>
          <a:ln w="6350" cap="flat" cmpd="sng" algn="ctr">
            <a:solidFill>
              <a:schemeClr val="bg1">
                <a:lumMod val="75000"/>
              </a:schemeClr>
            </a:solidFill>
            <a:prstDash val="sysDot"/>
            <a:round/>
            <a:headEnd type="none" w="med" len="med"/>
            <a:tailEnd type="none" w="med" len="med"/>
          </a:ln>
          <a:effectLst/>
        </p:spPr>
      </p:cxnSp>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I have confidence in the CCG to act on feedback it receives about the quality of services</a:t>
            </a:r>
            <a:endParaRPr lang="en-GB" sz="1600" b="0" i="0" dirty="0"/>
          </a:p>
        </p:txBody>
      </p:sp>
      <p:sp>
        <p:nvSpPr>
          <p:cNvPr id="17" name="TextBox 16"/>
          <p:cNvSpPr txBox="1"/>
          <p:nvPr/>
        </p:nvSpPr>
        <p:spPr>
          <a:xfrm>
            <a:off x="239470" y="1343676"/>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8" name="TextBox 17"/>
          <p:cNvSpPr txBox="1"/>
          <p:nvPr/>
        </p:nvSpPr>
        <p:spPr>
          <a:xfrm>
            <a:off x="4459240" y="1613410"/>
            <a:ext cx="3578851" cy="276999"/>
          </a:xfrm>
          <a:prstGeom prst="rect">
            <a:avLst/>
          </a:prstGeom>
          <a:noFill/>
        </p:spPr>
        <p:txBody>
          <a:bodyPr wrap="square" lIns="0" tIns="0" rIns="0" bIns="0" rtlCol="0">
            <a:spAutoFit/>
          </a:bodyPr>
          <a:lstStyle/>
          <a:p>
            <a:pPr algn="l">
              <a:spcBef>
                <a:spcPts val="1200"/>
              </a:spcBef>
            </a:pPr>
            <a:r>
              <a:rPr lang="en-GB" sz="1800" b="1" dirty="0" smtClean="0">
                <a:solidFill>
                  <a:schemeClr val="accent4">
                    <a:lumMod val="75000"/>
                  </a:schemeClr>
                </a:solidFill>
              </a:rPr>
              <a:t>By stakeholder group</a:t>
            </a:r>
          </a:p>
        </p:txBody>
      </p:sp>
      <p:sp>
        <p:nvSpPr>
          <p:cNvPr id="20" name="Rectangle 19"/>
          <p:cNvSpPr/>
          <p:nvPr/>
        </p:nvSpPr>
        <p:spPr bwMode="auto">
          <a:xfrm>
            <a:off x="4206241" y="1233377"/>
            <a:ext cx="5699760" cy="468845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6" name="TextBox 15"/>
          <p:cNvSpPr txBox="1"/>
          <p:nvPr/>
        </p:nvSpPr>
        <p:spPr>
          <a:xfrm>
            <a:off x="4398484" y="1343676"/>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sp>
        <p:nvSpPr>
          <p:cNvPr id="19"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
        <p:nvSpPr>
          <p:cNvPr id="22" name="D_cba52f6a457d073d"/>
          <p:cNvSpPr>
            <a:spLocks noGrp="1"/>
          </p:cNvSpPr>
          <p:nvPr>
            <p:ph type="body" sz="quarter" idx="12"/>
          </p:nvPr>
        </p:nvSpPr>
        <p:spPr>
          <a:xfrm>
            <a:off x="260578" y="5974442"/>
            <a:ext cx="6238875" cy="349251"/>
          </a:xfrm>
        </p:spPr>
        <p:txBody>
          <a:bodyPr/>
          <a:lstStyle/>
          <a:p>
            <a:r>
              <a:rPr lang="en-GB" sz="1000" dirty="0" smtClean="0"/>
              <a:t>Total responses : All stakeholders (2015: 73); (2014: 71)
Sheffield CCG</a:t>
            </a:r>
            <a:endParaRPr lang="en-GB" sz="1000" dirty="0"/>
          </a:p>
        </p:txBody>
      </p:sp>
      <p:graphicFrame>
        <p:nvGraphicFramePr>
          <p:cNvPr id="23" name="D_94c69260a25eb91b"/>
          <p:cNvGraphicFramePr/>
          <p:nvPr>
            <p:extLst>
              <p:ext uri="{D42A27DB-BD31-4B8C-83A1-F6EECF244321}">
                <p14:modId xmlns:p14="http://schemas.microsoft.com/office/powerpoint/2010/main" val="2774009734"/>
              </p:ext>
            </p:extLst>
          </p:nvPr>
        </p:nvGraphicFramePr>
        <p:xfrm>
          <a:off x="0" y="1321598"/>
          <a:ext cx="4243552" cy="46002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D_6b023befb37c55c6_CalcTable"/>
          <p:cNvGraphicFramePr>
            <a:graphicFrameLocks noGrp="1"/>
          </p:cNvGraphicFramePr>
          <p:nvPr>
            <p:ph sz="quarter" idx="10"/>
            <p:extLst>
              <p:ext uri="{D42A27DB-BD31-4B8C-83A1-F6EECF244321}">
                <p14:modId xmlns:p14="http://schemas.microsoft.com/office/powerpoint/2010/main" val="2981700266"/>
              </p:ext>
            </p:extLst>
          </p:nvPr>
        </p:nvGraphicFramePr>
        <p:xfrm>
          <a:off x="4391824" y="1772816"/>
          <a:ext cx="5412575" cy="3806901"/>
        </p:xfrm>
        <a:graphic>
          <a:graphicData uri="http://schemas.openxmlformats.org/drawingml/2006/table">
            <a:tbl>
              <a:tblPr firstRow="1" bandRow="1">
                <a:tableStyleId>{ED083AE6-46FA-4A59-8FB0-9F97EB10719F}</a:tableStyleId>
              </a:tblPr>
              <a:tblGrid>
                <a:gridCol w="2217360"/>
                <a:gridCol w="648072"/>
                <a:gridCol w="1215447"/>
                <a:gridCol w="1331696"/>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l"/>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 to</a:t>
                      </a:r>
                      <a:r>
                        <a:rPr lang="en-GB" sz="1200" baseline="0" dirty="0" smtClean="0"/>
                        <a:t> 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Strongly / Tend</a:t>
                      </a:r>
                      <a:r>
                        <a:rPr lang="en-GB" sz="1200" baseline="0" dirty="0" smtClean="0"/>
                        <a:t> to disagree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53% (29)</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20% (11)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50%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80% (4)</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5" name="D_6b023befb37c55c6" hidden="1"/>
          <p:cNvGraphicFramePr/>
          <p:nvPr>
            <p:extLst>
              <p:ext uri="{D42A27DB-BD31-4B8C-83A1-F6EECF244321}">
                <p14:modId xmlns:p14="http://schemas.microsoft.com/office/powerpoint/2010/main" val="1612983441"/>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56759592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abe6d70d1564dfc3_CalcTable"/>
          <p:cNvGraphicFramePr>
            <a:graphicFrameLocks noGrp="1"/>
          </p:cNvGraphicFramePr>
          <p:nvPr>
            <p:extLst>
              <p:ext uri="{D42A27DB-BD31-4B8C-83A1-F6EECF244321}">
                <p14:modId xmlns:p14="http://schemas.microsoft.com/office/powerpoint/2010/main" val="3338833928"/>
              </p:ext>
            </p:extLst>
          </p:nvPr>
        </p:nvGraphicFramePr>
        <p:xfrm>
          <a:off x="195957" y="5288836"/>
          <a:ext cx="1980000" cy="625179"/>
        </p:xfrm>
        <a:graphic>
          <a:graphicData uri="http://schemas.openxmlformats.org/drawingml/2006/table">
            <a:tbl>
              <a:tblPr firstRow="1" bandRow="1">
                <a:tableStyleId>{C4B1156A-380E-4F78-BDF5-A606A8083BF9}</a:tableStyleId>
              </a:tblPr>
              <a:tblGrid>
                <a:gridCol w="805293"/>
                <a:gridCol w="1174707"/>
              </a:tblGrid>
              <a:tr h="625179">
                <a:tc>
                  <a:txBody>
                    <a:bodyPr/>
                    <a:lstStyle/>
                    <a:p>
                      <a:pPr marL="0" algn="l" defTabSz="914400" rtl="0" eaLnBrk="1" latinLnBrk="0" hangingPunct="1"/>
                      <a:r>
                        <a:rPr lang="en-GB" sz="1500" kern="1200" smtClean="0">
                          <a:solidFill>
                            <a:schemeClr val="bg1"/>
                          </a:solidFill>
                        </a:rPr>
                        <a:t>60% (44)</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2015</a:t>
                      </a:r>
                      <a:endParaRPr lang="en-GB" sz="1200" b="0" kern="1200" dirty="0" smtClean="0">
                        <a:solidFill>
                          <a:schemeClr val="tx1"/>
                        </a:solidFill>
                      </a:endParaRP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7" name="D_822c7bb9e7056e03_CalcTable"/>
          <p:cNvGraphicFramePr>
            <a:graphicFrameLocks noGrp="1"/>
          </p:cNvGraphicFramePr>
          <p:nvPr>
            <p:extLst>
              <p:ext uri="{D42A27DB-BD31-4B8C-83A1-F6EECF244321}">
                <p14:modId xmlns:p14="http://schemas.microsoft.com/office/powerpoint/2010/main" val="1586701241"/>
              </p:ext>
            </p:extLst>
          </p:nvPr>
        </p:nvGraphicFramePr>
        <p:xfrm>
          <a:off x="2226241" y="5288836"/>
          <a:ext cx="1980000" cy="625179"/>
        </p:xfrm>
        <a:graphic>
          <a:graphicData uri="http://schemas.openxmlformats.org/drawingml/2006/table">
            <a:tbl>
              <a:tblPr firstRow="1" bandRow="1">
                <a:tableStyleId>{C4B1156A-380E-4F78-BDF5-A606A8083BF9}</a:tableStyleId>
              </a:tblPr>
              <a:tblGrid>
                <a:gridCol w="806493"/>
                <a:gridCol w="1173507"/>
              </a:tblGrid>
              <a:tr h="625179">
                <a:tc>
                  <a:txBody>
                    <a:bodyPr/>
                    <a:lstStyle/>
                    <a:p>
                      <a:pPr marL="0" algn="l" defTabSz="914400" rtl="0" eaLnBrk="1" latinLnBrk="0" hangingPunct="1"/>
                      <a:r>
                        <a:rPr lang="en-GB" sz="1500" kern="1200" smtClean="0">
                          <a:solidFill>
                            <a:schemeClr val="bg1"/>
                          </a:solidFill>
                        </a:rPr>
                        <a:t>66% (47)</a:t>
                      </a:r>
                      <a:endParaRPr lang="en-GB" sz="1500" b="1" kern="1200" dirty="0">
                        <a:solidFill>
                          <a:schemeClr val="bg1"/>
                        </a:solidFill>
                        <a:latin typeface="+mn-lt"/>
                        <a:ea typeface="+mn-ea"/>
                        <a:cs typeface="+mn-cs"/>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C9DFE"/>
                    </a:solidFill>
                  </a:tcPr>
                </a:tc>
                <a:tc>
                  <a:txBody>
                    <a:bodyPr/>
                    <a:lstStyle/>
                    <a:p>
                      <a:pPr marL="0" algn="l" defTabSz="914400" rtl="0" eaLnBrk="1" latinLnBrk="0" hangingPunct="1"/>
                      <a:r>
                        <a:rPr lang="en-GB" sz="1200" b="1" kern="1200" dirty="0" smtClean="0">
                          <a:solidFill>
                            <a:schemeClr val="tx1"/>
                          </a:solidFill>
                        </a:rPr>
                        <a:t>2014</a:t>
                      </a:r>
                    </a:p>
                    <a:p>
                      <a:pPr marL="0" algn="l" defTabSz="914400" rtl="0" eaLnBrk="1" latinLnBrk="0" hangingPunct="1"/>
                      <a:r>
                        <a:rPr lang="en-GB" sz="1100" b="0" kern="1200" dirty="0" smtClean="0">
                          <a:solidFill>
                            <a:schemeClr val="tx1"/>
                          </a:solidFill>
                        </a:rPr>
                        <a:t>Strongly agree / Tend to agree</a:t>
                      </a:r>
                      <a:endParaRPr lang="en-GB" sz="1100" b="1"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28" name="D_abe6d70d1564dfc3" hidden="1"/>
          <p:cNvGraphicFramePr/>
          <p:nvPr>
            <p:extLst>
              <p:ext uri="{D42A27DB-BD31-4B8C-83A1-F6EECF244321}">
                <p14:modId xmlns:p14="http://schemas.microsoft.com/office/powerpoint/2010/main" val="4182061595"/>
              </p:ext>
            </p:extLst>
          </p:nvPr>
        </p:nvGraphicFramePr>
        <p:xfrm>
          <a:off x="128464" y="4941168"/>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_822c7bb9e7056e03" hidden="1"/>
          <p:cNvGraphicFramePr/>
          <p:nvPr>
            <p:extLst>
              <p:ext uri="{D42A27DB-BD31-4B8C-83A1-F6EECF244321}">
                <p14:modId xmlns:p14="http://schemas.microsoft.com/office/powerpoint/2010/main" val="4063681074"/>
              </p:ext>
            </p:extLst>
          </p:nvPr>
        </p:nvGraphicFramePr>
        <p:xfrm>
          <a:off x="2200509" y="5904642"/>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49570298"/>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8a42069fa1522630"/>
          <p:cNvGraphicFramePr/>
          <p:nvPr>
            <p:extLst>
              <p:ext uri="{D42A27DB-BD31-4B8C-83A1-F6EECF244321}">
                <p14:modId xmlns:p14="http://schemas.microsoft.com/office/powerpoint/2010/main" val="348390352"/>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51353" cy="785794"/>
          </a:xfrm>
        </p:spPr>
        <p:txBody>
          <a:bodyPr anchor="ctr"/>
          <a:lstStyle/>
          <a:p>
            <a:r>
              <a:rPr lang="en-GB" sz="2000" dirty="0" smtClean="0"/>
              <a:t>Would you say that the amount of monitoring the CCG carries out on the quality of your services is too much, too little or about right?</a:t>
            </a:r>
            <a:endParaRPr lang="en-GB" sz="2000" dirty="0"/>
          </a:p>
        </p:txBody>
      </p:sp>
      <p:sp>
        <p:nvSpPr>
          <p:cNvPr id="10" name="D_120e070ddedc9136"/>
          <p:cNvSpPr>
            <a:spLocks noGrp="1"/>
          </p:cNvSpPr>
          <p:nvPr>
            <p:ph type="body" sz="quarter" idx="12"/>
          </p:nvPr>
        </p:nvSpPr>
        <p:spPr>
          <a:xfrm>
            <a:off x="231548" y="5974442"/>
            <a:ext cx="6238875" cy="349251"/>
          </a:xfrm>
        </p:spPr>
        <p:txBody>
          <a:bodyPr/>
          <a:lstStyle/>
          <a:p>
            <a:r>
              <a:rPr lang="en-GB" sz="1000" dirty="0" smtClean="0"/>
              <a:t>Total responses : All NHS providers (5)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40207343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12771" y="98072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NHS providers</a:t>
            </a:r>
          </a:p>
        </p:txBody>
      </p:sp>
    </p:spTree>
    <p:extLst>
      <p:ext uri="{BB962C8B-B14F-4D97-AF65-F5344CB8AC3E}">
        <p14:creationId xmlns:p14="http://schemas.microsoft.com/office/powerpoint/2010/main" val="388100921"/>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595369" cy="785794"/>
          </a:xfrm>
        </p:spPr>
        <p:txBody>
          <a:bodyPr anchor="ctr"/>
          <a:lstStyle/>
          <a:p>
            <a:r>
              <a:rPr lang="en-GB" sz="2000" dirty="0" smtClean="0"/>
              <a:t>To what extent do you agree or disagree with the following statement…?</a:t>
            </a:r>
            <a:endParaRPr lang="en-GB" sz="2000" dirty="0"/>
          </a:p>
        </p:txBody>
      </p:sp>
      <p:graphicFrame>
        <p:nvGraphicFramePr>
          <p:cNvPr id="9" name="D_e616154b814257c1"/>
          <p:cNvGraphicFramePr/>
          <p:nvPr>
            <p:extLst>
              <p:ext uri="{D42A27DB-BD31-4B8C-83A1-F6EECF244321}">
                <p14:modId xmlns:p14="http://schemas.microsoft.com/office/powerpoint/2010/main" val="335421805"/>
              </p:ext>
            </p:extLst>
          </p:nvPr>
        </p:nvGraphicFramePr>
        <p:xfrm>
          <a:off x="0" y="1321599"/>
          <a:ext cx="9906000" cy="455567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3"/>
          <p:cNvSpPr>
            <a:spLocks noGrp="1"/>
          </p:cNvSpPr>
          <p:nvPr>
            <p:ph type="body" sz="quarter" idx="11"/>
          </p:nvPr>
        </p:nvSpPr>
        <p:spPr>
          <a:xfrm>
            <a:off x="0" y="837962"/>
            <a:ext cx="9906000" cy="391628"/>
          </a:xfrm>
          <a:solidFill>
            <a:schemeClr val="accent2">
              <a:lumMod val="75000"/>
            </a:schemeClr>
          </a:solidFill>
        </p:spPr>
        <p:txBody>
          <a:bodyPr/>
          <a:lstStyle/>
          <a:p>
            <a:r>
              <a:rPr lang="en-GB" sz="1600" b="0" i="0" dirty="0" smtClean="0"/>
              <a:t>When there is an issue with the quality of services, the response of the CCG is proportionate and fair</a:t>
            </a:r>
            <a:endParaRPr lang="en-GB" sz="1600" b="0" i="0" dirty="0"/>
          </a:p>
        </p:txBody>
      </p:sp>
      <p:sp>
        <p:nvSpPr>
          <p:cNvPr id="14" name="D_93be0d4b5ec926ba"/>
          <p:cNvSpPr>
            <a:spLocks noGrp="1"/>
          </p:cNvSpPr>
          <p:nvPr>
            <p:ph type="body" sz="quarter" idx="12"/>
          </p:nvPr>
        </p:nvSpPr>
        <p:spPr>
          <a:xfrm>
            <a:off x="246063" y="5959928"/>
            <a:ext cx="6238875" cy="349251"/>
          </a:xfrm>
        </p:spPr>
        <p:txBody>
          <a:bodyPr/>
          <a:lstStyle/>
          <a:p>
            <a:r>
              <a:rPr lang="en-GB" sz="1000" dirty="0" smtClean="0"/>
              <a:t>Total responses : All NHS providers (5) 
Sheffield CCG</a:t>
            </a:r>
            <a:endParaRPr lang="en-GB" sz="1000" dirty="0"/>
          </a:p>
        </p:txBody>
      </p:sp>
      <p:sp>
        <p:nvSpPr>
          <p:cNvPr id="8"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405232732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12771" y="1340768"/>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NHS providers</a:t>
            </a:r>
          </a:p>
        </p:txBody>
      </p:sp>
    </p:spTree>
    <p:extLst>
      <p:ext uri="{BB962C8B-B14F-4D97-AF65-F5344CB8AC3E}">
        <p14:creationId xmlns:p14="http://schemas.microsoft.com/office/powerpoint/2010/main" val="2351964929"/>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36eda44e67c1fa3d"/>
          <p:cNvGraphicFramePr/>
          <p:nvPr>
            <p:extLst>
              <p:ext uri="{D42A27DB-BD31-4B8C-83A1-F6EECF244321}">
                <p14:modId xmlns:p14="http://schemas.microsoft.com/office/powerpoint/2010/main" val="1522062604"/>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0"/>
            <a:ext cx="8479433" cy="785794"/>
          </a:xfrm>
        </p:spPr>
        <p:txBody>
          <a:bodyPr anchor="ctr"/>
          <a:lstStyle/>
          <a:p>
            <a:r>
              <a:rPr lang="en-GB" sz="2000" dirty="0"/>
              <a:t>Overall, how involved, if at all, do you feel you have been in discussions about  CCG’s plans for primary care co-commissioning?</a:t>
            </a:r>
          </a:p>
        </p:txBody>
      </p:sp>
      <p:sp>
        <p:nvSpPr>
          <p:cNvPr id="10" name="D_e8409d04c8d459d6"/>
          <p:cNvSpPr>
            <a:spLocks noGrp="1"/>
          </p:cNvSpPr>
          <p:nvPr>
            <p:ph type="body" sz="quarter" idx="12"/>
          </p:nvPr>
        </p:nvSpPr>
        <p:spPr>
          <a:xfrm>
            <a:off x="246063" y="5974442"/>
            <a:ext cx="6238875" cy="349251"/>
          </a:xfrm>
        </p:spPr>
        <p:txBody>
          <a:bodyPr/>
          <a:lstStyle/>
          <a:p>
            <a:r>
              <a:rPr lang="en-GB" sz="1000" dirty="0" smtClean="0"/>
              <a:t>Total responses : All member practices (55)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13949965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12774"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1664227135"/>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 y="795674"/>
            <a:ext cx="9906000" cy="429553"/>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15" name="D_dbcd5c898bfdb44c"/>
          <p:cNvGraphicFramePr/>
          <p:nvPr>
            <p:extLst>
              <p:ext uri="{D42A27DB-BD31-4B8C-83A1-F6EECF244321}">
                <p14:modId xmlns:p14="http://schemas.microsoft.com/office/powerpoint/2010/main" val="765634399"/>
              </p:ext>
            </p:extLst>
          </p:nvPr>
        </p:nvGraphicFramePr>
        <p:xfrm>
          <a:off x="56456" y="848520"/>
          <a:ext cx="9649072" cy="51727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63" y="231500"/>
            <a:ext cx="8479433" cy="785794"/>
          </a:xfrm>
        </p:spPr>
        <p:txBody>
          <a:bodyPr anchor="ctr"/>
          <a:lstStyle/>
          <a:p>
            <a:r>
              <a:rPr lang="en-GB" sz="1600" dirty="0"/>
              <a:t>And how confident are you, if at all, that the CCG is taking the necessary steps to prepare for primary care co-commissioning? This may include amending the CCG’s constitution, terms of reference for committees or conflict of interest policies, or any other changes required for the CCG to prepare for primary care co-commissioning</a:t>
            </a:r>
          </a:p>
        </p:txBody>
      </p:sp>
      <p:sp>
        <p:nvSpPr>
          <p:cNvPr id="10" name="D_a3eba356916e335d"/>
          <p:cNvSpPr>
            <a:spLocks noGrp="1"/>
          </p:cNvSpPr>
          <p:nvPr>
            <p:ph type="body" sz="quarter" idx="12"/>
          </p:nvPr>
        </p:nvSpPr>
        <p:spPr>
          <a:xfrm>
            <a:off x="246063" y="5974442"/>
            <a:ext cx="6238875" cy="349251"/>
          </a:xfrm>
        </p:spPr>
        <p:txBody>
          <a:bodyPr/>
          <a:lstStyle/>
          <a:p>
            <a:r>
              <a:rPr lang="en-GB" sz="1000" dirty="0" smtClean="0"/>
              <a:t>Total responses : All member practices (55)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405612571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212773" y="1340462"/>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member practices</a:t>
            </a:r>
          </a:p>
        </p:txBody>
      </p:sp>
    </p:spTree>
    <p:extLst>
      <p:ext uri="{BB962C8B-B14F-4D97-AF65-F5344CB8AC3E}">
        <p14:creationId xmlns:p14="http://schemas.microsoft.com/office/powerpoint/2010/main" val="6545986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solidFill>
            <a:srgbClr val="4C9DFE"/>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00AA9E"/>
            </a:solidFill>
            <a:prstDash val="solid"/>
            <a:round/>
            <a:headEnd type="none" w="med" len="med"/>
            <a:tailEnd type="none" w="med" len="med"/>
          </a:ln>
          <a:effectLst/>
        </p:spPr>
      </p:cxnSp>
      <p:sp>
        <p:nvSpPr>
          <p:cNvPr id="2" name="Text Placeholder 1"/>
          <p:cNvSpPr>
            <a:spLocks noGrp="1"/>
          </p:cNvSpPr>
          <p:nvPr>
            <p:ph type="body" sz="quarter" idx="17"/>
          </p:nvPr>
        </p:nvSpPr>
        <p:spPr>
          <a:xfrm>
            <a:off x="488506" y="3119485"/>
            <a:ext cx="6768752" cy="553998"/>
          </a:xfrm>
        </p:spPr>
        <p:txBody>
          <a:bodyPr/>
          <a:lstStyle/>
          <a:p>
            <a:r>
              <a:rPr lang="en-GB" sz="3600" dirty="0"/>
              <a:t>S</a:t>
            </a:r>
            <a:r>
              <a:rPr lang="en-GB" sz="3600" dirty="0" smtClean="0"/>
              <a:t>ummary</a:t>
            </a:r>
            <a:endParaRPr lang="en-GB" sz="3600" dirty="0"/>
          </a:p>
        </p:txBody>
      </p:sp>
    </p:spTree>
    <p:extLst>
      <p:ext uri="{BB962C8B-B14F-4D97-AF65-F5344CB8AC3E}">
        <p14:creationId xmlns:p14="http://schemas.microsoft.com/office/powerpoint/2010/main" val="760390553"/>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3" y="0"/>
            <a:ext cx="9171433" cy="785794"/>
          </a:xfrm>
        </p:spPr>
        <p:txBody>
          <a:bodyPr anchor="ctr"/>
          <a:lstStyle/>
          <a:p>
            <a:r>
              <a:rPr lang="en-US" sz="2000" dirty="0" smtClean="0"/>
              <a:t>Domain 4: Summary</a:t>
            </a:r>
            <a:endParaRPr lang="en-US" sz="2000" dirty="0"/>
          </a:p>
        </p:txBody>
      </p:sp>
      <p:graphicFrame>
        <p:nvGraphicFramePr>
          <p:cNvPr id="9" name="D_e477c73ef7e2d93f_CalcTable"/>
          <p:cNvGraphicFramePr>
            <a:graphicFrameLocks noGrp="1"/>
          </p:cNvGraphicFramePr>
          <p:nvPr>
            <p:extLst>
              <p:ext uri="{D42A27DB-BD31-4B8C-83A1-F6EECF244321}">
                <p14:modId xmlns:p14="http://schemas.microsoft.com/office/powerpoint/2010/main" val="2808807113"/>
              </p:ext>
            </p:extLst>
          </p:nvPr>
        </p:nvGraphicFramePr>
        <p:xfrm>
          <a:off x="267415" y="916515"/>
          <a:ext cx="9474625" cy="4670136"/>
        </p:xfrm>
        <a:graphic>
          <a:graphicData uri="http://schemas.openxmlformats.org/drawingml/2006/table">
            <a:tbl>
              <a:tblPr firstRow="1" bandRow="1">
                <a:tableStyleId>{073A0DAA-6AF3-43AB-8588-CEC1D06C72B9}</a:tableStyleId>
              </a:tblPr>
              <a:tblGrid>
                <a:gridCol w="6116927"/>
                <a:gridCol w="1521530"/>
                <a:gridCol w="1836168"/>
              </a:tblGrid>
              <a:tr h="276696">
                <a:tc gridSpan="2">
                  <a:txBody>
                    <a:bodyPr/>
                    <a:lstStyle/>
                    <a:p>
                      <a:pPr algn="l"/>
                      <a:endParaRPr lang="en-GB" sz="1200" dirty="0"/>
                    </a:p>
                  </a:txBody>
                  <a:tcPr>
                    <a:lnL w="12700" cap="flat" cmpd="sng" algn="ctr">
                      <a:no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baseline="0" dirty="0" smtClean="0"/>
                    </a:p>
                  </a:txBody>
                  <a:tcPr>
                    <a:lnB w="12700" cap="flat" cmpd="sng" algn="ctr">
                      <a:solidFill>
                        <a:srgbClr val="0070C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baseline="0" dirty="0" smtClean="0"/>
                        <a:t>Base</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rgbClr val="60C9CE"/>
                    </a:solidFill>
                  </a:tcPr>
                </a:tc>
              </a:tr>
              <a:tr h="457200">
                <a:tc>
                  <a:txBody>
                    <a:bodyPr/>
                    <a:lstStyle/>
                    <a:p>
                      <a:r>
                        <a:rPr lang="en-GB" sz="1200" baseline="0" dirty="0" smtClean="0"/>
                        <a:t>To what extent do you agree or disagree with the following statements about the </a:t>
                      </a:r>
                      <a:r>
                        <a:rPr lang="en-GB" sz="1200" u="sng" baseline="0" dirty="0" smtClean="0"/>
                        <a:t>way in which</a:t>
                      </a:r>
                      <a:r>
                        <a:rPr lang="en-GB" sz="1200" baseline="0" dirty="0" smtClean="0"/>
                        <a:t> the CCG monitors and reviews the quality of commissioned services…?</a:t>
                      </a:r>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l"/>
                      <a:endParaRPr lang="en-GB" sz="1100" baseline="0" dirty="0" smtClean="0"/>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i="1" baseline="0" dirty="0" smtClean="0"/>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457200">
                <a:tc>
                  <a:txBody>
                    <a:bodyPr/>
                    <a:lstStyle/>
                    <a:p>
                      <a:pPr marL="228600" indent="-228600" algn="l" defTabSz="914400" rtl="0" eaLnBrk="1" latinLnBrk="0" hangingPunct="1">
                        <a:buFont typeface="+mj-lt"/>
                        <a:buAutoNum type="alphaUcPeriod"/>
                      </a:pPr>
                      <a:r>
                        <a:rPr lang="en-GB" sz="1200" kern="1200" baseline="0" dirty="0" smtClean="0">
                          <a:solidFill>
                            <a:schemeClr val="dk1"/>
                          </a:solidFill>
                          <a:latin typeface="+mn-lt"/>
                          <a:ea typeface="+mn-ea"/>
                          <a:cs typeface="+mn-cs"/>
                        </a:rPr>
                        <a:t>I have confidence that the CCG effectively monitors the quality of the services it commissions</a:t>
                      </a:r>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49% (36) strongly / tend to agree</a:t>
                      </a:r>
                      <a:endParaRPr lang="en-GB" sz="1100" dirty="0" smtClean="0"/>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457200">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lphaUcPeriod" startAt="2"/>
                        <a:tabLst/>
                        <a:defRPr/>
                      </a:pPr>
                      <a:r>
                        <a:rPr lang="en-GB" sz="1200" kern="1200" baseline="0" dirty="0" smtClean="0">
                          <a:solidFill>
                            <a:schemeClr val="dk1"/>
                          </a:solidFill>
                          <a:latin typeface="+mn-lt"/>
                          <a:ea typeface="+mn-ea"/>
                          <a:cs typeface="+mn-cs"/>
                        </a:rPr>
                        <a:t>If I had concerns about the quality of local services I would feel able to raise my</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200" kern="1200" baseline="0" dirty="0" smtClean="0">
                          <a:solidFill>
                            <a:schemeClr val="dk1"/>
                          </a:solidFill>
                          <a:latin typeface="+mn-lt"/>
                          <a:ea typeface="+mn-ea"/>
                          <a:cs typeface="+mn-cs"/>
                        </a:rPr>
                        <a:t>     concerns with the CCG</a:t>
                      </a:r>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0" baseline="0" smtClean="0"/>
                        <a:t>79% (58) strongly / tend to agree</a:t>
                      </a:r>
                      <a:endParaRPr lang="en-GB" sz="1100" dirty="0" smtClean="0"/>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r>
              <a:tr h="457200">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lphaUcPeriod" startAt="3"/>
                        <a:tabLst/>
                        <a:defRPr/>
                      </a:pPr>
                      <a:r>
                        <a:rPr lang="en-GB" sz="1200" kern="1200" baseline="0" dirty="0" smtClean="0">
                          <a:solidFill>
                            <a:schemeClr val="dk1"/>
                          </a:solidFill>
                          <a:latin typeface="+mn-lt"/>
                          <a:ea typeface="+mn-ea"/>
                          <a:cs typeface="+mn-cs"/>
                        </a:rPr>
                        <a:t>I have confidence in the CCG to act on feedback it receives about the quality of</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1200" kern="1200" baseline="0" dirty="0" smtClean="0">
                          <a:solidFill>
                            <a:schemeClr val="dk1"/>
                          </a:solidFill>
                          <a:latin typeface="+mn-lt"/>
                          <a:ea typeface="+mn-ea"/>
                          <a:cs typeface="+mn-cs"/>
                        </a:rPr>
                        <a:t>     services</a:t>
                      </a:r>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smtClean="0"/>
                        <a:t>60% (44) strongly / tend to agree</a:t>
                      </a:r>
                      <a:endParaRPr lang="en-GB" sz="1100" dirty="0" smtClean="0"/>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stakeholders  (73)</a:t>
                      </a:r>
                      <a:endParaRPr lang="en-GB" sz="1100" i="1" baseline="0" dirty="0" smtClean="0"/>
                    </a:p>
                  </a:txBody>
                  <a:tcPr marT="468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4463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latin typeface="+mn-lt"/>
                          <a:ea typeface="+mn-ea"/>
                          <a:cs typeface="+mn-cs"/>
                        </a:rPr>
                        <a:t>Would you say that the amount of monitoring the CCG carries out on the quality of your services is too much, too little or about right?</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i="0" baseline="0" smtClean="0"/>
                        <a:t>100% (5) about right</a:t>
                      </a:r>
                      <a:endParaRPr lang="en-GB" sz="110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NHS providers  (5)</a:t>
                      </a:r>
                      <a:endParaRPr lang="en-GB" sz="1100" i="1" baseline="0" dirty="0" smtClean="0"/>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0">
                <a:tc>
                  <a:txBody>
                    <a:bodyPr/>
                    <a:lstStyle/>
                    <a:p>
                      <a:pPr marL="0" indent="0" algn="l" defTabSz="914400" rtl="0" eaLnBrk="1" latinLnBrk="0" hangingPunct="1">
                        <a:buFont typeface="+mj-lt"/>
                        <a:buNone/>
                      </a:pPr>
                      <a:r>
                        <a:rPr lang="en-GB" sz="1200" kern="1200" baseline="0" dirty="0" smtClean="0">
                          <a:solidFill>
                            <a:schemeClr val="dk1"/>
                          </a:solidFill>
                          <a:latin typeface="+mn-lt"/>
                          <a:ea typeface="+mn-ea"/>
                          <a:cs typeface="+mn-cs"/>
                        </a:rPr>
                        <a:t>To what extent do you agree or disagree with the following statement…?</a:t>
                      </a:r>
                    </a:p>
                    <a:p>
                      <a:pPr marL="0" indent="0" algn="l" defTabSz="914400" rtl="0" eaLnBrk="1" latinLnBrk="0" hangingPunct="1">
                        <a:buFont typeface="+mj-lt"/>
                        <a:buNone/>
                      </a:pPr>
                      <a:endParaRPr lang="en-GB" sz="1200" kern="1200" baseline="0" dirty="0" smtClean="0">
                        <a:solidFill>
                          <a:schemeClr val="dk1"/>
                        </a:solidFill>
                        <a:latin typeface="+mn-lt"/>
                        <a:ea typeface="+mn-ea"/>
                        <a:cs typeface="+mn-cs"/>
                      </a:endParaRPr>
                    </a:p>
                    <a:p>
                      <a:pPr marL="0" indent="0" algn="l" defTabSz="914400" rtl="0" eaLnBrk="1" latinLnBrk="0" hangingPunct="1">
                        <a:buFont typeface="+mj-lt"/>
                        <a:buNone/>
                      </a:pPr>
                      <a:r>
                        <a:rPr lang="en-GB" sz="1200" kern="1200" baseline="0" dirty="0" smtClean="0">
                          <a:solidFill>
                            <a:schemeClr val="dk1"/>
                          </a:solidFill>
                          <a:latin typeface="+mn-lt"/>
                          <a:ea typeface="+mn-ea"/>
                          <a:cs typeface="+mn-cs"/>
                        </a:rPr>
                        <a:t>When there is an issue with the quality of services, the response of the CCG is proportionate and fair</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smtClean="0"/>
                        <a:t>100% (5) strongly / tend to agree</a:t>
                      </a:r>
                      <a:endParaRPr lang="en-GB" sz="1100" dirty="0" smtClean="0"/>
                    </a:p>
                  </a:txBody>
                  <a:tcPr marT="4320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t>All NHS providers  (5)</a:t>
                      </a:r>
                      <a:endParaRPr lang="en-GB" sz="1100" i="1" baseline="0" dirty="0" smtClean="0"/>
                    </a:p>
                  </a:txBody>
                  <a:tcPr marT="4320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r h="4463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latin typeface="+mn-lt"/>
                          <a:ea typeface="+mn-ea"/>
                          <a:cs typeface="+mn-cs"/>
                        </a:rPr>
                        <a:t>Overall, how involved, if at all, do you feel you have been in discussions about CCG’s plans for primary care co-commissioning?</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algn="l"/>
                      <a:r>
                        <a:rPr lang="en-GB" sz="1100" smtClean="0">
                          <a:solidFill>
                            <a:schemeClr val="tx1"/>
                          </a:solidFill>
                        </a:rPr>
                        <a:t>27% (15) very / fairly involved</a:t>
                      </a:r>
                      <a:endParaRPr lang="en-GB" sz="110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member practices (55)</a:t>
                      </a:r>
                      <a:endParaRPr lang="en-GB" sz="1100" i="1" baseline="0" dirty="0" smtClean="0">
                        <a:solidFill>
                          <a:schemeClr val="tx1"/>
                        </a:solidFill>
                      </a:endParaRP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bg1"/>
                    </a:solidFill>
                  </a:tcPr>
                </a:tc>
              </a:tr>
              <a:tr h="803423">
                <a:tc>
                  <a:txBody>
                    <a:bodyPr/>
                    <a:lstStyle/>
                    <a:p>
                      <a:pPr marL="0" indent="0" algn="l" defTabSz="914400" rtl="0" eaLnBrk="1" latinLnBrk="0" hangingPunct="1">
                        <a:buFont typeface="+mj-lt"/>
                        <a:buNone/>
                      </a:pPr>
                      <a:r>
                        <a:rPr lang="en-GB" sz="1200" kern="1200" baseline="0" dirty="0" smtClean="0">
                          <a:solidFill>
                            <a:schemeClr val="dk1"/>
                          </a:solidFill>
                          <a:latin typeface="+mn-lt"/>
                          <a:ea typeface="+mn-ea"/>
                          <a:cs typeface="+mn-cs"/>
                        </a:rPr>
                        <a:t>And how confident are you, if at all, that the CCG is taking the necessary steps to prepare for primary care co-commissioning? This may include amending the CCG’s constitution, terms of reference for committees or conflict of interest policies, or any other changes required for the CCG to prepare for primary care co-commissioning</a:t>
                      </a:r>
                    </a:p>
                  </a:txBody>
                  <a:tcP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smtClean="0">
                          <a:solidFill>
                            <a:schemeClr val="tx1"/>
                          </a:solidFill>
                        </a:rPr>
                        <a:t>51% (28) very / fairly confident</a:t>
                      </a:r>
                      <a:endParaRPr lang="en-GB" sz="1100" dirty="0" smtClean="0">
                        <a:solidFill>
                          <a:schemeClr val="tx1"/>
                        </a:solidFill>
                      </a:endParaRPr>
                    </a:p>
                  </a:txBody>
                  <a:tcPr marT="4320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baseline="0" smtClean="0">
                          <a:solidFill>
                            <a:schemeClr val="tx1"/>
                          </a:solidFill>
                        </a:rPr>
                        <a:t>All member practices (55)</a:t>
                      </a:r>
                      <a:endParaRPr lang="en-GB" sz="1100" i="1" baseline="0" dirty="0" smtClean="0">
                        <a:solidFill>
                          <a:schemeClr val="tx1"/>
                        </a:solidFill>
                      </a:endParaRPr>
                    </a:p>
                  </a:txBody>
                  <a:tcPr marT="432000">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4" name="D_e477c73ef7e2d93f" hidden="1"/>
          <p:cNvGraphicFramePr/>
          <p:nvPr>
            <p:extLst>
              <p:ext uri="{D42A27DB-BD31-4B8C-83A1-F6EECF244321}">
                <p14:modId xmlns:p14="http://schemas.microsoft.com/office/powerpoint/2010/main" val="1529998648"/>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D_5f3f2349e50b9f38"/>
          <p:cNvSpPr txBox="1"/>
          <p:nvPr/>
        </p:nvSpPr>
        <p:spPr>
          <a:xfrm>
            <a:off x="136059" y="6093296"/>
            <a:ext cx="2646138" cy="184666"/>
          </a:xfrm>
          <a:prstGeom prst="rect">
            <a:avLst/>
          </a:prstGeom>
          <a:noFill/>
        </p:spPr>
        <p:txBody>
          <a:bodyPr wrap="square" lIns="0" tIns="0" rIns="0" bIns="0" rtlCol="0">
            <a:spAutoFit/>
          </a:bodyPr>
          <a:lstStyle/>
          <a:p>
            <a:pPr algn="l"/>
            <a:r>
              <a:rPr lang="en-GB" dirty="0" smtClean="0"/>
              <a:t>Sheffield CCG</a:t>
            </a:r>
          </a:p>
        </p:txBody>
      </p:sp>
      <p:sp>
        <p:nvSpPr>
          <p:cNvPr id="7" name="D_7bfe28807d9330e8"/>
          <p:cNvSpPr txBox="1"/>
          <p:nvPr/>
        </p:nvSpPr>
        <p:spPr>
          <a:xfrm>
            <a:off x="7056121" y="6093296"/>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spTree>
    <p:extLst>
      <p:ext uri="{BB962C8B-B14F-4D97-AF65-F5344CB8AC3E}">
        <p14:creationId xmlns:p14="http://schemas.microsoft.com/office/powerpoint/2010/main" val="32478921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412776"/>
            <a:ext cx="5637174" cy="475252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4: CCG comparisons</a:t>
            </a:r>
            <a:endParaRPr lang="en-GB" sz="2000" dirty="0"/>
          </a:p>
        </p:txBody>
      </p:sp>
      <p:sp>
        <p:nvSpPr>
          <p:cNvPr id="36" name="Rectangle 35"/>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47" name="D_ad11635b43deac35"/>
          <p:cNvGraphicFramePr/>
          <p:nvPr>
            <p:extLst>
              <p:ext uri="{D42A27DB-BD31-4B8C-83A1-F6EECF244321}">
                <p14:modId xmlns:p14="http://schemas.microsoft.com/office/powerpoint/2010/main" val="3186059269"/>
              </p:ext>
            </p:extLst>
          </p:nvPr>
        </p:nvGraphicFramePr>
        <p:xfrm>
          <a:off x="130926" y="4509120"/>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286600" y="4221088"/>
            <a:ext cx="5470106" cy="523220"/>
          </a:xfrm>
          <a:prstGeom prst="rect">
            <a:avLst/>
          </a:prstGeom>
          <a:noFill/>
        </p:spPr>
        <p:txBody>
          <a:bodyPr wrap="square" lIns="0" tIns="0" rIns="0" bIns="0" rtlCol="0">
            <a:spAutoFit/>
          </a:bodyPr>
          <a:lstStyle/>
          <a:p>
            <a:pPr algn="l"/>
            <a:r>
              <a:rPr lang="en-GB" b="1" dirty="0" smtClean="0"/>
              <a:t>Ability to raise concerns with the CCG</a:t>
            </a:r>
            <a:endParaRPr lang="en-GB" b="1" dirty="0"/>
          </a:p>
          <a:p>
            <a:pPr algn="l"/>
            <a:r>
              <a:rPr lang="en-GB" sz="1000" b="1" dirty="0" smtClean="0">
                <a:solidFill>
                  <a:schemeClr val="tx1">
                    <a:lumMod val="75000"/>
                    <a:lumOff val="25000"/>
                  </a:schemeClr>
                </a:solidFill>
              </a:rPr>
              <a:t>If I had concerns about the quality of local services I would feel able to raise my concerns with the CCG</a:t>
            </a:r>
            <a:endParaRPr lang="en-GB" sz="1800" b="1" dirty="0" smtClean="0">
              <a:solidFill>
                <a:schemeClr val="tx1">
                  <a:lumMod val="75000"/>
                  <a:lumOff val="25000"/>
                </a:schemeClr>
              </a:solidFill>
            </a:endParaRPr>
          </a:p>
        </p:txBody>
      </p:sp>
      <p:sp>
        <p:nvSpPr>
          <p:cNvPr id="50" name="TextBox 49"/>
          <p:cNvSpPr txBox="1"/>
          <p:nvPr/>
        </p:nvSpPr>
        <p:spPr>
          <a:xfrm>
            <a:off x="262116" y="4882392"/>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sp>
        <p:nvSpPr>
          <p:cNvPr id="54" name="Rectangle 53"/>
          <p:cNvSpPr/>
          <p:nvPr/>
        </p:nvSpPr>
        <p:spPr bwMode="auto">
          <a:xfrm>
            <a:off x="212192" y="3933056"/>
            <a:ext cx="5472000" cy="45719"/>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lang="en-GB" sz="1800" dirty="0">
              <a:solidFill>
                <a:schemeClr val="bg1"/>
              </a:solidFill>
            </a:endParaRPr>
          </a:p>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22" name="D_f4008e62193cac35"/>
          <p:cNvGraphicFramePr/>
          <p:nvPr>
            <p:extLst>
              <p:ext uri="{D42A27DB-BD31-4B8C-83A1-F6EECF244321}">
                <p14:modId xmlns:p14="http://schemas.microsoft.com/office/powerpoint/2010/main" val="3275430251"/>
              </p:ext>
            </p:extLst>
          </p:nvPr>
        </p:nvGraphicFramePr>
        <p:xfrm>
          <a:off x="84992" y="2292281"/>
          <a:ext cx="5688632" cy="1208637"/>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258296" y="1502913"/>
            <a:ext cx="5426504" cy="1089529"/>
          </a:xfrm>
          <a:prstGeom prst="rect">
            <a:avLst/>
          </a:prstGeom>
          <a:noFill/>
        </p:spPr>
        <p:txBody>
          <a:bodyPr wrap="square" lIns="0" tIns="0" rIns="0" bIns="0" rtlCol="0">
            <a:spAutoFit/>
          </a:bodyPr>
          <a:lstStyle/>
          <a:p>
            <a:pPr algn="l"/>
            <a:r>
              <a:rPr lang="en-GB" sz="1000" b="1" dirty="0">
                <a:solidFill>
                  <a:schemeClr val="tx1">
                    <a:lumMod val="75000"/>
                    <a:lumOff val="25000"/>
                  </a:schemeClr>
                </a:solidFill>
              </a:rPr>
              <a:t>To what extent do you agree or disagree with the following statements about the way in which the CCG monitors and </a:t>
            </a:r>
            <a:r>
              <a:rPr lang="en-GB" sz="1000" b="1" dirty="0" smtClean="0">
                <a:solidFill>
                  <a:schemeClr val="tx1">
                    <a:lumMod val="75000"/>
                    <a:lumOff val="25000"/>
                  </a:schemeClr>
                </a:solidFill>
              </a:rPr>
              <a:t>reviews </a:t>
            </a:r>
            <a:r>
              <a:rPr lang="en-GB" sz="1000" b="1" dirty="0">
                <a:solidFill>
                  <a:schemeClr val="tx1">
                    <a:lumMod val="75000"/>
                    <a:lumOff val="25000"/>
                  </a:schemeClr>
                </a:solidFill>
              </a:rPr>
              <a:t>the quality of commissioned </a:t>
            </a:r>
            <a:r>
              <a:rPr lang="en-GB" sz="1000" b="1" dirty="0" smtClean="0">
                <a:solidFill>
                  <a:schemeClr val="tx1">
                    <a:lumMod val="75000"/>
                    <a:lumOff val="25000"/>
                  </a:schemeClr>
                </a:solidFill>
              </a:rPr>
              <a:t>services…?</a:t>
            </a:r>
            <a:endParaRPr lang="en-GB" sz="1000" b="1" dirty="0">
              <a:solidFill>
                <a:schemeClr val="tx1">
                  <a:lumMod val="75000"/>
                  <a:lumOff val="25000"/>
                </a:schemeClr>
              </a:solidFill>
            </a:endParaRPr>
          </a:p>
          <a:p>
            <a:pPr algn="l"/>
            <a:endParaRPr lang="en-GB" b="1" dirty="0"/>
          </a:p>
          <a:p>
            <a:pPr algn="l"/>
            <a:r>
              <a:rPr lang="en-GB" b="1" dirty="0" smtClean="0"/>
              <a:t>Confidence in monitoring of services</a:t>
            </a:r>
          </a:p>
          <a:p>
            <a:pPr algn="l"/>
            <a:r>
              <a:rPr lang="en-GB" sz="1000" b="1" dirty="0" smtClean="0">
                <a:solidFill>
                  <a:schemeClr val="tx1">
                    <a:lumMod val="75000"/>
                    <a:lumOff val="25000"/>
                  </a:schemeClr>
                </a:solidFill>
              </a:rPr>
              <a:t>I have confidence that the CCG effectively monitors the quality of the services it commissions</a:t>
            </a:r>
            <a:endParaRPr lang="en-GB" sz="1800" b="1" dirty="0" smtClean="0">
              <a:solidFill>
                <a:schemeClr val="tx1">
                  <a:lumMod val="75000"/>
                  <a:lumOff val="25000"/>
                </a:schemeClr>
              </a:solidFill>
            </a:endParaRPr>
          </a:p>
        </p:txBody>
      </p:sp>
      <p:sp>
        <p:nvSpPr>
          <p:cNvPr id="30" name="TextBox 29"/>
          <p:cNvSpPr txBox="1"/>
          <p:nvPr/>
        </p:nvSpPr>
        <p:spPr>
          <a:xfrm>
            <a:off x="236497" y="2646019"/>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287ab80bf49d8c35"/>
          <p:cNvGraphicFramePr>
            <a:graphicFrameLocks noGrp="1"/>
          </p:cNvGraphicFramePr>
          <p:nvPr>
            <p:extLst>
              <p:ext uri="{D42A27DB-BD31-4B8C-83A1-F6EECF244321}">
                <p14:modId xmlns:p14="http://schemas.microsoft.com/office/powerpoint/2010/main" val="118049668"/>
              </p:ext>
            </p:extLst>
          </p:nvPr>
        </p:nvGraphicFramePr>
        <p:xfrm>
          <a:off x="222832" y="3509204"/>
          <a:ext cx="5450721" cy="315840"/>
        </p:xfrm>
        <a:graphic>
          <a:graphicData uri="http://schemas.openxmlformats.org/drawingml/2006/table">
            <a:tbl>
              <a:tblPr firstRow="1" bandRow="1">
                <a:tableStyleId>{5C22544A-7EE6-4342-B048-85BDC9FD1C3A}</a:tableStyleId>
              </a:tblPr>
              <a:tblGrid>
                <a:gridCol w="686513"/>
                <a:gridCol w="864096"/>
                <a:gridCol w="975028"/>
                <a:gridCol w="1196419"/>
                <a:gridCol w="864096"/>
                <a:gridCol w="864569"/>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r>
                        <a:rPr lang="en-GB" sz="800" b="1" dirty="0" smtClean="0">
                          <a:solidFill>
                            <a:schemeClr val="tx1"/>
                          </a:solidFill>
                        </a:rPr>
                        <a:t>Base</a:t>
                      </a:r>
                      <a:r>
                        <a:rPr lang="en-GB" sz="800" b="1" baseline="0" dirty="0" smtClean="0">
                          <a:solidFill>
                            <a:schemeClr val="tx1"/>
                          </a:solidFill>
                        </a:rPr>
                        <a:t> 2014:</a:t>
                      </a:r>
                      <a:endParaRPr lang="en-GB" sz="800" b="1" dirty="0" smtClean="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graphicFrame>
        <p:nvGraphicFramePr>
          <p:cNvPr id="44" name="D_571050ea3c72ac35"/>
          <p:cNvGraphicFramePr>
            <a:graphicFrameLocks noGrp="1"/>
          </p:cNvGraphicFramePr>
          <p:nvPr>
            <p:extLst>
              <p:ext uri="{D42A27DB-BD31-4B8C-83A1-F6EECF244321}">
                <p14:modId xmlns:p14="http://schemas.microsoft.com/office/powerpoint/2010/main" val="3606866389"/>
              </p:ext>
            </p:extLst>
          </p:nvPr>
        </p:nvGraphicFramePr>
        <p:xfrm>
          <a:off x="246119" y="5788489"/>
          <a:ext cx="5450721" cy="315840"/>
        </p:xfrm>
        <a:graphic>
          <a:graphicData uri="http://schemas.openxmlformats.org/drawingml/2006/table">
            <a:tbl>
              <a:tblPr firstRow="1" bandRow="1">
                <a:tableStyleId>{5C22544A-7EE6-4342-B048-85BDC9FD1C3A}</a:tableStyleId>
              </a:tblPr>
              <a:tblGrid>
                <a:gridCol w="686513"/>
                <a:gridCol w="864096"/>
                <a:gridCol w="975028"/>
                <a:gridCol w="1317148"/>
                <a:gridCol w="864096"/>
                <a:gridCol w="743840"/>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r>
                        <a:rPr lang="en-GB" sz="800" b="1" dirty="0" smtClean="0">
                          <a:solidFill>
                            <a:schemeClr val="tx1"/>
                          </a:solidFill>
                        </a:rPr>
                        <a:t>Base</a:t>
                      </a:r>
                      <a:r>
                        <a:rPr lang="en-GB" sz="800" b="1" baseline="0" dirty="0" smtClean="0">
                          <a:solidFill>
                            <a:schemeClr val="tx1"/>
                          </a:solidFill>
                        </a:rPr>
                        <a:t> 2014:</a:t>
                      </a:r>
                      <a:endParaRPr lang="en-GB" sz="800" b="1" dirty="0" smtClean="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3" name="D_5f3f2349e50b9f38"/>
          <p:cNvSpPr txBox="1"/>
          <p:nvPr/>
        </p:nvSpPr>
        <p:spPr>
          <a:xfrm>
            <a:off x="136059" y="6165304"/>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56645989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6" name="D_a017c5c10487edc3"/>
          <p:cNvSpPr txBox="1">
            <a:spLocks/>
          </p:cNvSpPr>
          <p:nvPr/>
        </p:nvSpPr>
        <p:spPr bwMode="gray">
          <a:xfrm>
            <a:off x="6277878" y="4098434"/>
            <a:ext cx="3384240" cy="2041305"/>
          </a:xfrm>
          <a:prstGeom prst="rect">
            <a:avLst/>
          </a:prstGeom>
        </p:spPr>
        <p:txBody>
          <a:bodyPr vert="horz" lIns="0" tIns="0" rIns="0" bIns="0" rtlCol="0">
            <a:noAutofit/>
          </a:bodyPr>
          <a:lstStyle>
            <a:lvl1pPr marL="180975" indent="-180975"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ea typeface="+mn-ea"/>
                <a:cs typeface="+mn-cs"/>
              </a:defRPr>
            </a:lvl1pPr>
            <a:lvl2pPr marL="452438" indent="-185738" algn="l" rtl="0" eaLnBrk="1" fontAlgn="base" hangingPunct="1">
              <a:spcBef>
                <a:spcPts val="600"/>
              </a:spcBef>
              <a:spcAft>
                <a:spcPct val="0"/>
              </a:spcAft>
              <a:buClr>
                <a:schemeClr val="tx1"/>
              </a:buClr>
              <a:buFont typeface="Arial" pitchFamily="34" charset="0"/>
              <a:buChar char="-"/>
              <a:defRPr sz="1800" baseline="0">
                <a:solidFill>
                  <a:srgbClr val="424242"/>
                </a:solidFill>
                <a:latin typeface="+mn-lt"/>
              </a:defRPr>
            </a:lvl2pPr>
            <a:lvl3pPr marL="801688" indent="-228600" algn="l" rtl="0" eaLnBrk="1" fontAlgn="base" hangingPunct="1">
              <a:spcBef>
                <a:spcPts val="600"/>
              </a:spcBef>
              <a:spcAft>
                <a:spcPct val="0"/>
              </a:spcAft>
              <a:buClr>
                <a:schemeClr val="tx1"/>
              </a:buClr>
              <a:buFont typeface="Arial" pitchFamily="34" charset="0"/>
              <a:buChar char="•"/>
              <a:defRPr sz="1600" baseline="0">
                <a:solidFill>
                  <a:srgbClr val="424242"/>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spcAft>
                <a:spcPts val="600"/>
              </a:spcAft>
            </a:pPr>
            <a:r>
              <a:rPr lang="en-GB" sz="1200" kern="0" dirty="0" smtClean="0">
                <a:solidFill>
                  <a:schemeClr val="tx1"/>
                </a:solidFill>
              </a:rPr>
              <a:t>The majority of stakeholders agree they would feel able to raise any concerns about the quality of services with the CCG.</a:t>
            </a:r>
            <a:endParaRPr lang="en-GB" sz="1200" kern="0" dirty="0"/>
          </a:p>
        </p:txBody>
      </p:sp>
      <p:sp>
        <p:nvSpPr>
          <p:cNvPr id="33" name="D_4de41686db02ac35"/>
          <p:cNvSpPr>
            <a:spLocks noGrp="1"/>
          </p:cNvSpPr>
          <p:nvPr>
            <p:ph sz="quarter" idx="10"/>
          </p:nvPr>
        </p:nvSpPr>
        <p:spPr bwMode="gray">
          <a:xfrm>
            <a:off x="6249144" y="1577430"/>
            <a:ext cx="3384240" cy="2041305"/>
          </a:xfrm>
        </p:spPr>
        <p:txBody>
          <a:bodyPr/>
          <a:lstStyle/>
          <a:p>
            <a:pPr>
              <a:spcAft>
                <a:spcPts val="600"/>
              </a:spcAft>
            </a:pPr>
            <a:r>
              <a:rPr lang="en-GB" sz="1200" dirty="0" smtClean="0">
                <a:solidFill>
                  <a:schemeClr val="tx1"/>
                </a:solidFill>
              </a:rPr>
              <a:t>Around half of stakeholders are confident that the CCG effectively monitors the quality of services it commissions.</a:t>
            </a:r>
            <a:endParaRPr lang="en-GB" sz="1200" dirty="0"/>
          </a:p>
        </p:txBody>
      </p:sp>
      <p:graphicFrame>
        <p:nvGraphicFramePr>
          <p:cNvPr id="28" name="D_11325b3c83cf9dcf_CalcTable"/>
          <p:cNvGraphicFramePr>
            <a:graphicFrameLocks noGrp="1"/>
          </p:cNvGraphicFramePr>
          <p:nvPr>
            <p:extLst>
              <p:ext uri="{D42A27DB-BD31-4B8C-83A1-F6EECF244321}">
                <p14:modId xmlns:p14="http://schemas.microsoft.com/office/powerpoint/2010/main" val="3457782837"/>
              </p:ext>
            </p:extLst>
          </p:nvPr>
        </p:nvGraphicFramePr>
        <p:xfrm>
          <a:off x="6155928" y="2220369"/>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lower than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1" name="D_f6e77370d2995fff_CalcTable"/>
          <p:cNvGraphicFramePr>
            <a:graphicFrameLocks noGrp="1"/>
          </p:cNvGraphicFramePr>
          <p:nvPr>
            <p:extLst>
              <p:ext uri="{D42A27DB-BD31-4B8C-83A1-F6EECF244321}">
                <p14:modId xmlns:p14="http://schemas.microsoft.com/office/powerpoint/2010/main" val="945663154"/>
              </p:ext>
            </p:extLst>
          </p:nvPr>
        </p:nvGraphicFramePr>
        <p:xfrm>
          <a:off x="6167523" y="5034538"/>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2" name="D_11325b3c83cf9dcf" hidden="1"/>
          <p:cNvGraphicFramePr/>
          <p:nvPr>
            <p:extLst>
              <p:ext uri="{D42A27DB-BD31-4B8C-83A1-F6EECF244321}">
                <p14:modId xmlns:p14="http://schemas.microsoft.com/office/powerpoint/2010/main" val="3048455174"/>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8" name="D_f6e77370d2995fff" hidden="1"/>
          <p:cNvGraphicFramePr/>
          <p:nvPr>
            <p:extLst>
              <p:ext uri="{D42A27DB-BD31-4B8C-83A1-F6EECF244321}">
                <p14:modId xmlns:p14="http://schemas.microsoft.com/office/powerpoint/2010/main" val="3586732223"/>
              </p:ext>
            </p:extLst>
          </p:nvPr>
        </p:nvGraphicFramePr>
        <p:xfrm>
          <a:off x="4234283" y="441167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43155560"/>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40" name="Oval 39"/>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1" name="Oval 40"/>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2" name="Oval 41"/>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45" name="Oval 44"/>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4779711" y="5005503"/>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8929445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0" y="844218"/>
            <a:ext cx="9906000" cy="553710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white">
          <a:xfrm>
            <a:off x="156655" y="1571048"/>
            <a:ext cx="5637174" cy="229000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2" name="Title 1"/>
          <p:cNvSpPr>
            <a:spLocks noGrp="1"/>
          </p:cNvSpPr>
          <p:nvPr>
            <p:ph type="title"/>
          </p:nvPr>
        </p:nvSpPr>
        <p:spPr bwMode="gray"/>
        <p:txBody>
          <a:bodyPr/>
          <a:lstStyle/>
          <a:p>
            <a:r>
              <a:rPr lang="en-GB" sz="2000" dirty="0" smtClean="0"/>
              <a:t>Domain 4: CCG comparisons</a:t>
            </a:r>
            <a:endParaRPr lang="en-GB" sz="2000" dirty="0"/>
          </a:p>
        </p:txBody>
      </p:sp>
      <p:sp>
        <p:nvSpPr>
          <p:cNvPr id="36" name="Rectangle 35"/>
          <p:cNvSpPr/>
          <p:nvPr/>
        </p:nvSpPr>
        <p:spPr bwMode="gray">
          <a:xfrm>
            <a:off x="6010807" y="836711"/>
            <a:ext cx="3895193" cy="554461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37" name="D_f99c15224fc2dfe6"/>
          <p:cNvSpPr>
            <a:spLocks noGrp="1"/>
          </p:cNvSpPr>
          <p:nvPr>
            <p:ph sz="quarter" idx="10"/>
          </p:nvPr>
        </p:nvSpPr>
        <p:spPr bwMode="gray">
          <a:xfrm>
            <a:off x="6249144" y="1577430"/>
            <a:ext cx="3384240" cy="4279607"/>
          </a:xfrm>
        </p:spPr>
        <p:txBody>
          <a:bodyPr/>
          <a:lstStyle/>
          <a:p>
            <a:pPr>
              <a:spcAft>
                <a:spcPts val="600"/>
              </a:spcAft>
            </a:pPr>
            <a:r>
              <a:rPr lang="en-GB" sz="1200" dirty="0" smtClean="0">
                <a:solidFill>
                  <a:schemeClr val="tx1"/>
                </a:solidFill>
              </a:rPr>
              <a:t>The majority of stakeholders are confident that the CCG would act on feedback it received about the quality of services.</a:t>
            </a:r>
          </a:p>
          <a:p>
            <a:pPr>
              <a:spcAft>
                <a:spcPts val="600"/>
              </a:spcAft>
            </a:pPr>
            <a:endParaRPr lang="en-GB" sz="1200" dirty="0"/>
          </a:p>
        </p:txBody>
      </p:sp>
      <p:graphicFrame>
        <p:nvGraphicFramePr>
          <p:cNvPr id="22" name="D_85c6fd8d0855dfe6"/>
          <p:cNvGraphicFramePr/>
          <p:nvPr>
            <p:extLst>
              <p:ext uri="{D42A27DB-BD31-4B8C-83A1-F6EECF244321}">
                <p14:modId xmlns:p14="http://schemas.microsoft.com/office/powerpoint/2010/main" val="1639407919"/>
              </p:ext>
            </p:extLst>
          </p:nvPr>
        </p:nvGraphicFramePr>
        <p:xfrm>
          <a:off x="114387" y="2183737"/>
          <a:ext cx="5688632" cy="1208637"/>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258296" y="1618526"/>
            <a:ext cx="5426504" cy="935641"/>
          </a:xfrm>
          <a:prstGeom prst="rect">
            <a:avLst/>
          </a:prstGeom>
          <a:noFill/>
        </p:spPr>
        <p:txBody>
          <a:bodyPr wrap="square" lIns="0" tIns="0" rIns="0" bIns="0" rtlCol="0">
            <a:spAutoFit/>
          </a:bodyPr>
          <a:lstStyle/>
          <a:p>
            <a:pPr algn="l"/>
            <a:r>
              <a:rPr lang="en-GB" sz="1000" b="1" dirty="0">
                <a:solidFill>
                  <a:schemeClr val="tx1">
                    <a:lumMod val="75000"/>
                    <a:lumOff val="25000"/>
                  </a:schemeClr>
                </a:solidFill>
              </a:rPr>
              <a:t>To what extent do you agree or disagree with the following statements about the way in which the CCG monitors and </a:t>
            </a:r>
            <a:r>
              <a:rPr lang="en-GB" sz="1000" b="1" dirty="0" smtClean="0">
                <a:solidFill>
                  <a:schemeClr val="tx1">
                    <a:lumMod val="75000"/>
                    <a:lumOff val="25000"/>
                  </a:schemeClr>
                </a:solidFill>
              </a:rPr>
              <a:t>reviews </a:t>
            </a:r>
            <a:r>
              <a:rPr lang="en-GB" sz="1000" b="1" dirty="0">
                <a:solidFill>
                  <a:schemeClr val="tx1">
                    <a:lumMod val="75000"/>
                    <a:lumOff val="25000"/>
                  </a:schemeClr>
                </a:solidFill>
              </a:rPr>
              <a:t>the quality of commissioned </a:t>
            </a:r>
            <a:r>
              <a:rPr lang="en-GB" sz="1000" b="1" dirty="0" smtClean="0">
                <a:solidFill>
                  <a:schemeClr val="tx1">
                    <a:lumMod val="75000"/>
                    <a:lumOff val="25000"/>
                  </a:schemeClr>
                </a:solidFill>
              </a:rPr>
              <a:t>services…?</a:t>
            </a:r>
            <a:endParaRPr lang="en-GB" sz="1000" b="1" dirty="0">
              <a:solidFill>
                <a:schemeClr val="tx1">
                  <a:lumMod val="75000"/>
                  <a:lumOff val="25000"/>
                </a:schemeClr>
              </a:solidFill>
            </a:endParaRPr>
          </a:p>
          <a:p>
            <a:pPr algn="l"/>
            <a:endParaRPr lang="en-GB" b="1" dirty="0" smtClean="0"/>
          </a:p>
          <a:p>
            <a:pPr algn="l"/>
            <a:r>
              <a:rPr lang="en-GB" b="1" dirty="0" smtClean="0"/>
              <a:t>Confidence in CCG to act on feedback</a:t>
            </a:r>
          </a:p>
          <a:p>
            <a:pPr algn="l"/>
            <a:r>
              <a:rPr lang="en-GB" sz="1000" b="1" dirty="0">
                <a:solidFill>
                  <a:schemeClr val="tx1">
                    <a:lumMod val="75000"/>
                    <a:lumOff val="25000"/>
                  </a:schemeClr>
                </a:solidFill>
              </a:rPr>
              <a:t>I have confidence in the CCG to act on feedback it </a:t>
            </a:r>
            <a:r>
              <a:rPr lang="en-GB" sz="1000" b="1" dirty="0" smtClean="0">
                <a:solidFill>
                  <a:schemeClr val="tx1">
                    <a:lumMod val="75000"/>
                    <a:lumOff val="25000"/>
                  </a:schemeClr>
                </a:solidFill>
              </a:rPr>
              <a:t>receives </a:t>
            </a:r>
            <a:r>
              <a:rPr lang="en-GB" sz="1000" b="1" dirty="0">
                <a:solidFill>
                  <a:schemeClr val="tx1">
                    <a:lumMod val="75000"/>
                    <a:lumOff val="25000"/>
                  </a:schemeClr>
                </a:solidFill>
              </a:rPr>
              <a:t>about the quality of services</a:t>
            </a:r>
          </a:p>
        </p:txBody>
      </p:sp>
      <p:sp>
        <p:nvSpPr>
          <p:cNvPr id="30" name="TextBox 29"/>
          <p:cNvSpPr txBox="1"/>
          <p:nvPr/>
        </p:nvSpPr>
        <p:spPr>
          <a:xfrm>
            <a:off x="245451" y="2656411"/>
            <a:ext cx="5426504" cy="123111"/>
          </a:xfrm>
          <a:prstGeom prst="rect">
            <a:avLst/>
          </a:prstGeom>
          <a:noFill/>
        </p:spPr>
        <p:txBody>
          <a:bodyPr wrap="square" lIns="0" tIns="0" rIns="0" bIns="0" rtlCol="0">
            <a:spAutoFit/>
          </a:bodyPr>
          <a:lstStyle/>
          <a:p>
            <a:pPr algn="l"/>
            <a:r>
              <a:rPr lang="en-GB" sz="800" i="1" dirty="0" smtClean="0"/>
              <a:t>Percentage of stakeholders saying strongly agree / tend to agree</a:t>
            </a:r>
            <a:endParaRPr lang="en-GB" sz="1400" i="1" dirty="0" smtClean="0"/>
          </a:p>
        </p:txBody>
      </p:sp>
      <p:graphicFrame>
        <p:nvGraphicFramePr>
          <p:cNvPr id="43" name="D_17f284f1e47edfe6"/>
          <p:cNvGraphicFramePr>
            <a:graphicFrameLocks noGrp="1"/>
          </p:cNvGraphicFramePr>
          <p:nvPr>
            <p:extLst>
              <p:ext uri="{D42A27DB-BD31-4B8C-83A1-F6EECF244321}">
                <p14:modId xmlns:p14="http://schemas.microsoft.com/office/powerpoint/2010/main" val="1619784688"/>
              </p:ext>
            </p:extLst>
          </p:nvPr>
        </p:nvGraphicFramePr>
        <p:xfrm>
          <a:off x="222703" y="3454852"/>
          <a:ext cx="5450721" cy="315840"/>
        </p:xfrm>
        <a:graphic>
          <a:graphicData uri="http://schemas.openxmlformats.org/drawingml/2006/table">
            <a:tbl>
              <a:tblPr firstRow="1" bandRow="1">
                <a:tableStyleId>{5C22544A-7EE6-4342-B048-85BDC9FD1C3A}</a:tableStyleId>
              </a:tblPr>
              <a:tblGrid>
                <a:gridCol w="686513"/>
                <a:gridCol w="864096"/>
                <a:gridCol w="975028"/>
                <a:gridCol w="1268556"/>
                <a:gridCol w="864096"/>
                <a:gridCol w="792432"/>
              </a:tblGrid>
              <a:tr h="124629">
                <a:tc>
                  <a:txBody>
                    <a:bodyPr/>
                    <a:lstStyle/>
                    <a:p>
                      <a:r>
                        <a:rPr lang="en-GB" sz="800" dirty="0" smtClean="0">
                          <a:solidFill>
                            <a:schemeClr val="tx1"/>
                          </a:solidFill>
                        </a:rPr>
                        <a:t>Base 2015:</a:t>
                      </a: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baseline="0" smtClean="0">
                          <a:solidFill>
                            <a:schemeClr val="tx1"/>
                          </a:solidFill>
                          <a:latin typeface="Arial"/>
                        </a:rPr>
                        <a:t>(73)</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a:t>
                      </a:r>
                      <a:r>
                        <a:rPr lang="en-GB" sz="800" b="1" i="0" u="none" baseline="0" dirty="0" smtClean="0">
                          <a:solidFill>
                            <a:schemeClr val="tx1"/>
                          </a:solidFill>
                          <a:latin typeface="Arial"/>
                        </a:rPr>
                        <a:t> CCG cluster:</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(926)</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r h="124629">
                <a:tc>
                  <a:txBody>
                    <a:bodyPr/>
                    <a:lstStyle/>
                    <a:p>
                      <a:r>
                        <a:rPr lang="en-GB" sz="800" b="1" dirty="0" smtClean="0">
                          <a:solidFill>
                            <a:schemeClr val="tx1"/>
                          </a:solidFill>
                        </a:rPr>
                        <a:t>Base</a:t>
                      </a:r>
                      <a:r>
                        <a:rPr lang="en-GB" sz="800" b="1" baseline="0" dirty="0" smtClean="0">
                          <a:solidFill>
                            <a:schemeClr val="tx1"/>
                          </a:solidFill>
                        </a:rPr>
                        <a:t> 2014:</a:t>
                      </a:r>
                      <a:endParaRPr lang="en-GB" sz="800" b="1" dirty="0" smtClean="0">
                        <a:solidFill>
                          <a:schemeClr val="tx1"/>
                        </a:solidFill>
                      </a:endParaRPr>
                    </a:p>
                  </a:txBody>
                  <a:tcPr marL="36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r>
                        <a:rPr lang="en-GB" sz="800" b="0" dirty="0" smtClean="0">
                          <a:solidFill>
                            <a:schemeClr val="tx1"/>
                          </a:solidFill>
                        </a:rPr>
                        <a:t>All</a:t>
                      </a:r>
                      <a:r>
                        <a:rPr lang="en-GB" sz="800" b="0" baseline="0" dirty="0" smtClean="0">
                          <a:solidFill>
                            <a:schemeClr val="tx1"/>
                          </a:solidFill>
                        </a:rPr>
                        <a:t> stakeholders</a:t>
                      </a:r>
                      <a:endParaRPr lang="en-GB" sz="800" b="0" dirty="0">
                        <a:solidFill>
                          <a:schemeClr val="tx1"/>
                        </a:solidFill>
                      </a:endParaRPr>
                    </a:p>
                  </a:txBody>
                  <a:tcPr marL="18000" marR="18000" marT="18000" marB="1800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(71)</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u="none" dirty="0" smtClean="0">
                          <a:solidFill>
                            <a:schemeClr val="tx1"/>
                          </a:solidFill>
                          <a:latin typeface="Arial"/>
                        </a:rPr>
                        <a:t>Base national average:</a:t>
                      </a:r>
                      <a:endParaRPr lang="en-GB" sz="800" b="1"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dirty="0" smtClean="0">
                          <a:solidFill>
                            <a:schemeClr val="tx1"/>
                          </a:solidFill>
                          <a:latin typeface="Arial"/>
                        </a:rPr>
                        <a:t>All stakeholders</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u="none" smtClean="0">
                          <a:solidFill>
                            <a:schemeClr val="tx1"/>
                          </a:solidFill>
                          <a:latin typeface="Arial"/>
                        </a:rPr>
                        <a:t>(8472)</a:t>
                      </a:r>
                      <a:endParaRPr lang="en-GB" sz="800" b="0" i="0" u="none" dirty="0">
                        <a:solidFill>
                          <a:schemeClr val="tx1"/>
                        </a:solidFill>
                        <a:latin typeface="Arial"/>
                      </a:endParaRPr>
                    </a:p>
                  </a:txBody>
                  <a:tcPr marL="18000" marR="18000" marT="18000" marB="18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CD8DC"/>
                    </a:solidFill>
                  </a:tcPr>
                </a:tc>
              </a:tr>
            </a:tbl>
          </a:graphicData>
        </a:graphic>
      </p:graphicFrame>
      <p:sp>
        <p:nvSpPr>
          <p:cNvPr id="24" name="TextBox 23"/>
          <p:cNvSpPr txBox="1"/>
          <p:nvPr/>
        </p:nvSpPr>
        <p:spPr>
          <a:xfrm>
            <a:off x="2468724" y="6453336"/>
            <a:ext cx="4968552" cy="153888"/>
          </a:xfrm>
          <a:prstGeom prst="rect">
            <a:avLst/>
          </a:prstGeom>
          <a:noFill/>
        </p:spPr>
        <p:txBody>
          <a:bodyPr wrap="square" lIns="0" tIns="0" rIns="0" bIns="0" rtlCol="0">
            <a:spAutoFit/>
          </a:bodyPr>
          <a:lstStyle/>
          <a:p>
            <a:pPr algn="ctr"/>
            <a:r>
              <a:rPr lang="en-GB" sz="1000" dirty="0" smtClean="0"/>
              <a:t>All comparisons are indicative only and do not imply statistical significance</a:t>
            </a:r>
          </a:p>
        </p:txBody>
      </p:sp>
      <p:sp>
        <p:nvSpPr>
          <p:cNvPr id="19" name="D_5f3f2349e50b9f38"/>
          <p:cNvSpPr txBox="1"/>
          <p:nvPr/>
        </p:nvSpPr>
        <p:spPr>
          <a:xfrm>
            <a:off x="136059" y="6165304"/>
            <a:ext cx="2646138" cy="153888"/>
          </a:xfrm>
          <a:prstGeom prst="rect">
            <a:avLst/>
          </a:prstGeom>
          <a:noFill/>
        </p:spPr>
        <p:txBody>
          <a:bodyPr wrap="square" lIns="0" tIns="0" rIns="0" bIns="0" rtlCol="0">
            <a:spAutoFit/>
          </a:bodyPr>
          <a:lstStyle/>
          <a:p>
            <a:pPr algn="l"/>
            <a:r>
              <a:rPr lang="en-GB" sz="1000" dirty="0" smtClean="0"/>
              <a:t>Sheffield CCG</a:t>
            </a:r>
            <a:endParaRPr lang="en-GB" dirty="0" smtClean="0"/>
          </a:p>
        </p:txBody>
      </p:sp>
      <p:sp>
        <p:nvSpPr>
          <p:cNvPr id="25"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417559278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D_132dae0e0cae5c0f_CalcTable"/>
          <p:cNvGraphicFramePr>
            <a:graphicFrameLocks noGrp="1"/>
          </p:cNvGraphicFramePr>
          <p:nvPr>
            <p:extLst>
              <p:ext uri="{D42A27DB-BD31-4B8C-83A1-F6EECF244321}">
                <p14:modId xmlns:p14="http://schemas.microsoft.com/office/powerpoint/2010/main" val="298782162"/>
              </p:ext>
            </p:extLst>
          </p:nvPr>
        </p:nvGraphicFramePr>
        <p:xfrm>
          <a:off x="6155928" y="2436393"/>
          <a:ext cx="3518024" cy="1064615"/>
        </p:xfrm>
        <a:graphic>
          <a:graphicData uri="http://schemas.openxmlformats.org/drawingml/2006/table">
            <a:tbl>
              <a:tblPr firstRow="1" bandRow="1">
                <a:tableStyleId>{5C22544A-7EE6-4342-B048-85BDC9FD1C3A}</a:tableStyleId>
              </a:tblPr>
              <a:tblGrid>
                <a:gridCol w="3518024"/>
              </a:tblGrid>
              <a:tr h="1064615">
                <a:tc>
                  <a:txBody>
                    <a:bodyPr/>
                    <a:lstStyle/>
                    <a:p>
                      <a:pPr marL="171450" indent="-171450">
                        <a:buFont typeface="Arial" panose="020B0604020202020204" pitchFamily="34" charset="0"/>
                        <a:buChar char="•"/>
                      </a:pPr>
                      <a:r>
                        <a:rPr lang="en-GB" sz="1200" b="0" smtClean="0">
                          <a:solidFill>
                            <a:schemeClr val="tx1"/>
                          </a:solidFill>
                        </a:rPr>
                        <a:t>This is about the same as the finding for CCGs overall.</a:t>
                      </a:r>
                      <a:endParaRPr lang="en-GB"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31" name="D_132dae0e0cae5c0f" hidden="1"/>
          <p:cNvGraphicFramePr/>
          <p:nvPr>
            <p:extLst>
              <p:ext uri="{D42A27DB-BD31-4B8C-83A1-F6EECF244321}">
                <p14:modId xmlns:p14="http://schemas.microsoft.com/office/powerpoint/2010/main" val="3011124773"/>
              </p:ext>
            </p:extLst>
          </p:nvPr>
        </p:nvGraphicFramePr>
        <p:xfrm>
          <a:off x="4198515" y="2141746"/>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444811923"/>
              </p:ext>
            </p:extLst>
          </p:nvPr>
        </p:nvGraphicFramePr>
        <p:xfrm>
          <a:off x="156657" y="1113794"/>
          <a:ext cx="5637174" cy="213360"/>
        </p:xfrm>
        <a:graphic>
          <a:graphicData uri="http://schemas.openxmlformats.org/drawingml/2006/table">
            <a:tbl>
              <a:tblPr firstRow="1" bandRow="1">
                <a:tableStyleId>{5C22544A-7EE6-4342-B048-85BDC9FD1C3A}</a:tableStyleId>
              </a:tblPr>
              <a:tblGrid>
                <a:gridCol w="1195945"/>
                <a:gridCol w="1152128"/>
                <a:gridCol w="1512168"/>
                <a:gridCol w="1776933"/>
              </a:tblGrid>
              <a:tr h="173428">
                <a:tc>
                  <a:txBody>
                    <a:bodyPr/>
                    <a:lstStyle/>
                    <a:p>
                      <a:pPr algn="r"/>
                      <a:r>
                        <a:rPr lang="en-GB" sz="800" b="0" dirty="0" smtClean="0">
                          <a:solidFill>
                            <a:schemeClr val="tx1">
                              <a:lumMod val="90000"/>
                              <a:lumOff val="10000"/>
                            </a:schemeClr>
                          </a:solidFill>
                        </a:rPr>
                        <a:t>The</a:t>
                      </a:r>
                      <a:r>
                        <a:rPr lang="en-GB" sz="800" b="0" baseline="0" dirty="0" smtClean="0">
                          <a:solidFill>
                            <a:schemeClr val="tx1">
                              <a:lumMod val="90000"/>
                              <a:lumOff val="10000"/>
                            </a:schemeClr>
                          </a:solidFill>
                        </a:rPr>
                        <a:t> CCG </a:t>
                      </a:r>
                      <a:r>
                        <a:rPr lang="en-GB" sz="800" b="0" dirty="0" smtClean="0">
                          <a:solidFill>
                            <a:schemeClr val="tx1">
                              <a:lumMod val="90000"/>
                              <a:lumOff val="10000"/>
                            </a:schemeClr>
                          </a:solidFill>
                        </a:rPr>
                        <a:t>2015</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baseline="0" dirty="0" smtClean="0">
                          <a:solidFill>
                            <a:schemeClr val="tx1">
                              <a:lumMod val="90000"/>
                              <a:lumOff val="10000"/>
                            </a:schemeClr>
                          </a:solidFill>
                        </a:rPr>
                        <a:t>The CCG 2014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GB" sz="800" b="0" dirty="0" smtClean="0">
                          <a:solidFill>
                            <a:schemeClr val="tx1">
                              <a:lumMod val="90000"/>
                              <a:lumOff val="10000"/>
                            </a:schemeClr>
                          </a:solidFill>
                        </a:rPr>
                        <a:t>CCG cluster average</a:t>
                      </a:r>
                      <a:endParaRPr lang="en-GB" sz="800" b="0" dirty="0">
                        <a:solidFill>
                          <a:schemeClr val="tx1">
                            <a:lumMod val="90000"/>
                            <a:lumOff val="10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lumMod val="90000"/>
                              <a:lumOff val="10000"/>
                            </a:schemeClr>
                          </a:solidFill>
                        </a:rPr>
                        <a:t>National CCG average 2015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3" name="Oval 32"/>
          <p:cNvSpPr/>
          <p:nvPr/>
        </p:nvSpPr>
        <p:spPr bwMode="auto">
          <a:xfrm>
            <a:off x="306710" y="1147872"/>
            <a:ext cx="162000" cy="162000"/>
          </a:xfrm>
          <a:prstGeom prst="ellipse">
            <a:avLst/>
          </a:prstGeom>
          <a:solidFill>
            <a:srgbClr val="D1802F"/>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4" name="Oval 33"/>
          <p:cNvSpPr/>
          <p:nvPr/>
        </p:nvSpPr>
        <p:spPr bwMode="auto">
          <a:xfrm>
            <a:off x="4160912" y="1147872"/>
            <a:ext cx="162000" cy="162000"/>
          </a:xfrm>
          <a:prstGeom prst="ellipse">
            <a:avLst/>
          </a:prstGeom>
          <a:solidFill>
            <a:srgbClr val="6F9D6B"/>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5" name="Oval 34"/>
          <p:cNvSpPr/>
          <p:nvPr/>
        </p:nvSpPr>
        <p:spPr bwMode="auto">
          <a:xfrm>
            <a:off x="2724948" y="1147872"/>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38" name="Oval 37"/>
          <p:cNvSpPr/>
          <p:nvPr/>
        </p:nvSpPr>
        <p:spPr bwMode="auto">
          <a:xfrm>
            <a:off x="1485741" y="1147872"/>
            <a:ext cx="162000" cy="162000"/>
          </a:xfrm>
          <a:prstGeom prst="ellipse">
            <a:avLst/>
          </a:prstGeom>
          <a:solidFill>
            <a:srgbClr val="AA3848"/>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
        <p:nvSpPr>
          <p:cNvPr id="23" name="Oval 22"/>
          <p:cNvSpPr/>
          <p:nvPr/>
        </p:nvSpPr>
        <p:spPr bwMode="auto">
          <a:xfrm>
            <a:off x="3767005" y="2683016"/>
            <a:ext cx="162000" cy="162000"/>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1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1137469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solidFill>
            <a:srgbClr val="4C9DFE"/>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00AA9E"/>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842484"/>
            <a:ext cx="8280920" cy="1107996"/>
          </a:xfrm>
        </p:spPr>
        <p:txBody>
          <a:bodyPr/>
          <a:lstStyle/>
          <a:p>
            <a:r>
              <a:rPr lang="en-GB" sz="3600" dirty="0" smtClean="0"/>
              <a:t>Domain 5: Are CCGs working in partnership with others?</a:t>
            </a:r>
            <a:endParaRPr lang="en-GB" sz="3600" dirty="0"/>
          </a:p>
        </p:txBody>
      </p:sp>
    </p:spTree>
    <p:extLst>
      <p:ext uri="{BB962C8B-B14F-4D97-AF65-F5344CB8AC3E}">
        <p14:creationId xmlns:p14="http://schemas.microsoft.com/office/powerpoint/2010/main" val="2931130882"/>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282c1232e5b45fb6"/>
          <p:cNvGraphicFramePr/>
          <p:nvPr>
            <p:extLst>
              <p:ext uri="{D42A27DB-BD31-4B8C-83A1-F6EECF244321}">
                <p14:modId xmlns:p14="http://schemas.microsoft.com/office/powerpoint/2010/main" val="3355505718"/>
              </p:ext>
            </p:extLst>
          </p:nvPr>
        </p:nvGraphicFramePr>
        <p:xfrm>
          <a:off x="56456" y="1772816"/>
          <a:ext cx="5472608" cy="424847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4206241" y="854839"/>
            <a:ext cx="5699760" cy="5081503"/>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sp>
        <p:nvSpPr>
          <p:cNvPr id="10" name="D_b47d1b3b3c233f4f"/>
          <p:cNvSpPr>
            <a:spLocks noGrp="1"/>
          </p:cNvSpPr>
          <p:nvPr>
            <p:ph type="body" sz="quarter" idx="12"/>
          </p:nvPr>
        </p:nvSpPr>
        <p:spPr>
          <a:xfrm>
            <a:off x="260577" y="5988956"/>
            <a:ext cx="6238875" cy="349251"/>
          </a:xfrm>
        </p:spPr>
        <p:txBody>
          <a:bodyPr/>
          <a:lstStyle/>
          <a:p>
            <a:r>
              <a:rPr lang="en-GB" sz="1000" dirty="0" smtClean="0"/>
              <a:t>Total responses : All stakeholders (73)
Sheffield CCG</a:t>
            </a:r>
            <a:endParaRPr lang="en-GB" sz="1000" dirty="0"/>
          </a:p>
        </p:txBody>
      </p:sp>
      <p:sp>
        <p:nvSpPr>
          <p:cNvPr id="17" name="TextBox 16"/>
          <p:cNvSpPr txBox="1"/>
          <p:nvPr/>
        </p:nvSpPr>
        <p:spPr>
          <a:xfrm>
            <a:off x="4398485" y="1518292"/>
            <a:ext cx="3578851"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By stakeholder group</a:t>
            </a:r>
          </a:p>
        </p:txBody>
      </p:sp>
      <p:sp>
        <p:nvSpPr>
          <p:cNvPr id="4" name="Rectangle 3"/>
          <p:cNvSpPr/>
          <p:nvPr/>
        </p:nvSpPr>
        <p:spPr bwMode="auto">
          <a:xfrm>
            <a:off x="0" y="764704"/>
            <a:ext cx="9906000" cy="596778"/>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smtClean="0">
              <a:ln>
                <a:noFill/>
              </a:ln>
              <a:solidFill>
                <a:schemeClr val="bg1"/>
              </a:solidFill>
              <a:effectLst/>
              <a:latin typeface="Arial" charset="0"/>
            </a:endParaRPr>
          </a:p>
        </p:txBody>
      </p:sp>
      <p:graphicFrame>
        <p:nvGraphicFramePr>
          <p:cNvPr id="13" name="D_ea52d73d852c3c61_CalcTable"/>
          <p:cNvGraphicFramePr>
            <a:graphicFrameLocks/>
          </p:cNvGraphicFramePr>
          <p:nvPr>
            <p:extLst>
              <p:ext uri="{D42A27DB-BD31-4B8C-83A1-F6EECF244321}">
                <p14:modId xmlns:p14="http://schemas.microsoft.com/office/powerpoint/2010/main" val="3192616268"/>
              </p:ext>
            </p:extLst>
          </p:nvPr>
        </p:nvGraphicFramePr>
        <p:xfrm>
          <a:off x="4391825" y="1926355"/>
          <a:ext cx="5328592" cy="3806901"/>
        </p:xfrm>
        <a:graphic>
          <a:graphicData uri="http://schemas.openxmlformats.org/drawingml/2006/table">
            <a:tbl>
              <a:tblPr firstRow="1" bandRow="1">
                <a:tableStyleId>{ED083AE6-46FA-4A59-8FB0-9F97EB10719F}</a:tableStyleId>
              </a:tblPr>
              <a:tblGrid>
                <a:gridCol w="2171869"/>
                <a:gridCol w="648072"/>
                <a:gridCol w="1152128"/>
                <a:gridCol w="1356523"/>
              </a:tblGrid>
              <a:tr h="406118">
                <a:tc>
                  <a:txBody>
                    <a:bodyPr/>
                    <a:lstStyle/>
                    <a:p>
                      <a:pPr algn="l"/>
                      <a:r>
                        <a:rPr lang="en-GB" sz="1200" dirty="0" smtClean="0"/>
                        <a:t>Stakeholder</a:t>
                      </a:r>
                      <a:r>
                        <a:rPr lang="en-GB" sz="1200" baseline="0" dirty="0" smtClean="0"/>
                        <a:t> group</a:t>
                      </a:r>
                      <a:endParaRPr lang="en-GB" sz="1200" dirty="0"/>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Base</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Great deal /  Fair amount</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c>
                  <a:txBody>
                    <a:bodyPr/>
                    <a:lstStyle/>
                    <a:p>
                      <a:pPr algn="ctr"/>
                      <a:r>
                        <a:rPr lang="en-GB" sz="1200" dirty="0" smtClean="0"/>
                        <a:t>Not very</a:t>
                      </a:r>
                      <a:r>
                        <a:rPr lang="en-GB" sz="1200" baseline="0" dirty="0" smtClean="0"/>
                        <a:t> much /  Not at all</a:t>
                      </a:r>
                      <a:endParaRPr lang="en-GB" sz="12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8CD8DC"/>
                    </a:solidFill>
                  </a:tcPr>
                </a:tc>
              </a:tr>
              <a:tr h="415776">
                <a:tc>
                  <a:txBody>
                    <a:bodyPr/>
                    <a:lstStyle/>
                    <a:p>
                      <a:pPr algn="l"/>
                      <a:r>
                        <a:rPr lang="en-GB" sz="1100" dirty="0" smtClean="0">
                          <a:solidFill>
                            <a:schemeClr val="bg1"/>
                          </a:solidFill>
                        </a:rPr>
                        <a:t>GP member practices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71% (39)</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t>5%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Health and wellbeing boards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1</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(1)</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Local</a:t>
                      </a:r>
                      <a:r>
                        <a:rPr lang="en-GB" sz="1100" baseline="0" dirty="0" smtClean="0">
                          <a:solidFill>
                            <a:schemeClr val="bg1"/>
                          </a:solidFill>
                        </a:rPr>
                        <a:t> </a:t>
                      </a:r>
                      <a:r>
                        <a:rPr lang="en-GB" sz="1100" baseline="0" dirty="0" err="1" smtClean="0">
                          <a:solidFill>
                            <a:schemeClr val="bg1"/>
                          </a:solidFill>
                        </a:rPr>
                        <a:t>HealthWatch</a:t>
                      </a:r>
                      <a:r>
                        <a:rPr lang="en-GB" sz="1100" baseline="0" dirty="0" smtClean="0">
                          <a:solidFill>
                            <a:schemeClr val="bg1"/>
                          </a:solidFill>
                        </a:rPr>
                        <a:t>/patient groups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bg1"/>
                          </a:solidFill>
                        </a:rPr>
                        <a:t>NHS providers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baseline="0" dirty="0" smtClean="0">
                          <a:solidFill>
                            <a:schemeClr val="bg1"/>
                          </a:solidFill>
                        </a:rPr>
                        <a:t>Other CCGs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2</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(2)</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981">
                <a:tc>
                  <a:txBody>
                    <a:bodyPr/>
                    <a:lstStyle/>
                    <a:p>
                      <a:pPr algn="l"/>
                      <a:r>
                        <a:rPr lang="en-GB" sz="1100" dirty="0" smtClean="0">
                          <a:solidFill>
                            <a:schemeClr val="bg1"/>
                          </a:solidFill>
                        </a:rPr>
                        <a:t>Upper</a:t>
                      </a:r>
                      <a:r>
                        <a:rPr lang="en-GB" sz="1100" baseline="0" dirty="0" smtClean="0">
                          <a:solidFill>
                            <a:schemeClr val="bg1"/>
                          </a:solidFill>
                        </a:rPr>
                        <a:t> tier/unitary l</a:t>
                      </a:r>
                      <a:r>
                        <a:rPr lang="en-GB" sz="1100" dirty="0" smtClean="0">
                          <a:solidFill>
                            <a:schemeClr val="bg1"/>
                          </a:solidFill>
                        </a:rPr>
                        <a:t>ocal</a:t>
                      </a:r>
                      <a:r>
                        <a:rPr lang="en-GB" sz="1100" baseline="0" dirty="0" smtClean="0">
                          <a:solidFill>
                            <a:schemeClr val="bg1"/>
                          </a:solidFill>
                        </a:rPr>
                        <a:t> authorities</a:t>
                      </a: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3</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(3)</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5776">
                <a:tc>
                  <a:txBody>
                    <a:bodyPr/>
                    <a:lstStyle/>
                    <a:p>
                      <a:pPr algn="l"/>
                      <a:r>
                        <a:rPr lang="en-GB" sz="1100" dirty="0" smtClean="0">
                          <a:solidFill>
                            <a:schemeClr val="bg1"/>
                          </a:solidFill>
                        </a:rPr>
                        <a:t>Wider stakeholders</a:t>
                      </a:r>
                      <a:endParaRPr lang="en-GB" sz="1100" dirty="0">
                        <a:solidFill>
                          <a:schemeClr val="bg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rgbClr val="4C9DFE"/>
                    </a:solidFill>
                  </a:tcPr>
                </a:tc>
                <a:tc>
                  <a:txBody>
                    <a:bodyPr/>
                    <a:lstStyle/>
                    <a:p>
                      <a:pPr algn="ctr"/>
                      <a:r>
                        <a:rPr lang="en-GB" sz="1100" b="0" i="0" kern="1200" smtClean="0">
                          <a:solidFill>
                            <a:schemeClr val="tx1"/>
                          </a:solidFill>
                          <a:latin typeface="+mn-lt"/>
                          <a:ea typeface="+mn-ea"/>
                          <a:cs typeface="+mn-cs"/>
                        </a:rPr>
                        <a:t>5</a:t>
                      </a:r>
                      <a:endParaRPr lang="en-GB" sz="1100" b="0" i="0" kern="1200" dirty="0">
                        <a:solidFill>
                          <a:schemeClr val="tx1"/>
                        </a:solidFill>
                        <a:latin typeface="+mn-lt"/>
                        <a:ea typeface="+mn-ea"/>
                        <a:cs typeface="+mn-cs"/>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100% (5)</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smtClean="0">
                          <a:solidFill>
                            <a:schemeClr val="tx1"/>
                          </a:solidFill>
                        </a:rPr>
                        <a:t>-% (0)</a:t>
                      </a:r>
                      <a:endParaRPr lang="en-GB" sz="1100" dirty="0">
                        <a:solidFill>
                          <a:schemeClr val="tx1"/>
                        </a:solidFill>
                      </a:endParaRPr>
                    </a:p>
                  </a:txBody>
                  <a:tcPr marL="108000" marR="108000" marT="108000" marB="108000" anchor="ctr">
                    <a:lnL w="12700" cap="flat" cmpd="sng" algn="ctr">
                      <a:solidFill>
                        <a:srgbClr val="8CD8DC"/>
                      </a:solidFill>
                      <a:prstDash val="solid"/>
                      <a:round/>
                      <a:headEnd type="none" w="med" len="med"/>
                      <a:tailEnd type="none" w="med" len="med"/>
                    </a:lnL>
                    <a:lnR w="12700" cap="flat" cmpd="sng" algn="ctr">
                      <a:solidFill>
                        <a:srgbClr val="8CD8DC"/>
                      </a:solidFill>
                      <a:prstDash val="solid"/>
                      <a:round/>
                      <a:headEnd type="none" w="med" len="med"/>
                      <a:tailEnd type="none" w="med" len="med"/>
                    </a:lnR>
                    <a:lnT w="12700" cap="flat" cmpd="sng" algn="ctr">
                      <a:solidFill>
                        <a:srgbClr val="8CD8DC"/>
                      </a:solidFill>
                      <a:prstDash val="solid"/>
                      <a:round/>
                      <a:headEnd type="none" w="med" len="med"/>
                      <a:tailEnd type="none" w="med" len="med"/>
                    </a:lnT>
                    <a:lnB w="12700" cap="flat" cmpd="sng" algn="ctr">
                      <a:solidFill>
                        <a:srgbClr val="8CD8D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4"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16" name="D_ea52d73d852c3c61" hidden="1"/>
          <p:cNvGraphicFramePr/>
          <p:nvPr>
            <p:extLst>
              <p:ext uri="{D42A27DB-BD31-4B8C-83A1-F6EECF244321}">
                <p14:modId xmlns:p14="http://schemas.microsoft.com/office/powerpoint/2010/main" val="2861901072"/>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Ipsos Ribbon Rules" hidden="1"/>
          <p:cNvGraphicFramePr/>
          <p:nvPr>
            <p:extLst>
              <p:ext uri="{D42A27DB-BD31-4B8C-83A1-F6EECF244321}">
                <p14:modId xmlns:p14="http://schemas.microsoft.com/office/powerpoint/2010/main" val="59881724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2" name="Title 1"/>
          <p:cNvSpPr>
            <a:spLocks noGrp="1"/>
          </p:cNvSpPr>
          <p:nvPr>
            <p:ph type="title"/>
          </p:nvPr>
        </p:nvSpPr>
        <p:spPr>
          <a:xfrm>
            <a:off x="91396" y="100262"/>
            <a:ext cx="8678027" cy="937445"/>
          </a:xfrm>
        </p:spPr>
        <p:txBody>
          <a:bodyPr anchor="ctr"/>
          <a:lstStyle/>
          <a:p>
            <a:r>
              <a:rPr lang="en-GB" sz="1500" dirty="0" smtClean="0"/>
              <a:t>Please now think about discussions that take place about the wider health economy in your area, through local groups. This may include groups such as the Quality Surveillance Group, Urgent Care Working Group, Council for Voluntary Services, Strategic Clinical Networks, Clinical Senate Assemblies, clinical or non-clinical networks, forums and any other relevant local groups</a:t>
            </a:r>
            <a:r>
              <a:rPr lang="en-GB" sz="1600" dirty="0" smtClean="0"/>
              <a:t>.</a:t>
            </a:r>
            <a:endParaRPr lang="en-GB" sz="1600" dirty="0"/>
          </a:p>
        </p:txBody>
      </p:sp>
      <p:sp>
        <p:nvSpPr>
          <p:cNvPr id="24" name="TextBox 23"/>
          <p:cNvSpPr txBox="1"/>
          <p:nvPr/>
        </p:nvSpPr>
        <p:spPr>
          <a:xfrm>
            <a:off x="212759" y="1781817"/>
            <a:ext cx="2330673"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stakeholders</a:t>
            </a:r>
          </a:p>
        </p:txBody>
      </p:sp>
      <p:sp>
        <p:nvSpPr>
          <p:cNvPr id="19" name="TextBox 18"/>
          <p:cNvSpPr txBox="1"/>
          <p:nvPr/>
        </p:nvSpPr>
        <p:spPr>
          <a:xfrm>
            <a:off x="42111" y="1153175"/>
            <a:ext cx="9801903" cy="215444"/>
          </a:xfrm>
          <a:prstGeom prst="rect">
            <a:avLst/>
          </a:prstGeom>
          <a:noFill/>
        </p:spPr>
        <p:txBody>
          <a:bodyPr wrap="square" lIns="0" tIns="0" rIns="0" bIns="0" rtlCol="0">
            <a:spAutoFit/>
          </a:bodyPr>
          <a:lstStyle/>
          <a:p>
            <a:pPr algn="l"/>
            <a:r>
              <a:rPr lang="en-GB" sz="1400" b="1" dirty="0">
                <a:solidFill>
                  <a:schemeClr val="bg1"/>
                </a:solidFill>
              </a:rPr>
              <a:t> </a:t>
            </a:r>
            <a:r>
              <a:rPr lang="en-GB" sz="1400" b="1" dirty="0" smtClean="0">
                <a:solidFill>
                  <a:schemeClr val="bg1"/>
                </a:solidFill>
              </a:rPr>
              <a:t>To what extent, if at all, would you say the CCG has contributed to wider discussions through these groups?</a:t>
            </a:r>
          </a:p>
        </p:txBody>
      </p:sp>
    </p:spTree>
    <p:extLst>
      <p:ext uri="{BB962C8B-B14F-4D97-AF65-F5344CB8AC3E}">
        <p14:creationId xmlns:p14="http://schemas.microsoft.com/office/powerpoint/2010/main" val="2164865242"/>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1800" dirty="0" smtClean="0"/>
              <a:t>How well, if at all, would you say the CCG and your local authority are working together to </a:t>
            </a:r>
            <a:r>
              <a:rPr lang="en-GB" sz="1800" u="sng" dirty="0" smtClean="0"/>
              <a:t>refresh</a:t>
            </a:r>
            <a:r>
              <a:rPr lang="en-GB" sz="1800" dirty="0" smtClean="0"/>
              <a:t> shared plans for integrated commissioning?</a:t>
            </a:r>
            <a:endParaRPr lang="en-GB" sz="1800" dirty="0"/>
          </a:p>
        </p:txBody>
      </p:sp>
      <p:sp>
        <p:nvSpPr>
          <p:cNvPr id="10" name="D_ef1debd9440a9e1f"/>
          <p:cNvSpPr>
            <a:spLocks noGrp="1"/>
          </p:cNvSpPr>
          <p:nvPr>
            <p:ph type="body" sz="quarter" idx="12"/>
          </p:nvPr>
        </p:nvSpPr>
        <p:spPr>
          <a:xfrm>
            <a:off x="231549" y="5988956"/>
            <a:ext cx="6238875" cy="349251"/>
          </a:xfrm>
        </p:spPr>
        <p:txBody>
          <a:bodyPr/>
          <a:lstStyle/>
          <a:p>
            <a:r>
              <a:rPr lang="en-GB" sz="1000" dirty="0" smtClean="0"/>
              <a:t>Total responses : All upper tier / unitary local authority stakeholders (3) 
Sheffield CCG</a:t>
            </a:r>
            <a:endParaRPr lang="en-GB" sz="1000" dirty="0"/>
          </a:p>
        </p:txBody>
      </p:sp>
      <p:graphicFrame>
        <p:nvGraphicFramePr>
          <p:cNvPr id="9" name="D_4f17e8564f9ff60a"/>
          <p:cNvGraphicFramePr/>
          <p:nvPr>
            <p:extLst>
              <p:ext uri="{D42A27DB-BD31-4B8C-83A1-F6EECF244321}">
                <p14:modId xmlns:p14="http://schemas.microsoft.com/office/powerpoint/2010/main" val="1871630052"/>
              </p:ext>
            </p:extLst>
          </p:nvPr>
        </p:nvGraphicFramePr>
        <p:xfrm>
          <a:off x="28228" y="764705"/>
          <a:ext cx="9849544"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423080267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12771"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upper tier / unitary local authority stakeholders</a:t>
            </a:r>
          </a:p>
        </p:txBody>
      </p:sp>
    </p:spTree>
    <p:extLst>
      <p:ext uri="{BB962C8B-B14F-4D97-AF65-F5344CB8AC3E}">
        <p14:creationId xmlns:p14="http://schemas.microsoft.com/office/powerpoint/2010/main" val="1836803169"/>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1800" dirty="0" smtClean="0"/>
              <a:t>How well, if at all, would you say the CCG and your local authority are working together to </a:t>
            </a:r>
            <a:r>
              <a:rPr lang="en-GB" sz="1800" u="sng" dirty="0" smtClean="0"/>
              <a:t>deliver</a:t>
            </a:r>
            <a:r>
              <a:rPr lang="en-GB" sz="1800" dirty="0" smtClean="0"/>
              <a:t> shared plans for integrated commissioning?</a:t>
            </a:r>
            <a:endParaRPr lang="en-GB" sz="1800" dirty="0"/>
          </a:p>
        </p:txBody>
      </p:sp>
      <p:graphicFrame>
        <p:nvGraphicFramePr>
          <p:cNvPr id="9" name="D_6ca33faac90c921e"/>
          <p:cNvGraphicFramePr/>
          <p:nvPr>
            <p:extLst>
              <p:ext uri="{D42A27DB-BD31-4B8C-83A1-F6EECF244321}">
                <p14:modId xmlns:p14="http://schemas.microsoft.com/office/powerpoint/2010/main" val="2227224926"/>
              </p:ext>
            </p:extLst>
          </p:nvPr>
        </p:nvGraphicFramePr>
        <p:xfrm>
          <a:off x="28228" y="764705"/>
          <a:ext cx="9849544"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8" name="D_d2a72bbe09a4921e"/>
          <p:cNvSpPr>
            <a:spLocks noGrp="1"/>
          </p:cNvSpPr>
          <p:nvPr>
            <p:ph type="body" sz="quarter" idx="12"/>
          </p:nvPr>
        </p:nvSpPr>
        <p:spPr>
          <a:xfrm>
            <a:off x="231549" y="5974441"/>
            <a:ext cx="6238875" cy="349251"/>
          </a:xfrm>
        </p:spPr>
        <p:txBody>
          <a:bodyPr/>
          <a:lstStyle/>
          <a:p>
            <a:r>
              <a:rPr lang="en-GB" sz="1000" dirty="0" smtClean="0"/>
              <a:t>Total responses : All upper tier / unitary local authority stakeholders (3) 
Sheffield CCG</a:t>
            </a:r>
            <a:endParaRPr lang="en-GB" sz="1000" dirty="0"/>
          </a:p>
        </p:txBody>
      </p:sp>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416884157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12771"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upper tier / unitary local authority stakeholders</a:t>
            </a:r>
          </a:p>
        </p:txBody>
      </p:sp>
    </p:spTree>
    <p:extLst>
      <p:ext uri="{BB962C8B-B14F-4D97-AF65-F5344CB8AC3E}">
        <p14:creationId xmlns:p14="http://schemas.microsoft.com/office/powerpoint/2010/main" val="1283846000"/>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2000" dirty="0" smtClean="0"/>
              <a:t>How effective, if at all, has the CCG been as part of the Local Safeguarding Children Board?</a:t>
            </a:r>
            <a:endParaRPr lang="en-GB" sz="2000" dirty="0"/>
          </a:p>
        </p:txBody>
      </p:sp>
      <p:graphicFrame>
        <p:nvGraphicFramePr>
          <p:cNvPr id="9" name="D_d0ac49ebcaff4fde"/>
          <p:cNvGraphicFramePr/>
          <p:nvPr>
            <p:extLst>
              <p:ext uri="{D42A27DB-BD31-4B8C-83A1-F6EECF244321}">
                <p14:modId xmlns:p14="http://schemas.microsoft.com/office/powerpoint/2010/main" val="2955690457"/>
              </p:ext>
            </p:extLst>
          </p:nvPr>
        </p:nvGraphicFramePr>
        <p:xfrm>
          <a:off x="28228" y="764705"/>
          <a:ext cx="9849544"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7" name="D_f95acac3d28b2fde"/>
          <p:cNvSpPr>
            <a:spLocks noGrp="1"/>
          </p:cNvSpPr>
          <p:nvPr>
            <p:ph type="body" sz="quarter" idx="12"/>
          </p:nvPr>
        </p:nvSpPr>
        <p:spPr>
          <a:xfrm>
            <a:off x="231549" y="5988956"/>
            <a:ext cx="6238875" cy="349251"/>
          </a:xfrm>
        </p:spPr>
        <p:txBody>
          <a:bodyPr/>
          <a:lstStyle/>
          <a:p>
            <a:r>
              <a:rPr lang="en-GB" sz="1000" dirty="0" smtClean="0"/>
              <a:t>Total responses : All upper tier / unitary local authority stakeholders (3) 
Sheffield CCG</a:t>
            </a:r>
            <a:endParaRPr lang="en-GB" sz="1000" dirty="0"/>
          </a:p>
        </p:txBody>
      </p:sp>
      <p:sp>
        <p:nvSpPr>
          <p:cNvPr id="8"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5288885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12771"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upper tier / unitary local authority stakeholders</a:t>
            </a:r>
          </a:p>
        </p:txBody>
      </p:sp>
    </p:spTree>
    <p:extLst>
      <p:ext uri="{BB962C8B-B14F-4D97-AF65-F5344CB8AC3E}">
        <p14:creationId xmlns:p14="http://schemas.microsoft.com/office/powerpoint/2010/main" val="956796282"/>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2000" dirty="0" smtClean="0"/>
              <a:t>How effective, if at all, has the CCG been as part of the Safeguarding Adults Board?</a:t>
            </a:r>
            <a:endParaRPr lang="en-GB" sz="2000" dirty="0"/>
          </a:p>
        </p:txBody>
      </p:sp>
      <p:graphicFrame>
        <p:nvGraphicFramePr>
          <p:cNvPr id="9" name="D_bad353662532a9b7"/>
          <p:cNvGraphicFramePr/>
          <p:nvPr>
            <p:extLst>
              <p:ext uri="{D42A27DB-BD31-4B8C-83A1-F6EECF244321}">
                <p14:modId xmlns:p14="http://schemas.microsoft.com/office/powerpoint/2010/main" val="1985096098"/>
              </p:ext>
            </p:extLst>
          </p:nvPr>
        </p:nvGraphicFramePr>
        <p:xfrm>
          <a:off x="28228" y="764704"/>
          <a:ext cx="9849544" cy="5286551"/>
        </p:xfrm>
        <a:graphic>
          <a:graphicData uri="http://schemas.openxmlformats.org/drawingml/2006/chart">
            <c:chart xmlns:c="http://schemas.openxmlformats.org/drawingml/2006/chart" xmlns:r="http://schemas.openxmlformats.org/officeDocument/2006/relationships" r:id="rId3"/>
          </a:graphicData>
        </a:graphic>
      </p:graphicFrame>
      <p:sp>
        <p:nvSpPr>
          <p:cNvPr id="7" name="D_683080b9089e29b7"/>
          <p:cNvSpPr>
            <a:spLocks noGrp="1"/>
          </p:cNvSpPr>
          <p:nvPr>
            <p:ph type="body" sz="quarter" idx="12"/>
          </p:nvPr>
        </p:nvSpPr>
        <p:spPr>
          <a:xfrm>
            <a:off x="260577" y="5988956"/>
            <a:ext cx="6238875" cy="349251"/>
          </a:xfrm>
        </p:spPr>
        <p:txBody>
          <a:bodyPr/>
          <a:lstStyle/>
          <a:p>
            <a:r>
              <a:rPr lang="en-GB" sz="1000" dirty="0" smtClean="0"/>
              <a:t>Total responses : All upper tier / unitary local authority stakeholders (3) 
Sheffield CCG</a:t>
            </a:r>
            <a:endParaRPr lang="en-GB" sz="1000" dirty="0"/>
          </a:p>
        </p:txBody>
      </p:sp>
      <p:sp>
        <p:nvSpPr>
          <p:cNvPr id="11"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313179425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12771"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upper tier / unitary local authority stakeholders</a:t>
            </a:r>
          </a:p>
        </p:txBody>
      </p:sp>
    </p:spTree>
    <p:extLst>
      <p:ext uri="{BB962C8B-B14F-4D97-AF65-F5344CB8AC3E}">
        <p14:creationId xmlns:p14="http://schemas.microsoft.com/office/powerpoint/2010/main" val="368994301"/>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0"/>
            <a:ext cx="8451353" cy="785794"/>
          </a:xfrm>
        </p:spPr>
        <p:txBody>
          <a:bodyPr anchor="ctr"/>
          <a:lstStyle/>
          <a:p>
            <a:r>
              <a:rPr lang="en-GB" sz="2000" dirty="0" smtClean="0"/>
              <a:t>How active, if at all, would you say the CCG is as a member of the health and wellbeing board?</a:t>
            </a:r>
            <a:endParaRPr lang="en-GB" sz="2000" dirty="0"/>
          </a:p>
        </p:txBody>
      </p:sp>
      <p:sp>
        <p:nvSpPr>
          <p:cNvPr id="10" name="D_39ec95f9ba37830d"/>
          <p:cNvSpPr>
            <a:spLocks noGrp="1"/>
          </p:cNvSpPr>
          <p:nvPr>
            <p:ph type="body" sz="quarter" idx="12"/>
          </p:nvPr>
        </p:nvSpPr>
        <p:spPr>
          <a:xfrm>
            <a:off x="231549" y="5988957"/>
            <a:ext cx="6238875" cy="349251"/>
          </a:xfrm>
        </p:spPr>
        <p:txBody>
          <a:bodyPr/>
          <a:lstStyle/>
          <a:p>
            <a:r>
              <a:rPr lang="en-GB" sz="1000" dirty="0" smtClean="0"/>
              <a:t>Total responses : All health and wellbeing board stakeholders (1) 
Sheffield CCG</a:t>
            </a:r>
            <a:endParaRPr lang="en-GB" sz="1000" dirty="0"/>
          </a:p>
        </p:txBody>
      </p:sp>
      <p:graphicFrame>
        <p:nvGraphicFramePr>
          <p:cNvPr id="9" name="D_b47eff0688983ecd"/>
          <p:cNvGraphicFramePr/>
          <p:nvPr>
            <p:extLst>
              <p:ext uri="{D42A27DB-BD31-4B8C-83A1-F6EECF244321}">
                <p14:modId xmlns:p14="http://schemas.microsoft.com/office/powerpoint/2010/main" val="1864205267"/>
              </p:ext>
            </p:extLst>
          </p:nvPr>
        </p:nvGraphicFramePr>
        <p:xfrm>
          <a:off x="28228" y="764704"/>
          <a:ext cx="9849544" cy="5286551"/>
        </p:xfrm>
        <a:graphic>
          <a:graphicData uri="http://schemas.openxmlformats.org/drawingml/2006/chart">
            <c:chart xmlns:c="http://schemas.openxmlformats.org/drawingml/2006/chart" xmlns:r="http://schemas.openxmlformats.org/officeDocument/2006/relationships" r:id="rId3"/>
          </a:graphicData>
        </a:graphic>
      </p:graphicFrame>
      <p:sp>
        <p:nvSpPr>
          <p:cNvPr id="7" name="D_7bfe28807d9330e8"/>
          <p:cNvSpPr txBox="1"/>
          <p:nvPr/>
        </p:nvSpPr>
        <p:spPr>
          <a:xfrm>
            <a:off x="7056121" y="6049753"/>
            <a:ext cx="2646138" cy="153888"/>
          </a:xfrm>
          <a:prstGeom prst="rect">
            <a:avLst/>
          </a:prstGeom>
          <a:noFill/>
        </p:spPr>
        <p:txBody>
          <a:bodyPr wrap="square" lIns="0" tIns="0" rIns="0" bIns="0" rtlCol="0">
            <a:spAutoFit/>
          </a:bodyPr>
          <a:lstStyle/>
          <a:p>
            <a:r>
              <a:rPr lang="en-GB" sz="1000" dirty="0" smtClean="0"/>
              <a:t>Fieldwork: 10 March - 7 April 2015</a:t>
            </a:r>
            <a:endParaRPr lang="en-GB" dirty="0" smtClean="0"/>
          </a:p>
        </p:txBody>
      </p:sp>
      <p:graphicFrame>
        <p:nvGraphicFramePr>
          <p:cNvPr id="3" name="Ipsos Ribbon Rules" hidden="1"/>
          <p:cNvGraphicFramePr/>
          <p:nvPr>
            <p:extLst>
              <p:ext uri="{D42A27DB-BD31-4B8C-83A1-F6EECF244321}">
                <p14:modId xmlns:p14="http://schemas.microsoft.com/office/powerpoint/2010/main" val="132969868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12771" y="980728"/>
            <a:ext cx="4524205" cy="215444"/>
          </a:xfrm>
          <a:prstGeom prst="rect">
            <a:avLst/>
          </a:prstGeom>
          <a:noFill/>
        </p:spPr>
        <p:txBody>
          <a:bodyPr wrap="square" lIns="0" tIns="0" rIns="0" bIns="0" rtlCol="0">
            <a:spAutoFit/>
          </a:bodyPr>
          <a:lstStyle/>
          <a:p>
            <a:pPr algn="l">
              <a:spcBef>
                <a:spcPts val="1200"/>
              </a:spcBef>
            </a:pPr>
            <a:r>
              <a:rPr lang="en-GB" sz="1400" b="1" dirty="0" smtClean="0">
                <a:solidFill>
                  <a:schemeClr val="accent4">
                    <a:lumMod val="75000"/>
                  </a:schemeClr>
                </a:solidFill>
              </a:rPr>
              <a:t>All health and wellbeing board stakeholders</a:t>
            </a:r>
          </a:p>
        </p:txBody>
      </p:sp>
    </p:spTree>
    <p:extLst>
      <p:ext uri="{BB962C8B-B14F-4D97-AF65-F5344CB8AC3E}">
        <p14:creationId xmlns:p14="http://schemas.microsoft.com/office/powerpoint/2010/main" val="184616189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K - Ipsos SRI">
  <a:themeElements>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 - Ipsos SRI</Template>
  <TotalTime>18664</TotalTime>
  <Words>18731</Words>
  <Application>Microsoft Office PowerPoint</Application>
  <PresentationFormat>A4 Paper (210x297 mm)</PresentationFormat>
  <Paragraphs>3379</Paragraphs>
  <Slides>132</Slides>
  <Notes>132</Notes>
  <HiddenSlides>0</HiddenSlides>
  <MMClips>0</MMClips>
  <ScaleCrop>false</ScaleCrop>
  <HeadingPairs>
    <vt:vector size="4" baseType="variant">
      <vt:variant>
        <vt:lpstr>Theme</vt:lpstr>
      </vt:variant>
      <vt:variant>
        <vt:i4>1</vt:i4>
      </vt:variant>
      <vt:variant>
        <vt:lpstr>Slide Titles</vt:lpstr>
      </vt:variant>
      <vt:variant>
        <vt:i4>132</vt:i4>
      </vt:variant>
    </vt:vector>
  </HeadingPairs>
  <TitlesOfParts>
    <vt:vector size="133" baseType="lpstr">
      <vt:lpstr>UK - Ipsos SRI</vt:lpstr>
      <vt:lpstr>Sheffield CCG</vt:lpstr>
      <vt:lpstr>Table of contents</vt:lpstr>
      <vt:lpstr>Background and objectives</vt:lpstr>
      <vt:lpstr>Methodology and technical details</vt:lpstr>
      <vt:lpstr>Methodology and technical details</vt:lpstr>
      <vt:lpstr>Interpreting the results</vt:lpstr>
      <vt:lpstr>Using the results – the reports</vt:lpstr>
      <vt:lpstr>Using the results – comparisons</vt:lpstr>
      <vt:lpstr>PowerPoint Presentation</vt:lpstr>
      <vt:lpstr>Overall engagement and relationship summary</vt:lpstr>
      <vt:lpstr>Commissioning decisions and contribution to wider discussions</vt:lpstr>
      <vt:lpstr>Monitoring the quality of services</vt:lpstr>
      <vt:lpstr>Plans and priorities</vt:lpstr>
      <vt:lpstr>Overall leadership</vt:lpstr>
      <vt:lpstr>Clinical leadership</vt:lpstr>
      <vt:lpstr>PowerPoint Presentation</vt:lpstr>
      <vt:lpstr>Overall, to what extent, if at all, do you feel you have been  engaged by the CCG over the past 12 months?</vt:lpstr>
      <vt:lpstr>How satisfied or dissatisfied are you with the way in which the CCG has engaged with you over the past 12 months?</vt:lpstr>
      <vt:lpstr>Still thinking about the past 12 months, to what extent do you agree or disagree that the CCG has listened to your views where you have provided them?</vt:lpstr>
      <vt:lpstr>To what extent do you agree or disagree that the CCG has taken on board your suggestions?</vt:lpstr>
      <vt:lpstr>Overall, how would you rate your working relationship with the CCG?</vt:lpstr>
      <vt:lpstr>Thinking back over the past 12 months, would you say your working relationship with the CCG has got better, got worse or has it stayed about the same?</vt:lpstr>
      <vt:lpstr>Engagement and relationships: Summary</vt:lpstr>
      <vt:lpstr>Engagement and relationships: CCG comparisons</vt:lpstr>
      <vt:lpstr>Engagement and relationships: CCG comparisons</vt:lpstr>
      <vt:lpstr>Engagement and relationships: CCG comparisons</vt:lpstr>
      <vt:lpstr>PowerPoint Presentation</vt:lpstr>
      <vt:lpstr>How effective, if at all, would you say the arrangements are for member participation and decision-making in your CCG?</vt:lpstr>
      <vt:lpstr>How involved, if at all, do you feel you are in your CCG’s decision making process?</vt:lpstr>
      <vt:lpstr>How confident are you, if at all, in the systems to sustain two-way accountability between your CCG and its member practices in the CCG?</vt:lpstr>
      <vt:lpstr>Approximately how often, if at all, do you have the opportunity for direct discussions with your CCG’s leaders?</vt:lpstr>
      <vt:lpstr>To what extent do you agree or disagree that representatives from member practices are able to take a leadership role within the CCG if they want to?</vt:lpstr>
      <vt:lpstr>To what extent do you agree or disagree that the quality of services is a key focus of your contracts with the CCG?</vt:lpstr>
      <vt:lpstr>How involved, if at all, would you say clinicians from the CCG are in discussions about…?</vt:lpstr>
      <vt:lpstr>How involved, if at all, would you say clinicians from the CCG are in discussions about…?</vt:lpstr>
      <vt:lpstr>Domain 1: Summary</vt:lpstr>
      <vt:lpstr>PowerPoint Presentation</vt:lpstr>
      <vt:lpstr>To what extent do you agree or disagree with the following  statements about the way in which the CCG commissions services…?</vt:lpstr>
      <vt:lpstr>To what extent do you agree or disagree with the following  statements about the way in which the CCG commissions services…?</vt:lpstr>
      <vt:lpstr>To what extent do you agree or disagree with the following  statements about the way in which the CCG commissions services…?</vt:lpstr>
      <vt:lpstr>To what extent do you agree or disagree with the following  statements about the way in which the CCG commissions services…?</vt:lpstr>
      <vt:lpstr>To what extent do you agree or disagree with the following  statements about the way in which the CCG commissions services…?</vt:lpstr>
      <vt:lpstr>To what extent do you agree or disagree with the following  statements about the way in which the CCG commissions services…?</vt:lpstr>
      <vt:lpstr>How satisfied or dissatisfied are you with the steps taken by the CCG to engage with patients and the public?</vt:lpstr>
      <vt:lpstr>To what extent, if at all, do you feel that the CCG has engaged with seldom heard groups?</vt:lpstr>
      <vt:lpstr>To what extent do you agree or disagree with the following  statements…?</vt:lpstr>
      <vt:lpstr>To what extent do you agree or disagree with the following statements…?</vt:lpstr>
      <vt:lpstr>To what extent do you agree or disagree with the following statements…?</vt:lpstr>
      <vt:lpstr>To what extent do you agree or disagree that the CCG listens to and acts on any concerns, complaints or issues that are raised?</vt:lpstr>
      <vt:lpstr>Domain 2: Summary</vt:lpstr>
      <vt:lpstr>Domain 2: Summary</vt:lpstr>
      <vt:lpstr>Domain 2: CCG comparisons</vt:lpstr>
      <vt:lpstr>Domain 2: CCG comparisons</vt:lpstr>
      <vt:lpstr>Domain 2: CCG comparisons</vt:lpstr>
      <vt:lpstr>PowerPoint Presentation</vt:lpstr>
      <vt:lpstr>How much would you say you know about the CCG’s plans and priorities?</vt:lpstr>
      <vt:lpstr>To what extent do you agree or disagree with each of the following statements about the CCG’s plans and priorities?</vt:lpstr>
      <vt:lpstr>To what extent do you agree or disagree with each of the following  statements about the CCG’s plans and priorities…?</vt:lpstr>
      <vt:lpstr>To what extent do you agree or disagree with each of the following  statements about the CCG’s plans and priorities…?</vt:lpstr>
      <vt:lpstr>To what extent do you agree or disagree with each of the following  statements about the CCG’s plans and priorities…?</vt:lpstr>
      <vt:lpstr>To what extent do you agree or disagree with each of the following  statements about the CCG’s plans and priorities…?</vt:lpstr>
      <vt:lpstr>To what extent do you agree or disagree with the following statement…?</vt:lpstr>
      <vt:lpstr>How familiar are you, if at all, with the financial position of your CCG?</vt:lpstr>
      <vt:lpstr>To what extent do you agree or disagree with the following statement…?</vt:lpstr>
      <vt:lpstr>To what extent do you agree or disagree that value for money is a key factor in decision making when formulating my CCG’s plans and priorities? </vt:lpstr>
      <vt:lpstr>How well, if at all, would you say you understand…?</vt:lpstr>
      <vt:lpstr>How well, if at all, would you say that you understand…?</vt:lpstr>
      <vt:lpstr>How well, if at all, would you say that you understand…?</vt:lpstr>
      <vt:lpstr>How well, if at all, would you say that you understand…?</vt:lpstr>
      <vt:lpstr>How well, if at all, would you say that you understand…?</vt:lpstr>
      <vt:lpstr>How well, if at all, would you say that you understand…?</vt:lpstr>
      <vt:lpstr>How well, if at all, do you understand what is required of your practice in order to implement the CCG’s plans?</vt:lpstr>
      <vt:lpstr>How well, if at all, would you say the CCG and your organisation are working together to develop long-term strategies and plans?</vt:lpstr>
      <vt:lpstr>How well, if at all, would you say the CCG understands the challenges facing your provider organisation?</vt:lpstr>
      <vt:lpstr>To what extent do you agree or disagree that your contracts with the CCG place enough emphasis on delivering positive patient outcomes?</vt:lpstr>
      <vt:lpstr>Domain 3: Summary</vt:lpstr>
      <vt:lpstr>Domain 3: Summary</vt:lpstr>
      <vt:lpstr>Domain 3: CCG comparisons</vt:lpstr>
      <vt:lpstr>Domain 3: CCG comparisons</vt:lpstr>
      <vt:lpstr>Domain 3: CCG comparisons</vt:lpstr>
      <vt:lpstr>PowerPoint Presentation</vt:lpstr>
      <vt:lpstr>To what extent do you agree or disagree with the following statements about the way in which the CCG monitors and reviews the quality of commissioned services…? </vt:lpstr>
      <vt:lpstr>To what extent do you agree or disagree with the following  statements about the way in which the CCG monitors and reviews the quality of commissioned services…?</vt:lpstr>
      <vt:lpstr>To what extent do you agree or disagree with the following  statements about the way in which the CCG monitors and reviews the quality of commissioned services…?</vt:lpstr>
      <vt:lpstr>To what extent do you agree or disagree with the following  statements about the way in which the CCG monitors and reviews the quality of commissioned services…?</vt:lpstr>
      <vt:lpstr>Would you say that the amount of monitoring the CCG carries out on the quality of your services is too much, too little or about right?</vt:lpstr>
      <vt:lpstr>To what extent do you agree or disagree with the following statement…?</vt:lpstr>
      <vt:lpstr>Overall, how involved, if at all, do you feel you have been in discussions about  CCG’s plans for primary care co-commissioning?</vt:lpstr>
      <vt:lpstr>And how confident are you, if at all, that the CCG is taking the necessary steps to prepare for primary care co-commissioning? This may include amending the CCG’s constitution, terms of reference for committees or conflict of interest policies, or any other changes required for the CCG to prepare for primary care co-commissioning</vt:lpstr>
      <vt:lpstr>Domain 4: Summary</vt:lpstr>
      <vt:lpstr>Domain 4: CCG comparisons</vt:lpstr>
      <vt:lpstr>Domain 4: CCG comparisons</vt:lpstr>
      <vt:lpstr>PowerPoint Presentation</vt:lpstr>
      <vt:lpstr>Please now think about discussions that take place about the wider health economy in your area, through local groups. This may include groups such as the Quality Surveillance Group, Urgent Care Working Group, Council for Voluntary Services, Strategic Clinical Networks, Clinical Senate Assemblies, clinical or non-clinical networks, forums and any other relevant local groups.</vt:lpstr>
      <vt:lpstr>How well, if at all, would you say the CCG and your local authority are working together to refresh shared plans for integrated commissioning?</vt:lpstr>
      <vt:lpstr>How well, if at all, would you say the CCG and your local authority are working together to deliver shared plans for integrated commissioning?</vt:lpstr>
      <vt:lpstr>How effective, if at all, has the CCG been as part of the Local Safeguarding Children Board?</vt:lpstr>
      <vt:lpstr>How effective, if at all, has the CCG been as part of the Safeguarding Adults Board?</vt:lpstr>
      <vt:lpstr>How active, if at all, would you say the CCG is as a member of the health and wellbeing board?</vt:lpstr>
      <vt:lpstr>How active, if at all, would you say the CCG has been in developing your Joint Health and Wellbeing Strategy?</vt:lpstr>
      <vt:lpstr>To what extent do you agree or disagree with each of the following  statements…?</vt:lpstr>
      <vt:lpstr>To what extent do you agree or disagree with each of the following statements…?</vt:lpstr>
      <vt:lpstr>To what extent do you agree or disagree with each of the following statements…?</vt:lpstr>
      <vt:lpstr>To what extent do you agree or disagree with each of the following statements…?</vt:lpstr>
      <vt:lpstr>To what extent do you agree or disagree with each of the following statements…?</vt:lpstr>
      <vt:lpstr>How well, if at all, would you say the CCG and the local authority are working together to refresh shared plans for integrated commissioning?</vt:lpstr>
      <vt:lpstr>And how well, if at all, would you say the CCG and the local authority are working together to deliver shared plans for integrated commissioning?</vt:lpstr>
      <vt:lpstr>Domain 5: Summary</vt:lpstr>
      <vt:lpstr>Domain 5: Summary</vt:lpstr>
      <vt:lpstr>Domain 5: CCG comparisons</vt:lpstr>
      <vt:lpstr>PowerPoint Presentation</vt:lpstr>
      <vt:lpstr>To what extent do you agree or disagree with the following statements about the overall leadership of the CCG…?</vt:lpstr>
      <vt:lpstr>To what extent do you agree or disagree with the following  statements about the overall leadership of the CCG…?</vt:lpstr>
      <vt:lpstr>To what extent do you agree or disagree with the following  statements about the overall leadership of the CCG…?</vt:lpstr>
      <vt:lpstr>To what extent do you agree or disagree with the following  statements about the overall leadership of the CCG…?</vt:lpstr>
      <vt:lpstr>To what extent do you agree or disagree with the following  statements about the overall leadership of the CCG…?</vt:lpstr>
      <vt:lpstr>To what extent do you agree or disagree with the following  statements about the overall leadership of the CCG…?</vt:lpstr>
      <vt:lpstr>To what extent do you agree or disagree with the following statements about the clinical leadership of the CCG?</vt:lpstr>
      <vt:lpstr>To what extent do you agree or disagree with the following  statements about the clinical leadership of the CCG…?</vt:lpstr>
      <vt:lpstr>To what extent do you agree or disagree with the following  statements about the clinical leadership of the CCG…?</vt:lpstr>
      <vt:lpstr>To what extent do you agree or disagree with the following  statements about the clinical leadership of the CCG…?</vt:lpstr>
      <vt:lpstr>To what extent do you agree or disagree with the following  statements about the clinical leadership of the CCG…?</vt:lpstr>
      <vt:lpstr>Domain 6: Summary</vt:lpstr>
      <vt:lpstr>Domain 6: Summary</vt:lpstr>
      <vt:lpstr>Domain 6: CCG comparisons</vt:lpstr>
      <vt:lpstr>Domain 6: CCG comparisons</vt:lpstr>
      <vt:lpstr>Domain 6: CCG comparisons</vt:lpstr>
      <vt:lpstr>Domain 6: CCG comparisons</vt:lpstr>
      <vt:lpstr>Domain 6: CCG comparisons</vt:lpstr>
      <vt:lpstr>PowerPoint Presentation</vt:lpstr>
      <vt:lpstr>Appendix A – cluster information</vt:lpstr>
      <vt:lpstr>PowerPoint Presentation</vt:lpstr>
    </vt:vector>
  </TitlesOfParts>
  <Company>Ipsos 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Sylvie.Hobden</dc:creator>
  <cp:keywords>PowerPoint;potx;Template;Ipsos MORI</cp:keywords>
  <cp:lastModifiedBy>Carol Henderson</cp:lastModifiedBy>
  <cp:revision>1818</cp:revision>
  <cp:lastPrinted>2014-03-12T17:32:24Z</cp:lastPrinted>
  <dcterms:created xsi:type="dcterms:W3CDTF">2012-04-19T11:10:37Z</dcterms:created>
  <dcterms:modified xsi:type="dcterms:W3CDTF">2016-02-18T09:54:11Z</dcterms:modified>
</cp:coreProperties>
</file>