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0"/>
  </p:notesMasterIdLst>
  <p:sldIdLst>
    <p:sldId id="284" r:id="rId2"/>
    <p:sldId id="272" r:id="rId3"/>
    <p:sldId id="273" r:id="rId4"/>
    <p:sldId id="274" r:id="rId5"/>
    <p:sldId id="275" r:id="rId6"/>
    <p:sldId id="276" r:id="rId7"/>
    <p:sldId id="277" r:id="rId8"/>
    <p:sldId id="278" r:id="rId9"/>
    <p:sldId id="314" r:id="rId10"/>
    <p:sldId id="315" r:id="rId11"/>
    <p:sldId id="316" r:id="rId12"/>
    <p:sldId id="313" r:id="rId13"/>
    <p:sldId id="279" r:id="rId14"/>
    <p:sldId id="280" r:id="rId15"/>
    <p:sldId id="281" r:id="rId16"/>
    <p:sldId id="282" r:id="rId17"/>
    <p:sldId id="288" r:id="rId18"/>
    <p:sldId id="289" r:id="rId19"/>
    <p:sldId id="290" r:id="rId20"/>
    <p:sldId id="291" r:id="rId21"/>
    <p:sldId id="292" r:id="rId22"/>
    <p:sldId id="293" r:id="rId23"/>
    <p:sldId id="294" r:id="rId24"/>
    <p:sldId id="295" r:id="rId25"/>
    <p:sldId id="296" r:id="rId26"/>
    <p:sldId id="297" r:id="rId27"/>
    <p:sldId id="300" r:id="rId28"/>
    <p:sldId id="301" r:id="rId29"/>
    <p:sldId id="302" r:id="rId30"/>
    <p:sldId id="303" r:id="rId31"/>
    <p:sldId id="304" r:id="rId32"/>
    <p:sldId id="305" r:id="rId33"/>
    <p:sldId id="306" r:id="rId34"/>
    <p:sldId id="307" r:id="rId35"/>
    <p:sldId id="308" r:id="rId36"/>
    <p:sldId id="309" r:id="rId37"/>
    <p:sldId id="310" r:id="rId38"/>
    <p:sldId id="283" r:id="rId39"/>
    <p:sldId id="265" r:id="rId40"/>
    <p:sldId id="256" r:id="rId41"/>
    <p:sldId id="271" r:id="rId42"/>
    <p:sldId id="270" r:id="rId43"/>
    <p:sldId id="262" r:id="rId44"/>
    <p:sldId id="266" r:id="rId45"/>
    <p:sldId id="269" r:id="rId46"/>
    <p:sldId id="267" r:id="rId47"/>
    <p:sldId id="286" r:id="rId48"/>
    <p:sldId id="287" r:id="rId49"/>
  </p:sldIdLst>
  <p:sldSz cx="9144000" cy="6858000" type="screen4x3"/>
  <p:notesSz cx="9928225" cy="6797675"/>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521415D9-36F7-43E2-AB2F-B90AF26B5E84}">
      <p14:sectionLst xmlns:p14="http://schemas.microsoft.com/office/powerpoint/2010/main">
        <p14:section name="Introduction" id="{47FDC7BE-561E-4AFE-BB90-1EFE2FDC38C1}">
          <p14:sldIdLst>
            <p14:sldId id="284"/>
          </p14:sldIdLst>
        </p14:section>
        <p14:section name="Neighbourhoods" id="{C1117D80-44ED-4F0A-AB41-FDFC34C3F93F}">
          <p14:sldIdLst>
            <p14:sldId id="272"/>
            <p14:sldId id="273"/>
            <p14:sldId id="274"/>
            <p14:sldId id="275"/>
            <p14:sldId id="276"/>
            <p14:sldId id="277"/>
            <p14:sldId id="278"/>
            <p14:sldId id="314"/>
            <p14:sldId id="315"/>
            <p14:sldId id="316"/>
            <p14:sldId id="313"/>
            <p14:sldId id="279"/>
            <p14:sldId id="280"/>
            <p14:sldId id="281"/>
            <p14:sldId id="282"/>
          </p14:sldIdLst>
        </p14:section>
        <p14:section name="MSK outcomes software" id="{E2A4F763-2EE5-49CC-800B-F0CDB261CAA0}">
          <p14:sldIdLst>
            <p14:sldId id="288"/>
            <p14:sldId id="289"/>
            <p14:sldId id="290"/>
            <p14:sldId id="291"/>
            <p14:sldId id="292"/>
            <p14:sldId id="293"/>
            <p14:sldId id="294"/>
            <p14:sldId id="295"/>
            <p14:sldId id="296"/>
            <p14:sldId id="297"/>
            <p14:sldId id="300"/>
            <p14:sldId id="301"/>
            <p14:sldId id="302"/>
            <p14:sldId id="303"/>
            <p14:sldId id="304"/>
            <p14:sldId id="305"/>
            <p14:sldId id="306"/>
            <p14:sldId id="307"/>
            <p14:sldId id="308"/>
            <p14:sldId id="309"/>
            <p14:sldId id="310"/>
          </p14:sldIdLst>
        </p14:section>
        <p14:section name="Elective Care" id="{05EFC92A-E908-4823-921F-32652C7FC3C8}">
          <p14:sldIdLst>
            <p14:sldId id="283"/>
            <p14:sldId id="265"/>
            <p14:sldId id="256"/>
            <p14:sldId id="271"/>
            <p14:sldId id="270"/>
            <p14:sldId id="262"/>
            <p14:sldId id="266"/>
            <p14:sldId id="269"/>
            <p14:sldId id="267"/>
          </p14:sldIdLst>
        </p14:section>
        <p14:section name="Wrap up" id="{3CDC353F-EA61-437F-B889-6599DA702C3C}">
          <p14:sldIdLst>
            <p14:sldId id="28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47" autoAdjust="0"/>
  </p:normalViewPr>
  <p:slideViewPr>
    <p:cSldViewPr>
      <p:cViewPr>
        <p:scale>
          <a:sx n="78" d="100"/>
          <a:sy n="78" d="100"/>
        </p:scale>
        <p:origin x="-654"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3263900" y="509588"/>
            <a:ext cx="3400425" cy="2549525"/>
          </a:xfrm>
          <a:prstGeom prst="rect">
            <a:avLst/>
          </a:prstGeom>
        </p:spPr>
        <p:txBody>
          <a:bodyPr/>
          <a:lstStyle/>
          <a:p>
            <a:pPr lvl="0"/>
            <a:endParaRPr/>
          </a:p>
        </p:txBody>
      </p:sp>
      <p:sp>
        <p:nvSpPr>
          <p:cNvPr id="38" name="Shape 38"/>
          <p:cNvSpPr>
            <a:spLocks noGrp="1"/>
          </p:cNvSpPr>
          <p:nvPr>
            <p:ph type="body" sz="quarter" idx="1"/>
          </p:nvPr>
        </p:nvSpPr>
        <p:spPr>
          <a:xfrm>
            <a:off x="1323764" y="3228896"/>
            <a:ext cx="7280699" cy="3058954"/>
          </a:xfrm>
          <a:prstGeom prst="rect">
            <a:avLst/>
          </a:prstGeom>
        </p:spPr>
        <p:txBody>
          <a:bodyPr/>
          <a:lstStyle/>
          <a:p>
            <a:pPr lvl="0"/>
            <a:endParaRPr/>
          </a:p>
        </p:txBody>
      </p:sp>
    </p:spTree>
    <p:extLst>
      <p:ext uri="{BB962C8B-B14F-4D97-AF65-F5344CB8AC3E}">
        <p14:creationId xmlns:p14="http://schemas.microsoft.com/office/powerpoint/2010/main" val="365565648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3</a:t>
            </a:fld>
            <a:endParaRPr lang="en-GB"/>
          </a:p>
        </p:txBody>
      </p:sp>
    </p:spTree>
    <p:extLst>
      <p:ext uri="{BB962C8B-B14F-4D97-AF65-F5344CB8AC3E}">
        <p14:creationId xmlns:p14="http://schemas.microsoft.com/office/powerpoint/2010/main" val="155620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13</a:t>
            </a:fld>
            <a:endParaRPr lang="en-GB"/>
          </a:p>
        </p:txBody>
      </p:sp>
    </p:spTree>
    <p:extLst>
      <p:ext uri="{BB962C8B-B14F-4D97-AF65-F5344CB8AC3E}">
        <p14:creationId xmlns:p14="http://schemas.microsoft.com/office/powerpoint/2010/main" val="287301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14</a:t>
            </a:fld>
            <a:endParaRPr lang="en-GB"/>
          </a:p>
        </p:txBody>
      </p:sp>
    </p:spTree>
    <p:extLst>
      <p:ext uri="{BB962C8B-B14F-4D97-AF65-F5344CB8AC3E}">
        <p14:creationId xmlns:p14="http://schemas.microsoft.com/office/powerpoint/2010/main" val="386629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15</a:t>
            </a:fld>
            <a:endParaRPr lang="en-GB"/>
          </a:p>
        </p:txBody>
      </p:sp>
    </p:spTree>
    <p:extLst>
      <p:ext uri="{BB962C8B-B14F-4D97-AF65-F5344CB8AC3E}">
        <p14:creationId xmlns:p14="http://schemas.microsoft.com/office/powerpoint/2010/main" val="422129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16</a:t>
            </a:fld>
            <a:endParaRPr lang="en-GB"/>
          </a:p>
        </p:txBody>
      </p:sp>
    </p:spTree>
    <p:extLst>
      <p:ext uri="{BB962C8B-B14F-4D97-AF65-F5344CB8AC3E}">
        <p14:creationId xmlns:p14="http://schemas.microsoft.com/office/powerpoint/2010/main" val="17997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226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6857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9833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983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4</a:t>
            </a:fld>
            <a:endParaRPr lang="en-GB"/>
          </a:p>
        </p:txBody>
      </p:sp>
    </p:spTree>
    <p:extLst>
      <p:ext uri="{BB962C8B-B14F-4D97-AF65-F5344CB8AC3E}">
        <p14:creationId xmlns:p14="http://schemas.microsoft.com/office/powerpoint/2010/main" val="154396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080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6</a:t>
            </a:fld>
            <a:endParaRPr lang="en-GB"/>
          </a:p>
        </p:txBody>
      </p:sp>
    </p:spTree>
    <p:extLst>
      <p:ext uri="{BB962C8B-B14F-4D97-AF65-F5344CB8AC3E}">
        <p14:creationId xmlns:p14="http://schemas.microsoft.com/office/powerpoint/2010/main" val="2834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7</a:t>
            </a:fld>
            <a:endParaRPr lang="en-GB"/>
          </a:p>
        </p:txBody>
      </p:sp>
    </p:spTree>
    <p:extLst>
      <p:ext uri="{BB962C8B-B14F-4D97-AF65-F5344CB8AC3E}">
        <p14:creationId xmlns:p14="http://schemas.microsoft.com/office/powerpoint/2010/main" val="360725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8</a:t>
            </a:fld>
            <a:endParaRPr lang="en-GB"/>
          </a:p>
        </p:txBody>
      </p:sp>
    </p:spTree>
    <p:extLst>
      <p:ext uri="{BB962C8B-B14F-4D97-AF65-F5344CB8AC3E}">
        <p14:creationId xmlns:p14="http://schemas.microsoft.com/office/powerpoint/2010/main" val="217940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9</a:t>
            </a:fld>
            <a:endParaRPr lang="en-GB"/>
          </a:p>
        </p:txBody>
      </p:sp>
    </p:spTree>
    <p:extLst>
      <p:ext uri="{BB962C8B-B14F-4D97-AF65-F5344CB8AC3E}">
        <p14:creationId xmlns:p14="http://schemas.microsoft.com/office/powerpoint/2010/main" val="287301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10</a:t>
            </a:fld>
            <a:endParaRPr lang="en-GB"/>
          </a:p>
        </p:txBody>
      </p:sp>
    </p:spTree>
    <p:extLst>
      <p:ext uri="{BB962C8B-B14F-4D97-AF65-F5344CB8AC3E}">
        <p14:creationId xmlns:p14="http://schemas.microsoft.com/office/powerpoint/2010/main" val="287301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DF4FAD86-5D81-4950-8488-B64B2A042111}" type="slidenum">
              <a:rPr lang="en-GB" smtClean="0"/>
              <a:pPr/>
              <a:t>11</a:t>
            </a:fld>
            <a:endParaRPr lang="en-GB"/>
          </a:p>
        </p:txBody>
      </p:sp>
    </p:spTree>
    <p:extLst>
      <p:ext uri="{BB962C8B-B14F-4D97-AF65-F5344CB8AC3E}">
        <p14:creationId xmlns:p14="http://schemas.microsoft.com/office/powerpoint/2010/main" val="287301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623697" y="6456611"/>
            <a:ext cx="4302231" cy="339884"/>
          </a:xfrm>
          <a:prstGeom prst="rect">
            <a:avLst/>
          </a:prstGeom>
        </p:spPr>
        <p:txBody>
          <a:bodyPr/>
          <a:lstStyle/>
          <a:p>
            <a:fld id="{F2437D0E-D6DF-4A6B-864C-A5AE14A31846}" type="slidenum">
              <a:rPr lang="en-GB" smtClean="0"/>
              <a:pPr/>
              <a:t>12</a:t>
            </a:fld>
            <a:endParaRPr lang="en-GB" dirty="0"/>
          </a:p>
        </p:txBody>
      </p:sp>
    </p:spTree>
    <p:extLst>
      <p:ext uri="{BB962C8B-B14F-4D97-AF65-F5344CB8AC3E}">
        <p14:creationId xmlns:p14="http://schemas.microsoft.com/office/powerpoint/2010/main" val="54835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Shape 14"/>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16" name="Shape 16"/>
          <p:cNvSpPr>
            <a:spLocks noGrp="1"/>
          </p:cNvSpPr>
          <p:nvPr>
            <p:ph type="title"/>
          </p:nvPr>
        </p:nvSpPr>
        <p:spPr>
          <a:prstGeom prst="rect">
            <a:avLst/>
          </a:prstGeom>
        </p:spPr>
        <p:txBody>
          <a:bodyPr/>
          <a:lstStyle/>
          <a:p>
            <a:pPr lvl="0">
              <a:defRPr sz="1800" b="0">
                <a:solidFill>
                  <a:srgbClr val="000000"/>
                </a:solidFill>
              </a:defRPr>
            </a:pPr>
            <a:r>
              <a:rPr sz="3600" b="1">
                <a:solidFill>
                  <a:srgbClr val="007AC2"/>
                </a:solidFill>
              </a:rPr>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BAB42-E082-40D2-AFEB-28D5008B7391}" type="datetimeFigureOut">
              <a:rPr lang="en-GB" smtClean="0"/>
              <a:pPr/>
              <a:t>13/Jul/2017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DE7836-3B98-4AC0-9343-245189D4A35E}" type="slidenum">
              <a:rPr lang="en-GB" smtClean="0"/>
              <a:pPr/>
              <a:t>‹#›</a:t>
            </a:fld>
            <a:endParaRPr lang="en-GB" dirty="0"/>
          </a:p>
        </p:txBody>
      </p:sp>
    </p:spTree>
    <p:extLst>
      <p:ext uri="{BB962C8B-B14F-4D97-AF65-F5344CB8AC3E}">
        <p14:creationId xmlns:p14="http://schemas.microsoft.com/office/powerpoint/2010/main" val="7898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8" name="Shape 18"/>
          <p:cNvSpPr>
            <a:spLocks noGrp="1"/>
          </p:cNvSpPr>
          <p:nvPr>
            <p:ph type="title"/>
          </p:nvPr>
        </p:nvSpPr>
        <p:spPr>
          <a:xfrm>
            <a:off x="722312" y="4406900"/>
            <a:ext cx="7772401" cy="2451100"/>
          </a:xfrm>
          <a:prstGeom prst="rect">
            <a:avLst/>
          </a:prstGeom>
        </p:spPr>
        <p:txBody>
          <a:bodyPr/>
          <a:lstStyle>
            <a:lvl1pPr algn="l">
              <a:lnSpc>
                <a:spcPct val="100000"/>
              </a:lnSpc>
              <a:defRPr sz="3200" cap="all"/>
            </a:lvl1pPr>
          </a:lstStyle>
          <a:p>
            <a:pPr lvl="0">
              <a:defRPr sz="1800" b="0" cap="none">
                <a:solidFill>
                  <a:srgbClr val="000000"/>
                </a:solidFill>
              </a:defRPr>
            </a:pPr>
            <a:r>
              <a:rPr sz="3200" b="1" cap="all">
                <a:solidFill>
                  <a:srgbClr val="007AC2"/>
                </a:solidFill>
              </a:rPr>
              <a:t>Title Text</a:t>
            </a:r>
          </a:p>
        </p:txBody>
      </p:sp>
      <p:sp>
        <p:nvSpPr>
          <p:cNvPr id="19" name="Shape 19"/>
          <p:cNvSpPr>
            <a:spLocks noGrp="1"/>
          </p:cNvSpPr>
          <p:nvPr>
            <p:ph type="body" idx="1"/>
          </p:nvPr>
        </p:nvSpPr>
        <p:spPr>
          <a:xfrm>
            <a:off x="722312" y="1192213"/>
            <a:ext cx="7772401" cy="32146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5" name="Shape 25"/>
          <p:cNvSpPr>
            <a:spLocks noGrp="1"/>
          </p:cNvSpPr>
          <p:nvPr>
            <p:ph type="body" idx="1"/>
          </p:nvPr>
        </p:nvSpPr>
        <p:spPr>
          <a:xfrm>
            <a:off x="457200" y="1435464"/>
            <a:ext cx="4040188" cy="739411"/>
          </a:xfrm>
          <a:prstGeom prst="rect">
            <a:avLst/>
          </a:prstGeom>
        </p:spPr>
        <p:txBody>
          <a:bodyPr anchor="b"/>
          <a:lstStyle>
            <a:lvl1pPr marL="0" indent="0">
              <a:spcBef>
                <a:spcPts val="500"/>
              </a:spcBef>
              <a:buSzTx/>
              <a:buFontTx/>
              <a:buNone/>
              <a:defRPr sz="2400" b="1">
                <a:solidFill>
                  <a:srgbClr val="007AC2"/>
                </a:solidFill>
              </a:defRPr>
            </a:lvl1pPr>
            <a:lvl2pPr marL="0" indent="457200">
              <a:spcBef>
                <a:spcPts val="500"/>
              </a:spcBef>
              <a:buSzTx/>
              <a:buFontTx/>
              <a:buNone/>
              <a:defRPr sz="2400" b="1">
                <a:solidFill>
                  <a:srgbClr val="007AC2"/>
                </a:solidFill>
              </a:defRPr>
            </a:lvl2pPr>
            <a:lvl3pPr marL="0" indent="914400">
              <a:spcBef>
                <a:spcPts val="500"/>
              </a:spcBef>
              <a:buSzTx/>
              <a:buFontTx/>
              <a:buNone/>
              <a:defRPr sz="2400" b="1">
                <a:solidFill>
                  <a:srgbClr val="007AC2"/>
                </a:solidFill>
              </a:defRPr>
            </a:lvl3pPr>
            <a:lvl4pPr marL="0" indent="1371600">
              <a:spcBef>
                <a:spcPts val="500"/>
              </a:spcBef>
              <a:buSzTx/>
              <a:buFontTx/>
              <a:buNone/>
              <a:defRPr sz="2400" b="1">
                <a:solidFill>
                  <a:srgbClr val="007AC2"/>
                </a:solidFill>
              </a:defRPr>
            </a:lvl4pPr>
            <a:lvl5pPr marL="0" indent="1828800">
              <a:spcBef>
                <a:spcPts val="500"/>
              </a:spcBef>
              <a:buSzTx/>
              <a:buFontTx/>
              <a:buNone/>
              <a:defRPr sz="2400" b="1">
                <a:solidFill>
                  <a:srgbClr val="007AC2"/>
                </a:solidFill>
              </a:defRPr>
            </a:lvl5pPr>
          </a:lstStyle>
          <a:p>
            <a:pPr lvl="0">
              <a:defRPr sz="1800" b="0">
                <a:solidFill>
                  <a:srgbClr val="000000"/>
                </a:solidFill>
              </a:defRPr>
            </a:pPr>
            <a:r>
              <a:rPr sz="2400" b="1">
                <a:solidFill>
                  <a:srgbClr val="007AC2"/>
                </a:solidFill>
              </a:rPr>
              <a:t>Body Level One</a:t>
            </a:r>
          </a:p>
          <a:p>
            <a:pPr lvl="1">
              <a:defRPr sz="1800" b="0">
                <a:solidFill>
                  <a:srgbClr val="000000"/>
                </a:solidFill>
              </a:defRPr>
            </a:pPr>
            <a:r>
              <a:rPr sz="2400" b="1">
                <a:solidFill>
                  <a:srgbClr val="007AC2"/>
                </a:solidFill>
              </a:rPr>
              <a:t>Body Level Two</a:t>
            </a:r>
          </a:p>
          <a:p>
            <a:pPr lvl="2">
              <a:defRPr sz="1800" b="0">
                <a:solidFill>
                  <a:srgbClr val="000000"/>
                </a:solidFill>
              </a:defRPr>
            </a:pPr>
            <a:r>
              <a:rPr sz="2400" b="1">
                <a:solidFill>
                  <a:srgbClr val="007AC2"/>
                </a:solidFill>
              </a:rPr>
              <a:t>Body Level Three</a:t>
            </a:r>
          </a:p>
          <a:p>
            <a:pPr lvl="3">
              <a:defRPr sz="1800" b="0">
                <a:solidFill>
                  <a:srgbClr val="000000"/>
                </a:solidFill>
              </a:defRPr>
            </a:pPr>
            <a:r>
              <a:rPr sz="2400" b="1">
                <a:solidFill>
                  <a:srgbClr val="007AC2"/>
                </a:solidFill>
              </a:rPr>
              <a:t>Body Level Four</a:t>
            </a:r>
          </a:p>
          <a:p>
            <a:pPr lvl="4">
              <a:defRPr sz="1800" b="0">
                <a:solidFill>
                  <a:srgbClr val="000000"/>
                </a:solidFill>
              </a:defRPr>
            </a:pPr>
            <a:r>
              <a:rPr sz="2400" b="1">
                <a:solidFill>
                  <a:srgbClr val="007AC2"/>
                </a:solidFill>
              </a:rPr>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0" name="Shape 30"/>
          <p:cNvSpPr>
            <a:spLocks noGrp="1"/>
          </p:cNvSpPr>
          <p:nvPr>
            <p:ph type="title"/>
          </p:nvPr>
        </p:nvSpPr>
        <p:spPr>
          <a:xfrm>
            <a:off x="457200" y="1620890"/>
            <a:ext cx="3008313" cy="2876550"/>
          </a:xfrm>
          <a:prstGeom prst="rect">
            <a:avLst/>
          </a:prstGeom>
        </p:spPr>
        <p:txBody>
          <a:bodyPr/>
          <a:lstStyle>
            <a:lvl1pPr algn="l">
              <a:lnSpc>
                <a:spcPct val="100000"/>
              </a:lnSpc>
              <a:defRPr sz="2000">
                <a:solidFill>
                  <a:srgbClr val="000000"/>
                </a:solidFill>
              </a:defRPr>
            </a:lvl1pPr>
          </a:lstStyle>
          <a:p>
            <a:pPr lvl="0">
              <a:defRPr sz="1800" b="0"/>
            </a:pPr>
            <a:r>
              <a:rPr sz="2000" b="1"/>
              <a:t>Title Text</a:t>
            </a:r>
          </a:p>
        </p:txBody>
      </p:sp>
      <p:sp>
        <p:nvSpPr>
          <p:cNvPr id="31" name="Shape 31"/>
          <p:cNvSpPr>
            <a:spLocks noGrp="1"/>
          </p:cNvSpPr>
          <p:nvPr>
            <p:ph type="body" idx="1"/>
          </p:nvPr>
        </p:nvSpPr>
        <p:spPr>
          <a:xfrm>
            <a:off x="3575050" y="1620889"/>
            <a:ext cx="5111750" cy="5237111"/>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1792288" y="3086100"/>
            <a:ext cx="5486400" cy="2281238"/>
          </a:xfrm>
          <a:prstGeom prst="rect">
            <a:avLst/>
          </a:prstGeom>
        </p:spPr>
        <p:txBody>
          <a:bodyPr anchor="b"/>
          <a:lstStyle>
            <a:lvl1pPr algn="l">
              <a:lnSpc>
                <a:spcPct val="100000"/>
              </a:lnSpc>
              <a:defRPr sz="2000">
                <a:solidFill>
                  <a:srgbClr val="000000"/>
                </a:solidFill>
              </a:defRPr>
            </a:lvl1pPr>
          </a:lstStyle>
          <a:p>
            <a:pPr lvl="0">
              <a:defRPr sz="1800" b="0"/>
            </a:pPr>
            <a:r>
              <a:rPr sz="2000" b="1"/>
              <a:t>Title Text</a:t>
            </a:r>
          </a:p>
        </p:txBody>
      </p:sp>
      <p:sp>
        <p:nvSpPr>
          <p:cNvPr id="35" name="Shape 35"/>
          <p:cNvSpPr>
            <a:spLocks noGrp="1"/>
          </p:cNvSpPr>
          <p:nvPr>
            <p:ph type="body"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solidFill>
                  <a:srgbClr val="007AC2"/>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a:lvl1pPr>
          </a:lstStyle>
          <a:p>
            <a:pPr>
              <a:defRPr/>
            </a:pPr>
            <a:fld id="{51517B19-373C-4475-B699-93386E1F906B}" type="datetimeFigureOut">
              <a:rPr lang="en-US"/>
              <a:pPr>
                <a:defRPr/>
              </a:pPr>
              <a:t>7/13/2017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5D028AF-8A28-4A9F-BC17-502482EFC0F5}" type="slidenum">
              <a:rPr lang="en-US"/>
              <a:pPr>
                <a:defRPr/>
              </a:pPr>
              <a:t>‹#›</a:t>
            </a:fld>
            <a:endParaRPr lang="en-US" dirty="0"/>
          </a:p>
        </p:txBody>
      </p:sp>
    </p:spTree>
    <p:extLst>
      <p:ext uri="{BB962C8B-B14F-4D97-AF65-F5344CB8AC3E}">
        <p14:creationId xmlns:p14="http://schemas.microsoft.com/office/powerpoint/2010/main" val="33040865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591174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Sheffield CCG PP footer.png"/>
          <p:cNvPicPr/>
          <p:nvPr/>
        </p:nvPicPr>
        <p:blipFill>
          <a:blip r:embed="rId12" cstate="print">
            <a:extLst/>
          </a:blip>
          <a:stretch>
            <a:fillRect/>
          </a:stretch>
        </p:blipFill>
        <p:spPr>
          <a:xfrm>
            <a:off x="207448" y="3554497"/>
            <a:ext cx="8677947" cy="3166978"/>
          </a:xfrm>
          <a:prstGeom prst="rect">
            <a:avLst/>
          </a:prstGeom>
          <a:ln w="12700">
            <a:miter lim="400000"/>
          </a:ln>
        </p:spPr>
      </p:pic>
      <p:pic>
        <p:nvPicPr>
          <p:cNvPr id="3" name="image2.png" descr="Sheffield CCG PP header.png"/>
          <p:cNvPicPr/>
          <p:nvPr/>
        </p:nvPicPr>
        <p:blipFill>
          <a:blip r:embed="rId13" cstate="print">
            <a:extLst/>
          </a:blip>
          <a:stretch>
            <a:fillRect/>
          </a:stretch>
        </p:blipFill>
        <p:spPr>
          <a:xfrm>
            <a:off x="371519" y="291888"/>
            <a:ext cx="8470676" cy="746785"/>
          </a:xfrm>
          <a:prstGeom prst="rect">
            <a:avLst/>
          </a:prstGeom>
          <a:ln w="12700">
            <a:miter lim="400000"/>
          </a:ln>
        </p:spPr>
      </p:pic>
      <p:sp>
        <p:nvSpPr>
          <p:cNvPr id="4" name="Shape 4"/>
          <p:cNvSpPr>
            <a:spLocks noGrp="1"/>
          </p:cNvSpPr>
          <p:nvPr>
            <p:ph type="body" idx="1"/>
          </p:nvPr>
        </p:nvSpPr>
        <p:spPr>
          <a:xfrm>
            <a:off x="457200" y="2419200"/>
            <a:ext cx="8229600" cy="4438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 name="Shape 5"/>
          <p:cNvSpPr>
            <a:spLocks noGrp="1"/>
          </p:cNvSpPr>
          <p:nvPr>
            <p:ph type="sldNum" sz="quarter" idx="2"/>
          </p:nvPr>
        </p:nvSpPr>
        <p:spPr>
          <a:xfrm>
            <a:off x="6553200" y="6425420"/>
            <a:ext cx="2133600" cy="226985"/>
          </a:xfrm>
          <a:prstGeom prst="rect">
            <a:avLst/>
          </a:prstGeom>
          <a:ln w="12700">
            <a:miter lim="400000"/>
          </a:ln>
        </p:spPr>
        <p:txBody>
          <a:bodyPr lIns="45719" rIns="45719" anchor="ctr">
            <a:spAutoFit/>
          </a:bodyPr>
          <a:lstStyle>
            <a:lvl1pPr algn="r">
              <a:defRPr sz="1000">
                <a:solidFill>
                  <a:srgbClr val="888888"/>
                </a:solidFill>
                <a:latin typeface="Arial"/>
                <a:ea typeface="Arial"/>
                <a:cs typeface="Arial"/>
                <a:sym typeface="Arial"/>
              </a:defRPr>
            </a:lvl1pPr>
          </a:lstStyle>
          <a:p>
            <a:pPr lvl="0"/>
            <a:fld id="{86CB4B4D-7CA3-9044-876B-883B54F8677D}" type="slidenum">
              <a:rPr/>
              <a:pPr lvl="0"/>
              <a:t>‹#›</a:t>
            </a:fld>
            <a:endParaRPr/>
          </a:p>
        </p:txBody>
      </p:sp>
      <p:sp>
        <p:nvSpPr>
          <p:cNvPr id="6" name="Shape 6"/>
          <p:cNvSpPr>
            <a:spLocks noGrp="1"/>
          </p:cNvSpPr>
          <p:nvPr>
            <p:ph type="title"/>
          </p:nvPr>
        </p:nvSpPr>
        <p:spPr>
          <a:xfrm>
            <a:off x="457200" y="1200960"/>
            <a:ext cx="8229600" cy="121824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b="0">
                <a:solidFill>
                  <a:srgbClr val="000000"/>
                </a:solidFill>
              </a:defRPr>
            </a:pPr>
            <a:r>
              <a:rPr sz="3600" b="1">
                <a:solidFill>
                  <a:srgbClr val="007AC2"/>
                </a:solidFill>
              </a:rPr>
              <a:t>Title Text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transition spd="med"/>
  <p:txStyles>
    <p:titleStyle>
      <a:lvl1pPr algn="ctr" defTabSz="457200">
        <a:lnSpc>
          <a:spcPts val="4000"/>
        </a:lnSpc>
        <a:defRPr sz="3600" b="1">
          <a:solidFill>
            <a:srgbClr val="007AC2"/>
          </a:solidFill>
          <a:latin typeface="Arial"/>
          <a:ea typeface="Arial"/>
          <a:cs typeface="Arial"/>
          <a:sym typeface="Arial"/>
        </a:defRPr>
      </a:lvl1pPr>
      <a:lvl2pPr algn="ctr" defTabSz="457200">
        <a:lnSpc>
          <a:spcPts val="4000"/>
        </a:lnSpc>
        <a:defRPr sz="3600" b="1">
          <a:solidFill>
            <a:srgbClr val="007AC2"/>
          </a:solidFill>
          <a:latin typeface="Arial"/>
          <a:ea typeface="Arial"/>
          <a:cs typeface="Arial"/>
          <a:sym typeface="Arial"/>
        </a:defRPr>
      </a:lvl2pPr>
      <a:lvl3pPr algn="ctr" defTabSz="457200">
        <a:lnSpc>
          <a:spcPts val="4000"/>
        </a:lnSpc>
        <a:defRPr sz="3600" b="1">
          <a:solidFill>
            <a:srgbClr val="007AC2"/>
          </a:solidFill>
          <a:latin typeface="Arial"/>
          <a:ea typeface="Arial"/>
          <a:cs typeface="Arial"/>
          <a:sym typeface="Arial"/>
        </a:defRPr>
      </a:lvl3pPr>
      <a:lvl4pPr algn="ctr" defTabSz="457200">
        <a:lnSpc>
          <a:spcPts val="4000"/>
        </a:lnSpc>
        <a:defRPr sz="3600" b="1">
          <a:solidFill>
            <a:srgbClr val="007AC2"/>
          </a:solidFill>
          <a:latin typeface="Arial"/>
          <a:ea typeface="Arial"/>
          <a:cs typeface="Arial"/>
          <a:sym typeface="Arial"/>
        </a:defRPr>
      </a:lvl4pPr>
      <a:lvl5pPr algn="ctr" defTabSz="457200">
        <a:lnSpc>
          <a:spcPts val="4000"/>
        </a:lnSpc>
        <a:defRPr sz="3600" b="1">
          <a:solidFill>
            <a:srgbClr val="007AC2"/>
          </a:solidFill>
          <a:latin typeface="Arial"/>
          <a:ea typeface="Arial"/>
          <a:cs typeface="Arial"/>
          <a:sym typeface="Arial"/>
        </a:defRPr>
      </a:lvl5pPr>
      <a:lvl6pPr algn="ctr" defTabSz="457200">
        <a:lnSpc>
          <a:spcPts val="4000"/>
        </a:lnSpc>
        <a:defRPr sz="3600" b="1">
          <a:solidFill>
            <a:srgbClr val="007AC2"/>
          </a:solidFill>
          <a:latin typeface="Arial"/>
          <a:ea typeface="Arial"/>
          <a:cs typeface="Arial"/>
          <a:sym typeface="Arial"/>
        </a:defRPr>
      </a:lvl6pPr>
      <a:lvl7pPr algn="ctr" defTabSz="457200">
        <a:lnSpc>
          <a:spcPts val="4000"/>
        </a:lnSpc>
        <a:defRPr sz="3600" b="1">
          <a:solidFill>
            <a:srgbClr val="007AC2"/>
          </a:solidFill>
          <a:latin typeface="Arial"/>
          <a:ea typeface="Arial"/>
          <a:cs typeface="Arial"/>
          <a:sym typeface="Arial"/>
        </a:defRPr>
      </a:lvl7pPr>
      <a:lvl8pPr algn="ctr" defTabSz="457200">
        <a:lnSpc>
          <a:spcPts val="4000"/>
        </a:lnSpc>
        <a:defRPr sz="3600" b="1">
          <a:solidFill>
            <a:srgbClr val="007AC2"/>
          </a:solidFill>
          <a:latin typeface="Arial"/>
          <a:ea typeface="Arial"/>
          <a:cs typeface="Arial"/>
          <a:sym typeface="Arial"/>
        </a:defRPr>
      </a:lvl8pPr>
      <a:lvl9pPr algn="ctr" defTabSz="457200">
        <a:lnSpc>
          <a:spcPts val="4000"/>
        </a:lnSpc>
        <a:defRPr sz="3600" b="1">
          <a:solidFill>
            <a:srgbClr val="007AC2"/>
          </a:solidFill>
          <a:latin typeface="Arial"/>
          <a:ea typeface="Arial"/>
          <a:cs typeface="Arial"/>
          <a:sym typeface="Arial"/>
        </a:defRPr>
      </a:lvl9pPr>
    </p:titleStyle>
    <p:bodyStyle>
      <a:lvl1pPr marL="342900" indent="-342900" defTabSz="457200">
        <a:spcBef>
          <a:spcPts val="700"/>
        </a:spcBef>
        <a:buSzPct val="100000"/>
        <a:buFont typeface="Arial"/>
        <a:buChar char="•"/>
        <a:defRPr sz="3200">
          <a:latin typeface="Arial"/>
          <a:ea typeface="Arial"/>
          <a:cs typeface="Arial"/>
          <a:sym typeface="Arial"/>
        </a:defRPr>
      </a:lvl1pPr>
      <a:lvl2pPr marL="783771" indent="-326571" defTabSz="457200">
        <a:spcBef>
          <a:spcPts val="700"/>
        </a:spcBef>
        <a:buSzPct val="100000"/>
        <a:buFont typeface="Arial"/>
        <a:buChar char="–"/>
        <a:defRPr sz="3200">
          <a:latin typeface="Arial"/>
          <a:ea typeface="Arial"/>
          <a:cs typeface="Arial"/>
          <a:sym typeface="Arial"/>
        </a:defRPr>
      </a:lvl2pPr>
      <a:lvl3pPr marL="1219200" indent="-304800" defTabSz="457200">
        <a:spcBef>
          <a:spcPts val="700"/>
        </a:spcBef>
        <a:buSzPct val="100000"/>
        <a:buFont typeface="Arial"/>
        <a:buChar char="•"/>
        <a:defRPr sz="3200">
          <a:latin typeface="Arial"/>
          <a:ea typeface="Arial"/>
          <a:cs typeface="Arial"/>
          <a:sym typeface="Arial"/>
        </a:defRPr>
      </a:lvl3pPr>
      <a:lvl4pPr marL="1737360" indent="-365760" defTabSz="457200">
        <a:spcBef>
          <a:spcPts val="700"/>
        </a:spcBef>
        <a:buSzPct val="100000"/>
        <a:buFont typeface="Arial"/>
        <a:buChar char="–"/>
        <a:defRPr sz="3200">
          <a:latin typeface="Arial"/>
          <a:ea typeface="Arial"/>
          <a:cs typeface="Arial"/>
          <a:sym typeface="Arial"/>
        </a:defRPr>
      </a:lvl4pPr>
      <a:lvl5pPr marL="2194560" indent="-365760" defTabSz="457200">
        <a:spcBef>
          <a:spcPts val="700"/>
        </a:spcBef>
        <a:buSzPct val="100000"/>
        <a:buFont typeface="Arial"/>
        <a:buChar char="»"/>
        <a:defRPr sz="3200">
          <a:latin typeface="Arial"/>
          <a:ea typeface="Arial"/>
          <a:cs typeface="Arial"/>
          <a:sym typeface="Arial"/>
        </a:defRPr>
      </a:lvl5pPr>
      <a:lvl6pPr marL="2651760" indent="-365760" defTabSz="457200">
        <a:spcBef>
          <a:spcPts val="700"/>
        </a:spcBef>
        <a:buSzPct val="100000"/>
        <a:buFont typeface="Arial"/>
        <a:buChar char="•"/>
        <a:defRPr sz="3200">
          <a:latin typeface="Arial"/>
          <a:ea typeface="Arial"/>
          <a:cs typeface="Arial"/>
          <a:sym typeface="Arial"/>
        </a:defRPr>
      </a:lvl6pPr>
      <a:lvl7pPr marL="3108960" indent="-365760" defTabSz="457200">
        <a:spcBef>
          <a:spcPts val="700"/>
        </a:spcBef>
        <a:buSzPct val="100000"/>
        <a:buFont typeface="Arial"/>
        <a:buChar char="•"/>
        <a:defRPr sz="3200">
          <a:latin typeface="Arial"/>
          <a:ea typeface="Arial"/>
          <a:cs typeface="Arial"/>
          <a:sym typeface="Arial"/>
        </a:defRPr>
      </a:lvl7pPr>
      <a:lvl8pPr marL="3566159" indent="-365759" defTabSz="457200">
        <a:spcBef>
          <a:spcPts val="700"/>
        </a:spcBef>
        <a:buSzPct val="100000"/>
        <a:buFont typeface="Arial"/>
        <a:buChar char="•"/>
        <a:defRPr sz="3200">
          <a:latin typeface="Arial"/>
          <a:ea typeface="Arial"/>
          <a:cs typeface="Arial"/>
          <a:sym typeface="Arial"/>
        </a:defRPr>
      </a:lvl8pPr>
      <a:lvl9pPr marL="4023359" indent="-365759" defTabSz="457200">
        <a:spcBef>
          <a:spcPts val="700"/>
        </a:spcBef>
        <a:buSzPct val="100000"/>
        <a:buFont typeface="Arial"/>
        <a:buChar char="•"/>
        <a:defRPr sz="3200">
          <a:latin typeface="Arial"/>
          <a:ea typeface="Arial"/>
          <a:cs typeface="Arial"/>
          <a:sym typeface="Arial"/>
        </a:defRPr>
      </a:lvl9pPr>
    </p:bodyStyle>
    <p:otherStyle>
      <a:lvl1pPr algn="r" defTabSz="457200">
        <a:defRPr sz="1000">
          <a:solidFill>
            <a:schemeClr val="tx1"/>
          </a:solidFill>
          <a:latin typeface="+mn-lt"/>
          <a:ea typeface="+mn-ea"/>
          <a:cs typeface="+mn-cs"/>
          <a:sym typeface="Arial"/>
        </a:defRPr>
      </a:lvl1pPr>
      <a:lvl2pPr indent="457200" algn="r" defTabSz="457200">
        <a:defRPr sz="1000">
          <a:solidFill>
            <a:schemeClr val="tx1"/>
          </a:solidFill>
          <a:latin typeface="+mn-lt"/>
          <a:ea typeface="+mn-ea"/>
          <a:cs typeface="+mn-cs"/>
          <a:sym typeface="Arial"/>
        </a:defRPr>
      </a:lvl2pPr>
      <a:lvl3pPr indent="914400" algn="r" defTabSz="457200">
        <a:defRPr sz="1000">
          <a:solidFill>
            <a:schemeClr val="tx1"/>
          </a:solidFill>
          <a:latin typeface="+mn-lt"/>
          <a:ea typeface="+mn-ea"/>
          <a:cs typeface="+mn-cs"/>
          <a:sym typeface="Arial"/>
        </a:defRPr>
      </a:lvl3pPr>
      <a:lvl4pPr indent="1371600" algn="r" defTabSz="457200">
        <a:defRPr sz="1000">
          <a:solidFill>
            <a:schemeClr val="tx1"/>
          </a:solidFill>
          <a:latin typeface="+mn-lt"/>
          <a:ea typeface="+mn-ea"/>
          <a:cs typeface="+mn-cs"/>
          <a:sym typeface="Arial"/>
        </a:defRPr>
      </a:lvl4pPr>
      <a:lvl5pPr indent="1828800" algn="r" defTabSz="457200">
        <a:defRPr sz="1000">
          <a:solidFill>
            <a:schemeClr val="tx1"/>
          </a:solidFill>
          <a:latin typeface="+mn-lt"/>
          <a:ea typeface="+mn-ea"/>
          <a:cs typeface="+mn-cs"/>
          <a:sym typeface="Arial"/>
        </a:defRPr>
      </a:lvl5pPr>
      <a:lvl6pPr indent="2286000" algn="r" defTabSz="457200">
        <a:defRPr sz="1000">
          <a:solidFill>
            <a:schemeClr val="tx1"/>
          </a:solidFill>
          <a:latin typeface="+mn-lt"/>
          <a:ea typeface="+mn-ea"/>
          <a:cs typeface="+mn-cs"/>
          <a:sym typeface="Arial"/>
        </a:defRPr>
      </a:lvl6pPr>
      <a:lvl7pPr indent="2743200" algn="r" defTabSz="457200">
        <a:defRPr sz="1000">
          <a:solidFill>
            <a:schemeClr val="tx1"/>
          </a:solidFill>
          <a:latin typeface="+mn-lt"/>
          <a:ea typeface="+mn-ea"/>
          <a:cs typeface="+mn-cs"/>
          <a:sym typeface="Arial"/>
        </a:defRPr>
      </a:lvl7pPr>
      <a:lvl8pPr indent="3200400" algn="r" defTabSz="457200">
        <a:defRPr sz="1000">
          <a:solidFill>
            <a:schemeClr val="tx1"/>
          </a:solidFill>
          <a:latin typeface="+mn-lt"/>
          <a:ea typeface="+mn-ea"/>
          <a:cs typeface="+mn-cs"/>
          <a:sym typeface="Arial"/>
        </a:defRPr>
      </a:lvl8pPr>
      <a:lvl9pPr indent="3657600" algn="r" defTabSz="457200">
        <a:defRPr sz="10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Sheffield.neighbourhoods@nhs.ne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bit.ly/2siXo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heffield.neighbourhoods@nhs.ne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q2L_bIKuLjI" TargetMode="External"/><Relationship Id="rId6" Type="http://schemas.openxmlformats.org/officeDocument/2006/relationships/hyperlink" Target="http://www.sheffieldccg.nhs.uk/cases.htm"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zZSyzlUQ3DI" TargetMode="External"/><Relationship Id="rId5" Type="http://schemas.openxmlformats.org/officeDocument/2006/relationships/hyperlink" Target="http://www.sheffieldccg.nhs.uk/cases.htm" TargetMode="Externa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YAMd41kYgvg" TargetMode="External"/><Relationship Id="rId5" Type="http://schemas.openxmlformats.org/officeDocument/2006/relationships/hyperlink" Target="http://www.sheffieldccg.nhs.uk/cases.htm" TargetMode="Externa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31840" y="4653136"/>
            <a:ext cx="2880320" cy="864096"/>
          </a:xfrm>
        </p:spPr>
        <p:txBody>
          <a:bodyPr/>
          <a:lstStyle/>
          <a:p>
            <a:pPr marL="0" indent="0" algn="ctr">
              <a:buNone/>
            </a:pPr>
            <a:r>
              <a:rPr lang="en-GB" dirty="0" smtClean="0"/>
              <a:t>19 June 2017</a:t>
            </a:r>
            <a:endParaRPr lang="en-GB" dirty="0"/>
          </a:p>
        </p:txBody>
      </p:sp>
      <p:sp>
        <p:nvSpPr>
          <p:cNvPr id="3" name="Title 2"/>
          <p:cNvSpPr>
            <a:spLocks noGrp="1"/>
          </p:cNvSpPr>
          <p:nvPr>
            <p:ph type="title"/>
          </p:nvPr>
        </p:nvSpPr>
        <p:spPr>
          <a:xfrm>
            <a:off x="457200" y="1200960"/>
            <a:ext cx="8229600" cy="3092136"/>
          </a:xfrm>
        </p:spPr>
        <p:txBody>
          <a:bodyPr/>
          <a:lstStyle/>
          <a:p>
            <a:pPr>
              <a:lnSpc>
                <a:spcPct val="100000"/>
              </a:lnSpc>
            </a:pPr>
            <a:r>
              <a:rPr lang="en-GB" sz="6000" dirty="0"/>
              <a:t>Sheffield </a:t>
            </a:r>
            <a:r>
              <a:rPr lang="en-GB" sz="6000" dirty="0" smtClean="0"/>
              <a:t/>
            </a:r>
            <a:br>
              <a:rPr lang="en-GB" sz="6000" dirty="0" smtClean="0"/>
            </a:br>
            <a:r>
              <a:rPr lang="en-GB" sz="6000" dirty="0" smtClean="0"/>
              <a:t>Patient </a:t>
            </a:r>
            <a:r>
              <a:rPr lang="en-GB" sz="6000" dirty="0"/>
              <a:t>Participation Group </a:t>
            </a:r>
            <a:r>
              <a:rPr lang="en-GB" sz="6000" dirty="0" smtClean="0"/>
              <a:t>Network </a:t>
            </a:r>
            <a:endParaRPr lang="en-GB" sz="6000" dirty="0"/>
          </a:p>
        </p:txBody>
      </p:sp>
      <p:sp>
        <p:nvSpPr>
          <p:cNvPr id="4" name="TextBox 3"/>
          <p:cNvSpPr txBox="1"/>
          <p:nvPr/>
        </p:nvSpPr>
        <p:spPr>
          <a:xfrm>
            <a:off x="2256696" y="5589240"/>
            <a:ext cx="503118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3200" b="0" i="0" u="none" strike="noStrike" cap="none" spc="0" normalizeH="0" baseline="0" dirty="0" smtClean="0">
                <a:ln>
                  <a:noFill/>
                </a:ln>
                <a:solidFill>
                  <a:srgbClr val="000000"/>
                </a:solidFill>
                <a:effectLst/>
                <a:uFillTx/>
                <a:latin typeface="Calibri"/>
                <a:ea typeface="Calibri"/>
                <a:cs typeface="Calibri"/>
                <a:sym typeface="Calibri"/>
              </a:rPr>
              <a:t>Mandy Forrest – Lay Member</a:t>
            </a:r>
            <a:endParaRPr kumimoji="0" lang="en-GB" sz="32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2844754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63774"/>
            <a:ext cx="8229600" cy="4333578"/>
          </a:xfrm>
        </p:spPr>
        <p:txBody>
          <a:bodyPr rtlCol="0">
            <a:normAutofit fontScale="85000" lnSpcReduction="20000"/>
          </a:bodyPr>
          <a:lstStyle/>
          <a:p>
            <a:pPr>
              <a:defRPr/>
            </a:pPr>
            <a:endParaRPr lang="en-GB" sz="3000" dirty="0" smtClean="0"/>
          </a:p>
          <a:p>
            <a:r>
              <a:rPr lang="en-GB" sz="2400" b="1" dirty="0"/>
              <a:t>Improve access to mental health </a:t>
            </a:r>
            <a:r>
              <a:rPr lang="en-GB" sz="2400" dirty="0"/>
              <a:t>– Sheffield </a:t>
            </a:r>
            <a:r>
              <a:rPr lang="en-GB" sz="2400" dirty="0" smtClean="0"/>
              <a:t>has </a:t>
            </a:r>
            <a:r>
              <a:rPr lang="en-GB" sz="2400" dirty="0"/>
              <a:t>recently been awarded over £2m to join up </a:t>
            </a:r>
            <a:r>
              <a:rPr lang="en-GB" sz="2400" dirty="0" smtClean="0"/>
              <a:t>Improving Access to Psychological Therapy (IAPT) </a:t>
            </a:r>
            <a:r>
              <a:rPr lang="en-GB" sz="2400" dirty="0"/>
              <a:t>services with 10 condition pathways such as </a:t>
            </a:r>
            <a:r>
              <a:rPr lang="en-GB" sz="2400" dirty="0" smtClean="0"/>
              <a:t>musculoskeletal, </a:t>
            </a:r>
            <a:r>
              <a:rPr lang="en-GB" sz="2400" dirty="0"/>
              <a:t>pain, </a:t>
            </a:r>
            <a:r>
              <a:rPr lang="en-GB" sz="2400" dirty="0" smtClean="0"/>
              <a:t>Long Term Conditions </a:t>
            </a:r>
            <a:r>
              <a:rPr lang="en-GB" sz="2400" dirty="0"/>
              <a:t>etc. They’re working with </a:t>
            </a:r>
            <a:r>
              <a:rPr lang="en-GB" sz="2400" dirty="0" smtClean="0"/>
              <a:t>Neighbourhoods </a:t>
            </a:r>
            <a:r>
              <a:rPr lang="en-GB" sz="2400" dirty="0"/>
              <a:t>now to develop these both at local and citywide level. These will help </a:t>
            </a:r>
            <a:r>
              <a:rPr lang="en-GB" sz="2400" dirty="0" smtClean="0"/>
              <a:t>Neighbourhoods </a:t>
            </a:r>
            <a:r>
              <a:rPr lang="en-GB" sz="2400" dirty="0"/>
              <a:t>with specific </a:t>
            </a:r>
            <a:r>
              <a:rPr lang="en-GB" sz="2400" dirty="0" smtClean="0"/>
              <a:t>Mental Health </a:t>
            </a:r>
            <a:r>
              <a:rPr lang="en-GB" sz="2400" dirty="0"/>
              <a:t>needs and improve identification of anxiety and depression.</a:t>
            </a:r>
          </a:p>
          <a:p>
            <a:pPr lvl="0"/>
            <a:r>
              <a:rPr lang="en-GB" sz="2400" b="1" dirty="0" smtClean="0"/>
              <a:t>Workforce </a:t>
            </a:r>
            <a:r>
              <a:rPr lang="en-GB" sz="2400" b="1" dirty="0"/>
              <a:t>sharing </a:t>
            </a:r>
            <a:r>
              <a:rPr lang="en-GB" sz="2400" dirty="0" smtClean="0"/>
              <a:t>– </a:t>
            </a:r>
            <a:r>
              <a:rPr lang="en-GB" sz="2400" dirty="0"/>
              <a:t>One </a:t>
            </a:r>
            <a:r>
              <a:rPr lang="en-GB" sz="2400" dirty="0" smtClean="0"/>
              <a:t>Neighbourhood </a:t>
            </a:r>
            <a:r>
              <a:rPr lang="en-GB" sz="2400" dirty="0"/>
              <a:t>is using WhatsApp as a way to manage rotas and fill in gaps if a staff member calls in sick.</a:t>
            </a:r>
          </a:p>
          <a:p>
            <a:pPr lvl="0"/>
            <a:r>
              <a:rPr lang="en-GB" sz="2400" b="1" dirty="0"/>
              <a:t>Extending teams </a:t>
            </a:r>
            <a:r>
              <a:rPr lang="en-GB" sz="2400" dirty="0" smtClean="0"/>
              <a:t>– Peak </a:t>
            </a:r>
            <a:r>
              <a:rPr lang="en-GB" sz="2400" dirty="0"/>
              <a:t>Edge </a:t>
            </a:r>
            <a:r>
              <a:rPr lang="en-GB" sz="2400" dirty="0" smtClean="0"/>
              <a:t>Neighbourhood </a:t>
            </a:r>
            <a:r>
              <a:rPr lang="en-GB" sz="2400" dirty="0"/>
              <a:t>pilot using paramedics to manage </a:t>
            </a:r>
            <a:r>
              <a:rPr lang="en-GB" sz="2400" dirty="0" smtClean="0"/>
              <a:t>housebound patients to </a:t>
            </a:r>
            <a:r>
              <a:rPr lang="en-GB" sz="2400" dirty="0"/>
              <a:t>avoid hospital admission.</a:t>
            </a:r>
          </a:p>
          <a:p>
            <a:pPr lvl="0"/>
            <a:r>
              <a:rPr lang="en-GB" sz="2400" b="1" dirty="0"/>
              <a:t>Hospital discharge </a:t>
            </a:r>
            <a:r>
              <a:rPr lang="en-GB" sz="2400" dirty="0"/>
              <a:t>– lots to come on this </a:t>
            </a:r>
            <a:r>
              <a:rPr lang="en-GB" sz="2400" dirty="0" smtClean="0"/>
              <a:t>that will help avoid people being delayed when being discharged into the community.</a:t>
            </a:r>
            <a:endParaRPr lang="en-GB" sz="2400" dirty="0"/>
          </a:p>
        </p:txBody>
      </p:sp>
      <p:sp>
        <p:nvSpPr>
          <p:cNvPr id="5" name="Title 1"/>
          <p:cNvSpPr txBox="1">
            <a:spLocks/>
          </p:cNvSpPr>
          <p:nvPr/>
        </p:nvSpPr>
        <p:spPr bwMode="auto">
          <a:xfrm>
            <a:off x="457200" y="1201738"/>
            <a:ext cx="8229600" cy="1062037"/>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a:lnSpc>
                <a:spcPts val="4000"/>
              </a:lnSpc>
              <a:defRPr sz="3600" b="1">
                <a:solidFill>
                  <a:srgbClr val="007AC2"/>
                </a:solidFill>
                <a:latin typeface="Arial"/>
                <a:ea typeface="Arial"/>
                <a:cs typeface="Arial"/>
                <a:sym typeface="Arial"/>
              </a:defRPr>
            </a:lvl1pPr>
            <a:lvl2pPr algn="ctr" defTabSz="457200">
              <a:lnSpc>
                <a:spcPts val="4000"/>
              </a:lnSpc>
              <a:defRPr sz="3600" b="1">
                <a:solidFill>
                  <a:srgbClr val="007AC2"/>
                </a:solidFill>
                <a:latin typeface="Arial"/>
                <a:ea typeface="Arial"/>
                <a:cs typeface="Arial"/>
                <a:sym typeface="Arial"/>
              </a:defRPr>
            </a:lvl2pPr>
            <a:lvl3pPr algn="ctr" defTabSz="457200">
              <a:lnSpc>
                <a:spcPts val="4000"/>
              </a:lnSpc>
              <a:defRPr sz="3600" b="1">
                <a:solidFill>
                  <a:srgbClr val="007AC2"/>
                </a:solidFill>
                <a:latin typeface="Arial"/>
                <a:ea typeface="Arial"/>
                <a:cs typeface="Arial"/>
                <a:sym typeface="Arial"/>
              </a:defRPr>
            </a:lvl3pPr>
            <a:lvl4pPr algn="ctr" defTabSz="457200">
              <a:lnSpc>
                <a:spcPts val="4000"/>
              </a:lnSpc>
              <a:defRPr sz="3600" b="1">
                <a:solidFill>
                  <a:srgbClr val="007AC2"/>
                </a:solidFill>
                <a:latin typeface="Arial"/>
                <a:ea typeface="Arial"/>
                <a:cs typeface="Arial"/>
                <a:sym typeface="Arial"/>
              </a:defRPr>
            </a:lvl4pPr>
            <a:lvl5pPr algn="ctr" defTabSz="457200">
              <a:lnSpc>
                <a:spcPts val="4000"/>
              </a:lnSpc>
              <a:defRPr sz="3600" b="1">
                <a:solidFill>
                  <a:srgbClr val="007AC2"/>
                </a:solidFill>
                <a:latin typeface="Arial"/>
                <a:ea typeface="Arial"/>
                <a:cs typeface="Arial"/>
                <a:sym typeface="Arial"/>
              </a:defRPr>
            </a:lvl5pPr>
            <a:lvl6pPr algn="ctr" defTabSz="457200">
              <a:lnSpc>
                <a:spcPts val="4000"/>
              </a:lnSpc>
              <a:defRPr sz="3600" b="1">
                <a:solidFill>
                  <a:srgbClr val="007AC2"/>
                </a:solidFill>
                <a:latin typeface="Arial"/>
                <a:ea typeface="Arial"/>
                <a:cs typeface="Arial"/>
                <a:sym typeface="Arial"/>
              </a:defRPr>
            </a:lvl6pPr>
            <a:lvl7pPr algn="ctr" defTabSz="457200">
              <a:lnSpc>
                <a:spcPts val="4000"/>
              </a:lnSpc>
              <a:defRPr sz="3600" b="1">
                <a:solidFill>
                  <a:srgbClr val="007AC2"/>
                </a:solidFill>
                <a:latin typeface="Arial"/>
                <a:ea typeface="Arial"/>
                <a:cs typeface="Arial"/>
                <a:sym typeface="Arial"/>
              </a:defRPr>
            </a:lvl7pPr>
            <a:lvl8pPr algn="ctr" defTabSz="457200">
              <a:lnSpc>
                <a:spcPts val="4000"/>
              </a:lnSpc>
              <a:defRPr sz="3600" b="1">
                <a:solidFill>
                  <a:srgbClr val="007AC2"/>
                </a:solidFill>
                <a:latin typeface="Arial"/>
                <a:ea typeface="Arial"/>
                <a:cs typeface="Arial"/>
                <a:sym typeface="Arial"/>
              </a:defRPr>
            </a:lvl8pPr>
            <a:lvl9pPr algn="ctr" defTabSz="457200">
              <a:lnSpc>
                <a:spcPts val="4000"/>
              </a:lnSpc>
              <a:defRPr sz="3600" b="1">
                <a:solidFill>
                  <a:srgbClr val="007AC2"/>
                </a:solidFill>
                <a:latin typeface="Arial"/>
                <a:ea typeface="Arial"/>
                <a:cs typeface="Arial"/>
                <a:sym typeface="Arial"/>
              </a:defRPr>
            </a:lvl9pPr>
          </a:lstStyle>
          <a:p>
            <a:pPr algn="l"/>
            <a:r>
              <a:rPr lang="en-GB" altLang="en-US" dirty="0" smtClean="0">
                <a:latin typeface="Arial" charset="0"/>
                <a:cs typeface="Arial" charset="0"/>
              </a:rPr>
              <a:t>What’s happening in Neighbourhoods right now? </a:t>
            </a:r>
          </a:p>
        </p:txBody>
      </p:sp>
    </p:spTree>
    <p:extLst>
      <p:ext uri="{BB962C8B-B14F-4D97-AF65-F5344CB8AC3E}">
        <p14:creationId xmlns:p14="http://schemas.microsoft.com/office/powerpoint/2010/main" val="32057150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63774"/>
            <a:ext cx="8229600" cy="4333578"/>
          </a:xfrm>
        </p:spPr>
        <p:txBody>
          <a:bodyPr rtlCol="0">
            <a:normAutofit fontScale="92500"/>
          </a:bodyPr>
          <a:lstStyle/>
          <a:p>
            <a:pPr>
              <a:defRPr/>
            </a:pPr>
            <a:endParaRPr lang="en-GB" sz="3000" dirty="0" smtClean="0"/>
          </a:p>
          <a:p>
            <a:pPr lvl="0"/>
            <a:r>
              <a:rPr lang="en-GB" sz="2400" b="1" dirty="0" smtClean="0"/>
              <a:t>Support </a:t>
            </a:r>
            <a:r>
              <a:rPr lang="en-GB" sz="2400" b="1" dirty="0"/>
              <a:t>families living with dementia </a:t>
            </a:r>
            <a:r>
              <a:rPr lang="en-GB" sz="2400" dirty="0"/>
              <a:t>– setting up cafes, drop-ins for family members </a:t>
            </a:r>
            <a:r>
              <a:rPr lang="en-GB" sz="2400" dirty="0" smtClean="0"/>
              <a:t>etc. </a:t>
            </a:r>
            <a:r>
              <a:rPr lang="en-GB" sz="2400" dirty="0"/>
              <a:t>with local v</a:t>
            </a:r>
            <a:r>
              <a:rPr lang="en-GB" sz="2400" dirty="0" smtClean="0"/>
              <a:t>oluntary and community </a:t>
            </a:r>
            <a:r>
              <a:rPr lang="en-GB" sz="2400" dirty="0"/>
              <a:t>o</a:t>
            </a:r>
            <a:r>
              <a:rPr lang="en-GB" sz="2400" dirty="0" smtClean="0"/>
              <a:t>rganisations.</a:t>
            </a:r>
            <a:endParaRPr lang="en-GB" sz="2400" dirty="0"/>
          </a:p>
          <a:p>
            <a:pPr lvl="0"/>
            <a:r>
              <a:rPr lang="en-GB" sz="2400" b="1" dirty="0"/>
              <a:t>Digital health skills </a:t>
            </a:r>
            <a:r>
              <a:rPr lang="en-GB" sz="2400" dirty="0"/>
              <a:t>– Sheffield has been chosen as a pilot to trial improving digital literacy with </a:t>
            </a:r>
            <a:r>
              <a:rPr lang="en-GB" sz="2400" dirty="0" smtClean="0"/>
              <a:t>NHS England </a:t>
            </a:r>
            <a:r>
              <a:rPr lang="en-GB" sz="2400" dirty="0"/>
              <a:t>&amp; Good Health Foundation.</a:t>
            </a:r>
          </a:p>
          <a:p>
            <a:pPr lvl="0"/>
            <a:r>
              <a:rPr lang="en-GB" sz="2400" b="1" dirty="0"/>
              <a:t>One patient record </a:t>
            </a:r>
            <a:r>
              <a:rPr lang="en-GB" sz="2400" dirty="0"/>
              <a:t>– this is on its way.</a:t>
            </a:r>
          </a:p>
          <a:p>
            <a:pPr lvl="0"/>
            <a:r>
              <a:rPr lang="en-GB" sz="2400" b="1" dirty="0"/>
              <a:t>Virtual wards </a:t>
            </a:r>
            <a:r>
              <a:rPr lang="en-GB" sz="2400" dirty="0"/>
              <a:t>– successful pilot in GPA1 </a:t>
            </a:r>
            <a:r>
              <a:rPr lang="en-GB" sz="2400" dirty="0" smtClean="0"/>
              <a:t>Neighbourhood </a:t>
            </a:r>
            <a:r>
              <a:rPr lang="en-GB" sz="2400" dirty="0"/>
              <a:t>– now being tested across 4 </a:t>
            </a:r>
            <a:r>
              <a:rPr lang="en-GB" sz="2400" dirty="0" smtClean="0"/>
              <a:t>Neighbourhoods </a:t>
            </a:r>
            <a:r>
              <a:rPr lang="en-GB" sz="2400" dirty="0"/>
              <a:t>in Central locality (20 practices) with hope we can spread citywide later in year</a:t>
            </a:r>
            <a:r>
              <a:rPr lang="en-GB" sz="2400" dirty="0" smtClean="0"/>
              <a:t>.</a:t>
            </a:r>
            <a:endParaRPr lang="en-GB" sz="2400" dirty="0"/>
          </a:p>
        </p:txBody>
      </p:sp>
      <p:sp>
        <p:nvSpPr>
          <p:cNvPr id="5" name="Title 1"/>
          <p:cNvSpPr txBox="1">
            <a:spLocks/>
          </p:cNvSpPr>
          <p:nvPr/>
        </p:nvSpPr>
        <p:spPr bwMode="auto">
          <a:xfrm>
            <a:off x="457200" y="1201738"/>
            <a:ext cx="8229600" cy="1062037"/>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a:lnSpc>
                <a:spcPts val="4000"/>
              </a:lnSpc>
              <a:defRPr sz="3600" b="1">
                <a:solidFill>
                  <a:srgbClr val="007AC2"/>
                </a:solidFill>
                <a:latin typeface="Arial"/>
                <a:ea typeface="Arial"/>
                <a:cs typeface="Arial"/>
                <a:sym typeface="Arial"/>
              </a:defRPr>
            </a:lvl1pPr>
            <a:lvl2pPr algn="ctr" defTabSz="457200">
              <a:lnSpc>
                <a:spcPts val="4000"/>
              </a:lnSpc>
              <a:defRPr sz="3600" b="1">
                <a:solidFill>
                  <a:srgbClr val="007AC2"/>
                </a:solidFill>
                <a:latin typeface="Arial"/>
                <a:ea typeface="Arial"/>
                <a:cs typeface="Arial"/>
                <a:sym typeface="Arial"/>
              </a:defRPr>
            </a:lvl2pPr>
            <a:lvl3pPr algn="ctr" defTabSz="457200">
              <a:lnSpc>
                <a:spcPts val="4000"/>
              </a:lnSpc>
              <a:defRPr sz="3600" b="1">
                <a:solidFill>
                  <a:srgbClr val="007AC2"/>
                </a:solidFill>
                <a:latin typeface="Arial"/>
                <a:ea typeface="Arial"/>
                <a:cs typeface="Arial"/>
                <a:sym typeface="Arial"/>
              </a:defRPr>
            </a:lvl3pPr>
            <a:lvl4pPr algn="ctr" defTabSz="457200">
              <a:lnSpc>
                <a:spcPts val="4000"/>
              </a:lnSpc>
              <a:defRPr sz="3600" b="1">
                <a:solidFill>
                  <a:srgbClr val="007AC2"/>
                </a:solidFill>
                <a:latin typeface="Arial"/>
                <a:ea typeface="Arial"/>
                <a:cs typeface="Arial"/>
                <a:sym typeface="Arial"/>
              </a:defRPr>
            </a:lvl4pPr>
            <a:lvl5pPr algn="ctr" defTabSz="457200">
              <a:lnSpc>
                <a:spcPts val="4000"/>
              </a:lnSpc>
              <a:defRPr sz="3600" b="1">
                <a:solidFill>
                  <a:srgbClr val="007AC2"/>
                </a:solidFill>
                <a:latin typeface="Arial"/>
                <a:ea typeface="Arial"/>
                <a:cs typeface="Arial"/>
                <a:sym typeface="Arial"/>
              </a:defRPr>
            </a:lvl5pPr>
            <a:lvl6pPr algn="ctr" defTabSz="457200">
              <a:lnSpc>
                <a:spcPts val="4000"/>
              </a:lnSpc>
              <a:defRPr sz="3600" b="1">
                <a:solidFill>
                  <a:srgbClr val="007AC2"/>
                </a:solidFill>
                <a:latin typeface="Arial"/>
                <a:ea typeface="Arial"/>
                <a:cs typeface="Arial"/>
                <a:sym typeface="Arial"/>
              </a:defRPr>
            </a:lvl6pPr>
            <a:lvl7pPr algn="ctr" defTabSz="457200">
              <a:lnSpc>
                <a:spcPts val="4000"/>
              </a:lnSpc>
              <a:defRPr sz="3600" b="1">
                <a:solidFill>
                  <a:srgbClr val="007AC2"/>
                </a:solidFill>
                <a:latin typeface="Arial"/>
                <a:ea typeface="Arial"/>
                <a:cs typeface="Arial"/>
                <a:sym typeface="Arial"/>
              </a:defRPr>
            </a:lvl7pPr>
            <a:lvl8pPr algn="ctr" defTabSz="457200">
              <a:lnSpc>
                <a:spcPts val="4000"/>
              </a:lnSpc>
              <a:defRPr sz="3600" b="1">
                <a:solidFill>
                  <a:srgbClr val="007AC2"/>
                </a:solidFill>
                <a:latin typeface="Arial"/>
                <a:ea typeface="Arial"/>
                <a:cs typeface="Arial"/>
                <a:sym typeface="Arial"/>
              </a:defRPr>
            </a:lvl8pPr>
            <a:lvl9pPr algn="ctr" defTabSz="457200">
              <a:lnSpc>
                <a:spcPts val="4000"/>
              </a:lnSpc>
              <a:defRPr sz="3600" b="1">
                <a:solidFill>
                  <a:srgbClr val="007AC2"/>
                </a:solidFill>
                <a:latin typeface="Arial"/>
                <a:ea typeface="Arial"/>
                <a:cs typeface="Arial"/>
                <a:sym typeface="Arial"/>
              </a:defRPr>
            </a:lvl9pPr>
          </a:lstStyle>
          <a:p>
            <a:pPr algn="l"/>
            <a:r>
              <a:rPr lang="en-GB" altLang="en-US" dirty="0" smtClean="0">
                <a:latin typeface="Arial" charset="0"/>
                <a:cs typeface="Arial" charset="0"/>
              </a:rPr>
              <a:t>What’s happening in Neighbourhoods right now? </a:t>
            </a:r>
          </a:p>
        </p:txBody>
      </p:sp>
    </p:spTree>
    <p:extLst>
      <p:ext uri="{BB962C8B-B14F-4D97-AF65-F5344CB8AC3E}">
        <p14:creationId xmlns:p14="http://schemas.microsoft.com/office/powerpoint/2010/main" val="3929076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2842539"/>
            <a:ext cx="4038600" cy="2994031"/>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35695" y="1206889"/>
            <a:ext cx="6120681" cy="1107469"/>
          </a:xfrm>
        </p:spPr>
      </p:pic>
      <p:sp>
        <p:nvSpPr>
          <p:cNvPr id="10" name="TextBox 9"/>
          <p:cNvSpPr txBox="1"/>
          <p:nvPr/>
        </p:nvSpPr>
        <p:spPr>
          <a:xfrm>
            <a:off x="5076056" y="2492896"/>
            <a:ext cx="3247127" cy="3693319"/>
          </a:xfrm>
          <a:prstGeom prst="rect">
            <a:avLst/>
          </a:prstGeom>
          <a:noFill/>
        </p:spPr>
        <p:txBody>
          <a:bodyPr wrap="square" rtlCol="0">
            <a:spAutoFit/>
          </a:bodyPr>
          <a:lstStyle/>
          <a:p>
            <a:pPr algn="ctr"/>
            <a:r>
              <a:rPr lang="en-GB" b="1" dirty="0" smtClean="0">
                <a:solidFill>
                  <a:srgbClr val="0070C0"/>
                </a:solidFill>
              </a:rPr>
              <a:t>Prior to OK to Stay Plan </a:t>
            </a:r>
          </a:p>
          <a:p>
            <a:pPr algn="ctr"/>
            <a:r>
              <a:rPr lang="en-GB" dirty="0" smtClean="0">
                <a:solidFill>
                  <a:srgbClr val="0070C0"/>
                </a:solidFill>
              </a:rPr>
              <a:t>From January to April, </a:t>
            </a:r>
            <a:r>
              <a:rPr lang="en-GB" dirty="0" smtClean="0">
                <a:solidFill>
                  <a:srgbClr val="FF0000"/>
                </a:solidFill>
              </a:rPr>
              <a:t>7 </a:t>
            </a:r>
            <a:r>
              <a:rPr lang="en-GB" dirty="0">
                <a:solidFill>
                  <a:srgbClr val="0070C0"/>
                </a:solidFill>
              </a:rPr>
              <a:t>a</a:t>
            </a:r>
            <a:r>
              <a:rPr lang="en-GB" dirty="0" smtClean="0">
                <a:solidFill>
                  <a:srgbClr val="0070C0"/>
                </a:solidFill>
              </a:rPr>
              <a:t>dmissions resulting </a:t>
            </a:r>
            <a:r>
              <a:rPr lang="en-GB" dirty="0">
                <a:solidFill>
                  <a:srgbClr val="0070C0"/>
                </a:solidFill>
              </a:rPr>
              <a:t>i</a:t>
            </a:r>
            <a:r>
              <a:rPr lang="en-GB" dirty="0" smtClean="0">
                <a:solidFill>
                  <a:srgbClr val="0070C0"/>
                </a:solidFill>
              </a:rPr>
              <a:t>n </a:t>
            </a:r>
            <a:r>
              <a:rPr lang="en-GB" dirty="0" smtClean="0">
                <a:solidFill>
                  <a:srgbClr val="FF0000"/>
                </a:solidFill>
              </a:rPr>
              <a:t>35</a:t>
            </a:r>
            <a:r>
              <a:rPr lang="en-GB" dirty="0" smtClean="0">
                <a:solidFill>
                  <a:srgbClr val="0070C0"/>
                </a:solidFill>
              </a:rPr>
              <a:t> days in hospital  </a:t>
            </a:r>
          </a:p>
          <a:p>
            <a:pPr algn="ctr"/>
            <a:endParaRPr lang="en-GB" dirty="0" smtClean="0">
              <a:solidFill>
                <a:srgbClr val="0070C0"/>
              </a:solidFill>
            </a:endParaRPr>
          </a:p>
          <a:p>
            <a:pPr algn="ctr"/>
            <a:r>
              <a:rPr lang="en-GB" b="1" dirty="0" smtClean="0">
                <a:solidFill>
                  <a:srgbClr val="0070C0"/>
                </a:solidFill>
              </a:rPr>
              <a:t>After OK </a:t>
            </a:r>
            <a:r>
              <a:rPr lang="en-GB" b="1" dirty="0">
                <a:solidFill>
                  <a:srgbClr val="0070C0"/>
                </a:solidFill>
              </a:rPr>
              <a:t>to Stay Plan </a:t>
            </a:r>
          </a:p>
          <a:p>
            <a:pPr algn="ctr"/>
            <a:r>
              <a:rPr lang="en-GB" dirty="0" smtClean="0">
                <a:solidFill>
                  <a:srgbClr val="FF0000"/>
                </a:solidFill>
              </a:rPr>
              <a:t>1</a:t>
            </a:r>
            <a:r>
              <a:rPr lang="en-GB" dirty="0" smtClean="0">
                <a:solidFill>
                  <a:srgbClr val="0070C0"/>
                </a:solidFill>
              </a:rPr>
              <a:t> A&amp;E attendance and 1 recent </a:t>
            </a:r>
            <a:r>
              <a:rPr lang="en-GB" dirty="0" smtClean="0">
                <a:solidFill>
                  <a:srgbClr val="FF0000"/>
                </a:solidFill>
              </a:rPr>
              <a:t>3</a:t>
            </a:r>
            <a:r>
              <a:rPr lang="en-GB" dirty="0" smtClean="0">
                <a:solidFill>
                  <a:srgbClr val="0070C0"/>
                </a:solidFill>
              </a:rPr>
              <a:t> day </a:t>
            </a:r>
            <a:r>
              <a:rPr lang="en-GB" dirty="0">
                <a:solidFill>
                  <a:srgbClr val="0070C0"/>
                </a:solidFill>
              </a:rPr>
              <a:t>a</a:t>
            </a:r>
            <a:r>
              <a:rPr lang="en-GB" dirty="0" smtClean="0">
                <a:solidFill>
                  <a:srgbClr val="0070C0"/>
                </a:solidFill>
              </a:rPr>
              <a:t>dmission </a:t>
            </a:r>
          </a:p>
          <a:p>
            <a:pPr algn="ctr"/>
            <a:r>
              <a:rPr lang="en-GB" dirty="0" smtClean="0">
                <a:solidFill>
                  <a:srgbClr val="0070C0"/>
                </a:solidFill>
              </a:rPr>
              <a:t>Outpatient Appointments attended to ensure appropriate primary and secondary care interventions and collaboration </a:t>
            </a:r>
          </a:p>
          <a:p>
            <a:pPr marL="285750" indent="-285750">
              <a:buFont typeface="Arial" panose="020B0604020202020204" pitchFamily="34" charset="0"/>
              <a:buChar char="•"/>
            </a:pPr>
            <a:endParaRPr lang="en-GB" dirty="0">
              <a:solidFill>
                <a:srgbClr val="0070C0"/>
              </a:solidFill>
            </a:endParaRPr>
          </a:p>
        </p:txBody>
      </p:sp>
      <p:sp>
        <p:nvSpPr>
          <p:cNvPr id="11" name="Title 10"/>
          <p:cNvSpPr txBox="1">
            <a:spLocks noGrp="1"/>
          </p:cNvSpPr>
          <p:nvPr>
            <p:ph type="title"/>
          </p:nvPr>
        </p:nvSpPr>
        <p:spPr>
          <a:xfrm>
            <a:off x="467544" y="838540"/>
            <a:ext cx="8229600" cy="523220"/>
          </a:xfrm>
          <a:prstGeom prst="rect">
            <a:avLst/>
          </a:prstGeom>
          <a:noFill/>
        </p:spPr>
        <p:txBody>
          <a:bodyPr wrap="square" rtlCol="0">
            <a:spAutoFit/>
          </a:bodyPr>
          <a:lstStyle/>
          <a:p>
            <a:pPr algn="l"/>
            <a:r>
              <a:rPr lang="en-GB" sz="2800" dirty="0" smtClean="0">
                <a:solidFill>
                  <a:srgbClr val="0070C0"/>
                </a:solidFill>
                <a:effectLst>
                  <a:outerShdw blurRad="38100" dist="38100" dir="2700000" algn="tl">
                    <a:srgbClr val="000000">
                      <a:alpha val="43137"/>
                    </a:srgbClr>
                  </a:outerShdw>
                </a:effectLst>
              </a:rPr>
              <a:t>Colin’s Hospital Timeline </a:t>
            </a:r>
            <a:endParaRPr lang="en-GB" sz="2800"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301702" y="1340768"/>
            <a:ext cx="1757638" cy="738664"/>
          </a:xfrm>
          <a:prstGeom prst="rect">
            <a:avLst/>
          </a:prstGeom>
          <a:noFill/>
        </p:spPr>
        <p:txBody>
          <a:bodyPr wrap="square" rtlCol="0">
            <a:spAutoFit/>
          </a:bodyPr>
          <a:lstStyle/>
          <a:p>
            <a:r>
              <a:rPr lang="en-GB" sz="1400" dirty="0" smtClean="0">
                <a:solidFill>
                  <a:srgbClr val="0070C0"/>
                </a:solidFill>
              </a:rPr>
              <a:t>A+E Attendances </a:t>
            </a:r>
          </a:p>
          <a:p>
            <a:r>
              <a:rPr lang="en-GB" sz="1400" dirty="0" smtClean="0">
                <a:solidFill>
                  <a:srgbClr val="0070C0"/>
                </a:solidFill>
              </a:rPr>
              <a:t>Hospital Admissions</a:t>
            </a:r>
          </a:p>
          <a:p>
            <a:r>
              <a:rPr lang="en-GB" sz="1400" dirty="0" smtClean="0">
                <a:solidFill>
                  <a:srgbClr val="0070C0"/>
                </a:solidFill>
              </a:rPr>
              <a:t>Out Patient </a:t>
            </a:r>
            <a:endParaRPr lang="en-GB" sz="1400" dirty="0">
              <a:solidFill>
                <a:srgbClr val="0070C0"/>
              </a:solidFill>
            </a:endParaRPr>
          </a:p>
        </p:txBody>
      </p:sp>
    </p:spTree>
    <p:extLst>
      <p:ext uri="{BB962C8B-B14F-4D97-AF65-F5344CB8AC3E}">
        <p14:creationId xmlns:p14="http://schemas.microsoft.com/office/powerpoint/2010/main" val="9966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6"/>
            <a:ext cx="8229600" cy="3312468"/>
          </a:xfrm>
        </p:spPr>
        <p:txBody>
          <a:bodyPr rtlCol="0">
            <a:normAutofit lnSpcReduction="10000"/>
          </a:bodyPr>
          <a:lstStyle/>
          <a:p>
            <a:pPr marL="0" indent="0" eaLnBrk="1" fontAlgn="auto" hangingPunct="1">
              <a:spcAft>
                <a:spcPts val="0"/>
              </a:spcAft>
              <a:buNone/>
              <a:defRPr/>
            </a:pPr>
            <a:r>
              <a:rPr lang="en-GB" sz="3000" dirty="0" smtClean="0"/>
              <a:t>Take a look at the profiles sheets on your table:</a:t>
            </a:r>
          </a:p>
          <a:p>
            <a:pPr eaLnBrk="1" fontAlgn="auto" hangingPunct="1">
              <a:spcAft>
                <a:spcPts val="0"/>
              </a:spcAft>
              <a:buFont typeface="Arial"/>
              <a:buChar char="•"/>
              <a:defRPr/>
            </a:pPr>
            <a:r>
              <a:rPr lang="en-GB" sz="3000" dirty="0" smtClean="0"/>
              <a:t>Q1: Are we missing anything obvious from your area?</a:t>
            </a:r>
          </a:p>
          <a:p>
            <a:pPr eaLnBrk="1" fontAlgn="auto" hangingPunct="1">
              <a:spcAft>
                <a:spcPts val="0"/>
              </a:spcAft>
              <a:buFont typeface="Arial"/>
              <a:buChar char="•"/>
              <a:defRPr/>
            </a:pPr>
            <a:r>
              <a:rPr lang="en-GB" sz="3000" dirty="0" smtClean="0"/>
              <a:t>Q2: How can PPGs help to support Neighbourhoods?</a:t>
            </a:r>
          </a:p>
          <a:p>
            <a:pPr eaLnBrk="1" fontAlgn="auto" hangingPunct="1">
              <a:spcAft>
                <a:spcPts val="0"/>
              </a:spcAft>
              <a:buFont typeface="Arial"/>
              <a:buChar char="•"/>
              <a:defRPr/>
            </a:pPr>
            <a:r>
              <a:rPr lang="en-GB" sz="3000" dirty="0" smtClean="0"/>
              <a:t>Q3: How would you like Neighbourhoods keep you informed and involved?</a:t>
            </a:r>
          </a:p>
          <a:p>
            <a:pPr eaLnBrk="1" fontAlgn="auto" hangingPunct="1">
              <a:spcAft>
                <a:spcPts val="0"/>
              </a:spcAft>
              <a:buFont typeface="Arial"/>
              <a:buChar char="•"/>
              <a:defRPr/>
            </a:pPr>
            <a:endParaRPr lang="en-GB" dirty="0"/>
          </a:p>
        </p:txBody>
      </p:sp>
      <p:sp>
        <p:nvSpPr>
          <p:cNvPr id="13315" name="Title 1"/>
          <p:cNvSpPr>
            <a:spLocks noGrp="1"/>
          </p:cNvSpPr>
          <p:nvPr>
            <p:ph type="title"/>
          </p:nvPr>
        </p:nvSpPr>
        <p:spPr bwMode="auto">
          <a:xfrm>
            <a:off x="457200" y="1201738"/>
            <a:ext cx="8229600"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dirty="0" smtClean="0">
                <a:latin typeface="Arial" charset="0"/>
                <a:cs typeface="Arial" charset="0"/>
              </a:rPr>
              <a:t>Over to you </a:t>
            </a:r>
          </a:p>
        </p:txBody>
      </p:sp>
    </p:spTree>
    <p:extLst>
      <p:ext uri="{BB962C8B-B14F-4D97-AF65-F5344CB8AC3E}">
        <p14:creationId xmlns:p14="http://schemas.microsoft.com/office/powerpoint/2010/main" val="27698952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989138"/>
            <a:ext cx="8229600" cy="4248150"/>
          </a:xfrm>
        </p:spPr>
        <p:txBody>
          <a:bodyPr rtlCol="0">
            <a:normAutofit fontScale="92500"/>
          </a:bodyPr>
          <a:lstStyle/>
          <a:p>
            <a:pPr eaLnBrk="1" fontAlgn="auto" hangingPunct="1">
              <a:spcAft>
                <a:spcPts val="0"/>
              </a:spcAft>
              <a:buFont typeface="Arial"/>
              <a:buChar char="•"/>
              <a:defRPr/>
            </a:pPr>
            <a:r>
              <a:rPr lang="en-GB" dirty="0" smtClean="0"/>
              <a:t>Web pages / Intranet pages established</a:t>
            </a:r>
          </a:p>
          <a:p>
            <a:pPr eaLnBrk="1" fontAlgn="auto" hangingPunct="1">
              <a:spcAft>
                <a:spcPts val="0"/>
              </a:spcAft>
              <a:buFont typeface="Arial"/>
              <a:buChar char="•"/>
              <a:defRPr/>
            </a:pPr>
            <a:r>
              <a:rPr lang="en-GB" dirty="0" smtClean="0">
                <a:hlinkClick r:id="rId3"/>
              </a:rPr>
              <a:t>Sheffield.neighbourhoods@nhs.net</a:t>
            </a:r>
            <a:r>
              <a:rPr lang="en-GB" dirty="0" smtClean="0"/>
              <a:t> – central mailbox</a:t>
            </a:r>
          </a:p>
          <a:p>
            <a:pPr>
              <a:defRPr/>
            </a:pPr>
            <a:r>
              <a:rPr lang="en-GB" dirty="0" smtClean="0"/>
              <a:t>Neighbourhood News - over 260 subscribers.</a:t>
            </a:r>
          </a:p>
          <a:p>
            <a:pPr lvl="1">
              <a:defRPr/>
            </a:pPr>
            <a:r>
              <a:rPr lang="en-GB" dirty="0" smtClean="0"/>
              <a:t>Subscribe here </a:t>
            </a:r>
            <a:r>
              <a:rPr lang="en-GB" u="sng" dirty="0">
                <a:hlinkClick r:id="rId4"/>
              </a:rPr>
              <a:t>http://bit.ly/2siXoTm</a:t>
            </a:r>
            <a:r>
              <a:rPr lang="en-GB" dirty="0"/>
              <a:t>​ </a:t>
            </a:r>
            <a:endParaRPr lang="en-GB" dirty="0" smtClean="0"/>
          </a:p>
          <a:p>
            <a:pPr eaLnBrk="1" fontAlgn="auto" hangingPunct="1">
              <a:spcAft>
                <a:spcPts val="0"/>
              </a:spcAft>
              <a:buFont typeface="Arial"/>
              <a:buChar char="•"/>
              <a:defRPr/>
            </a:pPr>
            <a:r>
              <a:rPr lang="en-GB" dirty="0" smtClean="0"/>
              <a:t>Toolkits in development</a:t>
            </a:r>
          </a:p>
          <a:p>
            <a:pPr eaLnBrk="1" fontAlgn="auto" hangingPunct="1">
              <a:spcAft>
                <a:spcPts val="0"/>
              </a:spcAft>
              <a:buFont typeface="Arial"/>
              <a:buChar char="•"/>
              <a:defRPr/>
            </a:pPr>
            <a:r>
              <a:rPr lang="en-GB" dirty="0" smtClean="0"/>
              <a:t>Social media and sharing news in other external bulletins around the city</a:t>
            </a:r>
            <a:endParaRPr lang="en-GB" dirty="0"/>
          </a:p>
        </p:txBody>
      </p:sp>
      <p:sp>
        <p:nvSpPr>
          <p:cNvPr id="15363" name="Title 1"/>
          <p:cNvSpPr>
            <a:spLocks noGrp="1"/>
          </p:cNvSpPr>
          <p:nvPr>
            <p:ph type="title"/>
          </p:nvPr>
        </p:nvSpPr>
        <p:spPr bwMode="auto">
          <a:xfrm>
            <a:off x="457200" y="1201738"/>
            <a:ext cx="8229600"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dirty="0" smtClean="0">
                <a:latin typeface="Arial" charset="0"/>
                <a:cs typeface="Arial" charset="0"/>
              </a:rPr>
              <a:t>Resources for you</a:t>
            </a:r>
          </a:p>
        </p:txBody>
      </p:sp>
    </p:spTree>
    <p:extLst>
      <p:ext uri="{BB962C8B-B14F-4D97-AF65-F5344CB8AC3E}">
        <p14:creationId xmlns:p14="http://schemas.microsoft.com/office/powerpoint/2010/main" val="207098366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916113"/>
            <a:ext cx="8229600" cy="4681537"/>
          </a:xfrm>
        </p:spPr>
        <p:txBody>
          <a:bodyPr rtlCol="0">
            <a:normAutofit fontScale="77500" lnSpcReduction="20000"/>
          </a:bodyPr>
          <a:lstStyle/>
          <a:p>
            <a:pPr eaLnBrk="1" fontAlgn="auto" hangingPunct="1">
              <a:spcAft>
                <a:spcPts val="0"/>
              </a:spcAft>
              <a:buFont typeface="Arial"/>
              <a:buChar char="•"/>
              <a:defRPr/>
            </a:pPr>
            <a:r>
              <a:rPr lang="en-GB" dirty="0" smtClean="0"/>
              <a:t>‘Neighbourhoods, Neighbourhoods, Neighbourhoods’</a:t>
            </a:r>
          </a:p>
          <a:p>
            <a:pPr lvl="1" eaLnBrk="1" fontAlgn="auto" hangingPunct="1">
              <a:spcAft>
                <a:spcPts val="0"/>
              </a:spcAft>
              <a:buFont typeface="Arial"/>
              <a:buChar char="–"/>
              <a:defRPr/>
            </a:pPr>
            <a:r>
              <a:rPr lang="en-GB" dirty="0" smtClean="0"/>
              <a:t>Keep talking about it</a:t>
            </a:r>
          </a:p>
          <a:p>
            <a:pPr lvl="1" eaLnBrk="1" fontAlgn="auto" hangingPunct="1">
              <a:spcAft>
                <a:spcPts val="0"/>
              </a:spcAft>
              <a:buFont typeface="Arial"/>
              <a:buChar char="–"/>
              <a:defRPr/>
            </a:pPr>
            <a:r>
              <a:rPr lang="en-GB" dirty="0" smtClean="0"/>
              <a:t>Get on PPG agendas</a:t>
            </a:r>
          </a:p>
          <a:p>
            <a:pPr lvl="1" eaLnBrk="1" fontAlgn="auto" hangingPunct="1">
              <a:spcAft>
                <a:spcPts val="0"/>
              </a:spcAft>
              <a:buFont typeface="Arial"/>
              <a:buChar char="–"/>
              <a:defRPr/>
            </a:pPr>
            <a:r>
              <a:rPr lang="en-GB" dirty="0" smtClean="0"/>
              <a:t>Team up with your PPG ‘neighbours’</a:t>
            </a:r>
          </a:p>
          <a:p>
            <a:pPr eaLnBrk="1" fontAlgn="auto" hangingPunct="1">
              <a:spcAft>
                <a:spcPts val="0"/>
              </a:spcAft>
              <a:buFont typeface="Arial"/>
              <a:buChar char="•"/>
              <a:defRPr/>
            </a:pPr>
            <a:r>
              <a:rPr lang="en-GB" dirty="0" smtClean="0"/>
              <a:t>Changing Neighbourhood priorities</a:t>
            </a:r>
          </a:p>
          <a:p>
            <a:pPr eaLnBrk="1" fontAlgn="auto" hangingPunct="1">
              <a:spcAft>
                <a:spcPts val="0"/>
              </a:spcAft>
              <a:buFont typeface="Arial"/>
              <a:buChar char="•"/>
              <a:defRPr/>
            </a:pPr>
            <a:r>
              <a:rPr lang="en-GB" dirty="0" smtClean="0"/>
              <a:t>Look out for new resources</a:t>
            </a:r>
          </a:p>
          <a:p>
            <a:pPr eaLnBrk="1" fontAlgn="auto" hangingPunct="1">
              <a:spcAft>
                <a:spcPts val="0"/>
              </a:spcAft>
              <a:buFont typeface="Arial"/>
              <a:buChar char="•"/>
              <a:defRPr/>
            </a:pPr>
            <a:r>
              <a:rPr lang="en-GB" dirty="0" smtClean="0"/>
              <a:t>Joint efforts – you are invaluable as local experts so don’t be afraid to talk to us. Email your NH lead or </a:t>
            </a:r>
            <a:r>
              <a:rPr lang="en-GB" dirty="0" smtClean="0">
                <a:hlinkClick r:id="rId3"/>
              </a:rPr>
              <a:t>sheffield.neighbourhoods@nhs.net</a:t>
            </a:r>
            <a:r>
              <a:rPr lang="en-GB" dirty="0" smtClean="0"/>
              <a:t> </a:t>
            </a:r>
          </a:p>
          <a:p>
            <a:pPr eaLnBrk="1" fontAlgn="auto" hangingPunct="1">
              <a:spcAft>
                <a:spcPts val="0"/>
              </a:spcAft>
              <a:buFont typeface="Arial"/>
              <a:buChar char="•"/>
              <a:defRPr/>
            </a:pPr>
            <a:r>
              <a:rPr lang="en-GB" dirty="0" smtClean="0"/>
              <a:t>Do you have any quick links already to VCS?</a:t>
            </a:r>
          </a:p>
          <a:p>
            <a:pPr eaLnBrk="1" fontAlgn="auto" hangingPunct="1">
              <a:spcAft>
                <a:spcPts val="0"/>
              </a:spcAft>
              <a:buFont typeface="Arial"/>
              <a:buChar char="•"/>
              <a:defRPr/>
            </a:pPr>
            <a:r>
              <a:rPr lang="en-GB" dirty="0" smtClean="0"/>
              <a:t>How can we reach ‘harder to reach’ groups?</a:t>
            </a:r>
            <a:endParaRPr lang="en-GB" dirty="0"/>
          </a:p>
        </p:txBody>
      </p:sp>
      <p:sp>
        <p:nvSpPr>
          <p:cNvPr id="17411" name="Title 1"/>
          <p:cNvSpPr>
            <a:spLocks noGrp="1"/>
          </p:cNvSpPr>
          <p:nvPr>
            <p:ph type="title"/>
          </p:nvPr>
        </p:nvSpPr>
        <p:spPr bwMode="auto">
          <a:xfrm>
            <a:off x="457200" y="1201738"/>
            <a:ext cx="8229600"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dirty="0" smtClean="0">
                <a:latin typeface="Arial" charset="0"/>
                <a:cs typeface="Arial" charset="0"/>
              </a:rPr>
              <a:t>Next steps for everyone</a:t>
            </a:r>
          </a:p>
        </p:txBody>
      </p:sp>
    </p:spTree>
    <p:extLst>
      <p:ext uri="{BB962C8B-B14F-4D97-AF65-F5344CB8AC3E}">
        <p14:creationId xmlns:p14="http://schemas.microsoft.com/office/powerpoint/2010/main" val="11975675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charset="0"/>
                <a:cs typeface="Arial" charset="0"/>
              </a:rPr>
              <a:t>Thank You</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GB" dirty="0" smtClean="0"/>
              <a:t>Questions?</a:t>
            </a:r>
            <a:endParaRPr lang="en-GB" dirty="0"/>
          </a:p>
        </p:txBody>
      </p:sp>
    </p:spTree>
    <p:extLst>
      <p:ext uri="{BB962C8B-B14F-4D97-AF65-F5344CB8AC3E}">
        <p14:creationId xmlns:p14="http://schemas.microsoft.com/office/powerpoint/2010/main" val="2776758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Clinical Outcomes – MSK Sheffield</a:t>
            </a:r>
            <a:endParaRPr lang="en-GB" dirty="0"/>
          </a:p>
        </p:txBody>
      </p:sp>
      <p:sp>
        <p:nvSpPr>
          <p:cNvPr id="3" name="Subtitle 2"/>
          <p:cNvSpPr>
            <a:spLocks noGrp="1"/>
          </p:cNvSpPr>
          <p:nvPr>
            <p:ph type="subTitle" idx="1"/>
          </p:nvPr>
        </p:nvSpPr>
        <p:spPr/>
        <p:txBody>
          <a:bodyPr/>
          <a:lstStyle/>
          <a:p>
            <a:r>
              <a:rPr lang="en-GB" dirty="0" smtClean="0"/>
              <a:t>Jill Lomas</a:t>
            </a:r>
          </a:p>
          <a:p>
            <a:r>
              <a:rPr lang="en-GB" dirty="0" smtClean="0"/>
              <a:t>Programme Manager</a:t>
            </a:r>
          </a:p>
          <a:p>
            <a:r>
              <a:rPr lang="en-GB" dirty="0" smtClean="0"/>
              <a:t>MSK Sheffield</a:t>
            </a:r>
            <a:endParaRPr lang="en-GB" dirty="0"/>
          </a:p>
        </p:txBody>
      </p:sp>
    </p:spTree>
    <p:extLst>
      <p:ext uri="{BB962C8B-B14F-4D97-AF65-F5344CB8AC3E}">
        <p14:creationId xmlns:p14="http://schemas.microsoft.com/office/powerpoint/2010/main" val="952162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179512" y="1772816"/>
            <a:ext cx="8445624" cy="4043720"/>
          </a:xfrm>
        </p:spPr>
        <p:txBody>
          <a:bodyPr>
            <a:normAutofit/>
          </a:bodyPr>
          <a:lstStyle/>
          <a:p>
            <a:r>
              <a:rPr lang="en-US" sz="3600" dirty="0" smtClean="0"/>
              <a:t>Why collect outcomes?</a:t>
            </a:r>
          </a:p>
          <a:p>
            <a:r>
              <a:rPr lang="en-US" sz="3600" dirty="0" smtClean="0"/>
              <a:t>The vision of how</a:t>
            </a:r>
            <a:endParaRPr lang="en-US" sz="3600" dirty="0"/>
          </a:p>
          <a:p>
            <a:r>
              <a:rPr lang="en-US" sz="3600" dirty="0" smtClean="0"/>
              <a:t>The process of getting there</a:t>
            </a:r>
          </a:p>
          <a:p>
            <a:r>
              <a:rPr lang="en-US" sz="3600" dirty="0" smtClean="0"/>
              <a:t>“My Platform”</a:t>
            </a:r>
          </a:p>
          <a:p>
            <a:r>
              <a:rPr lang="en-US" sz="3600" dirty="0" smtClean="0"/>
              <a:t>What next?</a:t>
            </a:r>
          </a:p>
        </p:txBody>
      </p:sp>
    </p:spTree>
    <p:extLst>
      <p:ext uri="{BB962C8B-B14F-4D97-AF65-F5344CB8AC3E}">
        <p14:creationId xmlns:p14="http://schemas.microsoft.com/office/powerpoint/2010/main" val="397743726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GB" altLang="en-US" dirty="0" smtClean="0"/>
              <a:t>Background – Patient Reported Measures</a:t>
            </a:r>
          </a:p>
        </p:txBody>
      </p:sp>
      <p:sp>
        <p:nvSpPr>
          <p:cNvPr id="4099" name="Rectangle 3"/>
          <p:cNvSpPr>
            <a:spLocks noGrp="1" noChangeArrowheads="1"/>
          </p:cNvSpPr>
          <p:nvPr>
            <p:ph type="body" idx="4294967295"/>
          </p:nvPr>
        </p:nvSpPr>
        <p:spPr>
          <a:xfrm>
            <a:off x="539552" y="2204864"/>
            <a:ext cx="8229600" cy="4852987"/>
          </a:xfrm>
        </p:spPr>
        <p:txBody>
          <a:bodyPr/>
          <a:lstStyle/>
          <a:p>
            <a:pPr eaLnBrk="1" hangingPunct="1">
              <a:buFontTx/>
              <a:buNone/>
            </a:pPr>
            <a:r>
              <a:rPr lang="en-GB" altLang="en-US" sz="2400" dirty="0" smtClean="0"/>
              <a:t>Terminology</a:t>
            </a:r>
          </a:p>
          <a:p>
            <a:pPr eaLnBrk="1" hangingPunct="1"/>
            <a:r>
              <a:rPr lang="en-GB" altLang="en-US" sz="2400" dirty="0" smtClean="0"/>
              <a:t>PROM</a:t>
            </a:r>
          </a:p>
          <a:p>
            <a:pPr lvl="1" eaLnBrk="1" hangingPunct="1"/>
            <a:r>
              <a:rPr lang="en-GB" altLang="en-US" sz="2400" dirty="0" smtClean="0"/>
              <a:t>Patient Reported </a:t>
            </a:r>
            <a:r>
              <a:rPr lang="en-GB" altLang="en-US" sz="2400" u="sng" dirty="0" smtClean="0"/>
              <a:t>Outcome</a:t>
            </a:r>
            <a:r>
              <a:rPr lang="en-GB" altLang="en-US" sz="2400" dirty="0" smtClean="0"/>
              <a:t> Measure</a:t>
            </a:r>
          </a:p>
          <a:p>
            <a:pPr lvl="1" eaLnBrk="1" hangingPunct="1"/>
            <a:r>
              <a:rPr lang="en-GB" altLang="en-US" sz="2400" dirty="0" smtClean="0"/>
              <a:t>Symptoms, Functional Status, Health Related Quality of Life</a:t>
            </a:r>
          </a:p>
          <a:p>
            <a:pPr lvl="2"/>
            <a:r>
              <a:rPr lang="en-GB" altLang="en-US" sz="2400" dirty="0" smtClean="0"/>
              <a:t>Generic </a:t>
            </a:r>
            <a:r>
              <a:rPr lang="en-GB" altLang="en-US" sz="2400" dirty="0"/>
              <a:t>or Disease </a:t>
            </a:r>
            <a:r>
              <a:rPr lang="en-GB" altLang="en-US" sz="2400" dirty="0" smtClean="0"/>
              <a:t>specific</a:t>
            </a:r>
          </a:p>
          <a:p>
            <a:pPr eaLnBrk="1" hangingPunct="1"/>
            <a:r>
              <a:rPr lang="en-GB" altLang="en-US" sz="2400" dirty="0" smtClean="0"/>
              <a:t>PREM</a:t>
            </a:r>
          </a:p>
          <a:p>
            <a:pPr lvl="1" eaLnBrk="1" hangingPunct="1"/>
            <a:r>
              <a:rPr lang="en-GB" altLang="en-US" sz="2400" dirty="0" smtClean="0"/>
              <a:t>Patient Reported </a:t>
            </a:r>
            <a:r>
              <a:rPr lang="en-GB" altLang="en-US" sz="2400" u="sng" dirty="0" smtClean="0"/>
              <a:t>Experience</a:t>
            </a:r>
            <a:r>
              <a:rPr lang="en-GB" altLang="en-US" sz="2400" dirty="0" smtClean="0"/>
              <a:t> Measure</a:t>
            </a:r>
          </a:p>
          <a:p>
            <a:pPr lvl="1" eaLnBrk="1" hangingPunct="1"/>
            <a:r>
              <a:rPr lang="en-GB" altLang="en-US" sz="2400" dirty="0" smtClean="0"/>
              <a:t>Questions relating to healthcare experience</a:t>
            </a:r>
          </a:p>
          <a:p>
            <a:pPr eaLnBrk="1" hangingPunct="1"/>
            <a:endParaRPr lang="en-GB" altLang="en-US" sz="2800" dirty="0"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latin typeface="Arial" charset="0"/>
                <a:cs typeface="Arial" charset="0"/>
              </a:rPr>
              <a:t>Neighbourhoods Update</a:t>
            </a:r>
          </a:p>
        </p:txBody>
      </p:sp>
      <p:sp>
        <p:nvSpPr>
          <p:cNvPr id="3" name="Subtitle 2"/>
          <p:cNvSpPr>
            <a:spLocks noGrp="1"/>
          </p:cNvSpPr>
          <p:nvPr>
            <p:ph type="subTitle" idx="1"/>
          </p:nvPr>
        </p:nvSpPr>
        <p:spPr/>
        <p:txBody>
          <a:bodyPr rtlCol="0">
            <a:normAutofit fontScale="92500"/>
          </a:bodyPr>
          <a:lstStyle/>
          <a:p>
            <a:pPr eaLnBrk="1" fontAlgn="auto" hangingPunct="1">
              <a:spcAft>
                <a:spcPts val="0"/>
              </a:spcAft>
              <a:buFont typeface="Arial"/>
              <a:buNone/>
              <a:defRPr/>
            </a:pPr>
            <a:r>
              <a:rPr lang="en-GB" dirty="0" smtClean="0"/>
              <a:t>Nicki Doherty – NHS Sheffield CCG</a:t>
            </a:r>
          </a:p>
          <a:p>
            <a:pPr eaLnBrk="1" fontAlgn="auto" hangingPunct="1">
              <a:spcAft>
                <a:spcPts val="0"/>
              </a:spcAft>
              <a:buFont typeface="Arial"/>
              <a:buNone/>
              <a:defRPr/>
            </a:pPr>
            <a:r>
              <a:rPr lang="en-GB" dirty="0" smtClean="0"/>
              <a:t>PPG Network Event</a:t>
            </a:r>
          </a:p>
          <a:p>
            <a:pPr eaLnBrk="1" fontAlgn="auto" hangingPunct="1">
              <a:spcAft>
                <a:spcPts val="0"/>
              </a:spcAft>
              <a:buFont typeface="Arial"/>
              <a:buNone/>
              <a:defRPr/>
            </a:pPr>
            <a:r>
              <a:rPr lang="en-GB" dirty="0" smtClean="0"/>
              <a:t>Monday 19 June 2017</a:t>
            </a:r>
            <a:endParaRPr lang="en-GB" dirty="0"/>
          </a:p>
        </p:txBody>
      </p:sp>
    </p:spTree>
    <p:extLst>
      <p:ext uri="{BB962C8B-B14F-4D97-AF65-F5344CB8AC3E}">
        <p14:creationId xmlns:p14="http://schemas.microsoft.com/office/powerpoint/2010/main" val="1171625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GB" altLang="en-US" dirty="0" smtClean="0"/>
              <a:t>Background – Process Measures</a:t>
            </a:r>
          </a:p>
        </p:txBody>
      </p:sp>
      <p:sp>
        <p:nvSpPr>
          <p:cNvPr id="4099" name="Rectangle 3"/>
          <p:cNvSpPr>
            <a:spLocks noGrp="1" noChangeArrowheads="1"/>
          </p:cNvSpPr>
          <p:nvPr>
            <p:ph type="body" idx="4294967295"/>
          </p:nvPr>
        </p:nvSpPr>
        <p:spPr>
          <a:xfrm>
            <a:off x="468313" y="1772816"/>
            <a:ext cx="8229600" cy="4564484"/>
          </a:xfrm>
        </p:spPr>
        <p:txBody>
          <a:bodyPr/>
          <a:lstStyle/>
          <a:p>
            <a:pPr eaLnBrk="1" hangingPunct="1"/>
            <a:r>
              <a:rPr lang="en-GB" altLang="en-US" sz="2800" dirty="0" smtClean="0"/>
              <a:t>Data collected by healthcare providers</a:t>
            </a:r>
          </a:p>
          <a:p>
            <a:pPr lvl="1"/>
            <a:r>
              <a:rPr lang="en-GB" altLang="en-US" sz="2800" dirty="0" smtClean="0"/>
              <a:t>How long patients wait</a:t>
            </a:r>
          </a:p>
          <a:p>
            <a:pPr lvl="1"/>
            <a:r>
              <a:rPr lang="en-GB" altLang="en-US" sz="2800" dirty="0" smtClean="0"/>
              <a:t>Complication rates</a:t>
            </a:r>
          </a:p>
          <a:p>
            <a:pPr lvl="1"/>
            <a:r>
              <a:rPr lang="en-GB" altLang="en-US" sz="2800" dirty="0" smtClean="0"/>
              <a:t>Length of time in hospital</a:t>
            </a:r>
          </a:p>
          <a:p>
            <a:pPr lvl="1"/>
            <a:r>
              <a:rPr lang="en-GB" altLang="en-US" sz="2800" dirty="0" smtClean="0"/>
              <a:t>Proportion of patients starting treatment for new onset inflammatory arthritis within the recommended timeframe.	</a:t>
            </a:r>
          </a:p>
          <a:p>
            <a:pPr eaLnBrk="1" hangingPunct="1"/>
            <a:endParaRPr lang="en-GB" altLang="en-US" sz="2800" dirty="0" smtClean="0"/>
          </a:p>
        </p:txBody>
      </p:sp>
    </p:spTree>
    <p:extLst>
      <p:ext uri="{BB962C8B-B14F-4D97-AF65-F5344CB8AC3E}">
        <p14:creationId xmlns:p14="http://schemas.microsoft.com/office/powerpoint/2010/main" val="415569280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Collect</a:t>
            </a:r>
            <a:r>
              <a:rPr lang="en-GB" baseline="0" dirty="0" smtClean="0"/>
              <a:t> Clinical Outcomes Information?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a:t>CCG asked for a different kind of service model</a:t>
            </a:r>
          </a:p>
          <a:p>
            <a:pPr lvl="1"/>
            <a:r>
              <a:rPr lang="en-GB" dirty="0"/>
              <a:t>measured by how much difference we make to the patients we treat (clinical outcomes), rather than just how many we </a:t>
            </a:r>
            <a:r>
              <a:rPr lang="en-GB" dirty="0" smtClean="0"/>
              <a:t>see</a:t>
            </a:r>
          </a:p>
          <a:p>
            <a:pPr lvl="0"/>
            <a:r>
              <a:rPr lang="en-GB" dirty="0" smtClean="0"/>
              <a:t>Patients perspective is highly relevant</a:t>
            </a:r>
            <a:r>
              <a:rPr lang="en-GB" baseline="0" dirty="0" smtClean="0"/>
              <a:t> to efforts to improve quality and effectiveness of healthcare</a:t>
            </a:r>
            <a:r>
              <a:rPr lang="en-GB" dirty="0" smtClean="0"/>
              <a:t> </a:t>
            </a:r>
            <a:endParaRPr lang="en-GB" dirty="0"/>
          </a:p>
          <a:p>
            <a:r>
              <a:rPr lang="en-GB" dirty="0"/>
              <a:t>I</a:t>
            </a:r>
            <a:r>
              <a:rPr lang="en-GB" dirty="0" smtClean="0"/>
              <a:t>n many cases we genuinely don’t have good evidence for the difference we make to the health of our patients</a:t>
            </a:r>
          </a:p>
          <a:p>
            <a:r>
              <a:rPr lang="en-GB" dirty="0" smtClean="0"/>
              <a:t>We want to improve the care we provide and to do so, need to understand what works well, what doesn’t, and to be able to measure the impact of change</a:t>
            </a:r>
            <a:endParaRPr lang="en-GB" dirty="0"/>
          </a:p>
        </p:txBody>
      </p:sp>
    </p:spTree>
    <p:extLst>
      <p:ext uri="{BB962C8B-B14F-4D97-AF65-F5344CB8AC3E}">
        <p14:creationId xmlns:p14="http://schemas.microsoft.com/office/powerpoint/2010/main" val="151153591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Vision of How</a:t>
            </a:r>
            <a:endParaRPr lang="en-GB" dirty="0"/>
          </a:p>
        </p:txBody>
      </p:sp>
      <p:sp>
        <p:nvSpPr>
          <p:cNvPr id="3" name="Content Placeholder 2"/>
          <p:cNvSpPr>
            <a:spLocks noGrp="1"/>
          </p:cNvSpPr>
          <p:nvPr>
            <p:ph idx="1"/>
          </p:nvPr>
        </p:nvSpPr>
        <p:spPr>
          <a:xfrm>
            <a:off x="467544" y="2132856"/>
            <a:ext cx="8229600" cy="4438800"/>
          </a:xfrm>
        </p:spPr>
        <p:txBody>
          <a:bodyPr>
            <a:normAutofit fontScale="92500" lnSpcReduction="10000"/>
          </a:bodyPr>
          <a:lstStyle/>
          <a:p>
            <a:r>
              <a:rPr lang="en-GB" dirty="0" smtClean="0"/>
              <a:t>Embed PROM collection into routine clinical care (45,000 new patient referrals each year)</a:t>
            </a:r>
          </a:p>
          <a:p>
            <a:r>
              <a:rPr lang="en-GB" dirty="0" smtClean="0"/>
              <a:t>Quickly realised that we couldn’t collect, analyse and report this information on paper without employing a small army of people</a:t>
            </a:r>
          </a:p>
          <a:p>
            <a:r>
              <a:rPr lang="en-GB" dirty="0" smtClean="0"/>
              <a:t>IT solution</a:t>
            </a:r>
          </a:p>
          <a:p>
            <a:r>
              <a:rPr lang="en-GB" dirty="0" smtClean="0"/>
              <a:t>Negotiated for this to properly funded</a:t>
            </a:r>
          </a:p>
          <a:p>
            <a:r>
              <a:rPr lang="en-GB" dirty="0" smtClean="0"/>
              <a:t>Designed initial specification for product</a:t>
            </a:r>
          </a:p>
          <a:p>
            <a:r>
              <a:rPr lang="en-GB" dirty="0" smtClean="0"/>
              <a:t>Started a process of tendering for a supplier</a:t>
            </a:r>
          </a:p>
        </p:txBody>
      </p:sp>
    </p:spTree>
    <p:extLst>
      <p:ext uri="{BB962C8B-B14F-4D97-AF65-F5344CB8AC3E}">
        <p14:creationId xmlns:p14="http://schemas.microsoft.com/office/powerpoint/2010/main" val="170466295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Specification</a:t>
            </a:r>
            <a:endParaRPr lang="en-GB" dirty="0"/>
          </a:p>
        </p:txBody>
      </p:sp>
      <p:sp>
        <p:nvSpPr>
          <p:cNvPr id="3" name="Content Placeholder 2"/>
          <p:cNvSpPr>
            <a:spLocks noGrp="1"/>
          </p:cNvSpPr>
          <p:nvPr>
            <p:ph idx="1"/>
          </p:nvPr>
        </p:nvSpPr>
        <p:spPr/>
        <p:txBody>
          <a:bodyPr>
            <a:normAutofit fontScale="92500"/>
          </a:bodyPr>
          <a:lstStyle/>
          <a:p>
            <a:r>
              <a:rPr lang="en-GB" sz="2400" dirty="0" smtClean="0"/>
              <a:t>Highly accessible, user friendly IT based collection of data</a:t>
            </a:r>
          </a:p>
          <a:p>
            <a:r>
              <a:rPr lang="en-GB" sz="2400" dirty="0" smtClean="0"/>
              <a:t>Asks the right patient, the right questions at the right time(s) in a way that encourages them to answer, and feeds information back to patients and clinicians about their progress</a:t>
            </a:r>
          </a:p>
          <a:p>
            <a:r>
              <a:rPr lang="en-GB" sz="2400" dirty="0" smtClean="0"/>
              <a:t>The system assists clinical care – guiding patients to useful information that supplements and enhances their treatment</a:t>
            </a:r>
          </a:p>
          <a:p>
            <a:r>
              <a:rPr lang="en-GB" sz="2400" dirty="0" smtClean="0"/>
              <a:t>Allows us to combine individual and group level patient reported measures, with clinical information about specific treatments (such as waiting time, complications etc) </a:t>
            </a:r>
          </a:p>
          <a:p>
            <a:r>
              <a:rPr lang="en-GB" sz="2400" dirty="0" smtClean="0"/>
              <a:t>The</a:t>
            </a:r>
            <a:r>
              <a:rPr lang="en-GB" sz="2400" baseline="0" dirty="0" smtClean="0"/>
              <a:t> CCG would like to be able to expand the use of the product beyond MSK over time</a:t>
            </a:r>
            <a:endParaRPr lang="en-GB" sz="2400" dirty="0" smtClean="0"/>
          </a:p>
        </p:txBody>
      </p:sp>
    </p:spTree>
    <p:extLst>
      <p:ext uri="{BB962C8B-B14F-4D97-AF65-F5344CB8AC3E}">
        <p14:creationId xmlns:p14="http://schemas.microsoft.com/office/powerpoint/2010/main" val="21942239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Tender – Autumn 2015-Christmas 2016</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25 suppliers down to 1</a:t>
            </a:r>
          </a:p>
          <a:p>
            <a:r>
              <a:rPr lang="en-GB" dirty="0" smtClean="0"/>
              <a:t>We read many thousands of words, and listened to a lot of presentations</a:t>
            </a:r>
          </a:p>
          <a:p>
            <a:r>
              <a:rPr lang="en-GB" dirty="0" smtClean="0"/>
              <a:t>Demonstration event with patient involvement</a:t>
            </a:r>
          </a:p>
          <a:p>
            <a:r>
              <a:rPr lang="en-GB" dirty="0" smtClean="0"/>
              <a:t>Negotiated hard on features and price</a:t>
            </a:r>
          </a:p>
          <a:p>
            <a:r>
              <a:rPr lang="en-GB" dirty="0" smtClean="0"/>
              <a:t>Survived several challenges by unsuccessful bidders</a:t>
            </a:r>
            <a:endParaRPr lang="en-GB" dirty="0"/>
          </a:p>
          <a:p>
            <a:r>
              <a:rPr lang="en-GB" dirty="0" smtClean="0"/>
              <a:t>Winning product was our unanimous first choice throughout</a:t>
            </a:r>
          </a:p>
          <a:p>
            <a:r>
              <a:rPr lang="en-GB" dirty="0" smtClean="0"/>
              <a:t>The process informed our requirements of the product, and gave us confidence that we had the best tool (and company) available to meet our needs</a:t>
            </a:r>
          </a:p>
        </p:txBody>
      </p:sp>
    </p:spTree>
    <p:extLst>
      <p:ext uri="{BB962C8B-B14F-4D97-AF65-F5344CB8AC3E}">
        <p14:creationId xmlns:p14="http://schemas.microsoft.com/office/powerpoint/2010/main" val="191139838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Pathway – ADI</a:t>
            </a:r>
            <a:endParaRPr lang="en-GB" dirty="0"/>
          </a:p>
        </p:txBody>
      </p:sp>
      <p:sp>
        <p:nvSpPr>
          <p:cNvPr id="3" name="Content Placeholder 2"/>
          <p:cNvSpPr>
            <a:spLocks noGrp="1"/>
          </p:cNvSpPr>
          <p:nvPr>
            <p:ph idx="1"/>
          </p:nvPr>
        </p:nvSpPr>
        <p:spPr>
          <a:xfrm>
            <a:off x="467544" y="2132856"/>
            <a:ext cx="8229600" cy="4438800"/>
          </a:xfrm>
        </p:spPr>
        <p:txBody>
          <a:bodyPr>
            <a:normAutofit fontScale="85000" lnSpcReduction="20000"/>
          </a:bodyPr>
          <a:lstStyle/>
          <a:p>
            <a:r>
              <a:rPr lang="en-GB" dirty="0" smtClean="0"/>
              <a:t>Web</a:t>
            </a:r>
            <a:r>
              <a:rPr lang="en-GB" baseline="0" dirty="0" smtClean="0"/>
              <a:t> based platform and App</a:t>
            </a:r>
          </a:p>
          <a:p>
            <a:r>
              <a:rPr lang="en-GB" baseline="0" dirty="0" smtClean="0"/>
              <a:t>Works on mobile</a:t>
            </a:r>
            <a:r>
              <a:rPr lang="en-GB" dirty="0" smtClean="0"/>
              <a:t> phones</a:t>
            </a:r>
            <a:r>
              <a:rPr lang="en-GB" baseline="0" dirty="0" smtClean="0"/>
              <a:t>, tablets</a:t>
            </a:r>
            <a:r>
              <a:rPr lang="en-GB" dirty="0" smtClean="0"/>
              <a:t> &amp; </a:t>
            </a:r>
            <a:r>
              <a:rPr lang="en-GB" baseline="0" dirty="0" smtClean="0"/>
              <a:t>computers</a:t>
            </a:r>
          </a:p>
          <a:p>
            <a:r>
              <a:rPr lang="en-GB" dirty="0" smtClean="0"/>
              <a:t>Interacts with existing hospital systems to know what treatment the patient is receiving and when – ‘pathway’</a:t>
            </a:r>
          </a:p>
          <a:p>
            <a:r>
              <a:rPr lang="en-GB" dirty="0" smtClean="0"/>
              <a:t>Can ask patients PROMs and PREMs at appropriate points in their treatment</a:t>
            </a:r>
          </a:p>
          <a:p>
            <a:r>
              <a:rPr lang="en-GB" dirty="0" smtClean="0"/>
              <a:t>Report information to</a:t>
            </a:r>
          </a:p>
          <a:p>
            <a:pPr lvl="1"/>
            <a:r>
              <a:rPr lang="en-GB" dirty="0"/>
              <a:t>P</a:t>
            </a:r>
            <a:r>
              <a:rPr lang="en-GB" dirty="0" smtClean="0"/>
              <a:t>atients</a:t>
            </a:r>
          </a:p>
          <a:p>
            <a:pPr lvl="1"/>
            <a:r>
              <a:rPr lang="en-GB" dirty="0" smtClean="0"/>
              <a:t>Clinicians</a:t>
            </a:r>
          </a:p>
          <a:p>
            <a:pPr lvl="1"/>
            <a:r>
              <a:rPr lang="en-GB" dirty="0" smtClean="0"/>
              <a:t>The System as a whole</a:t>
            </a:r>
          </a:p>
        </p:txBody>
      </p:sp>
      <p:pic>
        <p:nvPicPr>
          <p:cNvPr id="4" name="Picture 2" descr="U:\MSK\outcomes\PROGRAMME WITH ADI\Communication\MyPathway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797152"/>
            <a:ext cx="1772816" cy="1772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187634"/>
            <a:ext cx="1008112" cy="99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36914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a:t>
            </a:r>
            <a:r>
              <a:rPr lang="en-GB" baseline="0" dirty="0" smtClean="0"/>
              <a:t> Pathway – ADI</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Aiming</a:t>
            </a:r>
            <a:r>
              <a:rPr lang="en-GB" baseline="0" dirty="0" smtClean="0"/>
              <a:t> to significantly enhance patients experience of interacting with us</a:t>
            </a:r>
          </a:p>
          <a:p>
            <a:pPr lvl="1"/>
            <a:r>
              <a:rPr lang="en-GB" dirty="0" smtClean="0"/>
              <a:t>From booking initial</a:t>
            </a:r>
            <a:r>
              <a:rPr lang="en-GB" baseline="0" dirty="0" smtClean="0"/>
              <a:t> appointment to discharge once treatment completed (and perhaps beyond)</a:t>
            </a:r>
          </a:p>
          <a:p>
            <a:pPr lvl="0"/>
            <a:r>
              <a:rPr lang="en-GB" dirty="0" smtClean="0"/>
              <a:t>Improving communication between clinician and patient via a ‘timeline of treatment’</a:t>
            </a:r>
          </a:p>
          <a:p>
            <a:pPr lvl="0"/>
            <a:r>
              <a:rPr lang="en-GB" dirty="0" smtClean="0"/>
              <a:t>Providing</a:t>
            </a:r>
            <a:r>
              <a:rPr lang="en-GB" baseline="0" dirty="0" smtClean="0"/>
              <a:t> tailored resources to enhance treatment &amp; support self</a:t>
            </a:r>
            <a:r>
              <a:rPr lang="en-GB" dirty="0" smtClean="0"/>
              <a:t> management</a:t>
            </a:r>
            <a:r>
              <a:rPr lang="en-GB" baseline="0" dirty="0" smtClean="0"/>
              <a:t> – information ‘leaflets’, videos etc</a:t>
            </a:r>
          </a:p>
          <a:p>
            <a:pPr lvl="0"/>
            <a:r>
              <a:rPr lang="en-GB" baseline="0" dirty="0" smtClean="0"/>
              <a:t>Potentially able to measure activity levels</a:t>
            </a:r>
          </a:p>
          <a:p>
            <a:pPr lvl="0"/>
            <a:r>
              <a:rPr lang="en-GB" dirty="0" smtClean="0"/>
              <a:t>Streamline some of our existing booking processes</a:t>
            </a:r>
            <a:endParaRPr lang="en-GB" baseline="0" dirty="0" smtClean="0"/>
          </a:p>
        </p:txBody>
      </p:sp>
    </p:spTree>
    <p:extLst>
      <p:ext uri="{BB962C8B-B14F-4D97-AF65-F5344CB8AC3E}">
        <p14:creationId xmlns:p14="http://schemas.microsoft.com/office/powerpoint/2010/main" val="156333948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patient sees  -email or text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932806"/>
            <a:ext cx="5544138" cy="4028093"/>
          </a:xfrm>
          <a:prstGeom prst="rect">
            <a:avLst/>
          </a:prstGeom>
        </p:spPr>
      </p:pic>
      <p:sp>
        <p:nvSpPr>
          <p:cNvPr id="4" name="TextBox 3"/>
          <p:cNvSpPr txBox="1"/>
          <p:nvPr/>
        </p:nvSpPr>
        <p:spPr>
          <a:xfrm>
            <a:off x="1783095" y="2940919"/>
            <a:ext cx="5112568" cy="3323987"/>
          </a:xfrm>
          <a:prstGeom prst="rect">
            <a:avLst/>
          </a:prstGeom>
          <a:solidFill>
            <a:schemeClr val="bg1"/>
          </a:solidFill>
        </p:spPr>
        <p:txBody>
          <a:bodyPr wrap="square" rtlCol="0">
            <a:spAutoFit/>
          </a:bodyPr>
          <a:lstStyle/>
          <a:p>
            <a:r>
              <a:rPr lang="en-GB" sz="1400" b="1" dirty="0"/>
              <a:t>Your GP referred you on “15</a:t>
            </a:r>
            <a:r>
              <a:rPr lang="en-GB" sz="1400" b="1" baseline="30000" dirty="0"/>
              <a:t>th</a:t>
            </a:r>
            <a:r>
              <a:rPr lang="en-GB" sz="1400" b="1" dirty="0"/>
              <a:t> October 2016” to start the next stage of your care.   To book your first appointment, see information to help you and link with our service please register for MyPathway.  You can use MyPathway on a computer, a tablet or a smartphone. We hope you find this to be a really valuable addition to your care</a:t>
            </a:r>
            <a:r>
              <a:rPr lang="en-GB" sz="1400" b="1" dirty="0" smtClean="0"/>
              <a:t>.</a:t>
            </a:r>
          </a:p>
          <a:p>
            <a:endParaRPr lang="en-GB" sz="1400" dirty="0"/>
          </a:p>
          <a:p>
            <a:r>
              <a:rPr lang="en-GB" sz="1400" b="1" dirty="0"/>
              <a:t>Please “Click here to get started</a:t>
            </a:r>
            <a:r>
              <a:rPr lang="en-GB" sz="1400" b="1" dirty="0" smtClean="0"/>
              <a:t>”</a:t>
            </a:r>
          </a:p>
          <a:p>
            <a:endParaRPr lang="en-GB" sz="1400" dirty="0"/>
          </a:p>
          <a:p>
            <a:r>
              <a:rPr lang="en-GB" sz="1400" b="1" dirty="0"/>
              <a:t>If you do not wish to register for MyPathway, don’t worry, you will still receive a letter from Sheffield Teaching Hospitals asking you to book your appointment but this will take up to 10 days.</a:t>
            </a:r>
            <a:endParaRPr lang="en-GB" sz="1400" dirty="0"/>
          </a:p>
          <a:p>
            <a:r>
              <a:rPr lang="en-GB" sz="1400" b="1" dirty="0"/>
              <a:t>Thank you,</a:t>
            </a:r>
            <a:endParaRPr lang="en-GB" sz="1400" dirty="0"/>
          </a:p>
          <a:p>
            <a:r>
              <a:rPr lang="en-GB" sz="1400" b="1" dirty="0"/>
              <a:t>Sheffield Teaching Hospitals </a:t>
            </a:r>
            <a:endParaRPr lang="en-GB" sz="1400" dirty="0"/>
          </a:p>
          <a:p>
            <a:endParaRPr lang="en-GB" sz="1400" dirty="0"/>
          </a:p>
        </p:txBody>
      </p:sp>
    </p:spTree>
    <p:extLst>
      <p:ext uri="{BB962C8B-B14F-4D97-AF65-F5344CB8AC3E}">
        <p14:creationId xmlns:p14="http://schemas.microsoft.com/office/powerpoint/2010/main" val="954064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3390271" cy="140641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536" y="116632"/>
            <a:ext cx="5641473" cy="1529310"/>
          </a:xfrm>
        </p:spPr>
        <p:txBody>
          <a:bodyPr/>
          <a:lstStyle/>
          <a:p>
            <a:r>
              <a:rPr lang="en-GB" dirty="0" smtClean="0"/>
              <a:t>Patient receives welcome message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386376"/>
            <a:ext cx="7259991" cy="4914304"/>
          </a:xfrm>
          <a:prstGeom prst="rect">
            <a:avLst/>
          </a:prstGeom>
          <a:ln>
            <a:solidFill>
              <a:schemeClr val="tx1"/>
            </a:solidFill>
          </a:ln>
        </p:spPr>
      </p:pic>
      <p:pic>
        <p:nvPicPr>
          <p:cNvPr id="4" name="Picture 3" descr="Screenshot 2017-04-04 14.56.3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24" y="3525967"/>
            <a:ext cx="3308330" cy="2211312"/>
          </a:xfrm>
          <a:prstGeom prst="rect">
            <a:avLst/>
          </a:prstGeom>
        </p:spPr>
      </p:pic>
      <p:sp>
        <p:nvSpPr>
          <p:cNvPr id="7" name="Rectangular Callout 6"/>
          <p:cNvSpPr/>
          <p:nvPr/>
        </p:nvSpPr>
        <p:spPr>
          <a:xfrm>
            <a:off x="4189187" y="1488348"/>
            <a:ext cx="2888387" cy="1078709"/>
          </a:xfrm>
          <a:prstGeom prst="wedgeRectCallout">
            <a:avLst>
              <a:gd name="adj1" fmla="val -84707"/>
              <a:gd name="adj2" fmla="val 64986"/>
            </a:avLst>
          </a:prstGeom>
          <a:solidFill>
            <a:srgbClr val="FFF2CC"/>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solidFill>
                  <a:schemeClr val="tx1"/>
                </a:solidFill>
              </a:rPr>
              <a:t>Patients receive Welcome message including a video of how to use it</a:t>
            </a:r>
            <a:endParaRPr lang="en-GB" dirty="0">
              <a:solidFill>
                <a:schemeClr val="tx1"/>
              </a:solidFill>
            </a:endParaRPr>
          </a:p>
        </p:txBody>
      </p:sp>
    </p:spTree>
    <p:extLst>
      <p:ext uri="{BB962C8B-B14F-4D97-AF65-F5344CB8AC3E}">
        <p14:creationId xmlns:p14="http://schemas.microsoft.com/office/powerpoint/2010/main" val="397770762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3390271" cy="140641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528" y="116632"/>
            <a:ext cx="5641473" cy="1529310"/>
          </a:xfrm>
        </p:spPr>
        <p:txBody>
          <a:bodyPr/>
          <a:lstStyle/>
          <a:p>
            <a:r>
              <a:rPr lang="en-GB" dirty="0" smtClean="0"/>
              <a:t>Patient receives welcome message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485316"/>
            <a:ext cx="6994592" cy="4734655"/>
          </a:xfrm>
          <a:prstGeom prst="rect">
            <a:avLst/>
          </a:prstGeom>
          <a:ln>
            <a:solidFill>
              <a:schemeClr val="tx1"/>
            </a:solidFill>
          </a:ln>
        </p:spPr>
      </p:pic>
      <p:pic>
        <p:nvPicPr>
          <p:cNvPr id="4" name="Picture 3" descr="Screenshot 2017-04-04 14.56.3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24" y="3525967"/>
            <a:ext cx="3308330" cy="2211312"/>
          </a:xfrm>
          <a:prstGeom prst="rect">
            <a:avLst/>
          </a:prstGeom>
        </p:spPr>
      </p:pic>
      <p:sp>
        <p:nvSpPr>
          <p:cNvPr id="7" name="Rectangular Callout 6"/>
          <p:cNvSpPr/>
          <p:nvPr/>
        </p:nvSpPr>
        <p:spPr>
          <a:xfrm>
            <a:off x="4189187" y="1488348"/>
            <a:ext cx="2888387" cy="1078709"/>
          </a:xfrm>
          <a:prstGeom prst="wedgeRectCallout">
            <a:avLst>
              <a:gd name="adj1" fmla="val -94681"/>
              <a:gd name="adj2" fmla="val 199686"/>
            </a:avLst>
          </a:prstGeom>
          <a:solidFill>
            <a:srgbClr val="FFF2CC"/>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solidFill>
                  <a:schemeClr val="tx1"/>
                </a:solidFill>
              </a:rPr>
              <a:t>Tap/click on each ‘lozenge’ gives the patient more information</a:t>
            </a:r>
            <a:endParaRPr lang="en-GB" dirty="0">
              <a:solidFill>
                <a:schemeClr val="tx1"/>
              </a:solidFill>
            </a:endParaRPr>
          </a:p>
        </p:txBody>
      </p:sp>
    </p:spTree>
    <p:extLst>
      <p:ext uri="{BB962C8B-B14F-4D97-AF65-F5344CB8AC3E}">
        <p14:creationId xmlns:p14="http://schemas.microsoft.com/office/powerpoint/2010/main" val="365666931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477294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64850"/>
            <a:ext cx="6192688" cy="699044"/>
          </a:xfrm>
        </p:spPr>
        <p:txBody>
          <a:bodyPr/>
          <a:lstStyle/>
          <a:p>
            <a:r>
              <a:rPr lang="en-GB" dirty="0" smtClean="0"/>
              <a:t>Booking appointments</a:t>
            </a:r>
            <a:endParaRPr lang="en-GB" dirty="0"/>
          </a:p>
        </p:txBody>
      </p:sp>
      <p:sp>
        <p:nvSpPr>
          <p:cNvPr id="3" name="Content Placeholder 2"/>
          <p:cNvSpPr>
            <a:spLocks noGrp="1"/>
          </p:cNvSpPr>
          <p:nvPr>
            <p:ph idx="1"/>
          </p:nvPr>
        </p:nvSpPr>
        <p:spPr>
          <a:xfrm>
            <a:off x="628650" y="1593514"/>
            <a:ext cx="7886700" cy="4580458"/>
          </a:xfrm>
        </p:spPr>
        <p:txBody>
          <a:bodyPr>
            <a:normAutofit/>
          </a:bodyPr>
          <a:lstStyle/>
          <a:p>
            <a:r>
              <a:rPr lang="en-GB" sz="2000" dirty="0" smtClean="0"/>
              <a:t>Patients can book their initial appointment via MyPathway to eRS</a:t>
            </a:r>
            <a:endParaRPr lang="en-GB"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060848"/>
            <a:ext cx="6645214" cy="4259388"/>
          </a:xfrm>
          <a:prstGeom prst="rect">
            <a:avLst/>
          </a:prstGeom>
          <a:ln>
            <a:solidFill>
              <a:srgbClr val="4F81BD"/>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766389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8"/>
            <a:ext cx="8229600" cy="1218240"/>
          </a:xfrm>
        </p:spPr>
        <p:txBody>
          <a:bodyPr/>
          <a:lstStyle/>
          <a:p>
            <a:r>
              <a:rPr lang="en-GB" dirty="0" smtClean="0"/>
              <a:t>Booking appointments</a:t>
            </a:r>
            <a:endParaRPr lang="en-GB" dirty="0"/>
          </a:p>
        </p:txBody>
      </p:sp>
      <p:sp>
        <p:nvSpPr>
          <p:cNvPr id="3" name="Content Placeholder 2"/>
          <p:cNvSpPr>
            <a:spLocks noGrp="1"/>
          </p:cNvSpPr>
          <p:nvPr>
            <p:ph idx="1"/>
          </p:nvPr>
        </p:nvSpPr>
        <p:spPr>
          <a:xfrm>
            <a:off x="611560" y="1629698"/>
            <a:ext cx="7886700" cy="4580458"/>
          </a:xfrm>
        </p:spPr>
        <p:txBody>
          <a:bodyPr>
            <a:normAutofit/>
          </a:bodyPr>
          <a:lstStyle/>
          <a:p>
            <a:r>
              <a:rPr lang="en-GB" sz="2000" dirty="0" smtClean="0"/>
              <a:t>Patients can book their initial appointment via MyPathway to eRS</a:t>
            </a:r>
            <a:endParaRPr lang="en-GB"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204864"/>
            <a:ext cx="4917716" cy="4115372"/>
          </a:xfrm>
          <a:prstGeom prst="rect">
            <a:avLst/>
          </a:prstGeom>
          <a:ln>
            <a:solidFill>
              <a:srgbClr val="4F81BD"/>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564477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70" y="980728"/>
            <a:ext cx="6192688" cy="699044"/>
          </a:xfrm>
        </p:spPr>
        <p:txBody>
          <a:bodyPr>
            <a:normAutofit/>
          </a:bodyPr>
          <a:lstStyle/>
          <a:p>
            <a:r>
              <a:rPr lang="en-GB" dirty="0" smtClean="0"/>
              <a:t>Booked appointments</a:t>
            </a:r>
            <a:endParaRPr lang="en-GB" dirty="0"/>
          </a:p>
        </p:txBody>
      </p:sp>
      <p:sp>
        <p:nvSpPr>
          <p:cNvPr id="5" name="Content Placeholder 4"/>
          <p:cNvSpPr>
            <a:spLocks noGrp="1"/>
          </p:cNvSpPr>
          <p:nvPr>
            <p:ph idx="1"/>
          </p:nvPr>
        </p:nvSpPr>
        <p:spPr>
          <a:xfrm>
            <a:off x="251520" y="1700808"/>
            <a:ext cx="8445624" cy="4547776"/>
          </a:xfrm>
        </p:spPr>
        <p:txBody>
          <a:bodyPr>
            <a:normAutofit/>
          </a:bodyPr>
          <a:lstStyle/>
          <a:p>
            <a:r>
              <a:rPr lang="en-GB" sz="2000" dirty="0"/>
              <a:t>Booked appointments show on MyPathway</a:t>
            </a:r>
          </a:p>
        </p:txBody>
      </p:sp>
      <p:pic>
        <p:nvPicPr>
          <p:cNvPr id="7" name="Picture 6" descr="Screenshot 2017-04-04 14.30.1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369" y="2454999"/>
            <a:ext cx="4492869" cy="3378200"/>
          </a:xfrm>
          <a:prstGeom prst="rect">
            <a:avLst/>
          </a:prstGeom>
        </p:spPr>
      </p:pic>
      <p:pic>
        <p:nvPicPr>
          <p:cNvPr id="6" name="Picture 5" descr="Screenshot 2017-04-04 14.30.3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436703"/>
            <a:ext cx="4191000" cy="3378200"/>
          </a:xfrm>
          <a:prstGeom prst="rect">
            <a:avLst/>
          </a:prstGeom>
        </p:spPr>
      </p:pic>
    </p:spTree>
    <p:extLst>
      <p:ext uri="{BB962C8B-B14F-4D97-AF65-F5344CB8AC3E}">
        <p14:creationId xmlns:p14="http://schemas.microsoft.com/office/powerpoint/2010/main" val="238215560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64" y="980728"/>
            <a:ext cx="7123856" cy="699044"/>
          </a:xfrm>
        </p:spPr>
        <p:txBody>
          <a:bodyPr>
            <a:normAutofit fontScale="90000"/>
          </a:bodyPr>
          <a:lstStyle/>
          <a:p>
            <a:r>
              <a:rPr lang="en-GB" dirty="0" smtClean="0"/>
              <a:t>Appointment status, changes, reminders….</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2115120"/>
            <a:ext cx="2777373" cy="449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1236" y="2222663"/>
            <a:ext cx="3416191" cy="146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7903" y="4388161"/>
            <a:ext cx="3366499" cy="162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1748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1422" y="476672"/>
            <a:ext cx="6192688" cy="699044"/>
          </a:xfrm>
        </p:spPr>
        <p:txBody>
          <a:bodyPr/>
          <a:lstStyle/>
          <a:p>
            <a:r>
              <a:rPr lang="en-GB" dirty="0" smtClean="0"/>
              <a:t>PROMs</a:t>
            </a:r>
            <a:endParaRPr lang="en-GB" dirty="0"/>
          </a:p>
        </p:txBody>
      </p:sp>
      <p:sp>
        <p:nvSpPr>
          <p:cNvPr id="5" name="Content Placeholder 4"/>
          <p:cNvSpPr>
            <a:spLocks noGrp="1"/>
          </p:cNvSpPr>
          <p:nvPr>
            <p:ph idx="1"/>
          </p:nvPr>
        </p:nvSpPr>
        <p:spPr>
          <a:xfrm>
            <a:off x="2796971" y="1332161"/>
            <a:ext cx="3943366" cy="5085915"/>
          </a:xfrm>
        </p:spPr>
        <p:txBody>
          <a:bodyPr>
            <a:normAutofit/>
          </a:bodyPr>
          <a:lstStyle/>
          <a:p>
            <a:r>
              <a:rPr lang="en-GB" sz="2400" dirty="0" smtClean="0"/>
              <a:t>Questionnaires can be linked to:</a:t>
            </a:r>
          </a:p>
          <a:p>
            <a:pPr lvl="1"/>
            <a:r>
              <a:rPr lang="en-GB" sz="2400" dirty="0" smtClean="0"/>
              <a:t>Initial Referral</a:t>
            </a:r>
          </a:p>
          <a:p>
            <a:pPr lvl="1"/>
            <a:r>
              <a:rPr lang="en-GB" sz="2400" dirty="0" smtClean="0"/>
              <a:t>Before or after any appointment</a:t>
            </a:r>
          </a:p>
          <a:p>
            <a:pPr lvl="1"/>
            <a:r>
              <a:rPr lang="en-GB" sz="2400" dirty="0" smtClean="0"/>
              <a:t>Discharge</a:t>
            </a:r>
          </a:p>
          <a:p>
            <a:pPr lvl="1"/>
            <a:r>
              <a:rPr lang="en-GB" sz="2400" dirty="0" smtClean="0"/>
              <a:t>Regular intervals</a:t>
            </a:r>
          </a:p>
          <a:p>
            <a:pPr marL="0" indent="0">
              <a:buNone/>
            </a:pPr>
            <a:endParaRPr lang="en-GB" sz="2400" dirty="0"/>
          </a:p>
          <a:p>
            <a:r>
              <a:rPr lang="en-GB" sz="2400" dirty="0" smtClean="0"/>
              <a:t>Results available to clinicians and aggregate reports available for analysis.</a:t>
            </a:r>
          </a:p>
          <a:p>
            <a:endParaRPr lang="en-GB" dirty="0" smtClean="0"/>
          </a:p>
        </p:txBody>
      </p:sp>
      <p:pic>
        <p:nvPicPr>
          <p:cNvPr id="2" name="Picture 1" descr="Screenshot_2017-04-05-18-29-2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337" y="1310833"/>
            <a:ext cx="2196197" cy="5205799"/>
          </a:xfrm>
          <a:prstGeom prst="rect">
            <a:avLst/>
          </a:prstGeom>
          <a:ln w="190500">
            <a:solidFill>
              <a:schemeClr val="tx1"/>
            </a:solidFill>
          </a:ln>
        </p:spPr>
      </p:pic>
      <p:pic>
        <p:nvPicPr>
          <p:cNvPr id="3" name="Picture 2" descr="Screenshot_2017-04-05-18-28-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12" y="1256218"/>
            <a:ext cx="2190437" cy="5192145"/>
          </a:xfrm>
          <a:prstGeom prst="rect">
            <a:avLst/>
          </a:prstGeom>
          <a:ln w="190500">
            <a:solidFill>
              <a:schemeClr val="tx1"/>
            </a:solidFill>
          </a:ln>
        </p:spPr>
      </p:pic>
    </p:spTree>
    <p:extLst>
      <p:ext uri="{BB962C8B-B14F-4D97-AF65-F5344CB8AC3E}">
        <p14:creationId xmlns:p14="http://schemas.microsoft.com/office/powerpoint/2010/main" val="332298024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for Pathways “Rules Engine”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Any appointment can be associated with:</a:t>
            </a:r>
          </a:p>
          <a:p>
            <a:pPr lvl="1"/>
            <a:r>
              <a:rPr lang="en-GB" dirty="0" smtClean="0"/>
              <a:t>Resources, such as leaflets, weblinks, videos</a:t>
            </a:r>
          </a:p>
          <a:p>
            <a:pPr lvl="1"/>
            <a:r>
              <a:rPr lang="en-GB" dirty="0" smtClean="0"/>
              <a:t>Messages, personalised or generic</a:t>
            </a:r>
          </a:p>
          <a:p>
            <a:pPr lvl="1"/>
            <a:r>
              <a:rPr lang="en-GB" dirty="0" smtClean="0"/>
              <a:t>PROMs, such as EQ-5D</a:t>
            </a:r>
          </a:p>
          <a:p>
            <a:pPr lvl="1"/>
            <a:r>
              <a:rPr lang="en-GB" dirty="0" smtClean="0"/>
              <a:t>PREMs, such as Friends and Family</a:t>
            </a:r>
          </a:p>
          <a:p>
            <a:r>
              <a:rPr lang="en-GB" dirty="0" smtClean="0"/>
              <a:t>Each element can be timed to occur before or after the associated appointment by a number of days</a:t>
            </a:r>
          </a:p>
          <a:p>
            <a:r>
              <a:rPr lang="en-GB" dirty="0" smtClean="0"/>
              <a:t>Resources can be made available automatically to patients according to their diagnosis, or clinicians can push resources to patients on an individual basis</a:t>
            </a:r>
          </a:p>
          <a:p>
            <a:r>
              <a:rPr lang="en-GB" dirty="0" smtClean="0"/>
              <a:t>Each element can be sent individually to patients if needed.</a:t>
            </a:r>
          </a:p>
        </p:txBody>
      </p:sp>
    </p:spTree>
    <p:extLst>
      <p:ext uri="{BB962C8B-B14F-4D97-AF65-F5344CB8AC3E}">
        <p14:creationId xmlns:p14="http://schemas.microsoft.com/office/powerpoint/2010/main" val="406457857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Evaluation &amp; Next Steps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Understand what proportion of our patients will use the system and gain feedback from those that do, to improve it</a:t>
            </a:r>
          </a:p>
          <a:p>
            <a:r>
              <a:rPr lang="en-GB" dirty="0" smtClean="0"/>
              <a:t>What do we need to do to engage those that don’t</a:t>
            </a:r>
          </a:p>
          <a:p>
            <a:pPr lvl="1"/>
            <a:r>
              <a:rPr lang="en-GB" dirty="0" smtClean="0"/>
              <a:t>?tablets in clinics</a:t>
            </a:r>
          </a:p>
          <a:p>
            <a:pPr lvl="1"/>
            <a:r>
              <a:rPr lang="en-GB" dirty="0" smtClean="0"/>
              <a:t>Additional language support (in contract)</a:t>
            </a:r>
          </a:p>
          <a:p>
            <a:pPr lvl="1"/>
            <a:r>
              <a:rPr lang="en-GB" dirty="0" smtClean="0"/>
              <a:t>Process for patients requiring reasonable adjustments</a:t>
            </a:r>
          </a:p>
          <a:p>
            <a:r>
              <a:rPr lang="en-GB" dirty="0" smtClean="0"/>
              <a:t>Evaluation of the data and establish baseline</a:t>
            </a:r>
          </a:p>
          <a:p>
            <a:pPr lvl="1"/>
            <a:r>
              <a:rPr lang="en-GB" dirty="0" smtClean="0"/>
              <a:t>Forming a collaboration with academic teams in ScHARR</a:t>
            </a:r>
          </a:p>
          <a:p>
            <a:pPr lvl="1"/>
            <a:r>
              <a:rPr lang="en-GB" dirty="0" smtClean="0"/>
              <a:t>Integrate patient reported and process measures</a:t>
            </a:r>
          </a:p>
          <a:p>
            <a:pPr lvl="0"/>
            <a:r>
              <a:rPr lang="en-GB" dirty="0" smtClean="0"/>
              <a:t>Integration with independent sector systems</a:t>
            </a:r>
          </a:p>
        </p:txBody>
      </p:sp>
    </p:spTree>
    <p:extLst>
      <p:ext uri="{BB962C8B-B14F-4D97-AF65-F5344CB8AC3E}">
        <p14:creationId xmlns:p14="http://schemas.microsoft.com/office/powerpoint/2010/main" val="238425279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Challenges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Engaging 300+ clinicians to integrate outcomes collection into “the way we work” – using PROMs as we do other investigations to help guide and monitor treatment</a:t>
            </a:r>
          </a:p>
          <a:p>
            <a:r>
              <a:rPr lang="en-GB" dirty="0" smtClean="0"/>
              <a:t>Engaging ‘digitally reluctant patients’</a:t>
            </a:r>
          </a:p>
          <a:p>
            <a:r>
              <a:rPr lang="en-GB" dirty="0" smtClean="0"/>
              <a:t>Developing our understanding and confidence in the analysis of PROM data</a:t>
            </a:r>
          </a:p>
          <a:p>
            <a:r>
              <a:rPr lang="en-GB" dirty="0" smtClean="0"/>
              <a:t>Presenting data to patients to help them choose treatment, timing and provider</a:t>
            </a:r>
          </a:p>
          <a:p>
            <a:r>
              <a:rPr lang="en-GB" dirty="0" smtClean="0"/>
              <a:t>Working differently as a consequence</a:t>
            </a:r>
            <a:r>
              <a:rPr lang="en-GB" baseline="0" dirty="0" smtClean="0"/>
              <a:t> of PROMs </a:t>
            </a:r>
            <a:r>
              <a:rPr lang="en-GB" dirty="0"/>
              <a:t>=</a:t>
            </a:r>
            <a:r>
              <a:rPr lang="en-GB" baseline="0" dirty="0" smtClean="0"/>
              <a:t> reduction in need for some face to face follow up</a:t>
            </a:r>
            <a:endParaRPr lang="en-GB" dirty="0" smtClean="0"/>
          </a:p>
          <a:p>
            <a:endParaRPr lang="en-GB" dirty="0" smtClean="0"/>
          </a:p>
          <a:p>
            <a:endParaRPr lang="en-GB" dirty="0"/>
          </a:p>
        </p:txBody>
      </p:sp>
    </p:spTree>
    <p:extLst>
      <p:ext uri="{BB962C8B-B14F-4D97-AF65-F5344CB8AC3E}">
        <p14:creationId xmlns:p14="http://schemas.microsoft.com/office/powerpoint/2010/main" val="371809442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129824"/>
            <a:ext cx="7200800" cy="28007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3600" b="1" i="0" u="none" strike="noStrike" cap="none" spc="0" normalizeH="0" baseline="0" dirty="0">
              <a:ln>
                <a:noFill/>
              </a:ln>
              <a:solidFill>
                <a:srgbClr val="0070C0"/>
              </a:solidFill>
              <a:effectLst/>
              <a:uFillTx/>
              <a:latin typeface="Arial" panose="020B0604020202020204" pitchFamily="34" charset="0"/>
              <a:cs typeface="Arial" panose="020B0604020202020204" pitchFamily="34" charset="0"/>
              <a:sym typeface="Calibri"/>
            </a:endParaRPr>
          </a:p>
          <a:p>
            <a:pPr marL="0" marR="0" indent="0" algn="ctr" defTabSz="457200" rtl="0" fontAlgn="auto" latinLnBrk="1"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70C0"/>
                </a:solidFill>
                <a:effectLst/>
                <a:uFillTx/>
                <a:latin typeface="Arial" panose="020B0604020202020204" pitchFamily="34" charset="0"/>
                <a:cs typeface="Arial" panose="020B0604020202020204" pitchFamily="34" charset="0"/>
                <a:sym typeface="Calibri"/>
              </a:rPr>
              <a:t>ELECTIVE</a:t>
            </a:r>
            <a:r>
              <a:rPr kumimoji="0" lang="en-GB" sz="3600" b="1" i="0" u="none" strike="noStrike" cap="none" spc="0" normalizeH="0" dirty="0" smtClean="0">
                <a:ln>
                  <a:noFill/>
                </a:ln>
                <a:solidFill>
                  <a:srgbClr val="0070C0"/>
                </a:solidFill>
                <a:effectLst/>
                <a:uFillTx/>
                <a:latin typeface="Arial" panose="020B0604020202020204" pitchFamily="34" charset="0"/>
                <a:cs typeface="Arial" panose="020B0604020202020204" pitchFamily="34" charset="0"/>
                <a:sym typeface="Calibri"/>
              </a:rPr>
              <a:t> CARE</a:t>
            </a:r>
          </a:p>
          <a:p>
            <a:pPr marL="0" marR="0" indent="0" algn="ctr" defTabSz="457200" rtl="0" fontAlgn="auto" latinLnBrk="1" hangingPunct="0">
              <a:lnSpc>
                <a:spcPct val="100000"/>
              </a:lnSpc>
              <a:spcBef>
                <a:spcPts val="0"/>
              </a:spcBef>
              <a:spcAft>
                <a:spcPts val="0"/>
              </a:spcAft>
              <a:buClrTx/>
              <a:buSzTx/>
              <a:buFontTx/>
              <a:buNone/>
              <a:tabLst/>
            </a:pPr>
            <a:endParaRPr lang="en-GB" sz="3600" b="1" baseline="0" dirty="0" smtClean="0">
              <a:solidFill>
                <a:srgbClr val="0070C0"/>
              </a:solidFill>
              <a:latin typeface="Arial" panose="020B0604020202020204" pitchFamily="34" charset="0"/>
              <a:cs typeface="Arial" panose="020B0604020202020204" pitchFamily="34" charset="0"/>
            </a:endParaRPr>
          </a:p>
          <a:p>
            <a:pPr marL="0" marR="0" indent="0" algn="ctr" defTabSz="457200" rtl="0" fontAlgn="auto" latinLnBrk="1" hangingPunct="0">
              <a:lnSpc>
                <a:spcPct val="100000"/>
              </a:lnSpc>
              <a:spcBef>
                <a:spcPts val="0"/>
              </a:spcBef>
              <a:spcAft>
                <a:spcPts val="0"/>
              </a:spcAft>
              <a:buClrTx/>
              <a:buSzTx/>
              <a:buFontTx/>
              <a:buNone/>
              <a:tabLst/>
            </a:pPr>
            <a:endParaRPr lang="en-GB" sz="3600" b="1" baseline="0" dirty="0">
              <a:solidFill>
                <a:srgbClr val="0070C0"/>
              </a:solidFill>
              <a:latin typeface="Arial" panose="020B0604020202020204" pitchFamily="34" charset="0"/>
              <a:cs typeface="Arial" panose="020B0604020202020204" pitchFamily="34" charset="0"/>
            </a:endParaRPr>
          </a:p>
          <a:p>
            <a:pPr marL="0" marR="0" indent="0" algn="ctr" defTabSz="457200" rtl="0" fontAlgn="auto" latinLnBrk="1" hangingPunct="0">
              <a:lnSpc>
                <a:spcPct val="100000"/>
              </a:lnSpc>
              <a:spcBef>
                <a:spcPts val="0"/>
              </a:spcBef>
              <a:spcAft>
                <a:spcPts val="0"/>
              </a:spcAft>
              <a:buClrTx/>
              <a:buSzTx/>
              <a:buFontTx/>
              <a:buNone/>
              <a:tabLst/>
            </a:pPr>
            <a:r>
              <a:rPr kumimoji="0" lang="en-GB" sz="1600" b="1" i="0" u="none" strike="noStrike" cap="none" spc="0" normalizeH="0" dirty="0" smtClean="0">
                <a:ln>
                  <a:noFill/>
                </a:ln>
                <a:solidFill>
                  <a:schemeClr val="bg1">
                    <a:lumMod val="65000"/>
                  </a:schemeClr>
                </a:solidFill>
                <a:effectLst/>
                <a:uFillTx/>
                <a:latin typeface="Arial" panose="020B0604020202020204" pitchFamily="34" charset="0"/>
                <a:cs typeface="Arial" panose="020B0604020202020204" pitchFamily="34" charset="0"/>
                <a:sym typeface="Calibri"/>
              </a:rPr>
              <a:t>Debbie Stovin, Commissioning Manager, NHS Sheffield CCG</a:t>
            </a:r>
          </a:p>
          <a:p>
            <a:pPr marL="0" marR="0" indent="0" algn="ctr" defTabSz="457200" rtl="0" fontAlgn="auto" latinLnBrk="1" hangingPunct="0">
              <a:lnSpc>
                <a:spcPct val="100000"/>
              </a:lnSpc>
              <a:spcBef>
                <a:spcPts val="0"/>
              </a:spcBef>
              <a:spcAft>
                <a:spcPts val="0"/>
              </a:spcAft>
              <a:buClrTx/>
              <a:buSzTx/>
              <a:buFontTx/>
              <a:buNone/>
              <a:tabLst/>
            </a:pPr>
            <a:r>
              <a:rPr lang="en-GB" sz="1600" b="1" baseline="0" dirty="0" smtClean="0">
                <a:solidFill>
                  <a:schemeClr val="bg1">
                    <a:lumMod val="65000"/>
                  </a:schemeClr>
                </a:solidFill>
                <a:latin typeface="Arial" panose="020B0604020202020204" pitchFamily="34" charset="0"/>
                <a:cs typeface="Arial" panose="020B0604020202020204" pitchFamily="34" charset="0"/>
              </a:rPr>
              <a:t>Chris </a:t>
            </a:r>
            <a:r>
              <a:rPr lang="en-GB" sz="1600" b="1" baseline="0" dirty="0" err="1" smtClean="0">
                <a:solidFill>
                  <a:schemeClr val="bg1">
                    <a:lumMod val="65000"/>
                  </a:schemeClr>
                </a:solidFill>
                <a:latin typeface="Arial" panose="020B0604020202020204" pitchFamily="34" charset="0"/>
                <a:cs typeface="Arial" panose="020B0604020202020204" pitchFamily="34" charset="0"/>
              </a:rPr>
              <a:t>Kearton</a:t>
            </a:r>
            <a:r>
              <a:rPr lang="en-GB" sz="1600" b="1" baseline="0" dirty="0" smtClean="0">
                <a:solidFill>
                  <a:schemeClr val="bg1">
                    <a:lumMod val="65000"/>
                  </a:schemeClr>
                </a:solidFill>
                <a:latin typeface="Arial" panose="020B0604020202020204" pitchFamily="34" charset="0"/>
                <a:cs typeface="Arial" panose="020B0604020202020204" pitchFamily="34" charset="0"/>
              </a:rPr>
              <a:t>,</a:t>
            </a:r>
            <a:r>
              <a:rPr lang="en-GB" sz="1600" b="1" dirty="0" smtClean="0">
                <a:solidFill>
                  <a:schemeClr val="bg1">
                    <a:lumMod val="65000"/>
                  </a:schemeClr>
                </a:solidFill>
                <a:latin typeface="Arial" panose="020B0604020202020204" pitchFamily="34" charset="0"/>
                <a:cs typeface="Arial" panose="020B0604020202020204" pitchFamily="34" charset="0"/>
              </a:rPr>
              <a:t> Director, Primary Care Sheffield</a:t>
            </a:r>
            <a:endParaRPr kumimoji="0" lang="en-GB" sz="1600" b="1" i="0" u="none" strike="noStrike" cap="none" spc="0" normalizeH="0" baseline="0" dirty="0">
              <a:ln>
                <a:noFill/>
              </a:ln>
              <a:solidFill>
                <a:schemeClr val="bg1">
                  <a:lumMod val="65000"/>
                </a:schemeClr>
              </a:solidFill>
              <a:effectLst/>
              <a:uFillTx/>
              <a:latin typeface="Arial" panose="020B0604020202020204" pitchFamily="34" charset="0"/>
              <a:cs typeface="Arial" panose="020B0604020202020204" pitchFamily="34" charset="0"/>
              <a:sym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72406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124744"/>
            <a:ext cx="8064896" cy="5112568"/>
          </a:xfrm>
        </p:spPr>
        <p:txBody>
          <a:bodyPr>
            <a:normAutofit/>
          </a:bodyPr>
          <a:lstStyle/>
          <a:p>
            <a:pPr marL="457200" indent="-457200" algn="l">
              <a:buFont typeface="Arial" panose="020B0604020202020204" pitchFamily="34" charset="0"/>
              <a:buChar char="•"/>
            </a:pPr>
            <a:r>
              <a:rPr lang="en-GB" sz="3200" b="1" dirty="0" smtClean="0">
                <a:solidFill>
                  <a:schemeClr val="tx1"/>
                </a:solidFill>
              </a:rPr>
              <a:t>What is Elective Care?</a:t>
            </a:r>
          </a:p>
          <a:p>
            <a:pPr marL="457200" indent="-457200" algn="l">
              <a:buFont typeface="Arial" panose="020B0604020202020204" pitchFamily="34" charset="0"/>
              <a:buChar char="•"/>
            </a:pPr>
            <a:endParaRPr lang="en-GB" sz="3200" b="1" dirty="0" smtClean="0">
              <a:solidFill>
                <a:schemeClr val="tx1"/>
              </a:solidFill>
            </a:endParaRPr>
          </a:p>
          <a:p>
            <a:pPr marL="457200" indent="-457200" algn="l">
              <a:buFont typeface="Arial" panose="020B0604020202020204" pitchFamily="34" charset="0"/>
              <a:buChar char="•"/>
            </a:pPr>
            <a:r>
              <a:rPr lang="en-GB" sz="3200" b="1" dirty="0" smtClean="0">
                <a:solidFill>
                  <a:schemeClr val="tx1"/>
                </a:solidFill>
              </a:rPr>
              <a:t>What are the CCGs plans for change?</a:t>
            </a:r>
          </a:p>
          <a:p>
            <a:pPr marL="457200" indent="-457200" algn="l">
              <a:buFont typeface="Arial" panose="020B0604020202020204" pitchFamily="34" charset="0"/>
              <a:buChar char="•"/>
            </a:pPr>
            <a:endParaRPr lang="en-GB" sz="3200" b="1" dirty="0" smtClean="0">
              <a:solidFill>
                <a:schemeClr val="tx1"/>
              </a:solidFill>
            </a:endParaRPr>
          </a:p>
          <a:p>
            <a:pPr marL="457200" indent="-457200" algn="l">
              <a:buFont typeface="Arial" panose="020B0604020202020204" pitchFamily="34" charset="0"/>
              <a:buChar char="•"/>
            </a:pPr>
            <a:r>
              <a:rPr lang="en-GB" sz="3200" b="1" dirty="0" smtClean="0">
                <a:solidFill>
                  <a:schemeClr val="tx1"/>
                </a:solidFill>
              </a:rPr>
              <a:t>How does CASES fit?</a:t>
            </a:r>
          </a:p>
          <a:p>
            <a:pPr algn="l"/>
            <a:endParaRPr lang="en-GB" sz="3200" b="1" dirty="0">
              <a:solidFill>
                <a:srgbClr val="0070C0"/>
              </a:solidFill>
            </a:endParaRPr>
          </a:p>
          <a:p>
            <a:pPr algn="l"/>
            <a:endParaRPr lang="en-GB" sz="3200" b="1" dirty="0" smtClean="0">
              <a:solidFill>
                <a:srgbClr val="0070C0"/>
              </a:solidFill>
            </a:endParaRP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6649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bwMode="auto">
          <a:xfrm>
            <a:off x="457200" y="1201738"/>
            <a:ext cx="8229600"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dirty="0" smtClean="0">
                <a:latin typeface="Arial" charset="0"/>
                <a:cs typeface="Arial" charset="0"/>
              </a:rPr>
              <a:t>What is a Neighbourhood? </a:t>
            </a:r>
          </a:p>
        </p:txBody>
      </p:sp>
      <p:sp>
        <p:nvSpPr>
          <p:cNvPr id="2" name="Content Placeholder 1"/>
          <p:cNvSpPr>
            <a:spLocks noGrp="1"/>
          </p:cNvSpPr>
          <p:nvPr>
            <p:ph idx="1"/>
          </p:nvPr>
        </p:nvSpPr>
        <p:spPr/>
        <p:txBody>
          <a:bodyPr/>
          <a:lstStyle/>
          <a:p>
            <a:r>
              <a:rPr lang="en-GB" dirty="0" smtClean="0"/>
              <a:t>16 Neighbourhoods across the city.</a:t>
            </a:r>
          </a:p>
          <a:p>
            <a:r>
              <a:rPr lang="en-GB" dirty="0" smtClean="0"/>
              <a:t>Working together with their ‘neighbours’ from hospital, community, mental health, social care, housing services and local voluntary groups.</a:t>
            </a:r>
          </a:p>
          <a:p>
            <a:r>
              <a:rPr lang="en-GB" dirty="0" smtClean="0"/>
              <a:t>Population of 30-50,000 people.</a:t>
            </a:r>
            <a:endParaRPr lang="en-GB" dirty="0"/>
          </a:p>
        </p:txBody>
      </p:sp>
    </p:spTree>
    <p:extLst>
      <p:ext uri="{BB962C8B-B14F-4D97-AF65-F5344CB8AC3E}">
        <p14:creationId xmlns:p14="http://schemas.microsoft.com/office/powerpoint/2010/main" val="12570276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0" y="2149779"/>
            <a:ext cx="9144000" cy="258532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lvl="0" indent="-342900" algn="ctr">
              <a:spcBef>
                <a:spcPts val="400"/>
              </a:spcBef>
            </a:pPr>
            <a:endParaRPr sz="3200" dirty="0">
              <a:solidFill>
                <a:srgbClr val="5A585D"/>
              </a:solidFill>
            </a:endParaRPr>
          </a:p>
          <a:p>
            <a:pPr marL="342900" lvl="0" indent="-342900" algn="ctr">
              <a:spcBef>
                <a:spcPts val="400"/>
              </a:spcBef>
            </a:pPr>
            <a:endParaRPr sz="3200" dirty="0">
              <a:solidFill>
                <a:srgbClr val="5A585D"/>
              </a:solidFill>
            </a:endParaRPr>
          </a:p>
          <a:p>
            <a:pPr marL="342900" lvl="0" indent="-342900" algn="ctr">
              <a:spcBef>
                <a:spcPts val="400"/>
              </a:spcBef>
            </a:pPr>
            <a:endParaRPr sz="3200" dirty="0">
              <a:solidFill>
                <a:srgbClr val="5A585D"/>
              </a:solidFill>
            </a:endParaRPr>
          </a:p>
          <a:p>
            <a:pPr marL="342900" lvl="0" indent="-342900" algn="ctr">
              <a:spcBef>
                <a:spcPts val="400"/>
              </a:spcBef>
            </a:pPr>
            <a:endParaRPr sz="2800" dirty="0">
              <a:solidFill>
                <a:srgbClr val="5A585D"/>
              </a:solidFill>
            </a:endParaRPr>
          </a:p>
          <a:p>
            <a:pPr marL="342900" lvl="0" indent="-342900" algn="ctr"/>
            <a:endParaRPr sz="2800" dirty="0">
              <a:solidFill>
                <a:srgbClr val="5A585D"/>
              </a:solidFill>
            </a:endParaRPr>
          </a:p>
        </p:txBody>
      </p:sp>
      <p:sp>
        <p:nvSpPr>
          <p:cNvPr id="41" name="Shape 41"/>
          <p:cNvSpPr/>
          <p:nvPr/>
        </p:nvSpPr>
        <p:spPr>
          <a:xfrm>
            <a:off x="0" y="2628429"/>
            <a:ext cx="91440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endParaRPr sz="3600" b="1" dirty="0">
              <a:solidFill>
                <a:schemeClr val="tx1"/>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200" y="1268760"/>
            <a:ext cx="8229600" cy="1218240"/>
          </a:xfrm>
        </p:spPr>
        <p:txBody>
          <a:bodyPr/>
          <a:lstStyle/>
          <a:p>
            <a:r>
              <a:rPr lang="en-GB" dirty="0" smtClean="0"/>
              <a:t>Sara’s Journey</a:t>
            </a:r>
            <a:endParaRPr lang="en-GB" dirty="0"/>
          </a:p>
        </p:txBody>
      </p:sp>
      <p:pic>
        <p:nvPicPr>
          <p:cNvPr id="2" name="q2L_bIKuLjI"/>
          <p:cNvPicPr>
            <a:picLocks noRot="1" noChangeAspect="1"/>
          </p:cNvPicPr>
          <p:nvPr>
            <a:videoFile r:link="rId1"/>
          </p:nvPr>
        </p:nvPicPr>
        <p:blipFill>
          <a:blip r:embed="rId5"/>
          <a:stretch>
            <a:fillRect/>
          </a:stretch>
        </p:blipFill>
        <p:spPr>
          <a:xfrm>
            <a:off x="1124744" y="2215133"/>
            <a:ext cx="6894512" cy="3878163"/>
          </a:xfrm>
          <a:prstGeom prst="rect">
            <a:avLst/>
          </a:prstGeom>
        </p:spPr>
      </p:pic>
      <p:sp>
        <p:nvSpPr>
          <p:cNvPr id="3" name="TextBox 2"/>
          <p:cNvSpPr txBox="1"/>
          <p:nvPr/>
        </p:nvSpPr>
        <p:spPr>
          <a:xfrm>
            <a:off x="1599552" y="6453336"/>
            <a:ext cx="59448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All videos can </a:t>
            </a:r>
            <a:r>
              <a:rPr lang="en-GB" dirty="0">
                <a:solidFill>
                  <a:srgbClr val="000000"/>
                </a:solidFill>
              </a:rPr>
              <a:t>be found at </a:t>
            </a:r>
            <a:r>
              <a:rPr lang="en-GB" dirty="0" smtClean="0">
                <a:solidFill>
                  <a:srgbClr val="000000"/>
                </a:solidFill>
                <a:hlinkClick r:id="rId6"/>
              </a:rPr>
              <a:t>www.sheffieldccg.nhs.uk/cases.htm</a:t>
            </a:r>
            <a:r>
              <a:rPr lang="en-GB" dirty="0" smtClean="0">
                <a:solidFill>
                  <a:srgbClr val="000000"/>
                </a:solidFill>
              </a:rPr>
              <a:t> </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55776" y="1198495"/>
            <a:ext cx="4016482"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70C0"/>
                </a:solidFill>
                <a:effectLst/>
                <a:uFillTx/>
                <a:latin typeface="Arial" panose="020B0604020202020204" pitchFamily="34" charset="0"/>
                <a:cs typeface="Arial" panose="020B0604020202020204" pitchFamily="34" charset="0"/>
                <a:sym typeface="Calibri"/>
              </a:rPr>
              <a:t>Why is it needed?</a:t>
            </a:r>
            <a:endParaRPr kumimoji="0" lang="en-GB" sz="3600" b="1" i="0" u="none" strike="noStrike" cap="none" spc="0" normalizeH="0" baseline="0" dirty="0">
              <a:ln>
                <a:noFill/>
              </a:ln>
              <a:solidFill>
                <a:srgbClr val="0070C0"/>
              </a:solidFill>
              <a:effectLst/>
              <a:uFillTx/>
              <a:latin typeface="Arial" panose="020B0604020202020204" pitchFamily="34" charset="0"/>
              <a:cs typeface="Arial" panose="020B0604020202020204" pitchFamily="34" charset="0"/>
              <a:sym typeface="Calibri"/>
            </a:endParaRPr>
          </a:p>
        </p:txBody>
      </p:sp>
      <p:pic>
        <p:nvPicPr>
          <p:cNvPr id="2" name="zZSyzlUQ3DI"/>
          <p:cNvPicPr>
            <a:picLocks noRot="1" noChangeAspect="1"/>
          </p:cNvPicPr>
          <p:nvPr>
            <a:videoFile r:link="rId1"/>
          </p:nvPr>
        </p:nvPicPr>
        <p:blipFill>
          <a:blip r:embed="rId4"/>
          <a:stretch>
            <a:fillRect/>
          </a:stretch>
        </p:blipFill>
        <p:spPr>
          <a:xfrm>
            <a:off x="1116761" y="2204864"/>
            <a:ext cx="6894512" cy="3878163"/>
          </a:xfrm>
          <a:prstGeom prst="rect">
            <a:avLst/>
          </a:prstGeom>
        </p:spPr>
      </p:pic>
      <p:sp>
        <p:nvSpPr>
          <p:cNvPr id="7" name="TextBox 6"/>
          <p:cNvSpPr txBox="1"/>
          <p:nvPr/>
        </p:nvSpPr>
        <p:spPr>
          <a:xfrm>
            <a:off x="1599552" y="6453336"/>
            <a:ext cx="59448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All videos can </a:t>
            </a:r>
            <a:r>
              <a:rPr lang="en-GB" dirty="0">
                <a:solidFill>
                  <a:srgbClr val="000000"/>
                </a:solidFill>
              </a:rPr>
              <a:t>be found at </a:t>
            </a:r>
            <a:r>
              <a:rPr lang="en-GB" dirty="0" smtClean="0">
                <a:solidFill>
                  <a:srgbClr val="000000"/>
                </a:solidFill>
                <a:hlinkClick r:id="rId5"/>
              </a:rPr>
              <a:t>www.sheffieldccg.nhs.uk/cases.htm</a:t>
            </a:r>
            <a:r>
              <a:rPr lang="en-GB" dirty="0" smtClean="0">
                <a:solidFill>
                  <a:srgbClr val="000000"/>
                </a:solidFill>
              </a:rPr>
              <a:t> </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27999393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12450" y="1189981"/>
            <a:ext cx="499110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70C0"/>
                </a:solidFill>
                <a:effectLst/>
                <a:uFillTx/>
                <a:latin typeface="Arial" panose="020B0604020202020204" pitchFamily="34" charset="0"/>
                <a:cs typeface="Arial" panose="020B0604020202020204" pitchFamily="34" charset="0"/>
                <a:sym typeface="Calibri"/>
              </a:rPr>
              <a:t>Sara’s CASES journey</a:t>
            </a:r>
            <a:endParaRPr kumimoji="0" lang="en-GB" sz="3600" b="1" i="0" u="none" strike="noStrike" cap="none" spc="0" normalizeH="0" baseline="0" dirty="0">
              <a:ln>
                <a:noFill/>
              </a:ln>
              <a:solidFill>
                <a:srgbClr val="0070C0"/>
              </a:solidFill>
              <a:effectLst/>
              <a:uFillTx/>
              <a:latin typeface="Arial" panose="020B0604020202020204" pitchFamily="34" charset="0"/>
              <a:cs typeface="Arial" panose="020B0604020202020204" pitchFamily="34" charset="0"/>
              <a:sym typeface="Calibri"/>
            </a:endParaRPr>
          </a:p>
        </p:txBody>
      </p:sp>
      <p:pic>
        <p:nvPicPr>
          <p:cNvPr id="2" name="YAMd41kYgvg"/>
          <p:cNvPicPr>
            <a:picLocks noRot="1" noChangeAspect="1"/>
          </p:cNvPicPr>
          <p:nvPr>
            <a:videoFile r:link="rId1"/>
          </p:nvPr>
        </p:nvPicPr>
        <p:blipFill>
          <a:blip r:embed="rId4"/>
          <a:stretch>
            <a:fillRect/>
          </a:stretch>
        </p:blipFill>
        <p:spPr>
          <a:xfrm>
            <a:off x="1133872" y="2204864"/>
            <a:ext cx="6894512" cy="3878163"/>
          </a:xfrm>
          <a:prstGeom prst="rect">
            <a:avLst/>
          </a:prstGeom>
        </p:spPr>
      </p:pic>
      <p:sp>
        <p:nvSpPr>
          <p:cNvPr id="7" name="TextBox 6"/>
          <p:cNvSpPr txBox="1"/>
          <p:nvPr/>
        </p:nvSpPr>
        <p:spPr>
          <a:xfrm>
            <a:off x="1599552" y="6453336"/>
            <a:ext cx="59448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All videos can </a:t>
            </a:r>
            <a:r>
              <a:rPr lang="en-GB" dirty="0">
                <a:solidFill>
                  <a:srgbClr val="000000"/>
                </a:solidFill>
              </a:rPr>
              <a:t>be found at </a:t>
            </a:r>
            <a:r>
              <a:rPr lang="en-GB" dirty="0" smtClean="0">
                <a:solidFill>
                  <a:srgbClr val="000000"/>
                </a:solidFill>
                <a:hlinkClick r:id="rId5"/>
              </a:rPr>
              <a:t>www.sheffieldccg.nhs.uk/cases.htm</a:t>
            </a:r>
            <a:r>
              <a:rPr lang="en-GB" dirty="0" smtClean="0">
                <a:solidFill>
                  <a:srgbClr val="000000"/>
                </a:solidFill>
              </a:rPr>
              <a:t> </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85815507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5536" y="2419200"/>
            <a:ext cx="8229600" cy="4438800"/>
          </a:xfrm>
        </p:spPr>
        <p:txBody>
          <a:bodyPr>
            <a:normAutofit/>
          </a:bodyPr>
          <a:lstStyle/>
          <a:p>
            <a:r>
              <a:rPr lang="en-GB" sz="4400" dirty="0" smtClean="0">
                <a:solidFill>
                  <a:schemeClr val="accent1"/>
                </a:solidFill>
              </a:rPr>
              <a:t>C</a:t>
            </a:r>
            <a:r>
              <a:rPr lang="en-GB" sz="4400" dirty="0" smtClean="0"/>
              <a:t>linical</a:t>
            </a:r>
          </a:p>
          <a:p>
            <a:r>
              <a:rPr lang="en-GB" sz="4400" dirty="0" smtClean="0">
                <a:solidFill>
                  <a:schemeClr val="accent1"/>
                </a:solidFill>
              </a:rPr>
              <a:t>A</a:t>
            </a:r>
            <a:r>
              <a:rPr lang="en-GB" sz="4400" dirty="0" smtClean="0"/>
              <a:t>ssessment</a:t>
            </a:r>
          </a:p>
          <a:p>
            <a:r>
              <a:rPr lang="en-GB" sz="4400" dirty="0" smtClean="0">
                <a:solidFill>
                  <a:schemeClr val="accent1"/>
                </a:solidFill>
              </a:rPr>
              <a:t>S</a:t>
            </a:r>
            <a:r>
              <a:rPr lang="en-GB" sz="4400" dirty="0" smtClean="0"/>
              <a:t>ervices</a:t>
            </a:r>
          </a:p>
          <a:p>
            <a:r>
              <a:rPr lang="en-GB" sz="4400" dirty="0" smtClean="0">
                <a:solidFill>
                  <a:schemeClr val="accent1"/>
                </a:solidFill>
              </a:rPr>
              <a:t>E</a:t>
            </a:r>
            <a:r>
              <a:rPr lang="en-GB" sz="4400" dirty="0" smtClean="0"/>
              <a:t>ducation</a:t>
            </a:r>
          </a:p>
          <a:p>
            <a:r>
              <a:rPr lang="en-GB" sz="4400" dirty="0" smtClean="0">
                <a:solidFill>
                  <a:schemeClr val="accent1"/>
                </a:solidFill>
              </a:rPr>
              <a:t>S</a:t>
            </a:r>
            <a:r>
              <a:rPr lang="en-GB" sz="4400" dirty="0" smtClean="0"/>
              <a:t>upport</a:t>
            </a:r>
            <a:endParaRPr lang="en-GB" sz="4400" dirty="0"/>
          </a:p>
        </p:txBody>
      </p:sp>
      <p:sp>
        <p:nvSpPr>
          <p:cNvPr id="3" name="Title 2"/>
          <p:cNvSpPr>
            <a:spLocks noGrp="1"/>
          </p:cNvSpPr>
          <p:nvPr>
            <p:ph type="title"/>
          </p:nvPr>
        </p:nvSpPr>
        <p:spPr/>
        <p:txBody>
          <a:bodyPr/>
          <a:lstStyle/>
          <a:p>
            <a:r>
              <a:rPr lang="en-GB" dirty="0" smtClean="0"/>
              <a:t>CASES – What does it mean?</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linds(horizontal)">
                                      <p:cBhvr>
                                        <p:cTn id="19" dur="500"/>
                                        <p:tgtEl>
                                          <p:spTgt spid="2">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772816"/>
            <a:ext cx="7772401" cy="3744416"/>
          </a:xfrm>
        </p:spPr>
        <p:txBody>
          <a:bodyPr>
            <a:normAutofit fontScale="77500" lnSpcReduction="20000"/>
          </a:bodyPr>
          <a:lstStyle/>
          <a:p>
            <a:endParaRPr lang="en-GB" sz="3600" b="1" dirty="0" smtClean="0">
              <a:solidFill>
                <a:srgbClr val="0070C0"/>
              </a:solidFill>
            </a:endParaRPr>
          </a:p>
          <a:p>
            <a:endParaRPr lang="en-GB" sz="3600" b="1" dirty="0">
              <a:solidFill>
                <a:srgbClr val="0070C0"/>
              </a:solidFill>
            </a:endParaRPr>
          </a:p>
          <a:p>
            <a:endParaRPr lang="en-GB" sz="3600" b="1" dirty="0" smtClean="0">
              <a:solidFill>
                <a:srgbClr val="0070C0"/>
              </a:solidFill>
            </a:endParaRPr>
          </a:p>
          <a:p>
            <a:r>
              <a:rPr lang="en-GB" sz="4200" b="1" dirty="0" smtClean="0">
                <a:solidFill>
                  <a:srgbClr val="0070C0"/>
                </a:solidFill>
              </a:rPr>
              <a:t>CASES Update &amp; Impact</a:t>
            </a:r>
          </a:p>
          <a:p>
            <a:endParaRPr lang="en-GB" sz="3600" b="1" dirty="0" smtClean="0">
              <a:solidFill>
                <a:srgbClr val="0070C0"/>
              </a:solidFill>
            </a:endParaRPr>
          </a:p>
          <a:p>
            <a:pPr marL="457200" indent="-457200">
              <a:buFont typeface="Arial" panose="020B0604020202020204" pitchFamily="34" charset="0"/>
              <a:buChar char="•"/>
            </a:pPr>
            <a:r>
              <a:rPr lang="en-GB" sz="3300" dirty="0" smtClean="0">
                <a:solidFill>
                  <a:schemeClr val="tx1"/>
                </a:solidFill>
              </a:rPr>
              <a:t>14,000 patient referrals made to CASES</a:t>
            </a:r>
          </a:p>
          <a:p>
            <a:endParaRPr lang="en-GB" sz="3300" dirty="0" smtClean="0">
              <a:solidFill>
                <a:schemeClr val="tx1"/>
              </a:solidFill>
            </a:endParaRPr>
          </a:p>
          <a:p>
            <a:pPr marL="457200" indent="-457200">
              <a:buFont typeface="Arial" panose="020B0604020202020204" pitchFamily="34" charset="0"/>
              <a:buChar char="•"/>
            </a:pPr>
            <a:r>
              <a:rPr lang="en-GB" sz="3300" dirty="0" smtClean="0">
                <a:solidFill>
                  <a:schemeClr val="tx1"/>
                </a:solidFill>
              </a:rPr>
              <a:t>2,200 patients did not have to go to hospital as a result</a:t>
            </a:r>
          </a:p>
          <a:p>
            <a:endParaRPr lang="en-GB" sz="3300" dirty="0">
              <a:solidFill>
                <a:srgbClr val="0070C0"/>
              </a:solidFill>
            </a:endParaRPr>
          </a:p>
          <a:p>
            <a:endParaRPr lang="en-GB" sz="3600" b="1" dirty="0" smtClean="0">
              <a:solidFill>
                <a:srgbClr val="0070C0"/>
              </a:solidFill>
            </a:endParaRPr>
          </a:p>
          <a:p>
            <a:endParaRPr lang="en-GB" sz="3600" b="1" dirty="0" smtClean="0">
              <a:solidFill>
                <a:srgbClr val="0070C0"/>
              </a:solidFill>
            </a:endParaRP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3486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1412776"/>
            <a:ext cx="7772401" cy="4536504"/>
          </a:xfrm>
        </p:spPr>
        <p:txBody>
          <a:bodyPr>
            <a:normAutofit fontScale="25000" lnSpcReduction="20000"/>
          </a:bodyPr>
          <a:lstStyle/>
          <a:p>
            <a:pPr algn="l"/>
            <a:endParaRPr lang="en-GB" sz="3600" b="1" dirty="0" smtClean="0">
              <a:solidFill>
                <a:srgbClr val="0070C0"/>
              </a:solidFill>
            </a:endParaRPr>
          </a:p>
          <a:p>
            <a:pPr algn="l"/>
            <a:endParaRPr lang="en-GB" sz="3600" b="1" dirty="0">
              <a:solidFill>
                <a:srgbClr val="0070C0"/>
              </a:solidFill>
            </a:endParaRPr>
          </a:p>
          <a:p>
            <a:pPr algn="l"/>
            <a:endParaRPr lang="en-GB" sz="11200" b="1" dirty="0" smtClean="0">
              <a:solidFill>
                <a:srgbClr val="0070C0"/>
              </a:solidFill>
            </a:endParaRPr>
          </a:p>
          <a:p>
            <a:pPr algn="l"/>
            <a:r>
              <a:rPr lang="en-GB" sz="12800" b="1" dirty="0" smtClean="0">
                <a:solidFill>
                  <a:srgbClr val="0070C0"/>
                </a:solidFill>
              </a:rPr>
              <a:t>Conditions which commonly receive advice and guidance:</a:t>
            </a:r>
          </a:p>
          <a:p>
            <a:pPr algn="l"/>
            <a:endParaRPr lang="en-GB" sz="12800" b="1" dirty="0" smtClean="0">
              <a:solidFill>
                <a:srgbClr val="0070C0"/>
              </a:solidFill>
            </a:endParaRPr>
          </a:p>
          <a:p>
            <a:pPr algn="l"/>
            <a:endParaRPr lang="en-GB" sz="4800" b="1" dirty="0" smtClean="0">
              <a:solidFill>
                <a:srgbClr val="0070C0"/>
              </a:solidFill>
            </a:endParaRPr>
          </a:p>
          <a:p>
            <a:pPr marL="571500" indent="-571500" algn="l">
              <a:buFont typeface="Arial" panose="020B0604020202020204" pitchFamily="34" charset="0"/>
              <a:buChar char="•"/>
            </a:pPr>
            <a:r>
              <a:rPr lang="en-GB" sz="11200" dirty="0" smtClean="0">
                <a:solidFill>
                  <a:schemeClr val="tx1"/>
                </a:solidFill>
              </a:rPr>
              <a:t>Lower urinary tract symptoms </a:t>
            </a:r>
          </a:p>
          <a:p>
            <a:pPr algn="l"/>
            <a:endParaRPr lang="en-GB" sz="11200" dirty="0" smtClean="0">
              <a:solidFill>
                <a:schemeClr val="tx1"/>
              </a:solidFill>
            </a:endParaRPr>
          </a:p>
          <a:p>
            <a:pPr marL="571500" indent="-571500" algn="l">
              <a:buFont typeface="Arial" panose="020B0604020202020204" pitchFamily="34" charset="0"/>
              <a:buChar char="•"/>
            </a:pPr>
            <a:r>
              <a:rPr lang="en-GB" sz="11200" dirty="0" smtClean="0">
                <a:solidFill>
                  <a:schemeClr val="tx1"/>
                </a:solidFill>
              </a:rPr>
              <a:t>Tinnitus (ringing in the ears)</a:t>
            </a:r>
          </a:p>
          <a:p>
            <a:pPr marL="571500" indent="-571500" algn="l">
              <a:buFont typeface="Arial" panose="020B0604020202020204" pitchFamily="34" charset="0"/>
              <a:buChar char="•"/>
            </a:pPr>
            <a:endParaRPr lang="en-GB" sz="11200" dirty="0">
              <a:solidFill>
                <a:schemeClr val="tx1"/>
              </a:solidFill>
            </a:endParaRPr>
          </a:p>
          <a:p>
            <a:pPr marL="571500" indent="-571500" algn="l">
              <a:buFont typeface="Arial" panose="020B0604020202020204" pitchFamily="34" charset="0"/>
              <a:buChar char="•"/>
            </a:pPr>
            <a:r>
              <a:rPr lang="en-GB" sz="11200" dirty="0" smtClean="0">
                <a:solidFill>
                  <a:schemeClr val="tx1"/>
                </a:solidFill>
              </a:rPr>
              <a:t>Inflammatory Bowel Disease (IBD)</a:t>
            </a:r>
          </a:p>
          <a:p>
            <a:endParaRPr lang="en-GB" sz="4000" dirty="0">
              <a:solidFill>
                <a:srgbClr val="0070C0"/>
              </a:solidFill>
            </a:endParaRPr>
          </a:p>
          <a:p>
            <a:endParaRPr lang="en-GB" sz="3600" b="1" dirty="0" smtClean="0">
              <a:solidFill>
                <a:srgbClr val="0070C0"/>
              </a:solidFill>
            </a:endParaRPr>
          </a:p>
          <a:p>
            <a:endParaRPr lang="en-GB" sz="3600" b="1" dirty="0" smtClean="0">
              <a:solidFill>
                <a:srgbClr val="0070C0"/>
              </a:solidFill>
            </a:endParaRP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98698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783" y="1412776"/>
            <a:ext cx="8062665" cy="4608512"/>
          </a:xfrm>
        </p:spPr>
        <p:txBody>
          <a:bodyPr>
            <a:normAutofit fontScale="92500"/>
          </a:bodyPr>
          <a:lstStyle/>
          <a:p>
            <a:r>
              <a:rPr lang="en-GB" sz="3600" b="1" dirty="0" smtClean="0">
                <a:solidFill>
                  <a:srgbClr val="0070C0"/>
                </a:solidFill>
              </a:rPr>
              <a:t>Discussion Questions:-</a:t>
            </a:r>
          </a:p>
          <a:p>
            <a:endParaRPr lang="en-GB" sz="3600" b="1" dirty="0" smtClean="0">
              <a:solidFill>
                <a:srgbClr val="0070C0"/>
              </a:solidFill>
            </a:endParaRPr>
          </a:p>
          <a:p>
            <a:pPr marL="514350" indent="-514350">
              <a:buFont typeface="+mj-lt"/>
              <a:buAutoNum type="arabicPeriod"/>
            </a:pPr>
            <a:r>
              <a:rPr lang="en-GB" sz="2800" dirty="0" smtClean="0">
                <a:solidFill>
                  <a:schemeClr val="tx1"/>
                </a:solidFill>
              </a:rPr>
              <a:t>What will patients be worried about if services are moved out of hospital and into the community?</a:t>
            </a:r>
          </a:p>
          <a:p>
            <a:pPr marL="514350" indent="-514350">
              <a:buFont typeface="+mj-lt"/>
              <a:buAutoNum type="arabicPeriod"/>
            </a:pPr>
            <a:r>
              <a:rPr lang="en-GB" sz="2800" dirty="0" smtClean="0">
                <a:solidFill>
                  <a:schemeClr val="tx1"/>
                </a:solidFill>
              </a:rPr>
              <a:t>What should we be considering when moving services into the community?</a:t>
            </a:r>
          </a:p>
          <a:p>
            <a:pPr marL="514350" indent="-514350">
              <a:buFont typeface="+mj-lt"/>
              <a:buAutoNum type="arabicPeriod"/>
            </a:pPr>
            <a:r>
              <a:rPr lang="en-GB" sz="2800" dirty="0" smtClean="0">
                <a:solidFill>
                  <a:schemeClr val="tx1"/>
                </a:solidFill>
              </a:rPr>
              <a:t>How and where do you think follow-up appointments could take place?</a:t>
            </a:r>
          </a:p>
          <a:p>
            <a:pPr marL="514350" indent="-514350">
              <a:buFont typeface="+mj-lt"/>
              <a:buAutoNum type="arabicPeriod"/>
            </a:pPr>
            <a:r>
              <a:rPr lang="en-GB" sz="2800" dirty="0" smtClean="0">
                <a:solidFill>
                  <a:schemeClr val="tx1"/>
                </a:solidFill>
              </a:rPr>
              <a:t>What is your experience of attending follow-up appointments? </a:t>
            </a:r>
            <a:r>
              <a:rPr lang="en-GB" sz="2800" dirty="0">
                <a:solidFill>
                  <a:schemeClr val="tx1"/>
                </a:solidFill>
              </a:rPr>
              <a:t>I</a:t>
            </a:r>
            <a:r>
              <a:rPr lang="en-GB" sz="2800" dirty="0" smtClean="0">
                <a:solidFill>
                  <a:schemeClr val="tx1"/>
                </a:solidFill>
              </a:rPr>
              <a:t>s the reason clear?</a:t>
            </a:r>
            <a:endParaRPr lang="en-GB" sz="2800"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7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58477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700808"/>
            <a:ext cx="8229600" cy="3092136"/>
          </a:xfrm>
        </p:spPr>
        <p:txBody>
          <a:bodyPr/>
          <a:lstStyle/>
          <a:p>
            <a:pPr>
              <a:lnSpc>
                <a:spcPct val="100000"/>
              </a:lnSpc>
            </a:pPr>
            <a:r>
              <a:rPr lang="en-GB" sz="6000" dirty="0" smtClean="0"/>
              <a:t>Next steps</a:t>
            </a:r>
            <a:endParaRPr lang="en-GB" sz="6000" dirty="0"/>
          </a:p>
        </p:txBody>
      </p:sp>
      <p:sp>
        <p:nvSpPr>
          <p:cNvPr id="7" name="TextBox 6"/>
          <p:cNvSpPr txBox="1"/>
          <p:nvPr/>
        </p:nvSpPr>
        <p:spPr>
          <a:xfrm>
            <a:off x="1115616" y="3301274"/>
            <a:ext cx="7056784" cy="1384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0000"/>
                </a:solidFill>
              </a:rPr>
              <a:t>A report of this meeting will be sent to you</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0000"/>
                </a:solidFill>
              </a:rPr>
              <a:t>Please continue discussions within your PPGs</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0000"/>
                </a:solidFill>
              </a:rPr>
              <a:t>Your involvement in the next meeting</a:t>
            </a:r>
            <a:endParaRPr kumimoji="0" lang="en-GB" sz="28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340124115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348880"/>
            <a:ext cx="8229600" cy="3092136"/>
          </a:xfrm>
        </p:spPr>
        <p:txBody>
          <a:bodyPr/>
          <a:lstStyle/>
          <a:p>
            <a:pPr>
              <a:lnSpc>
                <a:spcPct val="100000"/>
              </a:lnSpc>
            </a:pPr>
            <a:r>
              <a:rPr lang="en-GB" sz="6000" dirty="0" smtClean="0"/>
              <a:t>Thank you for coming</a:t>
            </a:r>
            <a:endParaRPr lang="en-GB" sz="6000" dirty="0"/>
          </a:p>
        </p:txBody>
      </p:sp>
      <p:sp>
        <p:nvSpPr>
          <p:cNvPr id="2" name="TextBox 1"/>
          <p:cNvSpPr txBox="1"/>
          <p:nvPr/>
        </p:nvSpPr>
        <p:spPr>
          <a:xfrm>
            <a:off x="1331640" y="4377664"/>
            <a:ext cx="6480720"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rgbClr val="000000"/>
                </a:solidFill>
                <a:effectLst/>
                <a:uFillTx/>
                <a:latin typeface="Calibri"/>
                <a:ea typeface="Calibri"/>
                <a:cs typeface="Calibri"/>
                <a:sym typeface="Calibri"/>
              </a:rPr>
              <a:t>We would really appreciate your feedback, please complete an evaluation form</a:t>
            </a:r>
            <a:endParaRPr kumimoji="0" lang="en-GB" sz="2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4074347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map_201609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232" y="55563"/>
            <a:ext cx="8701768" cy="413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6207126" y="2708956"/>
            <a:ext cx="411616"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r>
              <a:rPr lang="en-US" altLang="en-US" sz="500">
                <a:solidFill>
                  <a:srgbClr val="17365D"/>
                </a:solidFill>
              </a:rPr>
              <a:t>   Townships II</a:t>
            </a:r>
            <a:endParaRPr lang="en-US" altLang="en-US" sz="1300">
              <a:latin typeface="Arial" charset="0"/>
            </a:endParaRPr>
          </a:p>
        </p:txBody>
      </p:sp>
      <p:sp>
        <p:nvSpPr>
          <p:cNvPr id="2052" name="Text Box 41"/>
          <p:cNvSpPr txBox="1">
            <a:spLocks noChangeArrowheads="1"/>
          </p:cNvSpPr>
          <p:nvPr/>
        </p:nvSpPr>
        <p:spPr bwMode="auto">
          <a:xfrm>
            <a:off x="2087563" y="2482170"/>
            <a:ext cx="375330" cy="159884"/>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a:spcBef>
                <a:spcPct val="0"/>
              </a:spcBef>
              <a:buNone/>
            </a:pPr>
            <a:r>
              <a:rPr lang="en-US" altLang="en-US" sz="500">
                <a:solidFill>
                  <a:srgbClr val="17365D"/>
                </a:solidFill>
              </a:rPr>
              <a:t>  Hillsborough </a:t>
            </a:r>
            <a:endParaRPr lang="en-US" altLang="en-US" sz="1300">
              <a:latin typeface="Arial" charset="0"/>
            </a:endParaRPr>
          </a:p>
        </p:txBody>
      </p:sp>
      <p:sp>
        <p:nvSpPr>
          <p:cNvPr id="2053" name="Text Box 40"/>
          <p:cNvSpPr txBox="1">
            <a:spLocks noChangeArrowheads="1"/>
          </p:cNvSpPr>
          <p:nvPr/>
        </p:nvSpPr>
        <p:spPr bwMode="auto">
          <a:xfrm>
            <a:off x="6487206" y="3152321"/>
            <a:ext cx="366259"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r>
              <a:rPr lang="en-US" altLang="en-US" sz="500" b="1">
                <a:solidFill>
                  <a:srgbClr val="17365D"/>
                </a:solidFill>
              </a:rPr>
              <a:t>  Townships </a:t>
            </a:r>
            <a:r>
              <a:rPr lang="en-US" altLang="en-US" sz="500">
                <a:solidFill>
                  <a:srgbClr val="17365D"/>
                </a:solidFill>
              </a:rPr>
              <a:t>I</a:t>
            </a:r>
            <a:endParaRPr lang="en-US" altLang="en-US" sz="1300">
              <a:latin typeface="Arial" charset="0"/>
            </a:endParaRPr>
          </a:p>
        </p:txBody>
      </p:sp>
      <p:sp>
        <p:nvSpPr>
          <p:cNvPr id="2054" name="Text Box 3"/>
          <p:cNvSpPr txBox="1">
            <a:spLocks noChangeArrowheads="1"/>
          </p:cNvSpPr>
          <p:nvPr/>
        </p:nvSpPr>
        <p:spPr bwMode="auto">
          <a:xfrm>
            <a:off x="5356679" y="1521732"/>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500">
                <a:solidFill>
                  <a:srgbClr val="17365D"/>
                </a:solidFill>
              </a:rPr>
              <a:t>North2</a:t>
            </a:r>
            <a:endParaRPr lang="en-US" altLang="en-US" sz="1300">
              <a:latin typeface="Arial" charset="0"/>
            </a:endParaRPr>
          </a:p>
        </p:txBody>
      </p:sp>
      <p:sp>
        <p:nvSpPr>
          <p:cNvPr id="2055" name="Text Box 39"/>
          <p:cNvSpPr txBox="1">
            <a:spLocks noChangeArrowheads="1"/>
          </p:cNvSpPr>
          <p:nvPr/>
        </p:nvSpPr>
        <p:spPr bwMode="auto">
          <a:xfrm>
            <a:off x="5991679" y="2322286"/>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500">
                <a:solidFill>
                  <a:srgbClr val="17365D"/>
                </a:solidFill>
              </a:rPr>
              <a:t>GPA1</a:t>
            </a:r>
            <a:endParaRPr lang="en-US" altLang="en-US" sz="1300">
              <a:latin typeface="Arial" charset="0"/>
            </a:endParaRPr>
          </a:p>
        </p:txBody>
      </p:sp>
      <p:sp>
        <p:nvSpPr>
          <p:cNvPr id="2056" name="Text Box 38"/>
          <p:cNvSpPr txBox="1">
            <a:spLocks noChangeArrowheads="1"/>
          </p:cNvSpPr>
          <p:nvPr/>
        </p:nvSpPr>
        <p:spPr bwMode="auto">
          <a:xfrm>
            <a:off x="5683250" y="1790474"/>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500">
                <a:solidFill>
                  <a:srgbClr val="17365D"/>
                </a:solidFill>
              </a:rPr>
              <a:t>Darnall</a:t>
            </a:r>
            <a:endParaRPr lang="en-US" altLang="en-US" sz="1300">
              <a:latin typeface="Arial" charset="0"/>
            </a:endParaRPr>
          </a:p>
        </p:txBody>
      </p:sp>
      <p:sp>
        <p:nvSpPr>
          <p:cNvPr id="2057" name="Text Box 46"/>
          <p:cNvSpPr txBox="1">
            <a:spLocks noChangeArrowheads="1"/>
          </p:cNvSpPr>
          <p:nvPr/>
        </p:nvSpPr>
        <p:spPr bwMode="auto">
          <a:xfrm>
            <a:off x="5188857" y="1106714"/>
            <a:ext cx="326571" cy="145143"/>
          </a:xfrm>
          <a:prstGeom prst="rect">
            <a:avLst/>
          </a:prstGeom>
          <a:solidFill>
            <a:schemeClr val="bg1"/>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500">
                <a:solidFill>
                  <a:srgbClr val="17365D"/>
                </a:solidFill>
              </a:rPr>
              <a:t>SAPA</a:t>
            </a:r>
            <a:endParaRPr lang="en-US" altLang="en-US" sz="1300">
              <a:latin typeface="Arial" charset="0"/>
            </a:endParaRPr>
          </a:p>
        </p:txBody>
      </p:sp>
      <p:sp>
        <p:nvSpPr>
          <p:cNvPr id="2058" name="Text Box 37"/>
          <p:cNvSpPr txBox="1">
            <a:spLocks noChangeArrowheads="1"/>
          </p:cNvSpPr>
          <p:nvPr/>
        </p:nvSpPr>
        <p:spPr bwMode="auto">
          <a:xfrm>
            <a:off x="5328331" y="3460750"/>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400" b="1">
                <a:solidFill>
                  <a:srgbClr val="17365D"/>
                </a:solidFill>
              </a:rPr>
              <a:t>Carrfield</a:t>
            </a:r>
            <a:endParaRPr lang="en-US" altLang="en-US" sz="1300">
              <a:latin typeface="Arial" charset="0"/>
            </a:endParaRPr>
          </a:p>
        </p:txBody>
      </p:sp>
      <p:cxnSp>
        <p:nvCxnSpPr>
          <p:cNvPr id="2059" name="AutoShape 36"/>
          <p:cNvCxnSpPr>
            <a:cxnSpLocks noChangeShapeType="1"/>
          </p:cNvCxnSpPr>
          <p:nvPr/>
        </p:nvCxnSpPr>
        <p:spPr bwMode="auto">
          <a:xfrm flipH="1">
            <a:off x="4862286" y="1639661"/>
            <a:ext cx="542018" cy="272143"/>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060" name="Text Box 35"/>
          <p:cNvSpPr txBox="1">
            <a:spLocks noChangeArrowheads="1"/>
          </p:cNvSpPr>
          <p:nvPr/>
        </p:nvSpPr>
        <p:spPr bwMode="auto">
          <a:xfrm>
            <a:off x="4406447" y="3791857"/>
            <a:ext cx="384402"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400" b="1">
                <a:solidFill>
                  <a:srgbClr val="17365D"/>
                </a:solidFill>
              </a:rPr>
              <a:t>Peak Edge</a:t>
            </a:r>
            <a:endParaRPr lang="en-US" altLang="en-US" sz="1300">
              <a:latin typeface="Arial" charset="0"/>
            </a:endParaRPr>
          </a:p>
        </p:txBody>
      </p:sp>
      <p:sp>
        <p:nvSpPr>
          <p:cNvPr id="2061" name="Text Box 34"/>
          <p:cNvSpPr txBox="1">
            <a:spLocks noChangeArrowheads="1"/>
          </p:cNvSpPr>
          <p:nvPr/>
        </p:nvSpPr>
        <p:spPr bwMode="auto">
          <a:xfrm>
            <a:off x="2494643" y="3108099"/>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400" b="1">
                <a:solidFill>
                  <a:srgbClr val="17365D"/>
                </a:solidFill>
              </a:rPr>
              <a:t>Porter Valley</a:t>
            </a:r>
            <a:endParaRPr lang="en-US" altLang="en-US" sz="1300">
              <a:latin typeface="Arial" charset="0"/>
            </a:endParaRPr>
          </a:p>
        </p:txBody>
      </p:sp>
      <p:cxnSp>
        <p:nvCxnSpPr>
          <p:cNvPr id="2062" name="AutoShape 33"/>
          <p:cNvCxnSpPr>
            <a:cxnSpLocks noChangeShapeType="1"/>
          </p:cNvCxnSpPr>
          <p:nvPr/>
        </p:nvCxnSpPr>
        <p:spPr bwMode="auto">
          <a:xfrm flipV="1">
            <a:off x="2838224" y="2894920"/>
            <a:ext cx="1013732" cy="213179"/>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063" name="Text Box 45"/>
          <p:cNvSpPr txBox="1">
            <a:spLocks noChangeArrowheads="1"/>
          </p:cNvSpPr>
          <p:nvPr/>
        </p:nvSpPr>
        <p:spPr bwMode="auto">
          <a:xfrm>
            <a:off x="4535715" y="642938"/>
            <a:ext cx="326571" cy="145143"/>
          </a:xfrm>
          <a:prstGeom prst="rect">
            <a:avLst/>
          </a:prstGeom>
          <a:solidFill>
            <a:schemeClr val="bg1"/>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r>
              <a:rPr lang="en-GB" altLang="en-US" sz="500">
                <a:solidFill>
                  <a:srgbClr val="000000"/>
                </a:solidFill>
              </a:rPr>
              <a:t>  High Green</a:t>
            </a:r>
            <a:endParaRPr lang="en-GB" altLang="en-US" sz="1300">
              <a:latin typeface="Arial" charset="0"/>
            </a:endParaRPr>
          </a:p>
        </p:txBody>
      </p:sp>
      <p:sp>
        <p:nvSpPr>
          <p:cNvPr id="2064" name="Text Box 32"/>
          <p:cNvSpPr txBox="1">
            <a:spLocks noChangeArrowheads="1"/>
          </p:cNvSpPr>
          <p:nvPr/>
        </p:nvSpPr>
        <p:spPr bwMode="auto">
          <a:xfrm>
            <a:off x="4913313" y="3508375"/>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400" b="1">
                <a:solidFill>
                  <a:srgbClr val="17365D"/>
                </a:solidFill>
              </a:rPr>
              <a:t>SSHG</a:t>
            </a:r>
            <a:endParaRPr lang="en-US" altLang="en-US" sz="1300">
              <a:latin typeface="Arial" charset="0"/>
            </a:endParaRPr>
          </a:p>
        </p:txBody>
      </p:sp>
      <p:sp>
        <p:nvSpPr>
          <p:cNvPr id="2065" name="Text Box 31"/>
          <p:cNvSpPr txBox="1">
            <a:spLocks noChangeArrowheads="1"/>
          </p:cNvSpPr>
          <p:nvPr/>
        </p:nvSpPr>
        <p:spPr bwMode="auto">
          <a:xfrm>
            <a:off x="2457224" y="3460750"/>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r>
              <a:rPr lang="en-US" altLang="en-US" sz="400" b="1">
                <a:solidFill>
                  <a:srgbClr val="17365D"/>
                </a:solidFill>
              </a:rPr>
              <a:t>  City Centre </a:t>
            </a:r>
            <a:endParaRPr lang="en-US" altLang="en-US" sz="1300">
              <a:latin typeface="Arial" charset="0"/>
            </a:endParaRPr>
          </a:p>
        </p:txBody>
      </p:sp>
      <p:cxnSp>
        <p:nvCxnSpPr>
          <p:cNvPr id="2066" name="AutoShape 30"/>
          <p:cNvCxnSpPr>
            <a:cxnSpLocks noChangeShapeType="1"/>
          </p:cNvCxnSpPr>
          <p:nvPr/>
        </p:nvCxnSpPr>
        <p:spPr bwMode="auto">
          <a:xfrm flipV="1">
            <a:off x="2783795" y="2595563"/>
            <a:ext cx="1891393" cy="937759"/>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067" name="AutoShape 29"/>
          <p:cNvCxnSpPr>
            <a:cxnSpLocks noChangeShapeType="1"/>
          </p:cNvCxnSpPr>
          <p:nvPr/>
        </p:nvCxnSpPr>
        <p:spPr bwMode="auto">
          <a:xfrm flipV="1">
            <a:off x="2783795" y="3180670"/>
            <a:ext cx="1419679" cy="352651"/>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068" name="Text Box 28"/>
          <p:cNvSpPr txBox="1">
            <a:spLocks noChangeArrowheads="1"/>
          </p:cNvSpPr>
          <p:nvPr/>
        </p:nvSpPr>
        <p:spPr bwMode="auto">
          <a:xfrm>
            <a:off x="2061482" y="2962956"/>
            <a:ext cx="36966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r>
              <a:rPr lang="en-US" altLang="en-US" sz="500" b="1">
                <a:solidFill>
                  <a:srgbClr val="17365D"/>
                </a:solidFill>
              </a:rPr>
              <a:t>  Student </a:t>
            </a:r>
            <a:endParaRPr lang="en-US" altLang="en-US" sz="1300">
              <a:latin typeface="Arial" charset="0"/>
            </a:endParaRPr>
          </a:p>
        </p:txBody>
      </p:sp>
      <p:cxnSp>
        <p:nvCxnSpPr>
          <p:cNvPr id="2069" name="AutoShape 27"/>
          <p:cNvCxnSpPr>
            <a:cxnSpLocks noChangeShapeType="1"/>
          </p:cNvCxnSpPr>
          <p:nvPr/>
        </p:nvCxnSpPr>
        <p:spPr bwMode="auto">
          <a:xfrm flipV="1">
            <a:off x="2457224" y="2146527"/>
            <a:ext cx="1688419" cy="351518"/>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070" name="Text Box 44"/>
          <p:cNvSpPr txBox="1">
            <a:spLocks noChangeArrowheads="1"/>
          </p:cNvSpPr>
          <p:nvPr/>
        </p:nvSpPr>
        <p:spPr bwMode="auto">
          <a:xfrm>
            <a:off x="2657929" y="928688"/>
            <a:ext cx="309563" cy="223384"/>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r>
              <a:rPr lang="en-US" altLang="en-US" sz="500" b="1">
                <a:solidFill>
                  <a:schemeClr val="bg1"/>
                </a:solidFill>
              </a:rPr>
              <a:t>  Upper    Don Valley </a:t>
            </a:r>
            <a:endParaRPr lang="en-US" altLang="en-US" sz="1300" b="1">
              <a:solidFill>
                <a:schemeClr val="bg1"/>
              </a:solidFill>
              <a:latin typeface="Arial" charset="0"/>
            </a:endParaRPr>
          </a:p>
        </p:txBody>
      </p:sp>
      <p:sp>
        <p:nvSpPr>
          <p:cNvPr id="2071" name="Text Box 24"/>
          <p:cNvSpPr txBox="1">
            <a:spLocks noChangeArrowheads="1"/>
          </p:cNvSpPr>
          <p:nvPr/>
        </p:nvSpPr>
        <p:spPr bwMode="auto">
          <a:xfrm>
            <a:off x="3424465" y="2450420"/>
            <a:ext cx="326571" cy="145143"/>
          </a:xfrm>
          <a:prstGeom prst="rect">
            <a:avLst/>
          </a:prstGeom>
          <a:solidFill>
            <a:srgbClr val="FFFFFF">
              <a:alpha val="0"/>
            </a:srgbClr>
          </a:solidFill>
          <a:ln w="25400">
            <a:solidFill>
              <a:srgbClr val="BCBCBC"/>
            </a:solidFill>
            <a:miter lim="800000"/>
            <a:headEnd/>
            <a:tailEnd/>
          </a:ln>
        </p:spPr>
        <p:txBody>
          <a:bodyPr lIns="0" tIns="0" rIns="0" bIns="0" anchor="ct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algn="ctr" defTabSz="653064" eaLnBrk="1" hangingPunct="1">
              <a:spcBef>
                <a:spcPct val="0"/>
              </a:spcBef>
              <a:buNone/>
            </a:pPr>
            <a:r>
              <a:rPr lang="en-US" altLang="en-US" sz="400" b="1">
                <a:solidFill>
                  <a:schemeClr val="bg1"/>
                </a:solidFill>
              </a:rPr>
              <a:t>West 6</a:t>
            </a:r>
            <a:endParaRPr lang="en-US" altLang="en-US" sz="900">
              <a:solidFill>
                <a:schemeClr val="bg1"/>
              </a:solidFill>
              <a:latin typeface="Arial" charset="0"/>
              <a:cs typeface="Times New Roman" pitchFamily="18" charset="0"/>
            </a:endParaRPr>
          </a:p>
        </p:txBody>
      </p:sp>
      <p:sp>
        <p:nvSpPr>
          <p:cNvPr id="2072" name="Text Box 6"/>
          <p:cNvSpPr txBox="1">
            <a:spLocks noChangeArrowheads="1"/>
          </p:cNvSpPr>
          <p:nvPr/>
        </p:nvSpPr>
        <p:spPr bwMode="auto">
          <a:xfrm>
            <a:off x="7246938" y="137206"/>
            <a:ext cx="1630589" cy="874259"/>
          </a:xfrm>
          <a:prstGeom prst="rect">
            <a:avLst/>
          </a:prstGeom>
          <a:solidFill>
            <a:srgbClr val="FFFFFF"/>
          </a:solidFill>
          <a:ln w="25400">
            <a:solidFill>
              <a:srgbClr val="BFBFBF"/>
            </a:solidFill>
            <a:miter lim="800000"/>
            <a:headEnd/>
            <a:tailEnd/>
          </a:ln>
        </p:spPr>
        <p:txBody>
          <a:bodyPr lIns="65306" tIns="32653" rIns="65306" bIns="32653"/>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800">
                <a:solidFill>
                  <a:schemeClr val="tx1"/>
                </a:solidFill>
                <a:latin typeface="Calibri" pitchFamily="34" charset="0"/>
              </a:defRPr>
            </a:lvl9pPr>
          </a:lstStyle>
          <a:p>
            <a:pPr defTabSz="653064" eaLnBrk="1" hangingPunct="1">
              <a:spcBef>
                <a:spcPct val="0"/>
              </a:spcBef>
              <a:buNone/>
            </a:pPr>
            <a:endParaRPr lang="en-GB" altLang="en-US" sz="900">
              <a:latin typeface="Arial" charset="0"/>
              <a:cs typeface="Times New Roman" pitchFamily="18" charset="0"/>
            </a:endParaRPr>
          </a:p>
          <a:p>
            <a:pPr defTabSz="653064">
              <a:spcBef>
                <a:spcPct val="0"/>
              </a:spcBef>
              <a:buNone/>
            </a:pPr>
            <a:r>
              <a:rPr lang="en-GB" altLang="en-US" sz="900">
                <a:latin typeface="Arial" charset="0"/>
                <a:cs typeface="Times New Roman" pitchFamily="18" charset="0"/>
              </a:rPr>
              <a:t>4 in Central</a:t>
            </a:r>
          </a:p>
          <a:p>
            <a:pPr defTabSz="653064">
              <a:spcBef>
                <a:spcPct val="0"/>
              </a:spcBef>
              <a:buNone/>
            </a:pPr>
            <a:r>
              <a:rPr lang="en-GB" altLang="en-US" sz="900">
                <a:latin typeface="Arial" charset="0"/>
                <a:cs typeface="Times New Roman" pitchFamily="18" charset="0"/>
              </a:rPr>
              <a:t>4 in Hallam &amp; South</a:t>
            </a:r>
          </a:p>
          <a:p>
            <a:pPr defTabSz="653064">
              <a:spcBef>
                <a:spcPct val="0"/>
              </a:spcBef>
              <a:buNone/>
            </a:pPr>
            <a:r>
              <a:rPr lang="en-GB" altLang="en-US" sz="900">
                <a:latin typeface="Arial" charset="0"/>
                <a:cs typeface="Times New Roman" pitchFamily="18" charset="0"/>
              </a:rPr>
              <a:t>3 in North</a:t>
            </a:r>
          </a:p>
          <a:p>
            <a:pPr defTabSz="653064">
              <a:spcBef>
                <a:spcPct val="0"/>
              </a:spcBef>
              <a:buNone/>
            </a:pPr>
            <a:r>
              <a:rPr lang="en-GB" altLang="en-US" sz="900">
                <a:latin typeface="Arial" charset="0"/>
                <a:cs typeface="Times New Roman" pitchFamily="18" charset="0"/>
              </a:rPr>
              <a:t>5 in West </a:t>
            </a:r>
          </a:p>
          <a:p>
            <a:pPr defTabSz="653064">
              <a:spcBef>
                <a:spcPct val="0"/>
              </a:spcBef>
              <a:buNone/>
            </a:pPr>
            <a:endParaRPr lang="en-GB" altLang="en-US" sz="1300">
              <a:latin typeface="Arial" charset="0"/>
            </a:endParaRPr>
          </a:p>
        </p:txBody>
      </p:sp>
      <p:cxnSp>
        <p:nvCxnSpPr>
          <p:cNvPr id="2073" name="AutoShape 22"/>
          <p:cNvCxnSpPr>
            <a:cxnSpLocks noChangeShapeType="1"/>
          </p:cNvCxnSpPr>
          <p:nvPr/>
        </p:nvCxnSpPr>
        <p:spPr bwMode="auto">
          <a:xfrm flipV="1">
            <a:off x="2434545" y="2522992"/>
            <a:ext cx="2026330" cy="418419"/>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 name="Straight Arrow Connector 2072"/>
          <p:cNvCxnSpPr/>
          <p:nvPr/>
        </p:nvCxnSpPr>
        <p:spPr>
          <a:xfrm flipH="1">
            <a:off x="4829403" y="1260929"/>
            <a:ext cx="410482" cy="547688"/>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75" name="Straight Arrow Connector 2074"/>
          <p:cNvCxnSpPr/>
          <p:nvPr/>
        </p:nvCxnSpPr>
        <p:spPr>
          <a:xfrm flipH="1" flipV="1">
            <a:off x="4843009" y="3160260"/>
            <a:ext cx="191634" cy="300491"/>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77" name="Straight Arrow Connector 2076"/>
          <p:cNvCxnSpPr>
            <a:stCxn id="2058" idx="0"/>
          </p:cNvCxnSpPr>
          <p:nvPr/>
        </p:nvCxnSpPr>
        <p:spPr>
          <a:xfrm flipH="1" flipV="1">
            <a:off x="5166179" y="3209018"/>
            <a:ext cx="325438" cy="251732"/>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79" name="Straight Arrow Connector 2078"/>
          <p:cNvCxnSpPr/>
          <p:nvPr/>
        </p:nvCxnSpPr>
        <p:spPr>
          <a:xfrm flipH="1">
            <a:off x="5318125" y="2482170"/>
            <a:ext cx="673554" cy="167821"/>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2083" name="Table 2082"/>
          <p:cNvGraphicFramePr>
            <a:graphicFrameLocks noGrp="1"/>
          </p:cNvGraphicFramePr>
          <p:nvPr/>
        </p:nvGraphicFramePr>
        <p:xfrm>
          <a:off x="148545" y="2146527"/>
          <a:ext cx="1730375" cy="4483437"/>
        </p:xfrm>
        <a:graphic>
          <a:graphicData uri="http://schemas.openxmlformats.org/drawingml/2006/table">
            <a:tbl>
              <a:tblPr firstRow="1" bandRow="1">
                <a:tableStyleId>{5C22544A-7EE6-4342-B048-85BDC9FD1C3A}</a:tableStyleId>
              </a:tblPr>
              <a:tblGrid>
                <a:gridCol w="1352084"/>
                <a:gridCol w="378291"/>
              </a:tblGrid>
              <a:tr h="185019">
                <a:tc gridSpan="2">
                  <a:txBody>
                    <a:bodyPr/>
                    <a:lstStyle/>
                    <a:p>
                      <a:r>
                        <a:rPr lang="en-GB" sz="800" dirty="0" smtClean="0">
                          <a:solidFill>
                            <a:schemeClr val="tx1"/>
                          </a:solidFill>
                        </a:rPr>
                        <a:t>GPA1</a:t>
                      </a:r>
                      <a:endParaRPr lang="en-GB" sz="800" dirty="0">
                        <a:solidFill>
                          <a:schemeClr val="tx1"/>
                        </a:solidFill>
                      </a:endParaRPr>
                    </a:p>
                  </a:txBody>
                  <a:tcPr marL="65350" marR="65350" marT="32638" marB="32638">
                    <a:solidFill>
                      <a:srgbClr val="BDD7ED"/>
                    </a:solidFill>
                  </a:tcPr>
                </a:tc>
                <a:tc hMerge="1">
                  <a:txBody>
                    <a:bodyPr/>
                    <a:lstStyle/>
                    <a:p>
                      <a:endParaRPr lang="en-GB" sz="1000" dirty="0"/>
                    </a:p>
                  </a:txBody>
                  <a:tcPr>
                    <a:solidFill>
                      <a:srgbClr val="0070C0"/>
                    </a:solidFill>
                  </a:tcPr>
                </a:tc>
              </a:tr>
              <a:tr h="114297">
                <a:tc>
                  <a:txBody>
                    <a:bodyPr/>
                    <a:lstStyle/>
                    <a:p>
                      <a:pPr algn="l" fontAlgn="ctr"/>
                      <a:r>
                        <a:rPr lang="en-GB" sz="700" b="0" i="0" u="none" strike="noStrike" dirty="0" err="1">
                          <a:solidFill>
                            <a:srgbClr val="000000"/>
                          </a:solidFill>
                          <a:effectLst/>
                          <a:latin typeface="Calibri"/>
                        </a:rPr>
                        <a:t>Dovercourt</a:t>
                      </a:r>
                      <a:r>
                        <a:rPr lang="en-GB" sz="700" b="0" i="0" u="none" strike="noStrike" dirty="0">
                          <a:solidFill>
                            <a:srgbClr val="000000"/>
                          </a:solidFill>
                          <a:effectLst/>
                          <a:latin typeface="Calibri"/>
                        </a:rPr>
                        <a:t> Surgery</a:t>
                      </a:r>
                    </a:p>
                  </a:txBody>
                  <a:tcPr marL="5446" marR="5446" marT="5440" marB="0" anchor="ctr"/>
                </a:tc>
                <a:tc>
                  <a:txBody>
                    <a:bodyPr/>
                    <a:lstStyle/>
                    <a:p>
                      <a:pPr algn="r" fontAlgn="ctr"/>
                      <a:r>
                        <a:rPr lang="en-GB" sz="700" b="0" i="0" u="none" strike="noStrike" dirty="0">
                          <a:solidFill>
                            <a:srgbClr val="000000"/>
                          </a:solidFill>
                          <a:effectLst/>
                          <a:latin typeface="Calibri"/>
                        </a:rPr>
                        <a:t>70</a:t>
                      </a:r>
                    </a:p>
                  </a:txBody>
                  <a:tcPr marL="5446" marR="5446" marT="5440" marB="0" anchor="ctr"/>
                </a:tc>
              </a:tr>
              <a:tr h="114297">
                <a:tc>
                  <a:txBody>
                    <a:bodyPr/>
                    <a:lstStyle/>
                    <a:p>
                      <a:pPr algn="l" fontAlgn="ctr"/>
                      <a:r>
                        <a:rPr lang="en-GB" sz="700" b="0" i="0" u="none" strike="noStrike">
                          <a:solidFill>
                            <a:srgbClr val="000000"/>
                          </a:solidFill>
                          <a:effectLst/>
                          <a:latin typeface="Calibri"/>
                        </a:rPr>
                        <a:t>Duke Medical Centre</a:t>
                      </a:r>
                    </a:p>
                  </a:txBody>
                  <a:tcPr marL="5446" marR="5446" marT="5440" marB="0" anchor="ctr"/>
                </a:tc>
                <a:tc>
                  <a:txBody>
                    <a:bodyPr/>
                    <a:lstStyle/>
                    <a:p>
                      <a:pPr algn="r" fontAlgn="ctr"/>
                      <a:r>
                        <a:rPr lang="en-GB" sz="700" b="0" i="0" u="none" strike="noStrike">
                          <a:solidFill>
                            <a:srgbClr val="000000"/>
                          </a:solidFill>
                          <a:effectLst/>
                          <a:latin typeface="Calibri"/>
                        </a:rPr>
                        <a:t>29</a:t>
                      </a:r>
                    </a:p>
                  </a:txBody>
                  <a:tcPr marL="5446" marR="5446" marT="5440" marB="0" anchor="ctr"/>
                </a:tc>
              </a:tr>
              <a:tr h="114297">
                <a:tc>
                  <a:txBody>
                    <a:bodyPr/>
                    <a:lstStyle/>
                    <a:p>
                      <a:pPr algn="l" fontAlgn="ctr"/>
                      <a:r>
                        <a:rPr lang="en-GB" sz="700" b="0" i="0" u="none" strike="noStrike">
                          <a:solidFill>
                            <a:srgbClr val="000000"/>
                          </a:solidFill>
                          <a:effectLst/>
                          <a:latin typeface="Calibri"/>
                        </a:rPr>
                        <a:t>East Bank Medical Centre</a:t>
                      </a:r>
                    </a:p>
                  </a:txBody>
                  <a:tcPr marL="5446" marR="5446" marT="5440" marB="0" anchor="ctr"/>
                </a:tc>
                <a:tc>
                  <a:txBody>
                    <a:bodyPr/>
                    <a:lstStyle/>
                    <a:p>
                      <a:pPr algn="r" fontAlgn="ctr"/>
                      <a:r>
                        <a:rPr lang="en-GB" sz="700" b="0" i="0" u="none" strike="noStrike">
                          <a:solidFill>
                            <a:srgbClr val="000000"/>
                          </a:solidFill>
                          <a:effectLst/>
                          <a:latin typeface="Calibri"/>
                        </a:rPr>
                        <a:t>68</a:t>
                      </a:r>
                    </a:p>
                  </a:txBody>
                  <a:tcPr marL="5446" marR="5446" marT="5440" marB="0" anchor="ctr"/>
                </a:tc>
              </a:tr>
              <a:tr h="114297">
                <a:tc>
                  <a:txBody>
                    <a:bodyPr/>
                    <a:lstStyle/>
                    <a:p>
                      <a:pPr algn="l" fontAlgn="ctr"/>
                      <a:r>
                        <a:rPr lang="en-GB" sz="700" b="0" i="0" u="none" strike="noStrike">
                          <a:solidFill>
                            <a:srgbClr val="000000"/>
                          </a:solidFill>
                          <a:effectLst/>
                          <a:latin typeface="Calibri"/>
                        </a:rPr>
                        <a:t>Manor Park Medical Centre</a:t>
                      </a:r>
                    </a:p>
                  </a:txBody>
                  <a:tcPr marL="5446" marR="5446" marT="5440" marB="0" anchor="ctr"/>
                </a:tc>
                <a:tc>
                  <a:txBody>
                    <a:bodyPr/>
                    <a:lstStyle/>
                    <a:p>
                      <a:pPr algn="r" fontAlgn="ctr"/>
                      <a:r>
                        <a:rPr lang="en-GB" sz="700" b="0" i="0" u="none" strike="noStrike">
                          <a:solidFill>
                            <a:srgbClr val="000000"/>
                          </a:solidFill>
                          <a:effectLst/>
                          <a:latin typeface="Calibri"/>
                        </a:rPr>
                        <a:t>67</a:t>
                      </a:r>
                    </a:p>
                  </a:txBody>
                  <a:tcPr marL="5446" marR="5446" marT="5440" marB="0" anchor="ctr"/>
                </a:tc>
              </a:tr>
              <a:tr h="114297">
                <a:tc>
                  <a:txBody>
                    <a:bodyPr/>
                    <a:lstStyle/>
                    <a:p>
                      <a:pPr algn="l" fontAlgn="ctr"/>
                      <a:r>
                        <a:rPr lang="en-GB" sz="700" b="0" i="0" u="none" strike="noStrike">
                          <a:solidFill>
                            <a:srgbClr val="000000"/>
                          </a:solidFill>
                          <a:effectLst/>
                          <a:latin typeface="Calibri"/>
                        </a:rPr>
                        <a:t>Norfolk Park Medical Practice</a:t>
                      </a:r>
                    </a:p>
                  </a:txBody>
                  <a:tcPr marL="5446" marR="5446" marT="5440" marB="0" anchor="ctr"/>
                </a:tc>
                <a:tc>
                  <a:txBody>
                    <a:bodyPr/>
                    <a:lstStyle/>
                    <a:p>
                      <a:pPr algn="r" fontAlgn="ctr"/>
                      <a:r>
                        <a:rPr lang="en-GB" sz="700" b="0" i="0" u="none" strike="noStrike">
                          <a:solidFill>
                            <a:srgbClr val="000000"/>
                          </a:solidFill>
                          <a:effectLst/>
                          <a:latin typeface="Calibri"/>
                        </a:rPr>
                        <a:t>56</a:t>
                      </a:r>
                    </a:p>
                  </a:txBody>
                  <a:tcPr marL="5446" marR="5446" marT="5440" marB="0" anchor="ctr"/>
                </a:tc>
              </a:tr>
              <a:tr h="114297">
                <a:tc>
                  <a:txBody>
                    <a:bodyPr/>
                    <a:lstStyle/>
                    <a:p>
                      <a:pPr algn="l" fontAlgn="ctr"/>
                      <a:r>
                        <a:rPr lang="en-GB" sz="700" b="0" i="0" u="none" strike="noStrike">
                          <a:solidFill>
                            <a:srgbClr val="000000"/>
                          </a:solidFill>
                          <a:effectLst/>
                          <a:latin typeface="Calibri"/>
                        </a:rPr>
                        <a:t>Park Health Centre</a:t>
                      </a:r>
                    </a:p>
                  </a:txBody>
                  <a:tcPr marL="5446" marR="5446" marT="5440" marB="0" anchor="ctr"/>
                </a:tc>
                <a:tc>
                  <a:txBody>
                    <a:bodyPr/>
                    <a:lstStyle/>
                    <a:p>
                      <a:pPr algn="r" fontAlgn="ctr"/>
                      <a:r>
                        <a:rPr lang="en-GB" sz="700" b="0" i="0" u="none" strike="noStrike">
                          <a:solidFill>
                            <a:srgbClr val="000000"/>
                          </a:solidFill>
                          <a:effectLst/>
                          <a:latin typeface="Calibri"/>
                        </a:rPr>
                        <a:t>18</a:t>
                      </a:r>
                    </a:p>
                  </a:txBody>
                  <a:tcPr marL="5446" marR="5446" marT="5440" marB="0" anchor="ctr"/>
                </a:tc>
              </a:tr>
              <a:tr h="114297">
                <a:tc>
                  <a:txBody>
                    <a:bodyPr/>
                    <a:lstStyle/>
                    <a:p>
                      <a:pPr algn="l" fontAlgn="ctr"/>
                      <a:r>
                        <a:rPr lang="en-GB" sz="700" b="0" i="0" u="none" strike="noStrike" dirty="0">
                          <a:solidFill>
                            <a:srgbClr val="000000"/>
                          </a:solidFill>
                          <a:effectLst/>
                          <a:latin typeface="Calibri"/>
                        </a:rPr>
                        <a:t>White House Surgery</a:t>
                      </a:r>
                    </a:p>
                  </a:txBody>
                  <a:tcPr marL="5446" marR="5446" marT="5440" marB="0" anchor="ctr"/>
                </a:tc>
                <a:tc>
                  <a:txBody>
                    <a:bodyPr/>
                    <a:lstStyle/>
                    <a:p>
                      <a:pPr algn="r" fontAlgn="ctr"/>
                      <a:r>
                        <a:rPr lang="en-GB" sz="700" b="0" i="0" u="none" strike="noStrike">
                          <a:solidFill>
                            <a:srgbClr val="000000"/>
                          </a:solidFill>
                          <a:effectLst/>
                          <a:latin typeface="Calibri"/>
                        </a:rPr>
                        <a:t>39</a:t>
                      </a:r>
                    </a:p>
                  </a:txBody>
                  <a:tcPr marL="5446" marR="5446" marT="5440" marB="0" anchor="ctr"/>
                </a:tc>
              </a:tr>
              <a:tr h="125183">
                <a:tc gridSpan="2">
                  <a:txBody>
                    <a:bodyPr/>
                    <a:lstStyle/>
                    <a:p>
                      <a:pPr algn="l" fontAlgn="ctr"/>
                      <a:r>
                        <a:rPr lang="en-GB" sz="800" b="1" i="0" u="none" strike="noStrike" dirty="0" smtClean="0">
                          <a:solidFill>
                            <a:srgbClr val="000000"/>
                          </a:solidFill>
                          <a:effectLst/>
                          <a:latin typeface="Calibri"/>
                        </a:rPr>
                        <a:t>  North 2</a:t>
                      </a:r>
                      <a:r>
                        <a:rPr lang="en-GB" sz="700" b="1" i="0" u="none" strike="noStrike" dirty="0" smtClean="0">
                          <a:solidFill>
                            <a:srgbClr val="000000"/>
                          </a:solidFill>
                          <a:effectLst/>
                          <a:latin typeface="Calibri"/>
                        </a:rPr>
                        <a:t> </a:t>
                      </a:r>
                      <a:endParaRPr lang="en-GB" sz="700" b="1" i="0" u="none" strike="noStrike" dirty="0">
                        <a:solidFill>
                          <a:srgbClr val="000000"/>
                        </a:solidFill>
                        <a:effectLst/>
                        <a:latin typeface="Calibri"/>
                      </a:endParaRPr>
                    </a:p>
                  </a:txBody>
                  <a:tcPr marL="5446" marR="5446" marT="5440" marB="0" anchor="ctr">
                    <a:solidFill>
                      <a:srgbClr val="E9C9F3"/>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14297">
                <a:tc>
                  <a:txBody>
                    <a:bodyPr/>
                    <a:lstStyle/>
                    <a:p>
                      <a:pPr algn="l" fontAlgn="ctr"/>
                      <a:r>
                        <a:rPr lang="en-GB" sz="700" b="0" i="0" u="none" strike="noStrike">
                          <a:solidFill>
                            <a:srgbClr val="000000"/>
                          </a:solidFill>
                          <a:effectLst/>
                          <a:latin typeface="Calibri"/>
                        </a:rPr>
                        <a:t>Burngreave Surgery</a:t>
                      </a:r>
                    </a:p>
                  </a:txBody>
                  <a:tcPr marL="5446" marR="5446" marT="5440" marB="0" anchor="ctr"/>
                </a:tc>
                <a:tc>
                  <a:txBody>
                    <a:bodyPr/>
                    <a:lstStyle/>
                    <a:p>
                      <a:pPr algn="r" fontAlgn="ctr"/>
                      <a:r>
                        <a:rPr lang="en-GB" sz="700" b="0" i="0" u="none" strike="noStrike">
                          <a:solidFill>
                            <a:srgbClr val="000000"/>
                          </a:solidFill>
                          <a:effectLst/>
                          <a:latin typeface="Calibri"/>
                        </a:rPr>
                        <a:t>12</a:t>
                      </a:r>
                    </a:p>
                  </a:txBody>
                  <a:tcPr marL="5446" marR="5446" marT="5440" marB="0" anchor="ctr"/>
                </a:tc>
              </a:tr>
              <a:tr h="114297">
                <a:tc>
                  <a:txBody>
                    <a:bodyPr/>
                    <a:lstStyle/>
                    <a:p>
                      <a:pPr algn="l" fontAlgn="ctr"/>
                      <a:r>
                        <a:rPr lang="en-GB" sz="700" b="0" i="0" u="none" strike="noStrike" dirty="0" err="1">
                          <a:solidFill>
                            <a:srgbClr val="000000"/>
                          </a:solidFill>
                          <a:effectLst/>
                          <a:latin typeface="Calibri"/>
                        </a:rPr>
                        <a:t>Dunninc</a:t>
                      </a:r>
                      <a:r>
                        <a:rPr lang="en-GB" sz="700" b="0" i="0" u="none" strike="noStrike" dirty="0">
                          <a:solidFill>
                            <a:srgbClr val="000000"/>
                          </a:solidFill>
                          <a:effectLst/>
                          <a:latin typeface="Calibri"/>
                        </a:rPr>
                        <a:t> Road Surgery</a:t>
                      </a:r>
                    </a:p>
                  </a:txBody>
                  <a:tcPr marL="5446" marR="5446" marT="5440" marB="0" anchor="ctr"/>
                </a:tc>
                <a:tc>
                  <a:txBody>
                    <a:bodyPr/>
                    <a:lstStyle/>
                    <a:p>
                      <a:pPr algn="r" fontAlgn="ctr"/>
                      <a:r>
                        <a:rPr lang="en-GB" sz="700" b="0" i="0" u="none" strike="noStrike">
                          <a:solidFill>
                            <a:srgbClr val="000000"/>
                          </a:solidFill>
                          <a:effectLst/>
                          <a:latin typeface="Calibri"/>
                        </a:rPr>
                        <a:t>48</a:t>
                      </a:r>
                    </a:p>
                  </a:txBody>
                  <a:tcPr marL="5446" marR="5446" marT="5440" marB="0" anchor="ctr"/>
                </a:tc>
              </a:tr>
              <a:tr h="114297">
                <a:tc>
                  <a:txBody>
                    <a:bodyPr/>
                    <a:lstStyle/>
                    <a:p>
                      <a:pPr algn="l" fontAlgn="ctr"/>
                      <a:r>
                        <a:rPr lang="en-GB" sz="700" b="0" i="0" u="none" strike="noStrike">
                          <a:solidFill>
                            <a:srgbClr val="000000"/>
                          </a:solidFill>
                          <a:effectLst/>
                          <a:latin typeface="Calibri"/>
                        </a:rPr>
                        <a:t>Firth Park Surgery</a:t>
                      </a:r>
                    </a:p>
                  </a:txBody>
                  <a:tcPr marL="5446" marR="5446" marT="5440" marB="0" anchor="ctr"/>
                </a:tc>
                <a:tc>
                  <a:txBody>
                    <a:bodyPr/>
                    <a:lstStyle/>
                    <a:p>
                      <a:pPr algn="r" fontAlgn="ctr"/>
                      <a:r>
                        <a:rPr lang="en-GB" sz="700" b="0" i="0" u="none" strike="noStrike">
                          <a:solidFill>
                            <a:srgbClr val="000000"/>
                          </a:solidFill>
                          <a:effectLst/>
                          <a:latin typeface="Calibri"/>
                        </a:rPr>
                        <a:t>25</a:t>
                      </a:r>
                    </a:p>
                  </a:txBody>
                  <a:tcPr marL="5446" marR="5446" marT="5440" marB="0" anchor="ctr"/>
                </a:tc>
              </a:tr>
              <a:tr h="114297">
                <a:tc>
                  <a:txBody>
                    <a:bodyPr/>
                    <a:lstStyle/>
                    <a:p>
                      <a:pPr algn="l" fontAlgn="ctr"/>
                      <a:r>
                        <a:rPr lang="en-GB" sz="700" b="0" i="0" u="none" strike="noStrike">
                          <a:solidFill>
                            <a:srgbClr val="000000"/>
                          </a:solidFill>
                          <a:effectLst/>
                          <a:latin typeface="Calibri"/>
                        </a:rPr>
                        <a:t>Page Hall Medical Centre</a:t>
                      </a:r>
                    </a:p>
                  </a:txBody>
                  <a:tcPr marL="5446" marR="5446" marT="5440" marB="0" anchor="ctr"/>
                </a:tc>
                <a:tc>
                  <a:txBody>
                    <a:bodyPr/>
                    <a:lstStyle/>
                    <a:p>
                      <a:pPr algn="r" fontAlgn="ctr"/>
                      <a:r>
                        <a:rPr lang="en-GB" sz="700" b="0" i="0" u="none" strike="noStrike">
                          <a:solidFill>
                            <a:srgbClr val="000000"/>
                          </a:solidFill>
                          <a:effectLst/>
                          <a:latin typeface="Calibri"/>
                        </a:rPr>
                        <a:t>9</a:t>
                      </a:r>
                    </a:p>
                  </a:txBody>
                  <a:tcPr marL="5446" marR="5446" marT="5440" marB="0" anchor="ctr"/>
                </a:tc>
              </a:tr>
              <a:tr h="114297">
                <a:tc>
                  <a:txBody>
                    <a:bodyPr/>
                    <a:lstStyle/>
                    <a:p>
                      <a:pPr algn="l" fontAlgn="ctr"/>
                      <a:r>
                        <a:rPr lang="en-GB" sz="700" b="0" i="0" u="none" strike="noStrike">
                          <a:solidFill>
                            <a:srgbClr val="000000"/>
                          </a:solidFill>
                          <a:effectLst/>
                          <a:latin typeface="Calibri"/>
                        </a:rPr>
                        <a:t>Pitsmoor Surgery</a:t>
                      </a:r>
                    </a:p>
                  </a:txBody>
                  <a:tcPr marL="5446" marR="5446" marT="5440" marB="0" anchor="ctr"/>
                </a:tc>
                <a:tc>
                  <a:txBody>
                    <a:bodyPr/>
                    <a:lstStyle/>
                    <a:p>
                      <a:pPr algn="r" fontAlgn="ctr"/>
                      <a:r>
                        <a:rPr lang="en-GB" sz="700" b="0" i="0" u="none" strike="noStrike">
                          <a:solidFill>
                            <a:srgbClr val="000000"/>
                          </a:solidFill>
                          <a:effectLst/>
                          <a:latin typeface="Calibri"/>
                        </a:rPr>
                        <a:t>58</a:t>
                      </a:r>
                    </a:p>
                  </a:txBody>
                  <a:tcPr marL="5446" marR="5446" marT="5440" marB="0" anchor="ctr"/>
                </a:tc>
              </a:tr>
              <a:tr h="114297">
                <a:tc>
                  <a:txBody>
                    <a:bodyPr/>
                    <a:lstStyle/>
                    <a:p>
                      <a:pPr algn="l" fontAlgn="ctr"/>
                      <a:r>
                        <a:rPr lang="en-GB" sz="700" b="0" i="0" u="none" strike="noStrike">
                          <a:solidFill>
                            <a:srgbClr val="000000"/>
                          </a:solidFill>
                          <a:effectLst/>
                          <a:latin typeface="Calibri"/>
                        </a:rPr>
                        <a:t>Sheffield Medical Centre</a:t>
                      </a:r>
                    </a:p>
                  </a:txBody>
                  <a:tcPr marL="5446" marR="5446" marT="5440" marB="0" anchor="ctr"/>
                </a:tc>
                <a:tc>
                  <a:txBody>
                    <a:bodyPr/>
                    <a:lstStyle/>
                    <a:p>
                      <a:pPr algn="r" fontAlgn="ctr"/>
                      <a:r>
                        <a:rPr lang="en-GB" sz="700" b="0" i="0" u="none" strike="noStrike">
                          <a:solidFill>
                            <a:srgbClr val="000000"/>
                          </a:solidFill>
                          <a:effectLst/>
                          <a:latin typeface="Calibri"/>
                        </a:rPr>
                        <a:t>62</a:t>
                      </a:r>
                    </a:p>
                  </a:txBody>
                  <a:tcPr marL="5446" marR="5446" marT="5440" marB="0" anchor="ctr"/>
                </a:tc>
              </a:tr>
              <a:tr h="114297">
                <a:tc>
                  <a:txBody>
                    <a:bodyPr/>
                    <a:lstStyle/>
                    <a:p>
                      <a:pPr algn="l" fontAlgn="ctr"/>
                      <a:r>
                        <a:rPr lang="en-GB" sz="700" b="0" i="0" u="none" strike="noStrike">
                          <a:solidFill>
                            <a:srgbClr val="000000"/>
                          </a:solidFill>
                          <a:effectLst/>
                          <a:latin typeface="Calibri"/>
                        </a:rPr>
                        <a:t>Shiregreen Medical Centre</a:t>
                      </a:r>
                    </a:p>
                  </a:txBody>
                  <a:tcPr marL="5446" marR="5446" marT="5440" marB="0" anchor="ctr"/>
                </a:tc>
                <a:tc>
                  <a:txBody>
                    <a:bodyPr/>
                    <a:lstStyle/>
                    <a:p>
                      <a:pPr algn="r" fontAlgn="ctr"/>
                      <a:r>
                        <a:rPr lang="en-GB" sz="700" b="0" i="0" u="none" strike="noStrike">
                          <a:solidFill>
                            <a:srgbClr val="000000"/>
                          </a:solidFill>
                          <a:effectLst/>
                          <a:latin typeface="Calibri"/>
                        </a:rPr>
                        <a:t>82</a:t>
                      </a:r>
                    </a:p>
                  </a:txBody>
                  <a:tcPr marL="5446" marR="5446" marT="5440" marB="0" anchor="ctr"/>
                </a:tc>
              </a:tr>
              <a:tr h="114297">
                <a:tc>
                  <a:txBody>
                    <a:bodyPr/>
                    <a:lstStyle/>
                    <a:p>
                      <a:pPr algn="l" fontAlgn="ctr"/>
                      <a:r>
                        <a:rPr lang="en-GB" sz="700" b="0" i="0" u="none" strike="noStrike">
                          <a:solidFill>
                            <a:srgbClr val="000000"/>
                          </a:solidFill>
                          <a:effectLst/>
                          <a:latin typeface="Calibri"/>
                        </a:rPr>
                        <a:t>The Flowers Health Centre</a:t>
                      </a:r>
                    </a:p>
                  </a:txBody>
                  <a:tcPr marL="5446" marR="5446" marT="5440" marB="0" anchor="ctr"/>
                </a:tc>
                <a:tc>
                  <a:txBody>
                    <a:bodyPr/>
                    <a:lstStyle/>
                    <a:p>
                      <a:pPr algn="r" fontAlgn="ctr"/>
                      <a:r>
                        <a:rPr lang="en-GB" sz="700" b="0" i="0" u="none" strike="noStrike">
                          <a:solidFill>
                            <a:srgbClr val="000000"/>
                          </a:solidFill>
                          <a:effectLst/>
                          <a:latin typeface="Calibri"/>
                        </a:rPr>
                        <a:t>27</a:t>
                      </a:r>
                    </a:p>
                  </a:txBody>
                  <a:tcPr marL="5446" marR="5446" marT="5440" marB="0" anchor="ctr"/>
                </a:tc>
              </a:tr>
              <a:tr h="114297">
                <a:tc>
                  <a:txBody>
                    <a:bodyPr/>
                    <a:lstStyle/>
                    <a:p>
                      <a:pPr algn="l" fontAlgn="ctr"/>
                      <a:r>
                        <a:rPr lang="en-GB" sz="700" b="0" i="0" u="none" strike="noStrike">
                          <a:solidFill>
                            <a:srgbClr val="000000"/>
                          </a:solidFill>
                          <a:effectLst/>
                          <a:latin typeface="Calibri"/>
                        </a:rPr>
                        <a:t>Upwell Street Surgery</a:t>
                      </a:r>
                    </a:p>
                  </a:txBody>
                  <a:tcPr marL="5446" marR="5446" marT="5440" marB="0" anchor="ctr"/>
                </a:tc>
                <a:tc>
                  <a:txBody>
                    <a:bodyPr/>
                    <a:lstStyle/>
                    <a:p>
                      <a:pPr algn="r" fontAlgn="ctr"/>
                      <a:r>
                        <a:rPr lang="en-GB" sz="700" b="0" i="0" u="none" strike="noStrike">
                          <a:solidFill>
                            <a:srgbClr val="000000"/>
                          </a:solidFill>
                          <a:effectLst/>
                          <a:latin typeface="Calibri"/>
                        </a:rPr>
                        <a:t>32</a:t>
                      </a:r>
                    </a:p>
                  </a:txBody>
                  <a:tcPr marL="5446" marR="5446" marT="5440" marB="0" anchor="ctr"/>
                </a:tc>
              </a:tr>
              <a:tr h="114297">
                <a:tc>
                  <a:txBody>
                    <a:bodyPr/>
                    <a:lstStyle/>
                    <a:p>
                      <a:pPr algn="l" fontAlgn="ctr"/>
                      <a:r>
                        <a:rPr lang="en-GB" sz="700" b="0" i="0" u="none" strike="noStrike">
                          <a:solidFill>
                            <a:srgbClr val="000000"/>
                          </a:solidFill>
                          <a:effectLst/>
                          <a:latin typeface="Calibri"/>
                        </a:rPr>
                        <a:t>Wincobank Medical Centre</a:t>
                      </a:r>
                    </a:p>
                  </a:txBody>
                  <a:tcPr marL="5446" marR="5446" marT="5440" marB="0" anchor="ctr"/>
                </a:tc>
                <a:tc>
                  <a:txBody>
                    <a:bodyPr/>
                    <a:lstStyle/>
                    <a:p>
                      <a:pPr algn="r" fontAlgn="ctr"/>
                      <a:r>
                        <a:rPr lang="en-GB" sz="700" b="0" i="0" u="none" strike="noStrike">
                          <a:solidFill>
                            <a:srgbClr val="000000"/>
                          </a:solidFill>
                          <a:effectLst/>
                          <a:latin typeface="Calibri"/>
                        </a:rPr>
                        <a:t>13</a:t>
                      </a:r>
                    </a:p>
                  </a:txBody>
                  <a:tcPr marL="5446" marR="5446" marT="5440" marB="0" anchor="ctr"/>
                </a:tc>
              </a:tr>
              <a:tr h="125183">
                <a:tc gridSpan="2">
                  <a:txBody>
                    <a:bodyPr/>
                    <a:lstStyle/>
                    <a:p>
                      <a:pPr algn="l" fontAlgn="ctr"/>
                      <a:r>
                        <a:rPr lang="en-GB" sz="800" b="1" i="0" u="none" strike="noStrike" dirty="0" smtClean="0">
                          <a:solidFill>
                            <a:srgbClr val="000000"/>
                          </a:solidFill>
                          <a:effectLst/>
                          <a:latin typeface="Calibri"/>
                        </a:rPr>
                        <a:t>  Townships  I</a:t>
                      </a:r>
                      <a:endParaRPr lang="en-GB" sz="800" b="1" i="0" u="none" strike="noStrike" dirty="0">
                        <a:solidFill>
                          <a:srgbClr val="000000"/>
                        </a:solidFill>
                        <a:effectLst/>
                        <a:latin typeface="Calibri"/>
                      </a:endParaRPr>
                    </a:p>
                  </a:txBody>
                  <a:tcPr marL="5446" marR="5446" marT="5440" marB="0" anchor="ctr">
                    <a:solidFill>
                      <a:srgbClr val="81DFAE"/>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14297">
                <a:tc>
                  <a:txBody>
                    <a:bodyPr/>
                    <a:lstStyle/>
                    <a:p>
                      <a:pPr algn="l" fontAlgn="ctr"/>
                      <a:r>
                        <a:rPr lang="en-GB" sz="700" b="0" i="0" u="none" strike="noStrike" dirty="0">
                          <a:solidFill>
                            <a:srgbClr val="000000"/>
                          </a:solidFill>
                          <a:effectLst/>
                          <a:latin typeface="Calibri"/>
                        </a:rPr>
                        <a:t>Crystal Peaks Medical Centre</a:t>
                      </a:r>
                    </a:p>
                  </a:txBody>
                  <a:tcPr marL="5446" marR="5446" marT="5440" marB="0" anchor="ctr"/>
                </a:tc>
                <a:tc>
                  <a:txBody>
                    <a:bodyPr/>
                    <a:lstStyle/>
                    <a:p>
                      <a:pPr algn="r" fontAlgn="ctr"/>
                      <a:r>
                        <a:rPr lang="en-GB" sz="700" b="0" i="0" u="none" strike="noStrike">
                          <a:solidFill>
                            <a:srgbClr val="000000"/>
                          </a:solidFill>
                          <a:effectLst/>
                          <a:latin typeface="Calibri"/>
                        </a:rPr>
                        <a:t>50</a:t>
                      </a:r>
                    </a:p>
                  </a:txBody>
                  <a:tcPr marL="5446" marR="5446" marT="5440" marB="0" anchor="ctr"/>
                </a:tc>
              </a:tr>
              <a:tr h="114297">
                <a:tc>
                  <a:txBody>
                    <a:bodyPr/>
                    <a:lstStyle/>
                    <a:p>
                      <a:pPr algn="l" fontAlgn="ctr"/>
                      <a:r>
                        <a:rPr lang="en-GB" sz="700" b="0" i="0" u="none" strike="noStrike">
                          <a:solidFill>
                            <a:srgbClr val="000000"/>
                          </a:solidFill>
                          <a:effectLst/>
                          <a:latin typeface="Calibri"/>
                        </a:rPr>
                        <a:t>Mosborough Health Centre</a:t>
                      </a:r>
                    </a:p>
                  </a:txBody>
                  <a:tcPr marL="5446" marR="5446" marT="5440" marB="0" anchor="ctr"/>
                </a:tc>
                <a:tc>
                  <a:txBody>
                    <a:bodyPr/>
                    <a:lstStyle/>
                    <a:p>
                      <a:pPr algn="r" fontAlgn="ctr"/>
                      <a:r>
                        <a:rPr lang="en-GB" sz="700" b="0" i="0" u="none" strike="noStrike">
                          <a:solidFill>
                            <a:srgbClr val="000000"/>
                          </a:solidFill>
                          <a:effectLst/>
                          <a:latin typeface="Calibri"/>
                        </a:rPr>
                        <a:t>76</a:t>
                      </a:r>
                    </a:p>
                  </a:txBody>
                  <a:tcPr marL="5446" marR="5446" marT="5440" marB="0" anchor="ctr"/>
                </a:tc>
              </a:tr>
              <a:tr h="114297">
                <a:tc>
                  <a:txBody>
                    <a:bodyPr/>
                    <a:lstStyle/>
                    <a:p>
                      <a:pPr algn="l" fontAlgn="ctr"/>
                      <a:r>
                        <a:rPr lang="en-GB" sz="700" b="0" i="0" u="none" strike="noStrike">
                          <a:solidFill>
                            <a:srgbClr val="000000"/>
                          </a:solidFill>
                          <a:effectLst/>
                          <a:latin typeface="Calibri"/>
                        </a:rPr>
                        <a:t>Owlthorpe Medical Centre</a:t>
                      </a:r>
                    </a:p>
                  </a:txBody>
                  <a:tcPr marL="5446" marR="5446" marT="5440" marB="0" anchor="ctr"/>
                </a:tc>
                <a:tc>
                  <a:txBody>
                    <a:bodyPr/>
                    <a:lstStyle/>
                    <a:p>
                      <a:pPr algn="r" fontAlgn="ctr"/>
                      <a:r>
                        <a:rPr lang="en-GB" sz="700" b="0" i="0" u="none" strike="noStrike">
                          <a:solidFill>
                            <a:srgbClr val="000000"/>
                          </a:solidFill>
                          <a:effectLst/>
                          <a:latin typeface="Calibri"/>
                        </a:rPr>
                        <a:t>49</a:t>
                      </a:r>
                    </a:p>
                  </a:txBody>
                  <a:tcPr marL="5446" marR="5446" marT="5440" marB="0" anchor="ctr"/>
                </a:tc>
              </a:tr>
              <a:tr h="134737">
                <a:tc>
                  <a:txBody>
                    <a:bodyPr/>
                    <a:lstStyle/>
                    <a:p>
                      <a:pPr algn="l" fontAlgn="ctr"/>
                      <a:r>
                        <a:rPr lang="en-GB" sz="700" b="0" i="0" u="none" strike="noStrike" dirty="0" err="1">
                          <a:solidFill>
                            <a:srgbClr val="000000"/>
                          </a:solidFill>
                          <a:effectLst/>
                          <a:latin typeface="Calibri"/>
                        </a:rPr>
                        <a:t>Sothall</a:t>
                      </a:r>
                      <a:r>
                        <a:rPr lang="en-GB" sz="700" b="0" i="0" u="none" strike="noStrike" dirty="0">
                          <a:solidFill>
                            <a:srgbClr val="000000"/>
                          </a:solidFill>
                          <a:effectLst/>
                          <a:latin typeface="Calibri"/>
                        </a:rPr>
                        <a:t> and </a:t>
                      </a:r>
                      <a:r>
                        <a:rPr lang="en-GB" sz="700" b="0" i="0" u="none" strike="noStrike" dirty="0" err="1">
                          <a:solidFill>
                            <a:srgbClr val="000000"/>
                          </a:solidFill>
                          <a:effectLst/>
                          <a:latin typeface="Calibri"/>
                        </a:rPr>
                        <a:t>Beighton</a:t>
                      </a:r>
                      <a:r>
                        <a:rPr lang="en-GB" sz="700" b="0" i="0" u="none" strike="noStrike" dirty="0">
                          <a:solidFill>
                            <a:srgbClr val="000000"/>
                          </a:solidFill>
                          <a:effectLst/>
                          <a:latin typeface="Calibri"/>
                        </a:rPr>
                        <a:t> Health Centres</a:t>
                      </a:r>
                    </a:p>
                  </a:txBody>
                  <a:tcPr marL="5446" marR="5446" marT="5440" marB="0" anchor="ctr"/>
                </a:tc>
                <a:tc>
                  <a:txBody>
                    <a:bodyPr/>
                    <a:lstStyle/>
                    <a:p>
                      <a:pPr algn="r" fontAlgn="ctr"/>
                      <a:r>
                        <a:rPr lang="en-GB" sz="700" b="0" i="0" u="none" strike="noStrike">
                          <a:solidFill>
                            <a:srgbClr val="000000"/>
                          </a:solidFill>
                          <a:effectLst/>
                          <a:latin typeface="Calibri"/>
                        </a:rPr>
                        <a:t>36</a:t>
                      </a:r>
                    </a:p>
                  </a:txBody>
                  <a:tcPr marL="5446" marR="5446" marT="5440" marB="0" anchor="ctr"/>
                </a:tc>
              </a:tr>
              <a:tr h="114297">
                <a:tc>
                  <a:txBody>
                    <a:bodyPr/>
                    <a:lstStyle/>
                    <a:p>
                      <a:pPr algn="l" fontAlgn="ctr"/>
                      <a:r>
                        <a:rPr lang="en-GB" sz="700" b="0" i="0" u="none" strike="noStrike" dirty="0" err="1" smtClean="0">
                          <a:solidFill>
                            <a:srgbClr val="000000"/>
                          </a:solidFill>
                          <a:effectLst/>
                          <a:latin typeface="Calibri"/>
                        </a:rPr>
                        <a:t>Hackenthorpe</a:t>
                      </a:r>
                      <a:r>
                        <a:rPr lang="en-GB" sz="700" b="0" i="0" u="none" strike="noStrike" dirty="0" smtClean="0">
                          <a:solidFill>
                            <a:srgbClr val="000000"/>
                          </a:solidFill>
                          <a:effectLst/>
                          <a:latin typeface="Calibri"/>
                        </a:rPr>
                        <a:t> Medical Centre</a:t>
                      </a:r>
                      <a:endParaRPr lang="en-GB" sz="700" b="0" i="0" u="none" strike="noStrike" dirty="0">
                        <a:solidFill>
                          <a:srgbClr val="000000"/>
                        </a:solidFill>
                        <a:effectLst/>
                        <a:latin typeface="Calibri"/>
                      </a:endParaRPr>
                    </a:p>
                  </a:txBody>
                  <a:tcPr marL="5446" marR="5446" marT="5440" marB="0" anchor="ctr"/>
                </a:tc>
                <a:tc>
                  <a:txBody>
                    <a:bodyPr/>
                    <a:lstStyle/>
                    <a:p>
                      <a:pPr algn="r" fontAlgn="ctr"/>
                      <a:r>
                        <a:rPr lang="en-GB" sz="700" b="0" i="0" u="none" strike="noStrike" dirty="0" smtClean="0">
                          <a:solidFill>
                            <a:srgbClr val="000000"/>
                          </a:solidFill>
                          <a:effectLst/>
                          <a:latin typeface="Calibri"/>
                        </a:rPr>
                        <a:t>63</a:t>
                      </a:r>
                      <a:endParaRPr lang="en-GB" sz="700" b="0" i="0" u="none" strike="noStrike" dirty="0">
                        <a:solidFill>
                          <a:srgbClr val="000000"/>
                        </a:solidFill>
                        <a:effectLst/>
                        <a:latin typeface="Calibri"/>
                      </a:endParaRPr>
                    </a:p>
                  </a:txBody>
                  <a:tcPr marL="5446" marR="5446" marT="5440" marB="0" anchor="ctr"/>
                </a:tc>
              </a:tr>
              <a:tr h="125183">
                <a:tc gridSpan="2">
                  <a:txBody>
                    <a:bodyPr/>
                    <a:lstStyle/>
                    <a:p>
                      <a:pPr algn="l" fontAlgn="ctr"/>
                      <a:r>
                        <a:rPr lang="en-GB" sz="800" b="1" i="0" u="none" strike="noStrike" dirty="0" smtClean="0">
                          <a:solidFill>
                            <a:srgbClr val="000000"/>
                          </a:solidFill>
                          <a:effectLst/>
                          <a:latin typeface="Calibri"/>
                        </a:rPr>
                        <a:t>  West</a:t>
                      </a:r>
                      <a:r>
                        <a:rPr lang="en-GB" sz="800" b="1" i="0" u="none" strike="noStrike" baseline="0" dirty="0" smtClean="0">
                          <a:solidFill>
                            <a:srgbClr val="000000"/>
                          </a:solidFill>
                          <a:effectLst/>
                          <a:latin typeface="Calibri"/>
                        </a:rPr>
                        <a:t> 6</a:t>
                      </a:r>
                      <a:endParaRPr lang="en-GB" sz="800" b="1" i="0" u="none" strike="noStrike" dirty="0">
                        <a:solidFill>
                          <a:srgbClr val="000000"/>
                        </a:solidFill>
                        <a:effectLst/>
                        <a:latin typeface="Calibri"/>
                      </a:endParaRPr>
                    </a:p>
                  </a:txBody>
                  <a:tcPr marL="5446" marR="5446" marT="5440" marB="0" anchor="ctr">
                    <a:solidFill>
                      <a:srgbClr val="916CF8"/>
                    </a:solidFill>
                  </a:tcPr>
                </a:tc>
                <a:tc hMerge="1">
                  <a:txBody>
                    <a:bodyPr/>
                    <a:lstStyle/>
                    <a:p>
                      <a:pPr algn="r" fontAlgn="ctr"/>
                      <a:endParaRPr lang="en-GB" sz="800" b="0" i="0" u="none" strike="noStrike" dirty="0">
                        <a:solidFill>
                          <a:srgbClr val="000000"/>
                        </a:solidFill>
                        <a:effectLst/>
                        <a:latin typeface="Calibri"/>
                      </a:endParaRPr>
                    </a:p>
                  </a:txBody>
                  <a:tcPr marL="7620" marR="7620" marT="7620" marB="0" anchor="ctr">
                    <a:solidFill>
                      <a:srgbClr val="0070C0"/>
                    </a:solidFill>
                  </a:tcPr>
                </a:tc>
              </a:tr>
              <a:tr h="114297">
                <a:tc>
                  <a:txBody>
                    <a:bodyPr/>
                    <a:lstStyle/>
                    <a:p>
                      <a:pPr algn="l" fontAlgn="ctr"/>
                      <a:r>
                        <a:rPr lang="en-GB" sz="700" b="0" i="0" u="none" strike="noStrike" dirty="0">
                          <a:solidFill>
                            <a:srgbClr val="000000"/>
                          </a:solidFill>
                          <a:effectLst/>
                          <a:latin typeface="Calibri"/>
                        </a:rPr>
                        <a:t>Broomhill Surgery</a:t>
                      </a:r>
                    </a:p>
                  </a:txBody>
                  <a:tcPr marL="5446" marR="5446" marT="5440" marB="0" anchor="ctr"/>
                </a:tc>
                <a:tc>
                  <a:txBody>
                    <a:bodyPr/>
                    <a:lstStyle/>
                    <a:p>
                      <a:pPr algn="r" fontAlgn="ctr"/>
                      <a:r>
                        <a:rPr lang="en-GB" sz="700" b="0" i="0" u="none" strike="noStrike">
                          <a:solidFill>
                            <a:srgbClr val="000000"/>
                          </a:solidFill>
                          <a:effectLst/>
                          <a:latin typeface="Calibri"/>
                        </a:rPr>
                        <a:t>31</a:t>
                      </a:r>
                    </a:p>
                  </a:txBody>
                  <a:tcPr marL="5446" marR="5446" marT="5440" marB="0" anchor="ctr"/>
                </a:tc>
              </a:tr>
              <a:tr h="114297">
                <a:tc>
                  <a:txBody>
                    <a:bodyPr/>
                    <a:lstStyle/>
                    <a:p>
                      <a:pPr algn="l" fontAlgn="ctr"/>
                      <a:r>
                        <a:rPr lang="en-GB" sz="700" b="0" i="0" u="none" strike="noStrike" dirty="0">
                          <a:solidFill>
                            <a:srgbClr val="000000"/>
                          </a:solidFill>
                          <a:effectLst/>
                          <a:latin typeface="Calibri"/>
                        </a:rPr>
                        <a:t>Manchester Road Surgery</a:t>
                      </a:r>
                    </a:p>
                  </a:txBody>
                  <a:tcPr marL="5446" marR="5446" marT="5440" marB="0" anchor="ctr"/>
                </a:tc>
                <a:tc>
                  <a:txBody>
                    <a:bodyPr/>
                    <a:lstStyle/>
                    <a:p>
                      <a:pPr algn="r" fontAlgn="ctr"/>
                      <a:r>
                        <a:rPr lang="en-GB" sz="700" b="0" i="0" u="none" strike="noStrike">
                          <a:solidFill>
                            <a:srgbClr val="000000"/>
                          </a:solidFill>
                          <a:effectLst/>
                          <a:latin typeface="Calibri"/>
                        </a:rPr>
                        <a:t>16</a:t>
                      </a:r>
                    </a:p>
                  </a:txBody>
                  <a:tcPr marL="5446" marR="5446" marT="5440" marB="0" anchor="ctr"/>
                </a:tc>
              </a:tr>
              <a:tr h="114297">
                <a:tc>
                  <a:txBody>
                    <a:bodyPr/>
                    <a:lstStyle/>
                    <a:p>
                      <a:pPr algn="l" fontAlgn="ctr"/>
                      <a:r>
                        <a:rPr lang="en-GB" sz="700" b="0" i="0" u="none" strike="noStrike" dirty="0" err="1">
                          <a:solidFill>
                            <a:srgbClr val="000000"/>
                          </a:solidFill>
                          <a:effectLst/>
                          <a:latin typeface="Calibri"/>
                        </a:rPr>
                        <a:t>Selborne</a:t>
                      </a:r>
                      <a:r>
                        <a:rPr lang="en-GB" sz="700" b="0" i="0" u="none" strike="noStrike" dirty="0">
                          <a:solidFill>
                            <a:srgbClr val="000000"/>
                          </a:solidFill>
                          <a:effectLst/>
                          <a:latin typeface="Calibri"/>
                        </a:rPr>
                        <a:t> Road Medical Centre</a:t>
                      </a:r>
                    </a:p>
                  </a:txBody>
                  <a:tcPr marL="5446" marR="5446" marT="5440" marB="0" anchor="ctr"/>
                </a:tc>
                <a:tc>
                  <a:txBody>
                    <a:bodyPr/>
                    <a:lstStyle/>
                    <a:p>
                      <a:pPr algn="r" fontAlgn="ctr"/>
                      <a:r>
                        <a:rPr lang="en-GB" sz="700" b="0" i="0" u="none" strike="noStrike">
                          <a:solidFill>
                            <a:srgbClr val="000000"/>
                          </a:solidFill>
                          <a:effectLst/>
                          <a:latin typeface="Calibri"/>
                        </a:rPr>
                        <a:t>74</a:t>
                      </a:r>
                    </a:p>
                  </a:txBody>
                  <a:tcPr marL="5446" marR="5446" marT="5440" marB="0" anchor="ctr"/>
                </a:tc>
              </a:tr>
              <a:tr h="223154">
                <a:tc>
                  <a:txBody>
                    <a:bodyPr/>
                    <a:lstStyle/>
                    <a:p>
                      <a:pPr algn="l" fontAlgn="ctr"/>
                      <a:r>
                        <a:rPr lang="en-GB" sz="700" b="0" i="0" u="none" strike="noStrike" dirty="0" err="1">
                          <a:solidFill>
                            <a:srgbClr val="000000"/>
                          </a:solidFill>
                          <a:effectLst/>
                          <a:latin typeface="Calibri"/>
                        </a:rPr>
                        <a:t>Stannington</a:t>
                      </a:r>
                      <a:r>
                        <a:rPr lang="en-GB" sz="700" b="0" i="0" u="none" strike="noStrike" dirty="0">
                          <a:solidFill>
                            <a:srgbClr val="000000"/>
                          </a:solidFill>
                          <a:effectLst/>
                          <a:latin typeface="Calibri"/>
                        </a:rPr>
                        <a:t> Medical Centre (</a:t>
                      </a:r>
                      <a:r>
                        <a:rPr lang="en-GB" sz="700" b="0" i="0" u="none" strike="noStrike" dirty="0" err="1">
                          <a:solidFill>
                            <a:srgbClr val="000000"/>
                          </a:solidFill>
                          <a:effectLst/>
                          <a:latin typeface="Calibri"/>
                        </a:rPr>
                        <a:t>Shurmer</a:t>
                      </a:r>
                      <a:r>
                        <a:rPr lang="en-GB" sz="700" b="0" i="0" u="none" strike="noStrike" dirty="0">
                          <a:solidFill>
                            <a:srgbClr val="000000"/>
                          </a:solidFill>
                          <a:effectLst/>
                          <a:latin typeface="Calibri"/>
                        </a:rPr>
                        <a:t>)</a:t>
                      </a:r>
                    </a:p>
                  </a:txBody>
                  <a:tcPr marL="5446" marR="5446" marT="5440" marB="0" anchor="ctr"/>
                </a:tc>
                <a:tc>
                  <a:txBody>
                    <a:bodyPr/>
                    <a:lstStyle/>
                    <a:p>
                      <a:pPr algn="r" fontAlgn="ctr"/>
                      <a:r>
                        <a:rPr lang="en-GB" sz="700" b="0" i="0" u="none" strike="noStrike">
                          <a:solidFill>
                            <a:srgbClr val="000000"/>
                          </a:solidFill>
                          <a:effectLst/>
                          <a:latin typeface="Calibri"/>
                        </a:rPr>
                        <a:t>53</a:t>
                      </a:r>
                    </a:p>
                  </a:txBody>
                  <a:tcPr marL="5446" marR="5446" marT="5440" marB="0" anchor="ctr"/>
                </a:tc>
              </a:tr>
              <a:tr h="114297">
                <a:tc>
                  <a:txBody>
                    <a:bodyPr/>
                    <a:lstStyle/>
                    <a:p>
                      <a:pPr algn="l" fontAlgn="ctr"/>
                      <a:r>
                        <a:rPr lang="en-GB" sz="700" b="0" i="0" u="none" strike="noStrike" dirty="0">
                          <a:solidFill>
                            <a:srgbClr val="000000"/>
                          </a:solidFill>
                          <a:effectLst/>
                          <a:latin typeface="Calibri"/>
                        </a:rPr>
                        <a:t>The Crookes Practice</a:t>
                      </a:r>
                    </a:p>
                  </a:txBody>
                  <a:tcPr marL="5446" marR="5446" marT="5440" marB="0" anchor="ctr"/>
                </a:tc>
                <a:tc>
                  <a:txBody>
                    <a:bodyPr/>
                    <a:lstStyle/>
                    <a:p>
                      <a:pPr algn="r" fontAlgn="ctr"/>
                      <a:r>
                        <a:rPr lang="en-GB" sz="700" b="0" i="0" u="none" strike="noStrike" dirty="0">
                          <a:solidFill>
                            <a:srgbClr val="000000"/>
                          </a:solidFill>
                          <a:effectLst/>
                          <a:latin typeface="Calibri"/>
                        </a:rPr>
                        <a:t>75</a:t>
                      </a:r>
                    </a:p>
                  </a:txBody>
                  <a:tcPr marL="5446" marR="5446" marT="5440" marB="0" anchor="ctr"/>
                </a:tc>
              </a:tr>
              <a:tr h="114297">
                <a:tc>
                  <a:txBody>
                    <a:bodyPr/>
                    <a:lstStyle/>
                    <a:p>
                      <a:pPr algn="l" fontAlgn="ctr"/>
                      <a:r>
                        <a:rPr lang="en-GB" sz="700" b="0" i="0" u="none" strike="noStrike">
                          <a:solidFill>
                            <a:srgbClr val="000000"/>
                          </a:solidFill>
                          <a:effectLst/>
                          <a:latin typeface="Calibri"/>
                        </a:rPr>
                        <a:t>Walkley House Medical Centre</a:t>
                      </a:r>
                    </a:p>
                  </a:txBody>
                  <a:tcPr marL="5446" marR="5446" marT="5440" marB="0" anchor="ctr"/>
                </a:tc>
                <a:tc>
                  <a:txBody>
                    <a:bodyPr/>
                    <a:lstStyle/>
                    <a:p>
                      <a:pPr algn="r" fontAlgn="ctr"/>
                      <a:r>
                        <a:rPr lang="en-GB" sz="700" b="0" i="0" u="none" strike="noStrike" dirty="0">
                          <a:solidFill>
                            <a:srgbClr val="000000"/>
                          </a:solidFill>
                          <a:effectLst/>
                          <a:latin typeface="Calibri"/>
                        </a:rPr>
                        <a:t>55</a:t>
                      </a:r>
                    </a:p>
                  </a:txBody>
                  <a:tcPr marL="5446" marR="5446" marT="5440" marB="0" anchor="ctr"/>
                </a:tc>
              </a:tr>
              <a:tr h="125183">
                <a:tc gridSpan="2">
                  <a:txBody>
                    <a:bodyPr/>
                    <a:lstStyle/>
                    <a:p>
                      <a:pPr algn="l" fontAlgn="ctr"/>
                      <a:r>
                        <a:rPr lang="en-GB" sz="800" b="1" i="0" u="none" strike="noStrike" dirty="0" smtClean="0">
                          <a:solidFill>
                            <a:srgbClr val="000000"/>
                          </a:solidFill>
                          <a:effectLst/>
                          <a:latin typeface="Calibri"/>
                        </a:rPr>
                        <a:t>  Darnall</a:t>
                      </a:r>
                      <a:r>
                        <a:rPr lang="en-GB" sz="800" b="1" i="0" u="none" strike="noStrike" baseline="0" dirty="0" smtClean="0">
                          <a:solidFill>
                            <a:srgbClr val="000000"/>
                          </a:solidFill>
                          <a:effectLst/>
                          <a:latin typeface="Calibri"/>
                        </a:rPr>
                        <a:t> </a:t>
                      </a:r>
                      <a:endParaRPr lang="en-GB" sz="800" b="1" i="0" u="none" strike="noStrike" dirty="0">
                        <a:solidFill>
                          <a:srgbClr val="000000"/>
                        </a:solidFill>
                        <a:effectLst/>
                        <a:latin typeface="Calibri"/>
                      </a:endParaRPr>
                    </a:p>
                  </a:txBody>
                  <a:tcPr marL="5446" marR="5446" marT="5440" marB="0" anchor="ctr">
                    <a:solidFill>
                      <a:srgbClr val="B4CFA1"/>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14297">
                <a:tc>
                  <a:txBody>
                    <a:bodyPr/>
                    <a:lstStyle/>
                    <a:p>
                      <a:pPr algn="l" fontAlgn="ctr"/>
                      <a:r>
                        <a:rPr lang="en-GB" sz="700" b="0" i="0" u="none" strike="noStrike" dirty="0">
                          <a:solidFill>
                            <a:srgbClr val="000000"/>
                          </a:solidFill>
                          <a:effectLst/>
                          <a:latin typeface="Calibri"/>
                        </a:rPr>
                        <a:t>Clover Group Practice</a:t>
                      </a:r>
                    </a:p>
                  </a:txBody>
                  <a:tcPr marL="5446" marR="5446" marT="5440" marB="0" anchor="ctr"/>
                </a:tc>
                <a:tc>
                  <a:txBody>
                    <a:bodyPr/>
                    <a:lstStyle/>
                    <a:p>
                      <a:pPr algn="r" fontAlgn="ctr"/>
                      <a:r>
                        <a:rPr lang="en-GB" sz="700" b="0" i="0" u="none" strike="noStrike">
                          <a:solidFill>
                            <a:srgbClr val="000000"/>
                          </a:solidFill>
                          <a:effectLst/>
                          <a:latin typeface="Calibri"/>
                        </a:rPr>
                        <a:t>83</a:t>
                      </a:r>
                    </a:p>
                  </a:txBody>
                  <a:tcPr marL="5446" marR="5446" marT="5440" marB="0" anchor="ctr"/>
                </a:tc>
              </a:tr>
              <a:tr h="114297">
                <a:tc>
                  <a:txBody>
                    <a:bodyPr/>
                    <a:lstStyle/>
                    <a:p>
                      <a:pPr algn="l" fontAlgn="ctr"/>
                      <a:r>
                        <a:rPr lang="en-GB" sz="700" b="0" i="0" u="none" strike="noStrike">
                          <a:solidFill>
                            <a:srgbClr val="000000"/>
                          </a:solidFill>
                          <a:effectLst/>
                          <a:latin typeface="Calibri"/>
                        </a:rPr>
                        <a:t>Darnall Health Centre (Mehrotra)</a:t>
                      </a:r>
                    </a:p>
                  </a:txBody>
                  <a:tcPr marL="5446" marR="5446" marT="5440" marB="0" anchor="ctr"/>
                </a:tc>
                <a:tc>
                  <a:txBody>
                    <a:bodyPr/>
                    <a:lstStyle/>
                    <a:p>
                      <a:pPr algn="r" fontAlgn="ctr"/>
                      <a:r>
                        <a:rPr lang="en-GB" sz="700" b="0" i="0" u="none" strike="noStrike">
                          <a:solidFill>
                            <a:srgbClr val="000000"/>
                          </a:solidFill>
                          <a:effectLst/>
                          <a:latin typeface="Calibri"/>
                        </a:rPr>
                        <a:t>72</a:t>
                      </a:r>
                    </a:p>
                  </a:txBody>
                  <a:tcPr marL="5446" marR="5446" marT="5440" marB="0" anchor="ctr"/>
                </a:tc>
              </a:tr>
              <a:tr h="114297">
                <a:tc>
                  <a:txBody>
                    <a:bodyPr/>
                    <a:lstStyle/>
                    <a:p>
                      <a:pPr algn="l" fontAlgn="ctr"/>
                      <a:r>
                        <a:rPr lang="en-GB" sz="700" b="0" i="0" u="none" strike="noStrike">
                          <a:solidFill>
                            <a:srgbClr val="000000"/>
                          </a:solidFill>
                          <a:effectLst/>
                          <a:latin typeface="Calibri"/>
                        </a:rPr>
                        <a:t>Handsworth Medical Practice</a:t>
                      </a:r>
                    </a:p>
                  </a:txBody>
                  <a:tcPr marL="5446" marR="5446" marT="5440" marB="0" anchor="ctr"/>
                </a:tc>
                <a:tc>
                  <a:txBody>
                    <a:bodyPr/>
                    <a:lstStyle/>
                    <a:p>
                      <a:pPr algn="r" fontAlgn="ctr"/>
                      <a:r>
                        <a:rPr lang="en-GB" sz="700" b="0" i="0" u="none" strike="noStrike">
                          <a:solidFill>
                            <a:srgbClr val="000000"/>
                          </a:solidFill>
                          <a:effectLst/>
                          <a:latin typeface="Calibri"/>
                        </a:rPr>
                        <a:t>24</a:t>
                      </a:r>
                    </a:p>
                  </a:txBody>
                  <a:tcPr marL="5446" marR="5446" marT="5440" marB="0" anchor="ctr"/>
                </a:tc>
              </a:tr>
              <a:tr h="114297">
                <a:tc>
                  <a:txBody>
                    <a:bodyPr/>
                    <a:lstStyle/>
                    <a:p>
                      <a:pPr algn="l" fontAlgn="ctr"/>
                      <a:r>
                        <a:rPr lang="en-GB" sz="700" b="0" i="0" u="none" strike="noStrike" dirty="0">
                          <a:solidFill>
                            <a:srgbClr val="000000"/>
                          </a:solidFill>
                          <a:effectLst/>
                          <a:latin typeface="Calibri"/>
                        </a:rPr>
                        <a:t>The Medical Centre</a:t>
                      </a:r>
                    </a:p>
                  </a:txBody>
                  <a:tcPr marL="5446" marR="5446" marT="5440" marB="0" anchor="ctr"/>
                </a:tc>
                <a:tc>
                  <a:txBody>
                    <a:bodyPr/>
                    <a:lstStyle/>
                    <a:p>
                      <a:pPr algn="r" fontAlgn="ctr"/>
                      <a:r>
                        <a:rPr lang="en-GB" sz="700" b="0" i="0" u="none" strike="noStrike" dirty="0">
                          <a:solidFill>
                            <a:srgbClr val="000000"/>
                          </a:solidFill>
                          <a:effectLst/>
                          <a:latin typeface="Calibri"/>
                        </a:rPr>
                        <a:t>52</a:t>
                      </a:r>
                    </a:p>
                  </a:txBody>
                  <a:tcPr marL="5446" marR="5446" marT="5440" marB="0" anchor="ctr"/>
                </a:tc>
              </a:tr>
            </a:tbl>
          </a:graphicData>
        </a:graphic>
      </p:graphicFrame>
      <p:graphicFrame>
        <p:nvGraphicFramePr>
          <p:cNvPr id="2088" name="Table 2087"/>
          <p:cNvGraphicFramePr>
            <a:graphicFrameLocks noGrp="1"/>
          </p:cNvGraphicFramePr>
          <p:nvPr/>
        </p:nvGraphicFramePr>
        <p:xfrm>
          <a:off x="2061483" y="4189867"/>
          <a:ext cx="2003652" cy="2373202"/>
        </p:xfrm>
        <a:graphic>
          <a:graphicData uri="http://schemas.openxmlformats.org/drawingml/2006/table">
            <a:tbl>
              <a:tblPr firstRow="1" bandRow="1">
                <a:tableStyleId>{5C22544A-7EE6-4342-B048-85BDC9FD1C3A}</a:tableStyleId>
              </a:tblPr>
              <a:tblGrid>
                <a:gridCol w="1743814"/>
                <a:gridCol w="259838"/>
              </a:tblGrid>
              <a:tr h="185077">
                <a:tc gridSpan="2">
                  <a:txBody>
                    <a:bodyPr/>
                    <a:lstStyle/>
                    <a:p>
                      <a:r>
                        <a:rPr lang="en-GB" sz="800" dirty="0" smtClean="0">
                          <a:solidFill>
                            <a:schemeClr val="tx1"/>
                          </a:solidFill>
                        </a:rPr>
                        <a:t>SAPA</a:t>
                      </a:r>
                      <a:endParaRPr lang="en-GB" sz="800" dirty="0">
                        <a:solidFill>
                          <a:schemeClr val="tx1"/>
                        </a:solidFill>
                      </a:endParaRPr>
                    </a:p>
                  </a:txBody>
                  <a:tcPr marL="65305" marR="65305" marT="32660" marB="3266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4E2F4"/>
                    </a:solidFill>
                  </a:tcPr>
                </a:tc>
                <a:tc hMerge="1">
                  <a:txBody>
                    <a:bodyPr/>
                    <a:lstStyle/>
                    <a:p>
                      <a:endParaRPr lang="en-GB" sz="1000" dirty="0"/>
                    </a:p>
                  </a:txBody>
                  <a:tcPr/>
                </a:tc>
              </a:tr>
              <a:tr h="128586">
                <a:tc>
                  <a:txBody>
                    <a:bodyPr/>
                    <a:lstStyle/>
                    <a:p>
                      <a:pPr algn="l" fontAlgn="ctr"/>
                      <a:r>
                        <a:rPr lang="en-GB" sz="700" b="0" i="0" u="none" strike="noStrike" dirty="0">
                          <a:solidFill>
                            <a:srgbClr val="000000"/>
                          </a:solidFill>
                          <a:effectLst/>
                          <a:latin typeface="Calibri"/>
                        </a:rPr>
                        <a:t>Barnsley Road Surgery</a:t>
                      </a:r>
                    </a:p>
                  </a:txBody>
                  <a:tcPr marL="5442" marR="5442" marT="5444" marB="0" anchor="ctr">
                    <a:lnT w="38100" cmpd="sng">
                      <a:noFill/>
                    </a:lnT>
                  </a:tcPr>
                </a:tc>
                <a:tc>
                  <a:txBody>
                    <a:bodyPr/>
                    <a:lstStyle/>
                    <a:p>
                      <a:pPr algn="r" fontAlgn="ctr"/>
                      <a:r>
                        <a:rPr lang="en-GB" sz="700" b="0" i="0" u="none" strike="noStrike">
                          <a:solidFill>
                            <a:srgbClr val="000000"/>
                          </a:solidFill>
                          <a:effectLst/>
                          <a:latin typeface="Calibri"/>
                        </a:rPr>
                        <a:t>66</a:t>
                      </a:r>
                    </a:p>
                  </a:txBody>
                  <a:tcPr marL="5442" marR="5442" marT="5444" marB="0" anchor="ctr">
                    <a:lnT w="38100" cmpd="sng">
                      <a:noFill/>
                    </a:lnT>
                  </a:tcPr>
                </a:tc>
              </a:tr>
              <a:tr h="128586">
                <a:tc>
                  <a:txBody>
                    <a:bodyPr/>
                    <a:lstStyle/>
                    <a:p>
                      <a:pPr algn="l" fontAlgn="ctr"/>
                      <a:r>
                        <a:rPr lang="en-GB" sz="700" b="0" i="0" u="none" strike="noStrike" dirty="0">
                          <a:solidFill>
                            <a:srgbClr val="000000"/>
                          </a:solidFill>
                          <a:effectLst/>
                          <a:latin typeface="Calibri"/>
                        </a:rPr>
                        <a:t>Buchanan Road Surgery</a:t>
                      </a:r>
                    </a:p>
                  </a:txBody>
                  <a:tcPr marL="5442" marR="5442" marT="5444" marB="0" anchor="ctr"/>
                </a:tc>
                <a:tc>
                  <a:txBody>
                    <a:bodyPr/>
                    <a:lstStyle/>
                    <a:p>
                      <a:pPr algn="r" fontAlgn="ctr"/>
                      <a:r>
                        <a:rPr lang="en-GB" sz="700" b="0" i="0" u="none" strike="noStrike">
                          <a:solidFill>
                            <a:srgbClr val="000000"/>
                          </a:solidFill>
                          <a:effectLst/>
                          <a:latin typeface="Calibri"/>
                        </a:rPr>
                        <a:t>61</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Elm Lane Surgery</a:t>
                      </a:r>
                    </a:p>
                  </a:txBody>
                  <a:tcPr marL="5442" marR="5442" marT="5444" marB="0" anchor="ctr"/>
                </a:tc>
                <a:tc>
                  <a:txBody>
                    <a:bodyPr/>
                    <a:lstStyle/>
                    <a:p>
                      <a:pPr algn="r" fontAlgn="ctr"/>
                      <a:r>
                        <a:rPr lang="en-GB" sz="700" b="0" i="0" u="none" strike="noStrike">
                          <a:solidFill>
                            <a:srgbClr val="000000"/>
                          </a:solidFill>
                          <a:effectLst/>
                          <a:latin typeface="Calibri"/>
                        </a:rPr>
                        <a:t>10</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Norwood Medical Centre</a:t>
                      </a:r>
                    </a:p>
                  </a:txBody>
                  <a:tcPr marL="5442" marR="5442" marT="5444" marB="0" anchor="ctr"/>
                </a:tc>
                <a:tc>
                  <a:txBody>
                    <a:bodyPr/>
                    <a:lstStyle/>
                    <a:p>
                      <a:pPr algn="r" fontAlgn="ctr"/>
                      <a:r>
                        <a:rPr lang="en-GB" sz="700" b="0" i="0" u="none" strike="noStrike">
                          <a:solidFill>
                            <a:srgbClr val="000000"/>
                          </a:solidFill>
                          <a:effectLst/>
                          <a:latin typeface="Calibri"/>
                        </a:rPr>
                        <a:t>44</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Southey Green Medical Centre</a:t>
                      </a:r>
                    </a:p>
                  </a:txBody>
                  <a:tcPr marL="5442" marR="5442" marT="5444" marB="0" anchor="ctr"/>
                </a:tc>
                <a:tc>
                  <a:txBody>
                    <a:bodyPr/>
                    <a:lstStyle/>
                    <a:p>
                      <a:pPr algn="r" fontAlgn="ctr"/>
                      <a:r>
                        <a:rPr lang="en-GB" sz="700" b="0" i="0" u="none" strike="noStrike" dirty="0">
                          <a:solidFill>
                            <a:srgbClr val="000000"/>
                          </a:solidFill>
                          <a:effectLst/>
                          <a:latin typeface="Calibri"/>
                        </a:rPr>
                        <a:t>69</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The Health Care Surgery</a:t>
                      </a:r>
                    </a:p>
                  </a:txBody>
                  <a:tcPr marL="5442" marR="5442" marT="5444" marB="0" anchor="ctr"/>
                </a:tc>
                <a:tc>
                  <a:txBody>
                    <a:bodyPr/>
                    <a:lstStyle/>
                    <a:p>
                      <a:pPr algn="r" fontAlgn="ctr"/>
                      <a:r>
                        <a:rPr lang="en-GB" sz="700" b="0" i="0" u="none" strike="noStrike" dirty="0">
                          <a:solidFill>
                            <a:srgbClr val="000000"/>
                          </a:solidFill>
                          <a:effectLst/>
                          <a:latin typeface="Calibri"/>
                        </a:rPr>
                        <a:t>77</a:t>
                      </a:r>
                    </a:p>
                  </a:txBody>
                  <a:tcPr marL="5442" marR="5442" marT="5444" marB="0" anchor="ctr"/>
                </a:tc>
              </a:tr>
              <a:tr h="128586">
                <a:tc gridSpan="2">
                  <a:txBody>
                    <a:bodyPr/>
                    <a:lstStyle/>
                    <a:p>
                      <a:pPr algn="l" fontAlgn="ctr"/>
                      <a:r>
                        <a:rPr lang="en-GB" sz="800" b="1" i="0" u="none" strike="noStrike" dirty="0" smtClean="0">
                          <a:solidFill>
                            <a:srgbClr val="000000"/>
                          </a:solidFill>
                          <a:effectLst/>
                          <a:latin typeface="Calibri"/>
                        </a:rPr>
                        <a:t>  High Green </a:t>
                      </a:r>
                      <a:endParaRPr lang="en-GB" sz="800" b="1" i="0" u="none" strike="noStrike" dirty="0">
                        <a:solidFill>
                          <a:srgbClr val="000000"/>
                        </a:solidFill>
                        <a:effectLst/>
                        <a:latin typeface="Calibri"/>
                      </a:endParaRPr>
                    </a:p>
                  </a:txBody>
                  <a:tcPr marL="5442" marR="5442" marT="5444" marB="0" anchor="ctr">
                    <a:solidFill>
                      <a:srgbClr val="CECFA5"/>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28586">
                <a:tc>
                  <a:txBody>
                    <a:bodyPr/>
                    <a:lstStyle/>
                    <a:p>
                      <a:pPr algn="l" fontAlgn="ctr"/>
                      <a:r>
                        <a:rPr lang="en-GB" sz="700" b="0" i="0" u="none" strike="noStrike" dirty="0" err="1">
                          <a:solidFill>
                            <a:srgbClr val="000000"/>
                          </a:solidFill>
                          <a:effectLst/>
                          <a:latin typeface="Calibri"/>
                        </a:rPr>
                        <a:t>Chapelgreen</a:t>
                      </a:r>
                      <a:r>
                        <a:rPr lang="en-GB" sz="700" b="0" i="0" u="none" strike="noStrike" dirty="0">
                          <a:solidFill>
                            <a:srgbClr val="000000"/>
                          </a:solidFill>
                          <a:effectLst/>
                          <a:latin typeface="Calibri"/>
                        </a:rPr>
                        <a:t> Practice</a:t>
                      </a:r>
                    </a:p>
                  </a:txBody>
                  <a:tcPr marL="5442" marR="5442" marT="5444" marB="0" anchor="ctr"/>
                </a:tc>
                <a:tc>
                  <a:txBody>
                    <a:bodyPr/>
                    <a:lstStyle/>
                    <a:p>
                      <a:pPr algn="r" fontAlgn="ctr"/>
                      <a:r>
                        <a:rPr lang="en-GB" sz="700" b="0" i="0" u="none" strike="noStrike" dirty="0">
                          <a:solidFill>
                            <a:srgbClr val="000000"/>
                          </a:solidFill>
                          <a:effectLst/>
                          <a:latin typeface="Calibri"/>
                        </a:rPr>
                        <a:t>60</a:t>
                      </a:r>
                    </a:p>
                  </a:txBody>
                  <a:tcPr marL="5442" marR="5442" marT="5444" marB="0" anchor="ctr"/>
                </a:tc>
              </a:tr>
              <a:tr h="128586">
                <a:tc>
                  <a:txBody>
                    <a:bodyPr/>
                    <a:lstStyle/>
                    <a:p>
                      <a:pPr algn="l" fontAlgn="ctr"/>
                      <a:r>
                        <a:rPr lang="en-GB" sz="700" b="0" i="0" u="none" strike="noStrike" dirty="0" err="1">
                          <a:solidFill>
                            <a:srgbClr val="000000"/>
                          </a:solidFill>
                          <a:effectLst/>
                          <a:latin typeface="Calibri"/>
                        </a:rPr>
                        <a:t>Ecclesfield</a:t>
                      </a:r>
                      <a:r>
                        <a:rPr lang="en-GB" sz="700" b="0" i="0" u="none" strike="noStrike" dirty="0">
                          <a:solidFill>
                            <a:srgbClr val="000000"/>
                          </a:solidFill>
                          <a:effectLst/>
                          <a:latin typeface="Calibri"/>
                        </a:rPr>
                        <a:t> Group Practice</a:t>
                      </a:r>
                    </a:p>
                  </a:txBody>
                  <a:tcPr marL="5442" marR="5442" marT="5444" marB="0" anchor="ctr"/>
                </a:tc>
                <a:tc>
                  <a:txBody>
                    <a:bodyPr/>
                    <a:lstStyle/>
                    <a:p>
                      <a:pPr algn="r" fontAlgn="ctr"/>
                      <a:r>
                        <a:rPr lang="en-GB" sz="700" b="0" i="0" u="none" strike="noStrike" dirty="0">
                          <a:solidFill>
                            <a:srgbClr val="000000"/>
                          </a:solidFill>
                          <a:effectLst/>
                          <a:latin typeface="Calibri"/>
                        </a:rPr>
                        <a:t>21</a:t>
                      </a:r>
                    </a:p>
                  </a:txBody>
                  <a:tcPr marL="5442" marR="5442" marT="5444" marB="0" anchor="ctr"/>
                </a:tc>
              </a:tr>
              <a:tr h="128586">
                <a:tc>
                  <a:txBody>
                    <a:bodyPr/>
                    <a:lstStyle/>
                    <a:p>
                      <a:pPr algn="l" fontAlgn="ctr"/>
                      <a:r>
                        <a:rPr lang="en-GB" sz="700" b="0" i="0" u="none" strike="noStrike" dirty="0" err="1">
                          <a:solidFill>
                            <a:srgbClr val="000000"/>
                          </a:solidFill>
                          <a:effectLst/>
                          <a:latin typeface="Calibri"/>
                        </a:rPr>
                        <a:t>Foxhill</a:t>
                      </a:r>
                      <a:r>
                        <a:rPr lang="en-GB" sz="700" b="0" i="0" u="none" strike="noStrike" dirty="0">
                          <a:solidFill>
                            <a:srgbClr val="000000"/>
                          </a:solidFill>
                          <a:effectLst/>
                          <a:latin typeface="Calibri"/>
                        </a:rPr>
                        <a:t> Medical Centre</a:t>
                      </a:r>
                    </a:p>
                  </a:txBody>
                  <a:tcPr marL="5442" marR="5442" marT="5444" marB="0" anchor="ctr"/>
                </a:tc>
                <a:tc>
                  <a:txBody>
                    <a:bodyPr/>
                    <a:lstStyle/>
                    <a:p>
                      <a:pPr algn="r" fontAlgn="ctr"/>
                      <a:r>
                        <a:rPr lang="en-GB" sz="700" b="0" i="0" u="none" strike="noStrike" dirty="0">
                          <a:solidFill>
                            <a:srgbClr val="000000"/>
                          </a:solidFill>
                          <a:effectLst/>
                          <a:latin typeface="Calibri"/>
                        </a:rPr>
                        <a:t>59</a:t>
                      </a:r>
                    </a:p>
                  </a:txBody>
                  <a:tcPr marL="5442" marR="5442" marT="5444" marB="0" anchor="ctr"/>
                </a:tc>
              </a:tr>
              <a:tr h="128586">
                <a:tc>
                  <a:txBody>
                    <a:bodyPr/>
                    <a:lstStyle/>
                    <a:p>
                      <a:pPr algn="l" fontAlgn="ctr"/>
                      <a:r>
                        <a:rPr lang="en-GB" sz="700" b="0" i="0" u="none" strike="noStrike">
                          <a:solidFill>
                            <a:srgbClr val="000000"/>
                          </a:solidFill>
                          <a:effectLst/>
                          <a:latin typeface="Calibri"/>
                        </a:rPr>
                        <a:t>Grenoside Surgery</a:t>
                      </a:r>
                    </a:p>
                  </a:txBody>
                  <a:tcPr marL="5442" marR="5442" marT="5444" marB="0" anchor="ctr"/>
                </a:tc>
                <a:tc>
                  <a:txBody>
                    <a:bodyPr/>
                    <a:lstStyle/>
                    <a:p>
                      <a:pPr algn="r" fontAlgn="ctr"/>
                      <a:r>
                        <a:rPr lang="en-GB" sz="700" b="0" i="0" u="none" strike="noStrike" dirty="0">
                          <a:solidFill>
                            <a:srgbClr val="000000"/>
                          </a:solidFill>
                          <a:effectLst/>
                          <a:latin typeface="Calibri"/>
                        </a:rPr>
                        <a:t>6</a:t>
                      </a:r>
                    </a:p>
                  </a:txBody>
                  <a:tcPr marL="5442" marR="5442" marT="5444" marB="0" anchor="ctr"/>
                </a:tc>
              </a:tr>
              <a:tr h="128586">
                <a:tc>
                  <a:txBody>
                    <a:bodyPr/>
                    <a:lstStyle/>
                    <a:p>
                      <a:pPr algn="l" fontAlgn="ctr"/>
                      <a:r>
                        <a:rPr lang="en-GB" sz="700" b="0" i="0" u="none" strike="noStrike">
                          <a:solidFill>
                            <a:srgbClr val="000000"/>
                          </a:solidFill>
                          <a:effectLst/>
                          <a:latin typeface="Calibri"/>
                        </a:rPr>
                        <a:t>Mill Road Surgery</a:t>
                      </a:r>
                    </a:p>
                  </a:txBody>
                  <a:tcPr marL="5442" marR="5442" marT="5444" marB="0" anchor="ctr"/>
                </a:tc>
                <a:tc>
                  <a:txBody>
                    <a:bodyPr/>
                    <a:lstStyle/>
                    <a:p>
                      <a:pPr algn="r" fontAlgn="ctr"/>
                      <a:r>
                        <a:rPr lang="en-GB" sz="700" b="0" i="0" u="none" strike="noStrike" dirty="0">
                          <a:solidFill>
                            <a:srgbClr val="000000"/>
                          </a:solidFill>
                          <a:effectLst/>
                          <a:latin typeface="Calibri"/>
                        </a:rPr>
                        <a:t>64</a:t>
                      </a:r>
                    </a:p>
                  </a:txBody>
                  <a:tcPr marL="5442" marR="5442" marT="5444" marB="0" anchor="ctr"/>
                </a:tc>
              </a:tr>
              <a:tr h="128586">
                <a:tc gridSpan="2">
                  <a:txBody>
                    <a:bodyPr/>
                    <a:lstStyle/>
                    <a:p>
                      <a:pPr algn="l" fontAlgn="ctr"/>
                      <a:r>
                        <a:rPr lang="en-GB" sz="800" b="1" i="0" u="none" strike="noStrike" dirty="0" smtClean="0">
                          <a:solidFill>
                            <a:srgbClr val="000000"/>
                          </a:solidFill>
                          <a:effectLst/>
                          <a:latin typeface="Calibri"/>
                        </a:rPr>
                        <a:t>  Hillsborough </a:t>
                      </a:r>
                      <a:endParaRPr lang="en-GB" sz="800" b="1" i="0" u="none" strike="noStrike" dirty="0">
                        <a:solidFill>
                          <a:srgbClr val="000000"/>
                        </a:solidFill>
                        <a:effectLst/>
                        <a:latin typeface="Calibri"/>
                      </a:endParaRPr>
                    </a:p>
                  </a:txBody>
                  <a:tcPr marL="5442" marR="5442" marT="5444" marB="0" anchor="ctr">
                    <a:solidFill>
                      <a:srgbClr val="FC96ED"/>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28586">
                <a:tc>
                  <a:txBody>
                    <a:bodyPr/>
                    <a:lstStyle/>
                    <a:p>
                      <a:pPr algn="l" fontAlgn="ctr"/>
                      <a:r>
                        <a:rPr lang="en-GB" sz="700" b="0" i="0" u="none" strike="noStrike" dirty="0">
                          <a:solidFill>
                            <a:srgbClr val="000000"/>
                          </a:solidFill>
                          <a:effectLst/>
                          <a:latin typeface="Calibri"/>
                        </a:rPr>
                        <a:t>Dykes Hall Medical Centre</a:t>
                      </a:r>
                    </a:p>
                  </a:txBody>
                  <a:tcPr marL="5442" marR="5442" marT="5444" marB="0" anchor="ctr"/>
                </a:tc>
                <a:tc>
                  <a:txBody>
                    <a:bodyPr/>
                    <a:lstStyle/>
                    <a:p>
                      <a:pPr algn="r" fontAlgn="ctr"/>
                      <a:r>
                        <a:rPr lang="en-GB" sz="700" b="0" i="0" u="none" strike="noStrike" dirty="0">
                          <a:solidFill>
                            <a:srgbClr val="000000"/>
                          </a:solidFill>
                          <a:effectLst/>
                          <a:latin typeface="Calibri"/>
                        </a:rPr>
                        <a:t>15</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Far Lane Medical Centre</a:t>
                      </a:r>
                    </a:p>
                  </a:txBody>
                  <a:tcPr marL="5442" marR="5442" marT="5444" marB="0" anchor="ctr"/>
                </a:tc>
                <a:tc>
                  <a:txBody>
                    <a:bodyPr/>
                    <a:lstStyle/>
                    <a:p>
                      <a:pPr algn="r" fontAlgn="ctr"/>
                      <a:r>
                        <a:rPr lang="en-GB" sz="700" b="0" i="0" u="none" strike="noStrike" dirty="0">
                          <a:solidFill>
                            <a:srgbClr val="000000"/>
                          </a:solidFill>
                          <a:effectLst/>
                          <a:latin typeface="Calibri"/>
                        </a:rPr>
                        <a:t>38</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Tramways Medical Centre (Milner)</a:t>
                      </a:r>
                    </a:p>
                  </a:txBody>
                  <a:tcPr marL="5442" marR="5442" marT="5444" marB="0" anchor="ctr"/>
                </a:tc>
                <a:tc>
                  <a:txBody>
                    <a:bodyPr/>
                    <a:lstStyle/>
                    <a:p>
                      <a:pPr algn="r" fontAlgn="ctr"/>
                      <a:r>
                        <a:rPr lang="en-GB" sz="700" b="0" i="0" u="none" strike="noStrike" dirty="0">
                          <a:solidFill>
                            <a:srgbClr val="000000"/>
                          </a:solidFill>
                          <a:effectLst/>
                          <a:latin typeface="Calibri"/>
                        </a:rPr>
                        <a:t>17</a:t>
                      </a:r>
                    </a:p>
                  </a:txBody>
                  <a:tcPr marL="5442" marR="5442" marT="5444" marB="0" anchor="ctr"/>
                </a:tc>
              </a:tr>
              <a:tr h="128586">
                <a:tc>
                  <a:txBody>
                    <a:bodyPr/>
                    <a:lstStyle/>
                    <a:p>
                      <a:pPr algn="l" fontAlgn="ctr"/>
                      <a:r>
                        <a:rPr lang="en-GB" sz="700" b="0" i="0" u="none" strike="noStrike" dirty="0">
                          <a:solidFill>
                            <a:srgbClr val="000000"/>
                          </a:solidFill>
                          <a:effectLst/>
                          <a:latin typeface="Calibri"/>
                        </a:rPr>
                        <a:t>Tramways Medical Centre (O'Connell)</a:t>
                      </a:r>
                    </a:p>
                  </a:txBody>
                  <a:tcPr marL="5442" marR="5442" marT="5444" marB="0" anchor="ctr"/>
                </a:tc>
                <a:tc>
                  <a:txBody>
                    <a:bodyPr/>
                    <a:lstStyle/>
                    <a:p>
                      <a:pPr algn="r" fontAlgn="ctr"/>
                      <a:r>
                        <a:rPr lang="en-GB" sz="700" b="0" i="0" u="none" strike="noStrike" dirty="0">
                          <a:solidFill>
                            <a:srgbClr val="000000"/>
                          </a:solidFill>
                          <a:effectLst/>
                          <a:latin typeface="Calibri"/>
                        </a:rPr>
                        <a:t>41</a:t>
                      </a:r>
                    </a:p>
                  </a:txBody>
                  <a:tcPr marL="5442" marR="5442" marT="5444" marB="0" anchor="ctr"/>
                </a:tc>
              </a:tr>
            </a:tbl>
          </a:graphicData>
        </a:graphic>
      </p:graphicFrame>
      <p:graphicFrame>
        <p:nvGraphicFramePr>
          <p:cNvPr id="2090" name="Table 2089"/>
          <p:cNvGraphicFramePr>
            <a:graphicFrameLocks noGrp="1"/>
          </p:cNvGraphicFramePr>
          <p:nvPr/>
        </p:nvGraphicFramePr>
        <p:xfrm>
          <a:off x="6467929" y="3777117"/>
          <a:ext cx="2056946" cy="2903542"/>
        </p:xfrm>
        <a:graphic>
          <a:graphicData uri="http://schemas.openxmlformats.org/drawingml/2006/table">
            <a:tbl>
              <a:tblPr firstRow="1" bandRow="1">
                <a:tableStyleId>{5C22544A-7EE6-4342-B048-85BDC9FD1C3A}</a:tableStyleId>
              </a:tblPr>
              <a:tblGrid>
                <a:gridCol w="1791717"/>
                <a:gridCol w="265229"/>
              </a:tblGrid>
              <a:tr h="185110">
                <a:tc gridSpan="2">
                  <a:txBody>
                    <a:bodyPr/>
                    <a:lstStyle/>
                    <a:p>
                      <a:r>
                        <a:rPr lang="en-GB" sz="800" dirty="0" err="1" smtClean="0">
                          <a:solidFill>
                            <a:schemeClr val="tx1"/>
                          </a:solidFill>
                        </a:rPr>
                        <a:t>Carrfield</a:t>
                      </a:r>
                      <a:r>
                        <a:rPr lang="en-GB" sz="800" baseline="0" dirty="0" smtClean="0"/>
                        <a:t> </a:t>
                      </a:r>
                      <a:endParaRPr lang="en-GB" sz="800" dirty="0"/>
                    </a:p>
                  </a:txBody>
                  <a:tcPr marL="65301" marR="65301" marT="32673" marB="32673">
                    <a:solidFill>
                      <a:schemeClr val="bg1">
                        <a:lumMod val="85000"/>
                      </a:schemeClr>
                    </a:solidFill>
                  </a:tcPr>
                </a:tc>
                <a:tc hMerge="1">
                  <a:txBody>
                    <a:bodyPr/>
                    <a:lstStyle/>
                    <a:p>
                      <a:endParaRPr lang="en-GB" sz="1000" dirty="0"/>
                    </a:p>
                  </a:txBody>
                  <a:tcPr/>
                </a:tc>
              </a:tr>
              <a:tr h="114356">
                <a:tc>
                  <a:txBody>
                    <a:bodyPr/>
                    <a:lstStyle/>
                    <a:p>
                      <a:pPr algn="l" fontAlgn="ctr"/>
                      <a:r>
                        <a:rPr lang="en-GB" sz="700" b="0" i="0" u="none" strike="noStrike" dirty="0" err="1">
                          <a:solidFill>
                            <a:srgbClr val="000000"/>
                          </a:solidFill>
                          <a:effectLst/>
                          <a:latin typeface="Calibri"/>
                        </a:rPr>
                        <a:t>Carrfield</a:t>
                      </a:r>
                      <a:r>
                        <a:rPr lang="en-GB" sz="700" b="0" i="0" u="none" strike="noStrike" dirty="0">
                          <a:solidFill>
                            <a:srgbClr val="000000"/>
                          </a:solidFill>
                          <a:effectLst/>
                          <a:latin typeface="Calibri"/>
                        </a:rPr>
                        <a:t> Medical Centre</a:t>
                      </a:r>
                    </a:p>
                  </a:txBody>
                  <a:tcPr marL="5441" marR="5441" marT="5446" marB="0" anchor="ctr"/>
                </a:tc>
                <a:tc>
                  <a:txBody>
                    <a:bodyPr/>
                    <a:lstStyle/>
                    <a:p>
                      <a:pPr algn="r" fontAlgn="ctr"/>
                      <a:r>
                        <a:rPr lang="en-GB" sz="700" b="0" i="0" u="none" strike="noStrike">
                          <a:solidFill>
                            <a:srgbClr val="000000"/>
                          </a:solidFill>
                          <a:effectLst/>
                          <a:latin typeface="Calibri"/>
                        </a:rPr>
                        <a:t>73</a:t>
                      </a:r>
                    </a:p>
                  </a:txBody>
                  <a:tcPr marL="5441" marR="5441" marT="5446" marB="0" anchor="ctr"/>
                </a:tc>
              </a:tr>
              <a:tr h="114356">
                <a:tc>
                  <a:txBody>
                    <a:bodyPr/>
                    <a:lstStyle/>
                    <a:p>
                      <a:pPr algn="l" fontAlgn="ctr"/>
                      <a:r>
                        <a:rPr lang="en-GB" sz="700" b="0" i="0" u="none" strike="noStrike">
                          <a:solidFill>
                            <a:srgbClr val="000000"/>
                          </a:solidFill>
                          <a:effectLst/>
                          <a:latin typeface="Calibri"/>
                        </a:rPr>
                        <a:t>Gleadless Medical Centre</a:t>
                      </a:r>
                    </a:p>
                  </a:txBody>
                  <a:tcPr marL="5441" marR="5441" marT="5446" marB="0" anchor="ctr"/>
                </a:tc>
                <a:tc>
                  <a:txBody>
                    <a:bodyPr/>
                    <a:lstStyle/>
                    <a:p>
                      <a:pPr algn="r" fontAlgn="ctr"/>
                      <a:r>
                        <a:rPr lang="en-GB" sz="700" b="0" i="0" u="none" strike="noStrike">
                          <a:solidFill>
                            <a:srgbClr val="000000"/>
                          </a:solidFill>
                          <a:effectLst/>
                          <a:latin typeface="Calibri"/>
                        </a:rPr>
                        <a:t>40</a:t>
                      </a:r>
                    </a:p>
                  </a:txBody>
                  <a:tcPr marL="5441" marR="5441" marT="5446" marB="0" anchor="ctr"/>
                </a:tc>
              </a:tr>
              <a:tr h="114356">
                <a:tc>
                  <a:txBody>
                    <a:bodyPr/>
                    <a:lstStyle/>
                    <a:p>
                      <a:pPr algn="l" fontAlgn="ctr"/>
                      <a:r>
                        <a:rPr lang="en-GB" sz="700" b="0" i="0" u="none" strike="noStrike">
                          <a:solidFill>
                            <a:srgbClr val="000000"/>
                          </a:solidFill>
                          <a:effectLst/>
                          <a:latin typeface="Calibri"/>
                        </a:rPr>
                        <a:t>Heeley Green Surgery</a:t>
                      </a:r>
                    </a:p>
                  </a:txBody>
                  <a:tcPr marL="5441" marR="5441" marT="5446" marB="0" anchor="ctr"/>
                </a:tc>
                <a:tc>
                  <a:txBody>
                    <a:bodyPr/>
                    <a:lstStyle/>
                    <a:p>
                      <a:pPr algn="r" fontAlgn="ctr"/>
                      <a:r>
                        <a:rPr lang="en-GB" sz="700" b="0" i="0" u="none" strike="noStrike">
                          <a:solidFill>
                            <a:srgbClr val="000000"/>
                          </a:solidFill>
                          <a:effectLst/>
                          <a:latin typeface="Calibri"/>
                        </a:rPr>
                        <a:t>80</a:t>
                      </a:r>
                    </a:p>
                  </a:txBody>
                  <a:tcPr marL="5441" marR="5441" marT="5446" marB="0" anchor="ctr"/>
                </a:tc>
              </a:tr>
              <a:tr h="114356">
                <a:tc>
                  <a:txBody>
                    <a:bodyPr/>
                    <a:lstStyle/>
                    <a:p>
                      <a:pPr algn="l" fontAlgn="ctr"/>
                      <a:r>
                        <a:rPr lang="en-GB" sz="700" b="0" i="0" u="none" strike="noStrike">
                          <a:solidFill>
                            <a:srgbClr val="000000"/>
                          </a:solidFill>
                          <a:effectLst/>
                          <a:latin typeface="Calibri"/>
                        </a:rPr>
                        <a:t>Sharrow Lane Medical Centre</a:t>
                      </a:r>
                    </a:p>
                  </a:txBody>
                  <a:tcPr marL="5441" marR="5441" marT="5446" marB="0" anchor="ctr"/>
                </a:tc>
                <a:tc>
                  <a:txBody>
                    <a:bodyPr/>
                    <a:lstStyle/>
                    <a:p>
                      <a:pPr algn="r" fontAlgn="ctr"/>
                      <a:r>
                        <a:rPr lang="en-GB" sz="700" b="0" i="0" u="none" strike="noStrike">
                          <a:solidFill>
                            <a:srgbClr val="000000"/>
                          </a:solidFill>
                          <a:effectLst/>
                          <a:latin typeface="Calibri"/>
                        </a:rPr>
                        <a:t>3</a:t>
                      </a:r>
                    </a:p>
                  </a:txBody>
                  <a:tcPr marL="5441" marR="5441" marT="5446" marB="0" anchor="ctr"/>
                </a:tc>
              </a:tr>
              <a:tr h="114356">
                <a:tc>
                  <a:txBody>
                    <a:bodyPr/>
                    <a:lstStyle/>
                    <a:p>
                      <a:pPr algn="l" fontAlgn="ctr"/>
                      <a:r>
                        <a:rPr lang="en-GB" sz="700" b="0" i="0" u="none" strike="noStrike">
                          <a:solidFill>
                            <a:srgbClr val="000000"/>
                          </a:solidFill>
                          <a:effectLst/>
                          <a:latin typeface="Calibri"/>
                        </a:rPr>
                        <a:t>The Mathews Practice</a:t>
                      </a:r>
                    </a:p>
                  </a:txBody>
                  <a:tcPr marL="5441" marR="5441" marT="5446" marB="0" anchor="ctr"/>
                </a:tc>
                <a:tc>
                  <a:txBody>
                    <a:bodyPr/>
                    <a:lstStyle/>
                    <a:p>
                      <a:pPr algn="r" fontAlgn="ctr"/>
                      <a:r>
                        <a:rPr lang="en-GB" sz="700" b="0" i="0" u="none" strike="noStrike">
                          <a:solidFill>
                            <a:srgbClr val="000000"/>
                          </a:solidFill>
                          <a:effectLst/>
                          <a:latin typeface="Calibri"/>
                        </a:rPr>
                        <a:t>22</a:t>
                      </a:r>
                    </a:p>
                  </a:txBody>
                  <a:tcPr marL="5441" marR="5441" marT="5446" marB="0" anchor="ctr"/>
                </a:tc>
              </a:tr>
              <a:tr h="125210">
                <a:tc gridSpan="2">
                  <a:txBody>
                    <a:bodyPr/>
                    <a:lstStyle/>
                    <a:p>
                      <a:pPr algn="l" fontAlgn="ctr"/>
                      <a:r>
                        <a:rPr lang="en-GB" sz="800" b="1" i="0" u="none" strike="noStrike" dirty="0" smtClean="0">
                          <a:solidFill>
                            <a:srgbClr val="000000"/>
                          </a:solidFill>
                          <a:effectLst/>
                          <a:latin typeface="Calibri"/>
                        </a:rPr>
                        <a:t>  Peak</a:t>
                      </a:r>
                      <a:r>
                        <a:rPr lang="en-GB" sz="800" b="1" i="0" u="none" strike="noStrike" baseline="0" dirty="0" smtClean="0">
                          <a:solidFill>
                            <a:srgbClr val="000000"/>
                          </a:solidFill>
                          <a:effectLst/>
                          <a:latin typeface="Calibri"/>
                        </a:rPr>
                        <a:t> Edge </a:t>
                      </a:r>
                      <a:endParaRPr lang="en-GB" sz="800" b="1" i="0" u="none" strike="noStrike" dirty="0">
                        <a:solidFill>
                          <a:srgbClr val="000000"/>
                        </a:solidFill>
                        <a:effectLst/>
                        <a:latin typeface="Calibri"/>
                      </a:endParaRPr>
                    </a:p>
                  </a:txBody>
                  <a:tcPr marL="5441" marR="5441" marT="5446" marB="0" anchor="ctr">
                    <a:solidFill>
                      <a:srgbClr val="C2A2FC"/>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14356">
                <a:tc>
                  <a:txBody>
                    <a:bodyPr/>
                    <a:lstStyle/>
                    <a:p>
                      <a:pPr algn="l" fontAlgn="ctr"/>
                      <a:r>
                        <a:rPr lang="en-GB" sz="700" b="0" i="0" u="none" strike="noStrike" dirty="0" smtClean="0">
                          <a:solidFill>
                            <a:srgbClr val="000000"/>
                          </a:solidFill>
                          <a:effectLst/>
                          <a:latin typeface="Calibri"/>
                        </a:rPr>
                        <a:t>Abbey Lane Surgery</a:t>
                      </a:r>
                      <a:endParaRPr lang="en-GB" sz="700" b="0" i="0" u="none" strike="noStrike" dirty="0">
                        <a:solidFill>
                          <a:srgbClr val="000000"/>
                        </a:solidFill>
                        <a:effectLst/>
                        <a:latin typeface="Calibri"/>
                      </a:endParaRPr>
                    </a:p>
                  </a:txBody>
                  <a:tcPr marL="5441" marR="5441" marT="5446" marB="0" anchor="ctr"/>
                </a:tc>
                <a:tc>
                  <a:txBody>
                    <a:bodyPr/>
                    <a:lstStyle/>
                    <a:p>
                      <a:pPr algn="r" fontAlgn="ctr"/>
                      <a:r>
                        <a:rPr lang="en-GB" sz="700" b="0" i="0" u="none" strike="noStrike" dirty="0" smtClean="0">
                          <a:solidFill>
                            <a:srgbClr val="000000"/>
                          </a:solidFill>
                          <a:effectLst/>
                          <a:latin typeface="Calibri"/>
                        </a:rPr>
                        <a:t>14</a:t>
                      </a:r>
                      <a:endParaRPr lang="en-GB" sz="700" b="0" i="0" u="none" strike="noStrike" dirty="0">
                        <a:solidFill>
                          <a:srgbClr val="000000"/>
                        </a:solidFill>
                        <a:effectLst/>
                        <a:latin typeface="Calibri"/>
                      </a:endParaRPr>
                    </a:p>
                  </a:txBody>
                  <a:tcPr marL="5441" marR="5441" marT="5446" marB="0" anchor="ctr"/>
                </a:tc>
              </a:tr>
              <a:tr h="114356">
                <a:tc>
                  <a:txBody>
                    <a:bodyPr/>
                    <a:lstStyle/>
                    <a:p>
                      <a:pPr algn="l" fontAlgn="ctr"/>
                      <a:r>
                        <a:rPr lang="en-GB" sz="700" b="0" i="0" u="none" strike="noStrike" dirty="0">
                          <a:solidFill>
                            <a:srgbClr val="000000"/>
                          </a:solidFill>
                          <a:effectLst/>
                          <a:latin typeface="Calibri"/>
                        </a:rPr>
                        <a:t>Avenue Medical Practice</a:t>
                      </a:r>
                    </a:p>
                  </a:txBody>
                  <a:tcPr marL="5441" marR="5441" marT="5446" marB="0" anchor="ctr"/>
                </a:tc>
                <a:tc>
                  <a:txBody>
                    <a:bodyPr/>
                    <a:lstStyle/>
                    <a:p>
                      <a:pPr algn="r" fontAlgn="ctr"/>
                      <a:r>
                        <a:rPr lang="en-GB" sz="700" b="0" i="0" u="none" strike="noStrike">
                          <a:solidFill>
                            <a:srgbClr val="000000"/>
                          </a:solidFill>
                          <a:effectLst/>
                          <a:latin typeface="Calibri"/>
                        </a:rPr>
                        <a:t>35</a:t>
                      </a:r>
                    </a:p>
                  </a:txBody>
                  <a:tcPr marL="5441" marR="5441" marT="5446" marB="0" anchor="ctr"/>
                </a:tc>
              </a:tr>
              <a:tr h="161414">
                <a:tc>
                  <a:txBody>
                    <a:bodyPr/>
                    <a:lstStyle/>
                    <a:p>
                      <a:pPr algn="l" fontAlgn="ctr"/>
                      <a:r>
                        <a:rPr lang="en-GB" sz="700" b="0" i="0" u="none" strike="noStrike">
                          <a:solidFill>
                            <a:srgbClr val="000000"/>
                          </a:solidFill>
                          <a:effectLst/>
                          <a:latin typeface="Calibri"/>
                        </a:rPr>
                        <a:t>Baslow Road And Shoreham Street Surgeries</a:t>
                      </a:r>
                    </a:p>
                  </a:txBody>
                  <a:tcPr marL="5441" marR="5441" marT="5446" marB="0" anchor="ctr"/>
                </a:tc>
                <a:tc>
                  <a:txBody>
                    <a:bodyPr/>
                    <a:lstStyle/>
                    <a:p>
                      <a:pPr algn="r" fontAlgn="ctr"/>
                      <a:r>
                        <a:rPr lang="en-GB" sz="700" b="0" i="0" u="none" strike="noStrike">
                          <a:solidFill>
                            <a:srgbClr val="000000"/>
                          </a:solidFill>
                          <a:effectLst/>
                          <a:latin typeface="Calibri"/>
                        </a:rPr>
                        <a:t>23</a:t>
                      </a:r>
                    </a:p>
                  </a:txBody>
                  <a:tcPr marL="5441" marR="5441" marT="5446" marB="0" anchor="ctr"/>
                </a:tc>
              </a:tr>
              <a:tr h="114356">
                <a:tc>
                  <a:txBody>
                    <a:bodyPr/>
                    <a:lstStyle/>
                    <a:p>
                      <a:pPr algn="l" fontAlgn="ctr"/>
                      <a:r>
                        <a:rPr lang="en-GB" sz="700" b="0" i="0" u="none" strike="noStrike" dirty="0">
                          <a:solidFill>
                            <a:srgbClr val="000000"/>
                          </a:solidFill>
                          <a:effectLst/>
                          <a:latin typeface="Calibri"/>
                        </a:rPr>
                        <a:t>The </a:t>
                      </a:r>
                      <a:r>
                        <a:rPr lang="en-GB" sz="700" b="0" i="0" u="none" strike="noStrike" dirty="0" err="1" smtClean="0">
                          <a:solidFill>
                            <a:srgbClr val="000000"/>
                          </a:solidFill>
                          <a:effectLst/>
                          <a:latin typeface="Calibri"/>
                        </a:rPr>
                        <a:t>Meadowgreen</a:t>
                      </a:r>
                      <a:r>
                        <a:rPr lang="en-GB" sz="700" b="0" i="0" u="none" strike="noStrike" dirty="0" smtClean="0">
                          <a:solidFill>
                            <a:srgbClr val="000000"/>
                          </a:solidFill>
                          <a:effectLst/>
                          <a:latin typeface="Calibri"/>
                        </a:rPr>
                        <a:t> </a:t>
                      </a:r>
                      <a:r>
                        <a:rPr lang="en-GB" sz="700" b="0" i="0" u="none" strike="noStrike" dirty="0">
                          <a:solidFill>
                            <a:srgbClr val="000000"/>
                          </a:solidFill>
                          <a:effectLst/>
                          <a:latin typeface="Calibri"/>
                        </a:rPr>
                        <a:t>Group Practice</a:t>
                      </a:r>
                    </a:p>
                  </a:txBody>
                  <a:tcPr marL="5441" marR="5441" marT="5446" marB="0" anchor="ctr"/>
                </a:tc>
                <a:tc>
                  <a:txBody>
                    <a:bodyPr/>
                    <a:lstStyle/>
                    <a:p>
                      <a:pPr algn="r" fontAlgn="ctr"/>
                      <a:r>
                        <a:rPr lang="en-GB" sz="700" b="0" i="0" u="none" strike="noStrike">
                          <a:solidFill>
                            <a:srgbClr val="000000"/>
                          </a:solidFill>
                          <a:effectLst/>
                          <a:latin typeface="Calibri"/>
                        </a:rPr>
                        <a:t>43</a:t>
                      </a:r>
                    </a:p>
                  </a:txBody>
                  <a:tcPr marL="5441" marR="5441" marT="5446" marB="0" anchor="ctr"/>
                </a:tc>
              </a:tr>
              <a:tr h="114356">
                <a:tc>
                  <a:txBody>
                    <a:bodyPr/>
                    <a:lstStyle/>
                    <a:p>
                      <a:pPr algn="l" fontAlgn="ctr"/>
                      <a:r>
                        <a:rPr lang="en-GB" sz="700" b="0" i="0" u="none" strike="noStrike">
                          <a:solidFill>
                            <a:srgbClr val="000000"/>
                          </a:solidFill>
                          <a:effectLst/>
                          <a:latin typeface="Calibri"/>
                        </a:rPr>
                        <a:t>Totley Rise Medical Centre</a:t>
                      </a:r>
                    </a:p>
                  </a:txBody>
                  <a:tcPr marL="5441" marR="5441" marT="5446" marB="0" anchor="ctr"/>
                </a:tc>
                <a:tc>
                  <a:txBody>
                    <a:bodyPr/>
                    <a:lstStyle/>
                    <a:p>
                      <a:pPr algn="r" fontAlgn="ctr"/>
                      <a:r>
                        <a:rPr lang="en-GB" sz="700" b="0" i="0" u="none" strike="noStrike">
                          <a:solidFill>
                            <a:srgbClr val="000000"/>
                          </a:solidFill>
                          <a:effectLst/>
                          <a:latin typeface="Calibri"/>
                        </a:rPr>
                        <a:t>84</a:t>
                      </a:r>
                    </a:p>
                  </a:txBody>
                  <a:tcPr marL="5441" marR="5441" marT="5446" marB="0" anchor="ctr"/>
                </a:tc>
              </a:tr>
              <a:tr h="125210">
                <a:tc gridSpan="2">
                  <a:txBody>
                    <a:bodyPr/>
                    <a:lstStyle/>
                    <a:p>
                      <a:pPr algn="l" fontAlgn="ctr"/>
                      <a:r>
                        <a:rPr lang="en-GB" sz="800" b="1" i="0" u="none" strike="noStrike" dirty="0" smtClean="0">
                          <a:solidFill>
                            <a:srgbClr val="000000"/>
                          </a:solidFill>
                          <a:effectLst/>
                          <a:latin typeface="Calibri"/>
                        </a:rPr>
                        <a:t>  City Centre Practices</a:t>
                      </a:r>
                      <a:r>
                        <a:rPr lang="en-GB" sz="800" b="1" i="0" u="none" strike="noStrike" baseline="0" dirty="0" smtClean="0">
                          <a:solidFill>
                            <a:srgbClr val="000000"/>
                          </a:solidFill>
                          <a:effectLst/>
                          <a:latin typeface="Calibri"/>
                        </a:rPr>
                        <a:t> </a:t>
                      </a:r>
                      <a:endParaRPr lang="en-GB" sz="800" b="1" i="0" u="none" strike="noStrike" dirty="0">
                        <a:solidFill>
                          <a:srgbClr val="000000"/>
                        </a:solidFill>
                        <a:effectLst/>
                        <a:latin typeface="Calibri"/>
                      </a:endParaRPr>
                    </a:p>
                  </a:txBody>
                  <a:tcPr marL="5441" marR="5441" marT="5446" marB="0" anchor="ctr">
                    <a:solidFill>
                      <a:schemeClr val="accent6">
                        <a:lumMod val="60000"/>
                        <a:lumOff val="40000"/>
                      </a:schemeClr>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14356">
                <a:tc>
                  <a:txBody>
                    <a:bodyPr/>
                    <a:lstStyle/>
                    <a:p>
                      <a:pPr algn="l" fontAlgn="ctr"/>
                      <a:r>
                        <a:rPr lang="en-GB" sz="700" b="0" i="0" u="none" strike="noStrike" dirty="0">
                          <a:solidFill>
                            <a:srgbClr val="000000"/>
                          </a:solidFill>
                          <a:effectLst/>
                          <a:latin typeface="Calibri"/>
                        </a:rPr>
                        <a:t>Crookes Valley Medical Centre</a:t>
                      </a:r>
                    </a:p>
                  </a:txBody>
                  <a:tcPr marL="5441" marR="5441" marT="5446" marB="0" anchor="ctr"/>
                </a:tc>
                <a:tc>
                  <a:txBody>
                    <a:bodyPr/>
                    <a:lstStyle/>
                    <a:p>
                      <a:pPr algn="r" fontAlgn="ctr"/>
                      <a:r>
                        <a:rPr lang="en-GB" sz="700" b="0" i="0" u="none" strike="noStrike">
                          <a:solidFill>
                            <a:srgbClr val="000000"/>
                          </a:solidFill>
                          <a:effectLst/>
                          <a:latin typeface="Calibri"/>
                        </a:rPr>
                        <a:t>5</a:t>
                      </a:r>
                    </a:p>
                  </a:txBody>
                  <a:tcPr marL="5441" marR="5441" marT="5446" marB="0" anchor="ctr"/>
                </a:tc>
              </a:tr>
              <a:tr h="114356">
                <a:tc>
                  <a:txBody>
                    <a:bodyPr/>
                    <a:lstStyle/>
                    <a:p>
                      <a:pPr algn="l" fontAlgn="ctr"/>
                      <a:r>
                        <a:rPr lang="en-GB" sz="700" b="0" i="0" u="none" strike="noStrike">
                          <a:solidFill>
                            <a:srgbClr val="000000"/>
                          </a:solidFill>
                          <a:effectLst/>
                          <a:latin typeface="Calibri"/>
                        </a:rPr>
                        <a:t>Devonshire Green Medical Centre</a:t>
                      </a:r>
                    </a:p>
                  </a:txBody>
                  <a:tcPr marL="5441" marR="5441" marT="5446" marB="0" anchor="ctr"/>
                </a:tc>
                <a:tc>
                  <a:txBody>
                    <a:bodyPr/>
                    <a:lstStyle/>
                    <a:p>
                      <a:pPr algn="r" fontAlgn="ctr"/>
                      <a:r>
                        <a:rPr lang="en-GB" sz="700" b="0" i="0" u="none" strike="noStrike">
                          <a:solidFill>
                            <a:srgbClr val="000000"/>
                          </a:solidFill>
                          <a:effectLst/>
                          <a:latin typeface="Calibri"/>
                        </a:rPr>
                        <a:t>78</a:t>
                      </a:r>
                    </a:p>
                  </a:txBody>
                  <a:tcPr marL="5441" marR="5441" marT="5446" marB="0" anchor="ctr"/>
                </a:tc>
              </a:tr>
              <a:tr h="114356">
                <a:tc>
                  <a:txBody>
                    <a:bodyPr/>
                    <a:lstStyle/>
                    <a:p>
                      <a:pPr algn="l" fontAlgn="ctr"/>
                      <a:r>
                        <a:rPr lang="en-GB" sz="700" b="0" i="0" u="none" strike="noStrike">
                          <a:solidFill>
                            <a:srgbClr val="000000"/>
                          </a:solidFill>
                          <a:effectLst/>
                          <a:latin typeface="Calibri"/>
                        </a:rPr>
                        <a:t>Harold Street Medical Centre</a:t>
                      </a:r>
                    </a:p>
                  </a:txBody>
                  <a:tcPr marL="5441" marR="5441" marT="5446" marB="0" anchor="ctr"/>
                </a:tc>
                <a:tc>
                  <a:txBody>
                    <a:bodyPr/>
                    <a:lstStyle/>
                    <a:p>
                      <a:pPr algn="r" fontAlgn="ctr"/>
                      <a:r>
                        <a:rPr lang="en-GB" sz="700" b="0" i="0" u="none" strike="noStrike">
                          <a:solidFill>
                            <a:srgbClr val="000000"/>
                          </a:solidFill>
                          <a:effectLst/>
                          <a:latin typeface="Calibri"/>
                        </a:rPr>
                        <a:t>4</a:t>
                      </a:r>
                    </a:p>
                  </a:txBody>
                  <a:tcPr marL="5441" marR="5441" marT="5446" marB="0" anchor="ctr"/>
                </a:tc>
              </a:tr>
              <a:tr h="114356">
                <a:tc>
                  <a:txBody>
                    <a:bodyPr/>
                    <a:lstStyle/>
                    <a:p>
                      <a:pPr algn="l" fontAlgn="ctr"/>
                      <a:r>
                        <a:rPr lang="en-GB" sz="700" b="0" i="0" u="none" strike="noStrike">
                          <a:solidFill>
                            <a:srgbClr val="000000"/>
                          </a:solidFill>
                          <a:effectLst/>
                          <a:latin typeface="Calibri"/>
                        </a:rPr>
                        <a:t>Porter Brook Medical Centre</a:t>
                      </a:r>
                    </a:p>
                  </a:txBody>
                  <a:tcPr marL="5441" marR="5441" marT="5446" marB="0" anchor="ctr"/>
                </a:tc>
                <a:tc>
                  <a:txBody>
                    <a:bodyPr/>
                    <a:lstStyle/>
                    <a:p>
                      <a:pPr algn="r" fontAlgn="ctr"/>
                      <a:r>
                        <a:rPr lang="en-GB" sz="700" b="0" i="0" u="none" strike="noStrike">
                          <a:solidFill>
                            <a:srgbClr val="000000"/>
                          </a:solidFill>
                          <a:effectLst/>
                          <a:latin typeface="Calibri"/>
                        </a:rPr>
                        <a:t>57</a:t>
                      </a:r>
                    </a:p>
                  </a:txBody>
                  <a:tcPr marL="5441" marR="5441" marT="5446" marB="0" anchor="ctr"/>
                </a:tc>
              </a:tr>
              <a:tr h="114356">
                <a:tc>
                  <a:txBody>
                    <a:bodyPr/>
                    <a:lstStyle/>
                    <a:p>
                      <a:pPr algn="l" fontAlgn="ctr"/>
                      <a:r>
                        <a:rPr lang="en-GB" sz="700" b="0" i="0" u="none" strike="noStrike" dirty="0" err="1">
                          <a:solidFill>
                            <a:srgbClr val="000000"/>
                          </a:solidFill>
                          <a:effectLst/>
                          <a:latin typeface="Calibri"/>
                        </a:rPr>
                        <a:t>Upperthorpe</a:t>
                      </a:r>
                      <a:r>
                        <a:rPr lang="en-GB" sz="700" b="0" i="0" u="none" strike="noStrike" dirty="0">
                          <a:solidFill>
                            <a:srgbClr val="000000"/>
                          </a:solidFill>
                          <a:effectLst/>
                          <a:latin typeface="Calibri"/>
                        </a:rPr>
                        <a:t> Medical Centre</a:t>
                      </a:r>
                    </a:p>
                  </a:txBody>
                  <a:tcPr marL="5441" marR="5441" marT="5446" marB="0" anchor="ctr"/>
                </a:tc>
                <a:tc>
                  <a:txBody>
                    <a:bodyPr/>
                    <a:lstStyle/>
                    <a:p>
                      <a:pPr algn="r" fontAlgn="ctr"/>
                      <a:r>
                        <a:rPr lang="en-GB" sz="700" b="0" i="0" u="none" strike="noStrike">
                          <a:solidFill>
                            <a:srgbClr val="000000"/>
                          </a:solidFill>
                          <a:effectLst/>
                          <a:latin typeface="Calibri"/>
                        </a:rPr>
                        <a:t>30</a:t>
                      </a:r>
                    </a:p>
                  </a:txBody>
                  <a:tcPr marL="5441" marR="5441" marT="5446" marB="0" anchor="ctr"/>
                </a:tc>
              </a:tr>
              <a:tr h="114356">
                <a:tc>
                  <a:txBody>
                    <a:bodyPr/>
                    <a:lstStyle/>
                    <a:p>
                      <a:pPr algn="l" fontAlgn="ctr"/>
                      <a:r>
                        <a:rPr lang="en-GB" sz="700" b="0" i="0" u="none" strike="noStrike" dirty="0" smtClean="0">
                          <a:solidFill>
                            <a:srgbClr val="000000"/>
                          </a:solidFill>
                          <a:effectLst/>
                          <a:latin typeface="Calibri"/>
                        </a:rPr>
                        <a:t>Clover City Practice</a:t>
                      </a:r>
                      <a:endParaRPr lang="en-GB" sz="700" b="0" i="0" u="none" strike="noStrike" dirty="0">
                        <a:solidFill>
                          <a:srgbClr val="000000"/>
                        </a:solidFill>
                        <a:effectLst/>
                        <a:latin typeface="Calibri"/>
                      </a:endParaRPr>
                    </a:p>
                  </a:txBody>
                  <a:tcPr marL="5441" marR="5441" marT="5446" marB="0" anchor="ctr"/>
                </a:tc>
                <a:tc>
                  <a:txBody>
                    <a:bodyPr/>
                    <a:lstStyle/>
                    <a:p>
                      <a:pPr algn="r" fontAlgn="ctr"/>
                      <a:r>
                        <a:rPr lang="en-GB" sz="700" b="0" i="0" u="none" strike="noStrike" dirty="0" smtClean="0">
                          <a:solidFill>
                            <a:srgbClr val="000000"/>
                          </a:solidFill>
                          <a:effectLst/>
                          <a:latin typeface="Calibri"/>
                        </a:rPr>
                        <a:t>54</a:t>
                      </a:r>
                      <a:endParaRPr lang="en-GB" sz="700" b="0" i="0" u="none" strike="noStrike" dirty="0">
                        <a:solidFill>
                          <a:srgbClr val="000000"/>
                        </a:solidFill>
                        <a:effectLst/>
                        <a:latin typeface="Calibri"/>
                      </a:endParaRPr>
                    </a:p>
                  </a:txBody>
                  <a:tcPr marL="5441" marR="5441" marT="5446" marB="0" anchor="ctr"/>
                </a:tc>
              </a:tr>
              <a:tr h="125221">
                <a:tc gridSpan="2">
                  <a:txBody>
                    <a:bodyPr/>
                    <a:lstStyle/>
                    <a:p>
                      <a:pPr algn="l" fontAlgn="ctr"/>
                      <a:r>
                        <a:rPr lang="en-GB" sz="800" b="1" i="0" u="none" strike="noStrike" dirty="0" smtClean="0">
                          <a:solidFill>
                            <a:srgbClr val="000000"/>
                          </a:solidFill>
                          <a:effectLst/>
                          <a:latin typeface="Calibri"/>
                        </a:rPr>
                        <a:t>  SSHG</a:t>
                      </a:r>
                      <a:endParaRPr lang="en-GB" sz="800" b="1" i="0" u="none" strike="noStrike" dirty="0">
                        <a:solidFill>
                          <a:srgbClr val="000000"/>
                        </a:solidFill>
                        <a:effectLst/>
                        <a:latin typeface="Calibri"/>
                      </a:endParaRPr>
                    </a:p>
                  </a:txBody>
                  <a:tcPr marL="5441" marR="5441" marT="5446" marB="0" anchor="ctr">
                    <a:solidFill>
                      <a:srgbClr val="A6FCC9"/>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14356">
                <a:tc>
                  <a:txBody>
                    <a:bodyPr/>
                    <a:lstStyle/>
                    <a:p>
                      <a:pPr algn="l" fontAlgn="ctr"/>
                      <a:r>
                        <a:rPr lang="en-GB" sz="700" b="0" i="0" u="none" strike="noStrike" dirty="0" err="1">
                          <a:solidFill>
                            <a:srgbClr val="000000"/>
                          </a:solidFill>
                          <a:effectLst/>
                          <a:latin typeface="Calibri"/>
                        </a:rPr>
                        <a:t>Carterknowle</a:t>
                      </a:r>
                      <a:r>
                        <a:rPr lang="en-GB" sz="700" b="0" i="0" u="none" strike="noStrike" dirty="0">
                          <a:solidFill>
                            <a:srgbClr val="000000"/>
                          </a:solidFill>
                          <a:effectLst/>
                          <a:latin typeface="Calibri"/>
                        </a:rPr>
                        <a:t> And Dore Medical Practice</a:t>
                      </a:r>
                    </a:p>
                  </a:txBody>
                  <a:tcPr marL="5441" marR="5441" marT="5446" marB="0" anchor="ctr"/>
                </a:tc>
                <a:tc>
                  <a:txBody>
                    <a:bodyPr/>
                    <a:lstStyle/>
                    <a:p>
                      <a:pPr algn="r" fontAlgn="ctr"/>
                      <a:r>
                        <a:rPr lang="en-GB" sz="700" b="0" i="0" u="none" strike="noStrike">
                          <a:solidFill>
                            <a:srgbClr val="000000"/>
                          </a:solidFill>
                          <a:effectLst/>
                          <a:latin typeface="Calibri"/>
                        </a:rPr>
                        <a:t>42</a:t>
                      </a:r>
                    </a:p>
                  </a:txBody>
                  <a:tcPr marL="5441" marR="5441" marT="5446" marB="0" anchor="ctr"/>
                </a:tc>
              </a:tr>
              <a:tr h="114356">
                <a:tc>
                  <a:txBody>
                    <a:bodyPr/>
                    <a:lstStyle/>
                    <a:p>
                      <a:pPr algn="l" fontAlgn="ctr"/>
                      <a:r>
                        <a:rPr lang="en-GB" sz="700" b="0" i="0" u="none" strike="noStrike">
                          <a:solidFill>
                            <a:srgbClr val="000000"/>
                          </a:solidFill>
                          <a:effectLst/>
                          <a:latin typeface="Calibri"/>
                        </a:rPr>
                        <a:t>Sloan Medical Centre</a:t>
                      </a:r>
                    </a:p>
                  </a:txBody>
                  <a:tcPr marL="5441" marR="5441" marT="5446" marB="0" anchor="ctr"/>
                </a:tc>
                <a:tc>
                  <a:txBody>
                    <a:bodyPr/>
                    <a:lstStyle/>
                    <a:p>
                      <a:pPr algn="r" fontAlgn="ctr"/>
                      <a:r>
                        <a:rPr lang="en-GB" sz="700" b="0" i="0" u="none" strike="noStrike">
                          <a:solidFill>
                            <a:srgbClr val="000000"/>
                          </a:solidFill>
                          <a:effectLst/>
                          <a:latin typeface="Calibri"/>
                        </a:rPr>
                        <a:t>33</a:t>
                      </a:r>
                    </a:p>
                  </a:txBody>
                  <a:tcPr marL="5441" marR="5441" marT="5446" marB="0" anchor="ctr"/>
                </a:tc>
              </a:tr>
              <a:tr h="114356">
                <a:tc>
                  <a:txBody>
                    <a:bodyPr/>
                    <a:lstStyle/>
                    <a:p>
                      <a:pPr algn="l" fontAlgn="ctr"/>
                      <a:r>
                        <a:rPr lang="en-GB" sz="700" b="0" i="0" u="none" strike="noStrike">
                          <a:solidFill>
                            <a:srgbClr val="000000"/>
                          </a:solidFill>
                          <a:effectLst/>
                          <a:latin typeface="Calibri"/>
                        </a:rPr>
                        <a:t>Veritas Health Centre</a:t>
                      </a:r>
                    </a:p>
                  </a:txBody>
                  <a:tcPr marL="5441" marR="5441" marT="5446" marB="0" anchor="ctr"/>
                </a:tc>
                <a:tc>
                  <a:txBody>
                    <a:bodyPr/>
                    <a:lstStyle/>
                    <a:p>
                      <a:pPr algn="r" fontAlgn="ctr"/>
                      <a:r>
                        <a:rPr lang="en-GB" sz="700" b="0" i="0" u="none" strike="noStrike">
                          <a:solidFill>
                            <a:srgbClr val="000000"/>
                          </a:solidFill>
                          <a:effectLst/>
                          <a:latin typeface="Calibri"/>
                        </a:rPr>
                        <a:t>47</a:t>
                      </a:r>
                    </a:p>
                  </a:txBody>
                  <a:tcPr marL="5441" marR="5441" marT="5446" marB="0" anchor="ctr"/>
                </a:tc>
              </a:tr>
              <a:tr h="114356">
                <a:tc>
                  <a:txBody>
                    <a:bodyPr/>
                    <a:lstStyle/>
                    <a:p>
                      <a:pPr algn="l" fontAlgn="ctr"/>
                      <a:r>
                        <a:rPr lang="en-GB" sz="700" b="0" i="0" u="none" strike="noStrike" dirty="0" err="1">
                          <a:solidFill>
                            <a:srgbClr val="000000"/>
                          </a:solidFill>
                          <a:effectLst/>
                          <a:latin typeface="Calibri"/>
                        </a:rPr>
                        <a:t>Woodseats</a:t>
                      </a:r>
                      <a:r>
                        <a:rPr lang="en-GB" sz="700" b="0" i="0" u="none" strike="noStrike" dirty="0">
                          <a:solidFill>
                            <a:srgbClr val="000000"/>
                          </a:solidFill>
                          <a:effectLst/>
                          <a:latin typeface="Calibri"/>
                        </a:rPr>
                        <a:t> Medical Centre</a:t>
                      </a:r>
                    </a:p>
                  </a:txBody>
                  <a:tcPr marL="5441" marR="5441" marT="5446" marB="0" anchor="ctr"/>
                </a:tc>
                <a:tc>
                  <a:txBody>
                    <a:bodyPr/>
                    <a:lstStyle/>
                    <a:p>
                      <a:pPr algn="r" fontAlgn="ctr"/>
                      <a:r>
                        <a:rPr lang="en-GB" sz="700" b="0" i="0" u="none" strike="noStrike" dirty="0">
                          <a:solidFill>
                            <a:srgbClr val="000000"/>
                          </a:solidFill>
                          <a:effectLst/>
                          <a:latin typeface="Calibri"/>
                        </a:rPr>
                        <a:t>19</a:t>
                      </a:r>
                    </a:p>
                  </a:txBody>
                  <a:tcPr marL="5441" marR="5441" marT="5446" marB="0" anchor="ctr"/>
                </a:tc>
              </a:tr>
            </a:tbl>
          </a:graphicData>
        </a:graphic>
      </p:graphicFrame>
      <p:graphicFrame>
        <p:nvGraphicFramePr>
          <p:cNvPr id="2091" name="Table 2090"/>
          <p:cNvGraphicFramePr>
            <a:graphicFrameLocks noGrp="1"/>
          </p:cNvGraphicFramePr>
          <p:nvPr/>
        </p:nvGraphicFramePr>
        <p:xfrm>
          <a:off x="4291920" y="4135438"/>
          <a:ext cx="2026330" cy="2485470"/>
        </p:xfrm>
        <a:graphic>
          <a:graphicData uri="http://schemas.openxmlformats.org/drawingml/2006/table">
            <a:tbl>
              <a:tblPr firstRow="1" bandRow="1">
                <a:tableStyleId>{5C22544A-7EE6-4342-B048-85BDC9FD1C3A}</a:tableStyleId>
              </a:tblPr>
              <a:tblGrid>
                <a:gridCol w="1719081"/>
                <a:gridCol w="307249"/>
              </a:tblGrid>
              <a:tr h="185036">
                <a:tc gridSpan="2">
                  <a:txBody>
                    <a:bodyPr/>
                    <a:lstStyle/>
                    <a:p>
                      <a:r>
                        <a:rPr lang="en-GB" sz="800" dirty="0" smtClean="0">
                          <a:solidFill>
                            <a:schemeClr val="tx1"/>
                          </a:solidFill>
                        </a:rPr>
                        <a:t>Upper Don Valley</a:t>
                      </a:r>
                      <a:endParaRPr lang="en-GB" sz="800" b="0" dirty="0">
                        <a:solidFill>
                          <a:schemeClr val="tx1"/>
                        </a:solidFill>
                      </a:endParaRPr>
                    </a:p>
                  </a:txBody>
                  <a:tcPr marL="65289" marR="65289" marT="32646" marB="32646">
                    <a:solidFill>
                      <a:schemeClr val="tx2">
                        <a:lumMod val="40000"/>
                        <a:lumOff val="60000"/>
                      </a:schemeClr>
                    </a:solidFill>
                  </a:tcPr>
                </a:tc>
                <a:tc hMerge="1">
                  <a:txBody>
                    <a:bodyPr/>
                    <a:lstStyle/>
                    <a:p>
                      <a:endParaRPr lang="en-GB" sz="1000" dirty="0"/>
                    </a:p>
                  </a:txBody>
                  <a:tcPr/>
                </a:tc>
              </a:tr>
              <a:tr h="127681">
                <a:tc>
                  <a:txBody>
                    <a:bodyPr/>
                    <a:lstStyle/>
                    <a:p>
                      <a:pPr algn="l" fontAlgn="ctr"/>
                      <a:r>
                        <a:rPr lang="en-GB" sz="700" b="0" i="0" u="none" strike="noStrike" dirty="0" err="1">
                          <a:solidFill>
                            <a:srgbClr val="000000"/>
                          </a:solidFill>
                          <a:effectLst/>
                          <a:latin typeface="Calibri"/>
                        </a:rPr>
                        <a:t>Deepcar</a:t>
                      </a:r>
                      <a:r>
                        <a:rPr lang="en-GB" sz="700" b="0" i="0" u="none" strike="noStrike" dirty="0">
                          <a:solidFill>
                            <a:srgbClr val="000000"/>
                          </a:solidFill>
                          <a:effectLst/>
                          <a:latin typeface="Calibri"/>
                        </a:rPr>
                        <a:t> Medical Centre</a:t>
                      </a:r>
                    </a:p>
                  </a:txBody>
                  <a:tcPr marL="5441" marR="5441" marT="5441" marB="0" anchor="ctr"/>
                </a:tc>
                <a:tc>
                  <a:txBody>
                    <a:bodyPr/>
                    <a:lstStyle/>
                    <a:p>
                      <a:pPr algn="r" fontAlgn="ctr"/>
                      <a:r>
                        <a:rPr lang="en-GB" sz="700" b="0" i="0" u="none" strike="noStrike">
                          <a:solidFill>
                            <a:srgbClr val="000000"/>
                          </a:solidFill>
                          <a:effectLst/>
                          <a:latin typeface="Calibri"/>
                        </a:rPr>
                        <a:t>79</a:t>
                      </a:r>
                    </a:p>
                  </a:txBody>
                  <a:tcPr marL="5441" marR="5441" marT="5441" marB="0" anchor="ctr"/>
                </a:tc>
              </a:tr>
              <a:tr h="127681">
                <a:tc>
                  <a:txBody>
                    <a:bodyPr/>
                    <a:lstStyle/>
                    <a:p>
                      <a:pPr algn="l" fontAlgn="ctr"/>
                      <a:r>
                        <a:rPr lang="en-GB" sz="700" b="0" i="0" u="none" strike="noStrike" dirty="0" err="1">
                          <a:solidFill>
                            <a:srgbClr val="000000"/>
                          </a:solidFill>
                          <a:effectLst/>
                          <a:latin typeface="Calibri"/>
                        </a:rPr>
                        <a:t>Oughtibridge</a:t>
                      </a:r>
                      <a:r>
                        <a:rPr lang="en-GB" sz="700" b="0" i="0" u="none" strike="noStrike" dirty="0">
                          <a:solidFill>
                            <a:srgbClr val="000000"/>
                          </a:solidFill>
                          <a:effectLst/>
                          <a:latin typeface="Calibri"/>
                        </a:rPr>
                        <a:t> Surgery</a:t>
                      </a:r>
                    </a:p>
                  </a:txBody>
                  <a:tcPr marL="5441" marR="5441" marT="5441" marB="0" anchor="ctr"/>
                </a:tc>
                <a:tc>
                  <a:txBody>
                    <a:bodyPr/>
                    <a:lstStyle/>
                    <a:p>
                      <a:pPr algn="r" fontAlgn="ctr"/>
                      <a:r>
                        <a:rPr lang="en-GB" sz="700" b="0" i="0" u="none" strike="noStrike">
                          <a:solidFill>
                            <a:srgbClr val="000000"/>
                          </a:solidFill>
                          <a:effectLst/>
                          <a:latin typeface="Calibri"/>
                        </a:rPr>
                        <a:t>20</a:t>
                      </a:r>
                    </a:p>
                  </a:txBody>
                  <a:tcPr marL="5441" marR="5441" marT="5441" marB="0" anchor="ctr"/>
                </a:tc>
              </a:tr>
              <a:tr h="127681">
                <a:tc>
                  <a:txBody>
                    <a:bodyPr/>
                    <a:lstStyle/>
                    <a:p>
                      <a:pPr algn="l" fontAlgn="ctr"/>
                      <a:r>
                        <a:rPr lang="en-GB" sz="700" b="0" i="0" u="none" strike="noStrike" dirty="0">
                          <a:solidFill>
                            <a:srgbClr val="000000"/>
                          </a:solidFill>
                          <a:effectLst/>
                          <a:latin typeface="Calibri"/>
                        </a:rPr>
                        <a:t>Valley Medical Centre</a:t>
                      </a:r>
                    </a:p>
                  </a:txBody>
                  <a:tcPr marL="5441" marR="5441" marT="5441" marB="0" anchor="ctr"/>
                </a:tc>
                <a:tc>
                  <a:txBody>
                    <a:bodyPr/>
                    <a:lstStyle/>
                    <a:p>
                      <a:pPr algn="r" fontAlgn="ctr"/>
                      <a:r>
                        <a:rPr lang="en-GB" sz="700" b="0" i="0" u="none" strike="noStrike">
                          <a:solidFill>
                            <a:srgbClr val="000000"/>
                          </a:solidFill>
                          <a:effectLst/>
                          <a:latin typeface="Calibri"/>
                        </a:rPr>
                        <a:t>65</a:t>
                      </a:r>
                    </a:p>
                  </a:txBody>
                  <a:tcPr marL="5441" marR="5441" marT="5441" marB="0" anchor="ctr"/>
                </a:tc>
              </a:tr>
              <a:tr h="127681">
                <a:tc gridSpan="2">
                  <a:txBody>
                    <a:bodyPr/>
                    <a:lstStyle/>
                    <a:p>
                      <a:pPr algn="l" fontAlgn="ctr"/>
                      <a:r>
                        <a:rPr lang="en-GB" sz="800" b="1" i="0" u="none" strike="noStrike" dirty="0" smtClean="0">
                          <a:solidFill>
                            <a:srgbClr val="000000"/>
                          </a:solidFill>
                          <a:effectLst/>
                          <a:latin typeface="Calibri"/>
                        </a:rPr>
                        <a:t>  Student</a:t>
                      </a:r>
                      <a:endParaRPr lang="en-GB" sz="800" b="1" i="0" u="none" strike="noStrike" dirty="0">
                        <a:solidFill>
                          <a:srgbClr val="000000"/>
                        </a:solidFill>
                        <a:effectLst/>
                        <a:latin typeface="Calibri"/>
                      </a:endParaRPr>
                    </a:p>
                  </a:txBody>
                  <a:tcPr marL="5441" marR="5441" marT="5441" marB="0" anchor="ctr">
                    <a:solidFill>
                      <a:srgbClr val="C4EEA4"/>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27681">
                <a:tc>
                  <a:txBody>
                    <a:bodyPr/>
                    <a:lstStyle/>
                    <a:p>
                      <a:pPr algn="l" fontAlgn="ctr"/>
                      <a:r>
                        <a:rPr lang="en-GB" sz="700" b="0" i="0" u="none" strike="noStrike" dirty="0">
                          <a:solidFill>
                            <a:srgbClr val="000000"/>
                          </a:solidFill>
                          <a:effectLst/>
                          <a:latin typeface="Calibri"/>
                        </a:rPr>
                        <a:t>University Health Service Health Centre</a:t>
                      </a:r>
                    </a:p>
                  </a:txBody>
                  <a:tcPr marL="5441" marR="5441" marT="5441" marB="0" anchor="ctr"/>
                </a:tc>
                <a:tc>
                  <a:txBody>
                    <a:bodyPr/>
                    <a:lstStyle/>
                    <a:p>
                      <a:pPr algn="r" fontAlgn="ctr"/>
                      <a:r>
                        <a:rPr lang="en-GB" sz="700" b="0" i="0" u="none" strike="noStrike">
                          <a:solidFill>
                            <a:srgbClr val="000000"/>
                          </a:solidFill>
                          <a:effectLst/>
                          <a:latin typeface="Calibri"/>
                        </a:rPr>
                        <a:t>46</a:t>
                      </a:r>
                    </a:p>
                  </a:txBody>
                  <a:tcPr marL="5441" marR="5441" marT="5441" marB="0" anchor="ctr"/>
                </a:tc>
              </a:tr>
              <a:tr h="127681">
                <a:tc gridSpan="2">
                  <a:txBody>
                    <a:bodyPr/>
                    <a:lstStyle/>
                    <a:p>
                      <a:pPr algn="l" fontAlgn="ctr"/>
                      <a:r>
                        <a:rPr lang="en-GB" sz="800" b="1" i="0" u="none" strike="noStrike" dirty="0" smtClean="0">
                          <a:solidFill>
                            <a:srgbClr val="000000"/>
                          </a:solidFill>
                          <a:effectLst/>
                          <a:latin typeface="Calibri"/>
                        </a:rPr>
                        <a:t>  Porter</a:t>
                      </a:r>
                      <a:r>
                        <a:rPr lang="en-GB" sz="800" b="1" i="0" u="none" strike="noStrike" baseline="0" dirty="0" smtClean="0">
                          <a:solidFill>
                            <a:srgbClr val="000000"/>
                          </a:solidFill>
                          <a:effectLst/>
                          <a:latin typeface="Calibri"/>
                        </a:rPr>
                        <a:t> Valley </a:t>
                      </a:r>
                      <a:endParaRPr lang="en-GB" sz="800" b="1" i="0" u="none" strike="noStrike" dirty="0">
                        <a:solidFill>
                          <a:srgbClr val="000000"/>
                        </a:solidFill>
                        <a:effectLst/>
                        <a:latin typeface="Calibri"/>
                      </a:endParaRPr>
                    </a:p>
                  </a:txBody>
                  <a:tcPr marL="5441" marR="5441" marT="5441" marB="0" anchor="ctr">
                    <a:solidFill>
                      <a:srgbClr val="BAB5FD"/>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27681">
                <a:tc>
                  <a:txBody>
                    <a:bodyPr/>
                    <a:lstStyle/>
                    <a:p>
                      <a:pPr algn="l" fontAlgn="ctr"/>
                      <a:r>
                        <a:rPr lang="en-GB" sz="700" b="0" i="0" u="none" strike="noStrike" dirty="0">
                          <a:solidFill>
                            <a:srgbClr val="000000"/>
                          </a:solidFill>
                          <a:effectLst/>
                          <a:latin typeface="Calibri"/>
                        </a:rPr>
                        <a:t>Falkland House</a:t>
                      </a:r>
                    </a:p>
                  </a:txBody>
                  <a:tcPr marL="5441" marR="5441" marT="5441" marB="0" anchor="ctr"/>
                </a:tc>
                <a:tc>
                  <a:txBody>
                    <a:bodyPr/>
                    <a:lstStyle/>
                    <a:p>
                      <a:pPr algn="r" fontAlgn="ctr"/>
                      <a:r>
                        <a:rPr lang="en-GB" sz="700" b="0" i="0" u="none" strike="noStrike">
                          <a:solidFill>
                            <a:srgbClr val="000000"/>
                          </a:solidFill>
                          <a:effectLst/>
                          <a:latin typeface="Calibri"/>
                        </a:rPr>
                        <a:t>7</a:t>
                      </a:r>
                    </a:p>
                  </a:txBody>
                  <a:tcPr marL="5441" marR="5441" marT="5441" marB="0" anchor="ctr"/>
                </a:tc>
              </a:tr>
              <a:tr h="127681">
                <a:tc>
                  <a:txBody>
                    <a:bodyPr/>
                    <a:lstStyle/>
                    <a:p>
                      <a:pPr algn="l" fontAlgn="ctr"/>
                      <a:r>
                        <a:rPr lang="en-GB" sz="700" b="0" i="0" u="none" strike="noStrike" dirty="0">
                          <a:solidFill>
                            <a:srgbClr val="000000"/>
                          </a:solidFill>
                          <a:effectLst/>
                          <a:latin typeface="Calibri"/>
                        </a:rPr>
                        <a:t>Greystones Medical Centre</a:t>
                      </a:r>
                    </a:p>
                  </a:txBody>
                  <a:tcPr marL="5441" marR="5441" marT="5441" marB="0" anchor="ctr"/>
                </a:tc>
                <a:tc>
                  <a:txBody>
                    <a:bodyPr/>
                    <a:lstStyle/>
                    <a:p>
                      <a:pPr algn="r" fontAlgn="ctr"/>
                      <a:r>
                        <a:rPr lang="en-GB" sz="700" b="0" i="0" u="none" strike="noStrike">
                          <a:solidFill>
                            <a:srgbClr val="000000"/>
                          </a:solidFill>
                          <a:effectLst/>
                          <a:latin typeface="Calibri"/>
                        </a:rPr>
                        <a:t>51</a:t>
                      </a:r>
                    </a:p>
                  </a:txBody>
                  <a:tcPr marL="5441" marR="5441" marT="5441" marB="0" anchor="ctr"/>
                </a:tc>
              </a:tr>
              <a:tr h="127681">
                <a:tc>
                  <a:txBody>
                    <a:bodyPr/>
                    <a:lstStyle/>
                    <a:p>
                      <a:pPr algn="l" fontAlgn="ctr"/>
                      <a:r>
                        <a:rPr lang="en-GB" sz="700" b="0" i="0" u="none" strike="noStrike" dirty="0" err="1">
                          <a:solidFill>
                            <a:srgbClr val="000000"/>
                          </a:solidFill>
                          <a:effectLst/>
                          <a:latin typeface="Calibri"/>
                        </a:rPr>
                        <a:t>Nethergreen</a:t>
                      </a:r>
                      <a:r>
                        <a:rPr lang="en-GB" sz="700" b="0" i="0" u="none" strike="noStrike" dirty="0">
                          <a:solidFill>
                            <a:srgbClr val="000000"/>
                          </a:solidFill>
                          <a:effectLst/>
                          <a:latin typeface="Calibri"/>
                        </a:rPr>
                        <a:t> Surgery</a:t>
                      </a:r>
                    </a:p>
                  </a:txBody>
                  <a:tcPr marL="5441" marR="5441" marT="5441" marB="0" anchor="ctr"/>
                </a:tc>
                <a:tc>
                  <a:txBody>
                    <a:bodyPr/>
                    <a:lstStyle/>
                    <a:p>
                      <a:pPr algn="r" fontAlgn="ctr"/>
                      <a:r>
                        <a:rPr lang="en-GB" sz="700" b="0" i="0" u="none" strike="noStrike">
                          <a:solidFill>
                            <a:srgbClr val="000000"/>
                          </a:solidFill>
                          <a:effectLst/>
                          <a:latin typeface="Calibri"/>
                        </a:rPr>
                        <a:t>26</a:t>
                      </a:r>
                    </a:p>
                  </a:txBody>
                  <a:tcPr marL="5441" marR="5441" marT="5441" marB="0" anchor="ctr"/>
                </a:tc>
              </a:tr>
              <a:tr h="127681">
                <a:tc>
                  <a:txBody>
                    <a:bodyPr/>
                    <a:lstStyle/>
                    <a:p>
                      <a:pPr algn="l" fontAlgn="ctr"/>
                      <a:r>
                        <a:rPr lang="en-GB" sz="700" b="0" i="0" u="none" strike="noStrike" dirty="0">
                          <a:solidFill>
                            <a:srgbClr val="000000"/>
                          </a:solidFill>
                          <a:effectLst/>
                          <a:latin typeface="Calibri"/>
                        </a:rPr>
                        <a:t>Rustlings Road Medical Centre</a:t>
                      </a:r>
                    </a:p>
                  </a:txBody>
                  <a:tcPr marL="5441" marR="5441" marT="5441" marB="0" anchor="ctr"/>
                </a:tc>
                <a:tc>
                  <a:txBody>
                    <a:bodyPr/>
                    <a:lstStyle/>
                    <a:p>
                      <a:pPr algn="r" fontAlgn="ctr"/>
                      <a:r>
                        <a:rPr lang="en-GB" sz="700" b="0" i="0" u="none" strike="noStrike">
                          <a:solidFill>
                            <a:srgbClr val="000000"/>
                          </a:solidFill>
                          <a:effectLst/>
                          <a:latin typeface="Calibri"/>
                        </a:rPr>
                        <a:t>85</a:t>
                      </a:r>
                    </a:p>
                  </a:txBody>
                  <a:tcPr marL="5441" marR="5441" marT="5441" marB="0" anchor="ctr"/>
                </a:tc>
              </a:tr>
              <a:tr h="127681">
                <a:tc>
                  <a:txBody>
                    <a:bodyPr/>
                    <a:lstStyle/>
                    <a:p>
                      <a:pPr algn="l" fontAlgn="ctr"/>
                      <a:r>
                        <a:rPr lang="en-GB" sz="700" b="0" i="0" u="none" strike="noStrike" dirty="0">
                          <a:solidFill>
                            <a:srgbClr val="000000"/>
                          </a:solidFill>
                          <a:effectLst/>
                          <a:latin typeface="Calibri"/>
                        </a:rPr>
                        <a:t>The Hollies Medical Centre</a:t>
                      </a:r>
                    </a:p>
                  </a:txBody>
                  <a:tcPr marL="5441" marR="5441" marT="5441" marB="0" anchor="ctr"/>
                </a:tc>
                <a:tc>
                  <a:txBody>
                    <a:bodyPr/>
                    <a:lstStyle/>
                    <a:p>
                      <a:pPr algn="r" fontAlgn="ctr"/>
                      <a:r>
                        <a:rPr lang="en-GB" sz="700" b="0" i="0" u="none" strike="noStrike">
                          <a:solidFill>
                            <a:srgbClr val="000000"/>
                          </a:solidFill>
                          <a:effectLst/>
                          <a:latin typeface="Calibri"/>
                        </a:rPr>
                        <a:t>8</a:t>
                      </a:r>
                    </a:p>
                  </a:txBody>
                  <a:tcPr marL="5441" marR="5441" marT="5441" marB="0" anchor="ctr"/>
                </a:tc>
              </a:tr>
              <a:tr h="127681">
                <a:tc gridSpan="2">
                  <a:txBody>
                    <a:bodyPr/>
                    <a:lstStyle/>
                    <a:p>
                      <a:pPr algn="l" fontAlgn="ctr"/>
                      <a:r>
                        <a:rPr lang="en-GB" sz="800" b="1" i="0" u="none" strike="noStrike" dirty="0" smtClean="0">
                          <a:solidFill>
                            <a:srgbClr val="000000"/>
                          </a:solidFill>
                          <a:effectLst/>
                          <a:latin typeface="Calibri"/>
                        </a:rPr>
                        <a:t>  Townships II</a:t>
                      </a:r>
                      <a:endParaRPr lang="en-GB" sz="800" b="1" i="0" u="none" strike="noStrike" dirty="0">
                        <a:solidFill>
                          <a:srgbClr val="000000"/>
                        </a:solidFill>
                        <a:effectLst/>
                        <a:latin typeface="Calibri"/>
                      </a:endParaRPr>
                    </a:p>
                  </a:txBody>
                  <a:tcPr marL="5441" marR="5441" marT="5441" marB="0" anchor="ctr">
                    <a:solidFill>
                      <a:srgbClr val="80C0F4"/>
                    </a:solidFill>
                  </a:tcPr>
                </a:tc>
                <a:tc hMerge="1">
                  <a:txBody>
                    <a:bodyPr/>
                    <a:lstStyle/>
                    <a:p>
                      <a:pPr algn="r" fontAlgn="ctr"/>
                      <a:endParaRPr lang="en-GB" sz="1100" b="0" i="0" u="none" strike="noStrike" dirty="0">
                        <a:solidFill>
                          <a:srgbClr val="000000"/>
                        </a:solidFill>
                        <a:effectLst/>
                        <a:latin typeface="Calibri"/>
                      </a:endParaRPr>
                    </a:p>
                  </a:txBody>
                  <a:tcPr marL="7620" marR="7620" marT="7620" marB="0" anchor="ctr">
                    <a:solidFill>
                      <a:srgbClr val="0070C0"/>
                    </a:solidFill>
                  </a:tcPr>
                </a:tc>
              </a:tr>
              <a:tr h="127681">
                <a:tc>
                  <a:txBody>
                    <a:bodyPr/>
                    <a:lstStyle/>
                    <a:p>
                      <a:pPr algn="l" fontAlgn="ctr"/>
                      <a:r>
                        <a:rPr lang="en-GB" sz="700" b="0" i="0" u="none" strike="noStrike" dirty="0" err="1">
                          <a:solidFill>
                            <a:srgbClr val="000000"/>
                          </a:solidFill>
                          <a:effectLst/>
                          <a:latin typeface="Calibri"/>
                        </a:rPr>
                        <a:t>Birley</a:t>
                      </a:r>
                      <a:r>
                        <a:rPr lang="en-GB" sz="700" b="0" i="0" u="none" strike="noStrike" dirty="0">
                          <a:solidFill>
                            <a:srgbClr val="000000"/>
                          </a:solidFill>
                          <a:effectLst/>
                          <a:latin typeface="Calibri"/>
                        </a:rPr>
                        <a:t> Health Centre</a:t>
                      </a:r>
                    </a:p>
                  </a:txBody>
                  <a:tcPr marL="5441" marR="5441" marT="5441" marB="0" anchor="ctr"/>
                </a:tc>
                <a:tc>
                  <a:txBody>
                    <a:bodyPr/>
                    <a:lstStyle/>
                    <a:p>
                      <a:pPr algn="r" fontAlgn="ctr"/>
                      <a:r>
                        <a:rPr lang="en-GB" sz="700" b="0" i="0" u="none" strike="noStrike" dirty="0">
                          <a:solidFill>
                            <a:srgbClr val="000000"/>
                          </a:solidFill>
                          <a:effectLst/>
                          <a:latin typeface="Calibri"/>
                        </a:rPr>
                        <a:t>34</a:t>
                      </a:r>
                    </a:p>
                  </a:txBody>
                  <a:tcPr marL="5441" marR="5441" marT="5441" marB="0" anchor="ctr"/>
                </a:tc>
              </a:tr>
              <a:tr h="127681">
                <a:tc>
                  <a:txBody>
                    <a:bodyPr/>
                    <a:lstStyle/>
                    <a:p>
                      <a:pPr algn="l" fontAlgn="ctr"/>
                      <a:r>
                        <a:rPr lang="en-GB" sz="700" b="0" i="0" u="none" strike="noStrike">
                          <a:solidFill>
                            <a:srgbClr val="000000"/>
                          </a:solidFill>
                          <a:effectLst/>
                          <a:latin typeface="Calibri"/>
                        </a:rPr>
                        <a:t>Charnock Health Primary Care Centre</a:t>
                      </a:r>
                    </a:p>
                  </a:txBody>
                  <a:tcPr marL="5441" marR="5441" marT="5441" marB="0" anchor="ctr"/>
                </a:tc>
                <a:tc>
                  <a:txBody>
                    <a:bodyPr/>
                    <a:lstStyle/>
                    <a:p>
                      <a:pPr algn="r" fontAlgn="ctr"/>
                      <a:r>
                        <a:rPr lang="en-GB" sz="700" b="0" i="0" u="none" strike="noStrike" dirty="0">
                          <a:solidFill>
                            <a:srgbClr val="000000"/>
                          </a:solidFill>
                          <a:effectLst/>
                          <a:latin typeface="Calibri"/>
                        </a:rPr>
                        <a:t>28</a:t>
                      </a:r>
                    </a:p>
                  </a:txBody>
                  <a:tcPr marL="5441" marR="5441" marT="5441" marB="0" anchor="ctr"/>
                </a:tc>
              </a:tr>
              <a:tr h="127681">
                <a:tc>
                  <a:txBody>
                    <a:bodyPr/>
                    <a:lstStyle/>
                    <a:p>
                      <a:pPr algn="l" fontAlgn="ctr"/>
                      <a:r>
                        <a:rPr lang="en-GB" sz="700" b="0" i="0" u="none" strike="noStrike" dirty="0">
                          <a:solidFill>
                            <a:srgbClr val="000000"/>
                          </a:solidFill>
                          <a:effectLst/>
                          <a:latin typeface="Calibri"/>
                        </a:rPr>
                        <a:t>Jaunty Springs Health Centre</a:t>
                      </a:r>
                    </a:p>
                  </a:txBody>
                  <a:tcPr marL="5441" marR="5441" marT="5441" marB="0" anchor="ctr"/>
                </a:tc>
                <a:tc>
                  <a:txBody>
                    <a:bodyPr/>
                    <a:lstStyle/>
                    <a:p>
                      <a:pPr algn="r" fontAlgn="ctr"/>
                      <a:r>
                        <a:rPr lang="en-GB" sz="700" b="0" i="0" u="none" strike="noStrike" dirty="0">
                          <a:solidFill>
                            <a:srgbClr val="000000"/>
                          </a:solidFill>
                          <a:effectLst/>
                          <a:latin typeface="Calibri"/>
                        </a:rPr>
                        <a:t>11</a:t>
                      </a:r>
                    </a:p>
                  </a:txBody>
                  <a:tcPr marL="5441" marR="5441" marT="5441" marB="0" anchor="ctr"/>
                </a:tc>
              </a:tr>
              <a:tr h="127681">
                <a:tc>
                  <a:txBody>
                    <a:bodyPr/>
                    <a:lstStyle/>
                    <a:p>
                      <a:pPr algn="l" fontAlgn="ctr"/>
                      <a:r>
                        <a:rPr lang="en-GB" sz="700" b="0" i="0" u="none" strike="noStrike">
                          <a:solidFill>
                            <a:srgbClr val="000000"/>
                          </a:solidFill>
                          <a:effectLst/>
                          <a:latin typeface="Calibri"/>
                        </a:rPr>
                        <a:t>Richmond Medical Centre</a:t>
                      </a:r>
                    </a:p>
                  </a:txBody>
                  <a:tcPr marL="5441" marR="5441" marT="5441" marB="0" anchor="ctr"/>
                </a:tc>
                <a:tc>
                  <a:txBody>
                    <a:bodyPr/>
                    <a:lstStyle/>
                    <a:p>
                      <a:pPr algn="r" fontAlgn="ctr"/>
                      <a:r>
                        <a:rPr lang="en-GB" sz="700" b="0" i="0" u="none" strike="noStrike" dirty="0">
                          <a:solidFill>
                            <a:srgbClr val="000000"/>
                          </a:solidFill>
                          <a:effectLst/>
                          <a:latin typeface="Calibri"/>
                        </a:rPr>
                        <a:t>71</a:t>
                      </a:r>
                    </a:p>
                  </a:txBody>
                  <a:tcPr marL="5441" marR="5441" marT="5441" marB="0" anchor="ctr"/>
                </a:tc>
              </a:tr>
              <a:tr h="127681">
                <a:tc>
                  <a:txBody>
                    <a:bodyPr/>
                    <a:lstStyle/>
                    <a:p>
                      <a:pPr algn="l" fontAlgn="ctr"/>
                      <a:r>
                        <a:rPr lang="en-GB" sz="700" b="0" i="0" u="none" strike="noStrike">
                          <a:solidFill>
                            <a:srgbClr val="000000"/>
                          </a:solidFill>
                          <a:effectLst/>
                          <a:latin typeface="Calibri"/>
                        </a:rPr>
                        <a:t>Stonecroft Medical Centre</a:t>
                      </a:r>
                    </a:p>
                  </a:txBody>
                  <a:tcPr marL="5441" marR="5441" marT="5441" marB="0" anchor="ctr"/>
                </a:tc>
                <a:tc>
                  <a:txBody>
                    <a:bodyPr/>
                    <a:lstStyle/>
                    <a:p>
                      <a:pPr algn="r" fontAlgn="ctr"/>
                      <a:r>
                        <a:rPr lang="en-GB" sz="700" b="0" i="0" u="none" strike="noStrike" dirty="0">
                          <a:solidFill>
                            <a:srgbClr val="000000"/>
                          </a:solidFill>
                          <a:effectLst/>
                          <a:latin typeface="Calibri"/>
                        </a:rPr>
                        <a:t>37</a:t>
                      </a:r>
                    </a:p>
                  </a:txBody>
                  <a:tcPr marL="5441" marR="5441" marT="5441" marB="0" anchor="ctr"/>
                </a:tc>
              </a:tr>
              <a:tr h="127681">
                <a:tc>
                  <a:txBody>
                    <a:bodyPr/>
                    <a:lstStyle/>
                    <a:p>
                      <a:pPr algn="l" fontAlgn="ctr"/>
                      <a:r>
                        <a:rPr lang="en-GB" sz="700" b="0" i="0" u="none" strike="noStrike">
                          <a:solidFill>
                            <a:srgbClr val="000000"/>
                          </a:solidFill>
                          <a:effectLst/>
                          <a:latin typeface="Calibri"/>
                        </a:rPr>
                        <a:t>Woodhouse Health Centre</a:t>
                      </a:r>
                    </a:p>
                  </a:txBody>
                  <a:tcPr marL="5441" marR="5441" marT="5441" marB="0" anchor="ctr"/>
                </a:tc>
                <a:tc>
                  <a:txBody>
                    <a:bodyPr/>
                    <a:lstStyle/>
                    <a:p>
                      <a:pPr algn="r" fontAlgn="ctr"/>
                      <a:r>
                        <a:rPr lang="en-GB" sz="700" b="0" i="0" u="none" strike="noStrike" dirty="0">
                          <a:solidFill>
                            <a:srgbClr val="000000"/>
                          </a:solidFill>
                          <a:effectLst/>
                          <a:latin typeface="Calibri"/>
                        </a:rPr>
                        <a:t>81</a:t>
                      </a:r>
                    </a:p>
                  </a:txBody>
                  <a:tcPr marL="5441" marR="5441" marT="5441" marB="0" anchor="ctr"/>
                </a:tc>
              </a:tr>
            </a:tbl>
          </a:graphicData>
        </a:graphic>
      </p:graphicFrame>
      <p:sp>
        <p:nvSpPr>
          <p:cNvPr id="2386" name="TextBox 2091"/>
          <p:cNvSpPr txBox="1">
            <a:spLocks noChangeArrowheads="1"/>
          </p:cNvSpPr>
          <p:nvPr/>
        </p:nvSpPr>
        <p:spPr bwMode="auto">
          <a:xfrm>
            <a:off x="7817304" y="1165679"/>
            <a:ext cx="7597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900"/>
              <a:t>-  North2</a:t>
            </a:r>
          </a:p>
        </p:txBody>
      </p:sp>
      <p:sp>
        <p:nvSpPr>
          <p:cNvPr id="2095" name="Rectangle 2094"/>
          <p:cNvSpPr/>
          <p:nvPr/>
        </p:nvSpPr>
        <p:spPr>
          <a:xfrm>
            <a:off x="7555366" y="1040946"/>
            <a:ext cx="261937" cy="246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fontAlgn="auto">
              <a:spcBef>
                <a:spcPts val="0"/>
              </a:spcBef>
              <a:spcAft>
                <a:spcPts val="0"/>
              </a:spcAft>
              <a:defRPr/>
            </a:pPr>
            <a:endParaRPr lang="en-GB"/>
          </a:p>
        </p:txBody>
      </p:sp>
      <p:sp>
        <p:nvSpPr>
          <p:cNvPr id="2388" name="TextBox 80"/>
          <p:cNvSpPr txBox="1">
            <a:spLocks noChangeArrowheads="1"/>
          </p:cNvSpPr>
          <p:nvPr/>
        </p:nvSpPr>
        <p:spPr bwMode="auto">
          <a:xfrm>
            <a:off x="7817304" y="3223759"/>
            <a:ext cx="7597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700"/>
              <a:t>-  </a:t>
            </a:r>
            <a:r>
              <a:rPr lang="en-GB" altLang="en-US" sz="900"/>
              <a:t>Porter Valley</a:t>
            </a:r>
          </a:p>
        </p:txBody>
      </p:sp>
      <p:sp>
        <p:nvSpPr>
          <p:cNvPr id="2097" name="TextBox 2096"/>
          <p:cNvSpPr txBox="1"/>
          <p:nvPr/>
        </p:nvSpPr>
        <p:spPr>
          <a:xfrm>
            <a:off x="2431143" y="86178"/>
            <a:ext cx="4095750" cy="340179"/>
          </a:xfrm>
          <a:prstGeom prst="rect">
            <a:avLst/>
          </a:prstGeom>
          <a:noFill/>
          <a:ln w="28575">
            <a:solidFill>
              <a:schemeClr val="tx2">
                <a:lumMod val="60000"/>
                <a:lumOff val="40000"/>
              </a:schemeClr>
            </a:solidFill>
          </a:ln>
        </p:spPr>
        <p:txBody>
          <a:bodyPr lIns="65306" tIns="32653" rIns="65306" bIns="32653">
            <a:spAutoFit/>
          </a:bodyPr>
          <a:lstStyle/>
          <a:p>
            <a:pPr algn="ctr" defTabSz="914290" fontAlgn="auto">
              <a:spcBef>
                <a:spcPts val="0"/>
              </a:spcBef>
              <a:spcAft>
                <a:spcPts val="0"/>
              </a:spcAft>
              <a:defRPr/>
            </a:pPr>
            <a:r>
              <a:rPr lang="en-GB" dirty="0">
                <a:latin typeface="+mn-lt"/>
                <a:cs typeface="+mn-cs"/>
              </a:rPr>
              <a:t>16 Neighbourhoods Across Sheffield City </a:t>
            </a:r>
          </a:p>
        </p:txBody>
      </p:sp>
      <p:cxnSp>
        <p:nvCxnSpPr>
          <p:cNvPr id="2099" name="Straight Arrow Connector 2098"/>
          <p:cNvCxnSpPr/>
          <p:nvPr/>
        </p:nvCxnSpPr>
        <p:spPr>
          <a:xfrm flipH="1" flipV="1">
            <a:off x="4370161" y="3653518"/>
            <a:ext cx="217714" cy="123599"/>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91" name="TextBox 80"/>
          <p:cNvSpPr txBox="1">
            <a:spLocks noChangeArrowheads="1"/>
          </p:cNvSpPr>
          <p:nvPr/>
        </p:nvSpPr>
        <p:spPr bwMode="auto">
          <a:xfrm>
            <a:off x="7817304" y="1941286"/>
            <a:ext cx="759732"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700"/>
              <a:t>-  </a:t>
            </a:r>
            <a:r>
              <a:rPr lang="en-GB" altLang="en-US" sz="900"/>
              <a:t>Peak Edge</a:t>
            </a:r>
          </a:p>
        </p:txBody>
      </p:sp>
      <p:sp>
        <p:nvSpPr>
          <p:cNvPr id="2392" name="TextBox 80"/>
          <p:cNvSpPr txBox="1">
            <a:spLocks noChangeArrowheads="1"/>
          </p:cNvSpPr>
          <p:nvPr/>
        </p:nvSpPr>
        <p:spPr bwMode="auto">
          <a:xfrm>
            <a:off x="7812768" y="2884714"/>
            <a:ext cx="925286"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700"/>
              <a:t>-  </a:t>
            </a:r>
            <a:r>
              <a:rPr lang="en-GB" altLang="en-US" sz="900"/>
              <a:t>Upper Don Valley </a:t>
            </a:r>
          </a:p>
        </p:txBody>
      </p:sp>
      <p:sp>
        <p:nvSpPr>
          <p:cNvPr id="2393" name="TextBox 80"/>
          <p:cNvSpPr txBox="1">
            <a:spLocks noChangeArrowheads="1"/>
          </p:cNvSpPr>
          <p:nvPr/>
        </p:nvSpPr>
        <p:spPr bwMode="auto">
          <a:xfrm>
            <a:off x="7812768" y="2730500"/>
            <a:ext cx="759732"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700"/>
              <a:t>-  </a:t>
            </a:r>
            <a:r>
              <a:rPr lang="en-GB" altLang="en-US" sz="900"/>
              <a:t>Hillsborough</a:t>
            </a:r>
          </a:p>
        </p:txBody>
      </p:sp>
      <p:sp>
        <p:nvSpPr>
          <p:cNvPr id="2394" name="TextBox 2"/>
          <p:cNvSpPr txBox="1">
            <a:spLocks noChangeArrowheads="1"/>
          </p:cNvSpPr>
          <p:nvPr/>
        </p:nvSpPr>
        <p:spPr bwMode="auto">
          <a:xfrm>
            <a:off x="8685893" y="6599465"/>
            <a:ext cx="463777" cy="25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r>
              <a:rPr lang="en-GB" altLang="en-US" sz="600"/>
              <a:t>Version 8</a:t>
            </a:r>
          </a:p>
          <a:p>
            <a:r>
              <a:rPr lang="en-GB" altLang="en-US" sz="600"/>
              <a:t> 04 -05-17</a:t>
            </a:r>
          </a:p>
        </p:txBody>
      </p:sp>
      <p:sp>
        <p:nvSpPr>
          <p:cNvPr id="2395" name="TextBox 80"/>
          <p:cNvSpPr txBox="1">
            <a:spLocks noChangeArrowheads="1"/>
          </p:cNvSpPr>
          <p:nvPr/>
        </p:nvSpPr>
        <p:spPr bwMode="auto">
          <a:xfrm>
            <a:off x="7817304" y="1468438"/>
            <a:ext cx="759732"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700"/>
              <a:t>-  </a:t>
            </a:r>
            <a:r>
              <a:rPr lang="en-GB" altLang="en-US" sz="900"/>
              <a:t>West4</a:t>
            </a:r>
          </a:p>
        </p:txBody>
      </p:sp>
      <p:sp>
        <p:nvSpPr>
          <p:cNvPr id="2396" name="TextBox 80"/>
          <p:cNvSpPr txBox="1">
            <a:spLocks noChangeArrowheads="1"/>
          </p:cNvSpPr>
          <p:nvPr/>
        </p:nvSpPr>
        <p:spPr bwMode="auto">
          <a:xfrm>
            <a:off x="7812768" y="2262188"/>
            <a:ext cx="759732"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4500">
                <a:solidFill>
                  <a:schemeClr val="tx1"/>
                </a:solidFill>
                <a:latin typeface="Calibri" pitchFamily="34" charset="0"/>
              </a:defRPr>
            </a:lvl1pPr>
            <a:lvl2pPr marL="742950" indent="-285750" eaLnBrk="0" hangingPunct="0">
              <a:spcBef>
                <a:spcPct val="20000"/>
              </a:spcBef>
              <a:buFont typeface="Arial" charset="0"/>
              <a:buChar char="–"/>
              <a:defRPr sz="39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800">
                <a:solidFill>
                  <a:schemeClr val="tx1"/>
                </a:solidFill>
                <a:latin typeface="Calibri" pitchFamily="34" charset="0"/>
              </a:defRPr>
            </a:lvl4pPr>
            <a:lvl5pPr marL="2057400" indent="-228600" eaLnBrk="0" hangingPunct="0">
              <a:spcBef>
                <a:spcPct val="20000"/>
              </a:spcBef>
              <a:buFont typeface="Arial" charset="0"/>
              <a:buChar char="»"/>
              <a:defRPr sz="2800">
                <a:solidFill>
                  <a:schemeClr val="tx1"/>
                </a:solidFill>
                <a:latin typeface="Calibri" pitchFamily="34" charset="0"/>
              </a:defRPr>
            </a:lvl5pPr>
            <a:lvl6pPr marL="25146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6pPr>
            <a:lvl7pPr marL="29718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7pPr>
            <a:lvl8pPr marL="34290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8pPr>
            <a:lvl9pPr marL="3886200" indent="-228600" defTabSz="1279525" eaLnBrk="0" fontAlgn="base" hangingPunct="0">
              <a:spcBef>
                <a:spcPct val="20000"/>
              </a:spcBef>
              <a:spcAft>
                <a:spcPct val="0"/>
              </a:spcAft>
              <a:buFont typeface="Arial" charset="0"/>
              <a:buChar char="»"/>
              <a:defRPr sz="2800">
                <a:solidFill>
                  <a:schemeClr val="tx1"/>
                </a:solidFill>
                <a:latin typeface="Calibri" pitchFamily="34" charset="0"/>
              </a:defRPr>
            </a:lvl9pPr>
          </a:lstStyle>
          <a:p>
            <a:pPr eaLnBrk="1" hangingPunct="1">
              <a:spcBef>
                <a:spcPct val="0"/>
              </a:spcBef>
              <a:buFontTx/>
              <a:buNone/>
            </a:pPr>
            <a:r>
              <a:rPr lang="en-GB" altLang="en-US" sz="700"/>
              <a:t>-  </a:t>
            </a:r>
            <a:r>
              <a:rPr lang="en-GB" altLang="en-US" sz="900"/>
              <a:t>SSHG</a:t>
            </a:r>
          </a:p>
        </p:txBody>
      </p:sp>
    </p:spTree>
    <p:extLst>
      <p:ext uri="{BB962C8B-B14F-4D97-AF65-F5344CB8AC3E}">
        <p14:creationId xmlns:p14="http://schemas.microsoft.com/office/powerpoint/2010/main" val="222004177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9" y="1698695"/>
            <a:ext cx="6116034" cy="5127057"/>
          </a:xfrm>
          <a:prstGeom prst="rect">
            <a:avLst/>
          </a:prstGeom>
        </p:spPr>
      </p:pic>
      <p:sp>
        <p:nvSpPr>
          <p:cNvPr id="12291" name="Title 1"/>
          <p:cNvSpPr>
            <a:spLocks noGrp="1"/>
          </p:cNvSpPr>
          <p:nvPr>
            <p:ph type="title"/>
          </p:nvPr>
        </p:nvSpPr>
        <p:spPr bwMode="auto">
          <a:xfrm>
            <a:off x="457200" y="1201739"/>
            <a:ext cx="8229600" cy="643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dirty="0" smtClean="0">
                <a:latin typeface="Arial" charset="0"/>
                <a:cs typeface="Arial" charset="0"/>
              </a:rPr>
              <a:t>How do Neighbourhoods affect you?</a:t>
            </a:r>
          </a:p>
        </p:txBody>
      </p:sp>
    </p:spTree>
    <p:extLst>
      <p:ext uri="{BB962C8B-B14F-4D97-AF65-F5344CB8AC3E}">
        <p14:creationId xmlns:p14="http://schemas.microsoft.com/office/powerpoint/2010/main" val="3694872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2708920"/>
            <a:ext cx="8229600" cy="3312468"/>
          </a:xfrm>
        </p:spPr>
        <p:txBody>
          <a:bodyPr rtlCol="0">
            <a:normAutofit/>
          </a:bodyPr>
          <a:lstStyle/>
          <a:p>
            <a:pPr eaLnBrk="1" fontAlgn="auto" hangingPunct="1">
              <a:spcAft>
                <a:spcPts val="0"/>
              </a:spcAft>
              <a:buFont typeface="Arial"/>
              <a:buChar char="•"/>
              <a:defRPr/>
            </a:pPr>
            <a:r>
              <a:rPr lang="en-GB" dirty="0" smtClean="0"/>
              <a:t>Take a look at the ‘Welcome to our Neighbourhood’ factsheets</a:t>
            </a:r>
          </a:p>
          <a:p>
            <a:pPr eaLnBrk="1" fontAlgn="auto" hangingPunct="1">
              <a:spcAft>
                <a:spcPts val="0"/>
              </a:spcAft>
              <a:buFont typeface="Arial"/>
              <a:buChar char="•"/>
              <a:defRPr/>
            </a:pPr>
            <a:r>
              <a:rPr lang="en-GB" dirty="0" smtClean="0"/>
              <a:t>Local vs citywide</a:t>
            </a:r>
          </a:p>
          <a:p>
            <a:pPr eaLnBrk="1" fontAlgn="auto" hangingPunct="1">
              <a:spcAft>
                <a:spcPts val="0"/>
              </a:spcAft>
              <a:buFont typeface="Arial"/>
              <a:buChar char="•"/>
              <a:defRPr/>
            </a:pPr>
            <a:endParaRPr lang="en-GB" dirty="0"/>
          </a:p>
        </p:txBody>
      </p:sp>
      <p:sp>
        <p:nvSpPr>
          <p:cNvPr id="13315" name="Title 1"/>
          <p:cNvSpPr>
            <a:spLocks noGrp="1"/>
          </p:cNvSpPr>
          <p:nvPr>
            <p:ph type="title"/>
          </p:nvPr>
        </p:nvSpPr>
        <p:spPr bwMode="auto">
          <a:xfrm>
            <a:off x="457200" y="1201738"/>
            <a:ext cx="8229600"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400" dirty="0" smtClean="0">
                <a:latin typeface="Arial" charset="0"/>
                <a:cs typeface="Arial" charset="0"/>
              </a:rPr>
              <a:t>Prioritising local needs first</a:t>
            </a:r>
          </a:p>
        </p:txBody>
      </p:sp>
    </p:spTree>
    <p:extLst>
      <p:ext uri="{BB962C8B-B14F-4D97-AF65-F5344CB8AC3E}">
        <p14:creationId xmlns:p14="http://schemas.microsoft.com/office/powerpoint/2010/main" val="247731481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xfrm>
            <a:off x="457200" y="1201738"/>
            <a:ext cx="8229600"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dirty="0" smtClean="0">
                <a:latin typeface="Arial" charset="0"/>
                <a:cs typeface="Arial" charset="0"/>
              </a:rPr>
              <a:t>What’s happening in Neighbourhoods right now?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2295152"/>
            <a:ext cx="5284756" cy="4355416"/>
          </a:xfrm>
          <a:prstGeom prst="rect">
            <a:avLst/>
          </a:prstGeom>
        </p:spPr>
      </p:pic>
    </p:spTree>
    <p:extLst>
      <p:ext uri="{BB962C8B-B14F-4D97-AF65-F5344CB8AC3E}">
        <p14:creationId xmlns:p14="http://schemas.microsoft.com/office/powerpoint/2010/main" val="236397919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63774"/>
            <a:ext cx="8229600" cy="4333578"/>
          </a:xfrm>
        </p:spPr>
        <p:txBody>
          <a:bodyPr rtlCol="0">
            <a:normAutofit fontScale="92500"/>
          </a:bodyPr>
          <a:lstStyle/>
          <a:p>
            <a:pPr>
              <a:defRPr/>
            </a:pPr>
            <a:endParaRPr lang="en-GB" sz="3000" dirty="0" smtClean="0"/>
          </a:p>
          <a:p>
            <a:pPr lvl="0"/>
            <a:r>
              <a:rPr lang="en-GB" sz="2400" b="1" dirty="0"/>
              <a:t>Closer working </a:t>
            </a:r>
            <a:r>
              <a:rPr lang="en-GB" sz="2400" dirty="0"/>
              <a:t>– practices attend regular Neighbourhood meetings together now to share </a:t>
            </a:r>
            <a:r>
              <a:rPr lang="en-GB" sz="2400" dirty="0" smtClean="0"/>
              <a:t>ideas, knowledge and planning</a:t>
            </a:r>
            <a:r>
              <a:rPr lang="en-GB" sz="2400" dirty="0"/>
              <a:t>.</a:t>
            </a:r>
          </a:p>
          <a:p>
            <a:pPr lvl="0"/>
            <a:r>
              <a:rPr lang="en-GB" sz="2400" b="1" dirty="0"/>
              <a:t>Proactive care for older people </a:t>
            </a:r>
            <a:r>
              <a:rPr lang="en-GB" sz="2400" dirty="0"/>
              <a:t>– better case management planning for older people e.g. Crystal Peaks.</a:t>
            </a:r>
          </a:p>
          <a:p>
            <a:pPr lvl="0"/>
            <a:r>
              <a:rPr lang="en-GB" sz="2400" b="1" dirty="0"/>
              <a:t>More joined up services </a:t>
            </a:r>
            <a:r>
              <a:rPr lang="en-GB" sz="2400" dirty="0" smtClean="0"/>
              <a:t>–Upper </a:t>
            </a:r>
            <a:r>
              <a:rPr lang="en-GB" sz="2400" dirty="0"/>
              <a:t>Don Valley </a:t>
            </a:r>
            <a:r>
              <a:rPr lang="en-GB" sz="2400" dirty="0" smtClean="0"/>
              <a:t>Neighbourhood are </a:t>
            </a:r>
            <a:r>
              <a:rPr lang="en-GB" sz="2400" dirty="0"/>
              <a:t>working with their local Community Forum.</a:t>
            </a:r>
          </a:p>
          <a:p>
            <a:pPr lvl="0"/>
            <a:r>
              <a:rPr lang="en-GB" sz="2400" b="1" dirty="0"/>
              <a:t>Social prescriptions </a:t>
            </a:r>
            <a:r>
              <a:rPr lang="en-GB" sz="2400" dirty="0"/>
              <a:t>– citywide approach utilising community support workers, People Keeping Well work</a:t>
            </a:r>
            <a:r>
              <a:rPr lang="en-GB" sz="2400" dirty="0" smtClean="0"/>
              <a:t>.</a:t>
            </a:r>
            <a:endParaRPr lang="en-GB" sz="2400" dirty="0"/>
          </a:p>
        </p:txBody>
      </p:sp>
      <p:sp>
        <p:nvSpPr>
          <p:cNvPr id="5" name="Title 1"/>
          <p:cNvSpPr txBox="1">
            <a:spLocks/>
          </p:cNvSpPr>
          <p:nvPr/>
        </p:nvSpPr>
        <p:spPr bwMode="auto">
          <a:xfrm>
            <a:off x="457200" y="1201738"/>
            <a:ext cx="8229600" cy="1062037"/>
          </a:xfrm>
          <a:prstGeom prst="rect">
            <a:avLst/>
          </a:prstGeom>
          <a:noFill/>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a:lnSpc>
                <a:spcPts val="4000"/>
              </a:lnSpc>
              <a:defRPr sz="3600" b="1">
                <a:solidFill>
                  <a:srgbClr val="007AC2"/>
                </a:solidFill>
                <a:latin typeface="Arial"/>
                <a:ea typeface="Arial"/>
                <a:cs typeface="Arial"/>
                <a:sym typeface="Arial"/>
              </a:defRPr>
            </a:lvl1pPr>
            <a:lvl2pPr algn="ctr" defTabSz="457200">
              <a:lnSpc>
                <a:spcPts val="4000"/>
              </a:lnSpc>
              <a:defRPr sz="3600" b="1">
                <a:solidFill>
                  <a:srgbClr val="007AC2"/>
                </a:solidFill>
                <a:latin typeface="Arial"/>
                <a:ea typeface="Arial"/>
                <a:cs typeface="Arial"/>
                <a:sym typeface="Arial"/>
              </a:defRPr>
            </a:lvl2pPr>
            <a:lvl3pPr algn="ctr" defTabSz="457200">
              <a:lnSpc>
                <a:spcPts val="4000"/>
              </a:lnSpc>
              <a:defRPr sz="3600" b="1">
                <a:solidFill>
                  <a:srgbClr val="007AC2"/>
                </a:solidFill>
                <a:latin typeface="Arial"/>
                <a:ea typeface="Arial"/>
                <a:cs typeface="Arial"/>
                <a:sym typeface="Arial"/>
              </a:defRPr>
            </a:lvl3pPr>
            <a:lvl4pPr algn="ctr" defTabSz="457200">
              <a:lnSpc>
                <a:spcPts val="4000"/>
              </a:lnSpc>
              <a:defRPr sz="3600" b="1">
                <a:solidFill>
                  <a:srgbClr val="007AC2"/>
                </a:solidFill>
                <a:latin typeface="Arial"/>
                <a:ea typeface="Arial"/>
                <a:cs typeface="Arial"/>
                <a:sym typeface="Arial"/>
              </a:defRPr>
            </a:lvl4pPr>
            <a:lvl5pPr algn="ctr" defTabSz="457200">
              <a:lnSpc>
                <a:spcPts val="4000"/>
              </a:lnSpc>
              <a:defRPr sz="3600" b="1">
                <a:solidFill>
                  <a:srgbClr val="007AC2"/>
                </a:solidFill>
                <a:latin typeface="Arial"/>
                <a:ea typeface="Arial"/>
                <a:cs typeface="Arial"/>
                <a:sym typeface="Arial"/>
              </a:defRPr>
            </a:lvl5pPr>
            <a:lvl6pPr algn="ctr" defTabSz="457200">
              <a:lnSpc>
                <a:spcPts val="4000"/>
              </a:lnSpc>
              <a:defRPr sz="3600" b="1">
                <a:solidFill>
                  <a:srgbClr val="007AC2"/>
                </a:solidFill>
                <a:latin typeface="Arial"/>
                <a:ea typeface="Arial"/>
                <a:cs typeface="Arial"/>
                <a:sym typeface="Arial"/>
              </a:defRPr>
            </a:lvl6pPr>
            <a:lvl7pPr algn="ctr" defTabSz="457200">
              <a:lnSpc>
                <a:spcPts val="4000"/>
              </a:lnSpc>
              <a:defRPr sz="3600" b="1">
                <a:solidFill>
                  <a:srgbClr val="007AC2"/>
                </a:solidFill>
                <a:latin typeface="Arial"/>
                <a:ea typeface="Arial"/>
                <a:cs typeface="Arial"/>
                <a:sym typeface="Arial"/>
              </a:defRPr>
            </a:lvl7pPr>
            <a:lvl8pPr algn="ctr" defTabSz="457200">
              <a:lnSpc>
                <a:spcPts val="4000"/>
              </a:lnSpc>
              <a:defRPr sz="3600" b="1">
                <a:solidFill>
                  <a:srgbClr val="007AC2"/>
                </a:solidFill>
                <a:latin typeface="Arial"/>
                <a:ea typeface="Arial"/>
                <a:cs typeface="Arial"/>
                <a:sym typeface="Arial"/>
              </a:defRPr>
            </a:lvl8pPr>
            <a:lvl9pPr algn="ctr" defTabSz="457200">
              <a:lnSpc>
                <a:spcPts val="4000"/>
              </a:lnSpc>
              <a:defRPr sz="3600" b="1">
                <a:solidFill>
                  <a:srgbClr val="007AC2"/>
                </a:solidFill>
                <a:latin typeface="Arial"/>
                <a:ea typeface="Arial"/>
                <a:cs typeface="Arial"/>
                <a:sym typeface="Arial"/>
              </a:defRPr>
            </a:lvl9pPr>
          </a:lstStyle>
          <a:p>
            <a:pPr algn="l"/>
            <a:r>
              <a:rPr lang="en-GB" altLang="en-US" dirty="0" smtClean="0">
                <a:latin typeface="Arial" charset="0"/>
                <a:cs typeface="Arial" charset="0"/>
              </a:rPr>
              <a:t>What’s happening in Neighbourhoods right now? </a:t>
            </a:r>
          </a:p>
        </p:txBody>
      </p:sp>
    </p:spTree>
    <p:extLst>
      <p:ext uri="{BB962C8B-B14F-4D97-AF65-F5344CB8AC3E}">
        <p14:creationId xmlns:p14="http://schemas.microsoft.com/office/powerpoint/2010/main" val="158502845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2404</Words>
  <Application>Microsoft Office PowerPoint</Application>
  <PresentationFormat>On-screen Show (4:3)</PresentationFormat>
  <Paragraphs>474</Paragraphs>
  <Slides>48</Slides>
  <Notes>20</Notes>
  <HiddenSlides>0</HiddenSlides>
  <MMClips>3</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vt:lpstr>
      <vt:lpstr>Sheffield  Patient Participation Group Network </vt:lpstr>
      <vt:lpstr>Neighbourhoods Update</vt:lpstr>
      <vt:lpstr>PowerPoint Presentation</vt:lpstr>
      <vt:lpstr>What is a Neighbourhood? </vt:lpstr>
      <vt:lpstr>PowerPoint Presentation</vt:lpstr>
      <vt:lpstr>How do Neighbourhoods affect you?</vt:lpstr>
      <vt:lpstr>Prioritising local needs first</vt:lpstr>
      <vt:lpstr>What’s happening in Neighbourhoods right now? </vt:lpstr>
      <vt:lpstr>PowerPoint Presentation</vt:lpstr>
      <vt:lpstr>PowerPoint Presentation</vt:lpstr>
      <vt:lpstr>PowerPoint Presentation</vt:lpstr>
      <vt:lpstr>Colin’s Hospital Timeline </vt:lpstr>
      <vt:lpstr>Over to you </vt:lpstr>
      <vt:lpstr>Resources for you</vt:lpstr>
      <vt:lpstr>Next steps for everyone</vt:lpstr>
      <vt:lpstr>Thank You</vt:lpstr>
      <vt:lpstr>Clinical Outcomes – MSK Sheffield</vt:lpstr>
      <vt:lpstr>Outline</vt:lpstr>
      <vt:lpstr>Background – Patient Reported Measures</vt:lpstr>
      <vt:lpstr>Background – Process Measures</vt:lpstr>
      <vt:lpstr>Why Collect Clinical Outcomes Information?</vt:lpstr>
      <vt:lpstr>The Vision of How</vt:lpstr>
      <vt:lpstr>Product Specification</vt:lpstr>
      <vt:lpstr>The Tender – Autumn 2015-Christmas 2016</vt:lpstr>
      <vt:lpstr>My Pathway – ADI</vt:lpstr>
      <vt:lpstr>My Pathway – ADI</vt:lpstr>
      <vt:lpstr>What the patient sees  -email or text</vt:lpstr>
      <vt:lpstr>Patient receives welcome message</vt:lpstr>
      <vt:lpstr>Patient receives welcome message</vt:lpstr>
      <vt:lpstr>Booking appointments</vt:lpstr>
      <vt:lpstr>Booking appointments</vt:lpstr>
      <vt:lpstr>Booked appointments</vt:lpstr>
      <vt:lpstr>Appointment status, changes, reminders….</vt:lpstr>
      <vt:lpstr>PROMs</vt:lpstr>
      <vt:lpstr>Resources for Pathways “Rules Engine”</vt:lpstr>
      <vt:lpstr>Initial Evaluation &amp; Next Steps</vt:lpstr>
      <vt:lpstr>Future Challenges</vt:lpstr>
      <vt:lpstr>PowerPoint Presentation</vt:lpstr>
      <vt:lpstr>PowerPoint Presentation</vt:lpstr>
      <vt:lpstr>Sara’s Journey</vt:lpstr>
      <vt:lpstr>PowerPoint Presentation</vt:lpstr>
      <vt:lpstr>PowerPoint Presentation</vt:lpstr>
      <vt:lpstr>CASES – What does it mean?</vt:lpstr>
      <vt:lpstr>PowerPoint Presentation</vt:lpstr>
      <vt:lpstr>PowerPoint Presentation</vt:lpstr>
      <vt:lpstr>PowerPoint Presentation</vt:lpstr>
      <vt:lpstr>Next steps</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2017-07-13T13:48:06Z</dcterms:modified>
</cp:coreProperties>
</file>