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416" r:id="rId2"/>
    <p:sldId id="431" r:id="rId3"/>
    <p:sldId id="418" r:id="rId4"/>
    <p:sldId id="442" r:id="rId5"/>
    <p:sldId id="458" r:id="rId6"/>
    <p:sldId id="447" r:id="rId7"/>
    <p:sldId id="449" r:id="rId8"/>
    <p:sldId id="460" r:id="rId9"/>
    <p:sldId id="453" r:id="rId10"/>
    <p:sldId id="462"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C2"/>
    <a:srgbClr val="005C9D"/>
    <a:srgbClr val="005B9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08" autoAdjust="0"/>
    <p:restoredTop sz="65982" autoAdjust="0"/>
  </p:normalViewPr>
  <p:slideViewPr>
    <p:cSldViewPr snapToGrid="0" snapToObjects="1">
      <p:cViewPr>
        <p:scale>
          <a:sx n="100" d="100"/>
          <a:sy n="100" d="100"/>
        </p:scale>
        <p:origin x="-1092" y="-8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60" d="100"/>
          <a:sy n="160" d="100"/>
        </p:scale>
        <p:origin x="-1308" y="79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898778076904914"/>
          <c:y val="0.11807324717321727"/>
          <c:w val="0.59008251860548278"/>
          <c:h val="0.77024840249399218"/>
        </c:manualLayout>
      </c:layout>
      <c:barChart>
        <c:barDir val="bar"/>
        <c:grouping val="clustered"/>
        <c:varyColors val="0"/>
        <c:ser>
          <c:idx val="0"/>
          <c:order val="0"/>
          <c:tx>
            <c:strRef>
              <c:f>'[Year End 2017-18 Annual Report Spend Graph.xls]Graph'!$D$4</c:f>
              <c:strCache>
                <c:ptCount val="1"/>
                <c:pt idx="0">
                  <c:v>Gross Cost</c:v>
                </c:pt>
              </c:strCache>
            </c:strRef>
          </c:tx>
          <c:spPr>
            <a:solidFill>
              <a:schemeClr val="accent1"/>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'[Year End 2017-18 Annual Report Spend Graph.xls]Graph'!$A$5:$A$11</c:f>
              <c:strCache>
                <c:ptCount val="7"/>
                <c:pt idx="0">
                  <c:v>Acute Hospital Care</c:v>
                </c:pt>
                <c:pt idx="1">
                  <c:v>Primary &amp; Community Services</c:v>
                </c:pt>
                <c:pt idx="2">
                  <c:v>GP Prescribing</c:v>
                </c:pt>
                <c:pt idx="3">
                  <c:v>Mental Health &amp; LD</c:v>
                </c:pt>
                <c:pt idx="4">
                  <c:v>Long Term Care &amp; End of Life</c:v>
                </c:pt>
                <c:pt idx="5">
                  <c:v>Running Costs</c:v>
                </c:pt>
                <c:pt idx="6">
                  <c:v>Collaborative Working</c:v>
                </c:pt>
              </c:strCache>
            </c:strRef>
          </c:cat>
          <c:val>
            <c:numRef>
              <c:f>'[Year End 2017-18 Annual Report Spend Graph.xls]Graph'!$D$5:$D$11</c:f>
              <c:numCache>
                <c:formatCode>#,##0,</c:formatCode>
                <c:ptCount val="7"/>
                <c:pt idx="0">
                  <c:v>416665020.76999998</c:v>
                </c:pt>
                <c:pt idx="1">
                  <c:v>157754979.33000001</c:v>
                </c:pt>
                <c:pt idx="2">
                  <c:v>97375459.829999998</c:v>
                </c:pt>
                <c:pt idx="3">
                  <c:v>85490601.409999996</c:v>
                </c:pt>
                <c:pt idx="4">
                  <c:v>78605205.36999996</c:v>
                </c:pt>
                <c:pt idx="5">
                  <c:v>12313701.620000003</c:v>
                </c:pt>
                <c:pt idx="6">
                  <c:v>5011261.3099999987</c:v>
                </c:pt>
              </c:numCache>
            </c:numRef>
          </c:val>
        </c:ser>
        <c:dLbls>
          <c:showLegendKey val="0"/>
          <c:showVal val="0"/>
          <c:showCatName val="0"/>
          <c:showSerName val="0"/>
          <c:showPercent val="0"/>
          <c:showBubbleSize val="0"/>
        </c:dLbls>
        <c:gapWidth val="100"/>
        <c:axId val="154849280"/>
        <c:axId val="167926400"/>
      </c:barChart>
      <c:catAx>
        <c:axId val="154849280"/>
        <c:scaling>
          <c:orientation val="minMax"/>
        </c:scaling>
        <c:delete val="0"/>
        <c:axPos val="l"/>
        <c:numFmt formatCode="General" sourceLinked="1"/>
        <c:majorTickMark val="out"/>
        <c:minorTickMark val="none"/>
        <c:tickLblPos val="nextTo"/>
        <c:txPr>
          <a:bodyPr rot="0" vert="horz"/>
          <a:lstStyle/>
          <a:p>
            <a:pPr>
              <a:defRPr sz="1200" b="0" i="0" u="none" strike="noStrike" baseline="0">
                <a:solidFill>
                  <a:schemeClr val="tx2"/>
                </a:solidFill>
                <a:latin typeface="Arial Rounded MT Bold" panose="020F0704030504030204" pitchFamily="34" charset="0"/>
                <a:ea typeface="Calibri"/>
                <a:cs typeface="Calibri"/>
              </a:defRPr>
            </a:pPr>
            <a:endParaRPr lang="en-US"/>
          </a:p>
        </c:txPr>
        <c:crossAx val="167926400"/>
        <c:crosses val="autoZero"/>
        <c:auto val="1"/>
        <c:lblAlgn val="ctr"/>
        <c:lblOffset val="100"/>
        <c:noMultiLvlLbl val="0"/>
      </c:catAx>
      <c:valAx>
        <c:axId val="167926400"/>
        <c:scaling>
          <c:orientation val="minMax"/>
        </c:scaling>
        <c:delete val="0"/>
        <c:axPos val="b"/>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54849280"/>
        <c:crosses val="autoZero"/>
        <c:crossBetween val="between"/>
        <c:dispUnits>
          <c:builtInUnit val="thousands"/>
          <c:dispUnitsLbl>
            <c:layout>
              <c:manualLayout>
                <c:xMode val="edge"/>
                <c:yMode val="edge"/>
                <c:x val="0.63680815604990237"/>
                <c:y val="0.92909974860737343"/>
              </c:manualLayout>
            </c:layout>
            <c:tx>
              <c:rich>
                <a:bodyPr rot="0" vert="horz"/>
                <a:lstStyle/>
                <a:p>
                  <a:pPr algn="ctr">
                    <a:defRPr sz="1200" b="1" i="0" u="none" strike="noStrike" baseline="0">
                      <a:solidFill>
                        <a:srgbClr val="000000"/>
                      </a:solidFill>
                      <a:latin typeface="Calibri"/>
                      <a:ea typeface="Calibri"/>
                      <a:cs typeface="Calibri"/>
                    </a:defRPr>
                  </a:pPr>
                  <a:r>
                    <a:rPr lang="en-GB" b="1"/>
                    <a:t>£m</a:t>
                  </a:r>
                </a:p>
              </c:rich>
            </c:tx>
          </c:dispUnitsLbl>
        </c:dispUnits>
      </c:valAx>
      <c:spPr>
        <a:ln>
          <a:solidFill>
            <a:schemeClr val="bg1">
              <a:lumMod val="50000"/>
            </a:schemeClr>
          </a:solid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[Book2]Sheet3!$A$1:$A$5</c:f>
              <c:strCache>
                <c:ptCount val="5"/>
                <c:pt idx="0">
                  <c:v>Enhanced Services</c:v>
                </c:pt>
                <c:pt idx="1">
                  <c:v>Other GP services </c:v>
                </c:pt>
                <c:pt idx="2">
                  <c:v>QOF</c:v>
                </c:pt>
                <c:pt idx="3">
                  <c:v>Premises</c:v>
                </c:pt>
                <c:pt idx="4">
                  <c:v>Core Contract</c:v>
                </c:pt>
              </c:strCache>
            </c:strRef>
          </c:cat>
          <c:val>
            <c:numRef>
              <c:f>[Book2]Sheet3!$B$1:$B$5</c:f>
              <c:numCache>
                <c:formatCode>#,##0,</c:formatCode>
                <c:ptCount val="5"/>
                <c:pt idx="0">
                  <c:v>1531222</c:v>
                </c:pt>
                <c:pt idx="1">
                  <c:v>3287196.3342832699</c:v>
                </c:pt>
                <c:pt idx="2">
                  <c:v>7500590</c:v>
                </c:pt>
                <c:pt idx="3">
                  <c:v>10120785</c:v>
                </c:pt>
                <c:pt idx="4">
                  <c:v>50332373</c:v>
                </c:pt>
              </c:numCache>
            </c:numRef>
          </c:val>
        </c:ser>
        <c:dLbls>
          <c:showLegendKey val="0"/>
          <c:showVal val="0"/>
          <c:showCatName val="0"/>
          <c:showSerName val="0"/>
          <c:showPercent val="0"/>
          <c:showBubbleSize val="0"/>
        </c:dLbls>
        <c:gapWidth val="75"/>
        <c:overlap val="-25"/>
        <c:axId val="175241088"/>
        <c:axId val="175242624"/>
      </c:barChart>
      <c:catAx>
        <c:axId val="175241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accent4"/>
                </a:solidFill>
                <a:latin typeface="+mn-lt"/>
                <a:ea typeface="+mn-ea"/>
                <a:cs typeface="+mn-cs"/>
              </a:defRPr>
            </a:pPr>
            <a:endParaRPr lang="en-US"/>
          </a:p>
        </c:txPr>
        <c:crossAx val="175242624"/>
        <c:crosses val="autoZero"/>
        <c:auto val="1"/>
        <c:lblAlgn val="ctr"/>
        <c:lblOffset val="100"/>
        <c:noMultiLvlLbl val="0"/>
      </c:catAx>
      <c:valAx>
        <c:axId val="175242624"/>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75241088"/>
        <c:crosses val="autoZero"/>
        <c:crossBetween val="between"/>
        <c:dispUnits>
          <c:builtInUnit val="millions"/>
          <c:dispUnitsLbl>
            <c:layout>
              <c:manualLayout>
                <c:xMode val="edge"/>
                <c:yMode val="edge"/>
                <c:x val="0.51275000000000004"/>
                <c:y val="0.90203244266597826"/>
              </c:manualLayout>
            </c:layout>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plotArea>
    <c:plotVisOnly val="1"/>
    <c:dispBlanksAs val="gap"/>
    <c:showDLblsOverMax val="0"/>
  </c:chart>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0"/>
          <c:showCatName val="0"/>
          <c:showSerName val="0"/>
          <c:showPercent val="0"/>
          <c:showBubbleSize val="0"/>
        </c:dLbls>
        <c:gapWidth val="75"/>
        <c:overlap val="-25"/>
        <c:axId val="43533056"/>
        <c:axId val="43534592"/>
      </c:barChart>
      <c:catAx>
        <c:axId val="43533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accent4"/>
                </a:solidFill>
                <a:latin typeface="+mn-lt"/>
                <a:ea typeface="+mn-ea"/>
                <a:cs typeface="+mn-cs"/>
              </a:defRPr>
            </a:pPr>
            <a:endParaRPr lang="en-US"/>
          </a:p>
        </c:txPr>
        <c:crossAx val="43534592"/>
        <c:crosses val="autoZero"/>
        <c:auto val="1"/>
        <c:lblAlgn val="ctr"/>
        <c:lblOffset val="100"/>
        <c:noMultiLvlLbl val="0"/>
      </c:catAx>
      <c:valAx>
        <c:axId val="43534592"/>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3533056"/>
        <c:crosses val="autoZero"/>
        <c:crossBetween val="between"/>
        <c:dispUnits>
          <c:builtInUnit val="millions"/>
          <c:dispUnitsLbl>
            <c:layout>
              <c:manualLayout>
                <c:xMode val="edge"/>
                <c:yMode val="edge"/>
                <c:x val="0.51275000000000004"/>
                <c:y val="0.90203244266597826"/>
              </c:manualLayout>
            </c:layout>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plotArea>
    <c:plotVisOnly val="1"/>
    <c:dispBlanksAs val="gap"/>
    <c:showDLblsOverMax val="0"/>
  </c:chart>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[Book2]Sheet3!$H$7:$H$9</c:f>
              <c:strCache>
                <c:ptCount val="3"/>
                <c:pt idx="0">
                  <c:v>GP 5 year forward view investments</c:v>
                </c:pt>
                <c:pt idx="1">
                  <c:v>Other Primary Care Services</c:v>
                </c:pt>
                <c:pt idx="2">
                  <c:v>Locally Commissioned Services</c:v>
                </c:pt>
              </c:strCache>
            </c:strRef>
          </c:cat>
          <c:val>
            <c:numRef>
              <c:f>[Book2]Sheet3!$I$7:$I$9</c:f>
              <c:numCache>
                <c:formatCode>#,##0</c:formatCode>
                <c:ptCount val="3"/>
                <c:pt idx="0">
                  <c:v>3294.442</c:v>
                </c:pt>
                <c:pt idx="1">
                  <c:v>8107.7974000000004</c:v>
                </c:pt>
                <c:pt idx="2">
                  <c:v>8746.8851999999988</c:v>
                </c:pt>
              </c:numCache>
            </c:numRef>
          </c:val>
        </c:ser>
        <c:dLbls>
          <c:showLegendKey val="0"/>
          <c:showVal val="0"/>
          <c:showCatName val="0"/>
          <c:showSerName val="0"/>
          <c:showPercent val="0"/>
          <c:showBubbleSize val="0"/>
        </c:dLbls>
        <c:gapWidth val="182"/>
        <c:axId val="38835712"/>
        <c:axId val="38837632"/>
      </c:barChart>
      <c:catAx>
        <c:axId val="38835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837632"/>
        <c:crosses val="autoZero"/>
        <c:auto val="1"/>
        <c:lblAlgn val="ctr"/>
        <c:lblOffset val="100"/>
        <c:noMultiLvlLbl val="0"/>
      </c:catAx>
      <c:valAx>
        <c:axId val="388376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a:t>
                </a:r>
              </a:p>
            </c:rich>
          </c:tx>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835712"/>
        <c:crosses val="autoZero"/>
        <c:crossBetween val="between"/>
      </c:valAx>
    </c:plotArea>
    <c:plotVisOnly val="1"/>
    <c:dispBlanksAs val="gap"/>
    <c:showDLblsOverMax val="0"/>
  </c:chart>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F861AD5E-2DEA-475D-9B07-063329912E7D}" type="datetimeFigureOut">
              <a:rPr lang="en-GB" smtClean="0"/>
              <a:t>12/Sep/2018</a:t>
            </a:fld>
            <a:endParaRPr lang="en-GB"/>
          </a:p>
        </p:txBody>
      </p:sp>
      <p:sp>
        <p:nvSpPr>
          <p:cNvPr id="4" name="Footer Placeholder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CC1562F4-B025-4F7D-B09E-DD1C2A51D26E}" type="slidenum">
              <a:rPr lang="en-GB" smtClean="0"/>
              <a:t>‹#›</a:t>
            </a:fld>
            <a:endParaRPr lang="en-GB"/>
          </a:p>
        </p:txBody>
      </p:sp>
    </p:spTree>
    <p:extLst>
      <p:ext uri="{BB962C8B-B14F-4D97-AF65-F5344CB8AC3E}">
        <p14:creationId xmlns:p14="http://schemas.microsoft.com/office/powerpoint/2010/main" val="3187658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2172" tIns="46086" rIns="92172" bIns="46086"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2172" tIns="46086" rIns="92172" bIns="46086" rtlCol="0"/>
          <a:lstStyle>
            <a:lvl1pPr algn="r">
              <a:defRPr sz="1200"/>
            </a:lvl1pPr>
          </a:lstStyle>
          <a:p>
            <a:fld id="{96C28BBB-9CEB-4C31-80F1-0E989ABF7B4A}" type="datetimeFigureOut">
              <a:rPr lang="en-GB" smtClean="0"/>
              <a:t>12/Sep/2018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72" tIns="46086" rIns="92172" bIns="46086"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172" tIns="46086" rIns="92172" bIns="460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2172" tIns="46086" rIns="92172" bIns="46086"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2172" tIns="46086" rIns="92172" bIns="46086" rtlCol="0" anchor="b"/>
          <a:lstStyle>
            <a:lvl1pPr algn="r">
              <a:defRPr sz="1200"/>
            </a:lvl1pPr>
          </a:lstStyle>
          <a:p>
            <a:fld id="{FDC01BFE-88B4-4FDA-8FFB-7ED3BCC8429D}" type="slidenum">
              <a:rPr lang="en-GB" smtClean="0"/>
              <a:t>‹#›</a:t>
            </a:fld>
            <a:endParaRPr lang="en-GB"/>
          </a:p>
        </p:txBody>
      </p:sp>
    </p:spTree>
    <p:extLst>
      <p:ext uri="{BB962C8B-B14F-4D97-AF65-F5344CB8AC3E}">
        <p14:creationId xmlns:p14="http://schemas.microsoft.com/office/powerpoint/2010/main" val="2656132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DC01BFE-88B4-4FDA-8FFB-7ED3BCC8429D}" type="slidenum">
              <a:rPr lang="en-GB" smtClean="0"/>
              <a:t>1</a:t>
            </a:fld>
            <a:endParaRPr lang="en-GB"/>
          </a:p>
        </p:txBody>
      </p:sp>
    </p:spTree>
    <p:extLst>
      <p:ext uri="{BB962C8B-B14F-4D97-AF65-F5344CB8AC3E}">
        <p14:creationId xmlns:p14="http://schemas.microsoft.com/office/powerpoint/2010/main" val="2074802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DC01BFE-88B4-4FDA-8FFB-7ED3BCC8429D}" type="slidenum">
              <a:rPr lang="en-GB" smtClean="0"/>
              <a:t>10</a:t>
            </a:fld>
            <a:endParaRPr lang="en-GB"/>
          </a:p>
        </p:txBody>
      </p:sp>
    </p:spTree>
    <p:extLst>
      <p:ext uri="{BB962C8B-B14F-4D97-AF65-F5344CB8AC3E}">
        <p14:creationId xmlns:p14="http://schemas.microsoft.com/office/powerpoint/2010/main" val="229436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NB – slides use the available data which is based on different financial years but give a consistent overall picture. The above slide is 2015/16.</a:t>
            </a:r>
          </a:p>
          <a:p>
            <a:pPr>
              <a:spcBef>
                <a:spcPts val="0"/>
              </a:spcBef>
            </a:pPr>
            <a:endParaRPr lang="en-GB" dirty="0" smtClean="0"/>
          </a:p>
          <a:p>
            <a:pPr>
              <a:spcBef>
                <a:spcPts val="0"/>
              </a:spcBef>
            </a:pPr>
            <a:r>
              <a:rPr lang="en-GB" dirty="0" smtClean="0"/>
              <a:t>It shows the amount of money which the government raises (in blue), as well as where the money is spent (in orange). The grey area is the difference between the two, </a:t>
            </a:r>
            <a:r>
              <a:rPr lang="en-GB" dirty="0" err="1" smtClean="0"/>
              <a:t>ie</a:t>
            </a:r>
            <a:r>
              <a:rPr lang="en-GB" dirty="0" smtClean="0"/>
              <a:t> the budget deficit (which will in turn drive the cost of debt interest which is now the  5</a:t>
            </a:r>
            <a:r>
              <a:rPr lang="en-GB" baseline="30000" dirty="0" smtClean="0"/>
              <a:t>th</a:t>
            </a:r>
            <a:r>
              <a:rPr lang="en-GB" dirty="0" smtClean="0"/>
              <a:t> largest area of public spending). It is this figure which has been driving the national policy on austerity. </a:t>
            </a:r>
          </a:p>
          <a:p>
            <a:pPr>
              <a:spcBef>
                <a:spcPts val="0"/>
              </a:spcBef>
            </a:pPr>
            <a:endParaRPr lang="en-GB" dirty="0"/>
          </a:p>
          <a:p>
            <a:pPr>
              <a:spcBef>
                <a:spcPts val="0"/>
              </a:spcBef>
            </a:pPr>
            <a:r>
              <a:rPr lang="en-GB" dirty="0" smtClean="0"/>
              <a:t>Health is the 2</a:t>
            </a:r>
            <a:r>
              <a:rPr lang="en-GB" baseline="30000" dirty="0" smtClean="0"/>
              <a:t>nd</a:t>
            </a:r>
            <a:r>
              <a:rPr lang="en-GB" dirty="0" smtClean="0"/>
              <a:t> highest category of public spending  after Welfare. Clearly spending on health has been prioritised by the Government, but the increase in spending is still at historically low levels. </a:t>
            </a:r>
            <a:endParaRPr lang="en-GB" dirty="0" smtClean="0"/>
          </a:p>
          <a:p>
            <a:pPr>
              <a:spcBef>
                <a:spcPts val="0"/>
              </a:spcBef>
            </a:pPr>
            <a:endParaRPr lang="en-GB" dirty="0"/>
          </a:p>
          <a:p>
            <a:pPr>
              <a:spcBef>
                <a:spcPts val="0"/>
              </a:spcBef>
            </a:pPr>
            <a:endParaRPr lang="en-GB" dirty="0" smtClean="0"/>
          </a:p>
          <a:p>
            <a:pPr>
              <a:spcBef>
                <a:spcPts val="0"/>
              </a:spcBef>
            </a:pPr>
            <a:endParaRPr lang="en-GB" dirty="0"/>
          </a:p>
          <a:p>
            <a:endParaRPr lang="en-GB" dirty="0"/>
          </a:p>
        </p:txBody>
      </p:sp>
      <p:sp>
        <p:nvSpPr>
          <p:cNvPr id="4" name="Slide Number Placeholder 3"/>
          <p:cNvSpPr>
            <a:spLocks noGrp="1"/>
          </p:cNvSpPr>
          <p:nvPr>
            <p:ph type="sldNum" sz="quarter" idx="10"/>
          </p:nvPr>
        </p:nvSpPr>
        <p:spPr/>
        <p:txBody>
          <a:bodyPr/>
          <a:lstStyle/>
          <a:p>
            <a:fld id="{FDC01BFE-88B4-4FDA-8FFB-7ED3BCC8429D}" type="slidenum">
              <a:rPr lang="en-GB" smtClean="0"/>
              <a:t>2</a:t>
            </a:fld>
            <a:endParaRPr lang="en-GB"/>
          </a:p>
        </p:txBody>
      </p:sp>
    </p:spTree>
    <p:extLst>
      <p:ext uri="{BB962C8B-B14F-4D97-AF65-F5344CB8AC3E}">
        <p14:creationId xmlns:p14="http://schemas.microsoft.com/office/powerpoint/2010/main" val="389710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is 16/17 information. </a:t>
            </a:r>
          </a:p>
          <a:p>
            <a:endParaRPr lang="en-GB" dirty="0"/>
          </a:p>
          <a:p>
            <a:r>
              <a:rPr lang="en-GB" dirty="0"/>
              <a:t>Health funding like all public sector funding is voted on by Parliament – hence the ultimate requirement  “not to bust the vote”</a:t>
            </a:r>
          </a:p>
          <a:p>
            <a:pPr>
              <a:spcBef>
                <a:spcPts val="0"/>
              </a:spcBef>
            </a:pPr>
            <a:endParaRPr lang="en-GB" dirty="0" smtClean="0"/>
          </a:p>
          <a:p>
            <a:pPr>
              <a:spcBef>
                <a:spcPts val="0"/>
              </a:spcBef>
            </a:pPr>
            <a:r>
              <a:rPr lang="en-GB" dirty="0" smtClean="0"/>
              <a:t>Health </a:t>
            </a:r>
            <a:r>
              <a:rPr lang="en-GB" dirty="0"/>
              <a:t>funding initially goes to Department of Health who retain a proportion for its functions and then distributes funding to various bodies such as Public Health England and NHS England (NHSE).</a:t>
            </a:r>
          </a:p>
          <a:p>
            <a:pPr>
              <a:spcBef>
                <a:spcPts val="0"/>
              </a:spcBef>
            </a:pPr>
            <a:endParaRPr lang="en-GB" dirty="0"/>
          </a:p>
          <a:p>
            <a:pPr>
              <a:spcBef>
                <a:spcPts val="0"/>
              </a:spcBef>
            </a:pPr>
            <a:r>
              <a:rPr lang="en-GB" dirty="0" smtClean="0"/>
              <a:t>In 16/17 NHSE </a:t>
            </a:r>
            <a:r>
              <a:rPr lang="en-GB" dirty="0"/>
              <a:t>received around </a:t>
            </a:r>
            <a:r>
              <a:rPr lang="en-GB" dirty="0" smtClean="0"/>
              <a:t> £106 billion (£114 </a:t>
            </a:r>
            <a:r>
              <a:rPr lang="en-GB" dirty="0"/>
              <a:t>billion </a:t>
            </a:r>
            <a:r>
              <a:rPr lang="en-GB" dirty="0" smtClean="0"/>
              <a:t>in 2018/19</a:t>
            </a:r>
            <a:r>
              <a:rPr lang="en-GB" dirty="0"/>
              <a:t>), along with a mandate setting out the purposes for which the funding can be used. </a:t>
            </a:r>
          </a:p>
          <a:p>
            <a:pPr>
              <a:spcBef>
                <a:spcPts val="0"/>
              </a:spcBef>
            </a:pPr>
            <a:endParaRPr lang="en-GB" dirty="0"/>
          </a:p>
          <a:p>
            <a:pPr>
              <a:spcBef>
                <a:spcPts val="0"/>
              </a:spcBef>
            </a:pPr>
            <a:r>
              <a:rPr lang="en-GB" dirty="0" smtClean="0"/>
              <a:t>In 16/17, NHSE retained £29bn (£38bn by 18/19) to </a:t>
            </a:r>
            <a:r>
              <a:rPr lang="en-GB" dirty="0"/>
              <a:t>pay for its running costs and the services it commissions directly: primary care (including non delegated GP services), specialised services, offender and military healthcare. </a:t>
            </a:r>
          </a:p>
          <a:p>
            <a:pPr>
              <a:spcBef>
                <a:spcPts val="0"/>
              </a:spcBef>
            </a:pPr>
            <a:endParaRPr lang="en-GB" dirty="0"/>
          </a:p>
          <a:p>
            <a:pPr>
              <a:spcBef>
                <a:spcPts val="0"/>
              </a:spcBef>
            </a:pPr>
            <a:r>
              <a:rPr lang="en-GB" dirty="0"/>
              <a:t>The </a:t>
            </a:r>
            <a:r>
              <a:rPr lang="en-GB" dirty="0" smtClean="0"/>
              <a:t>remaining £76bn </a:t>
            </a:r>
            <a:r>
              <a:rPr lang="en-GB" dirty="0"/>
              <a:t>is passed on to Clinical Commissioning Groups (CCGs) to enable them to commission services for their populations. It’s NHSE’s Board who determine how much each CCG will be funded based on a funding formula and options.</a:t>
            </a:r>
          </a:p>
          <a:p>
            <a:endParaRPr lang="en-GB" dirty="0"/>
          </a:p>
        </p:txBody>
      </p:sp>
      <p:sp>
        <p:nvSpPr>
          <p:cNvPr id="4" name="Slide Number Placeholder 3"/>
          <p:cNvSpPr>
            <a:spLocks noGrp="1"/>
          </p:cNvSpPr>
          <p:nvPr>
            <p:ph type="sldNum" sz="quarter" idx="10"/>
          </p:nvPr>
        </p:nvSpPr>
        <p:spPr/>
        <p:txBody>
          <a:bodyPr/>
          <a:lstStyle/>
          <a:p>
            <a:fld id="{FDC01BFE-88B4-4FDA-8FFB-7ED3BCC8429D}" type="slidenum">
              <a:rPr lang="en-GB" smtClean="0"/>
              <a:t>3</a:t>
            </a:fld>
            <a:endParaRPr lang="en-GB"/>
          </a:p>
        </p:txBody>
      </p:sp>
    </p:spTree>
    <p:extLst>
      <p:ext uri="{BB962C8B-B14F-4D97-AF65-F5344CB8AC3E}">
        <p14:creationId xmlns:p14="http://schemas.microsoft.com/office/powerpoint/2010/main" val="120342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position against target determines how much each CCG gets of the funding that NHS England decides is available to distribute to CCGs. Because we are more than 5% higher than our target allocation, this means we receive a lower cash uplift than the majority of other CCGs – see next slide</a:t>
            </a:r>
            <a:endParaRPr lang="en-GB" dirty="0"/>
          </a:p>
        </p:txBody>
      </p:sp>
      <p:sp>
        <p:nvSpPr>
          <p:cNvPr id="4" name="Slide Number Placeholder 3"/>
          <p:cNvSpPr>
            <a:spLocks noGrp="1"/>
          </p:cNvSpPr>
          <p:nvPr>
            <p:ph type="sldNum" sz="quarter" idx="10"/>
          </p:nvPr>
        </p:nvSpPr>
        <p:spPr/>
        <p:txBody>
          <a:bodyPr/>
          <a:lstStyle/>
          <a:p>
            <a:fld id="{FDC01BFE-88B4-4FDA-8FFB-7ED3BCC8429D}" type="slidenum">
              <a:rPr lang="en-GB" smtClean="0"/>
              <a:t>4</a:t>
            </a:fld>
            <a:endParaRPr lang="en-GB"/>
          </a:p>
        </p:txBody>
      </p:sp>
    </p:spTree>
    <p:extLst>
      <p:ext uri="{BB962C8B-B14F-4D97-AF65-F5344CB8AC3E}">
        <p14:creationId xmlns:p14="http://schemas.microsoft.com/office/powerpoint/2010/main" val="203766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difference between the 1.6% cash uplift that Sheffield received in 2017/18 and the average for all CCGs was £4m. </a:t>
            </a:r>
          </a:p>
          <a:p>
            <a:endParaRPr lang="en-GB" dirty="0"/>
          </a:p>
          <a:p>
            <a:r>
              <a:rPr lang="en-GB" dirty="0" smtClean="0"/>
              <a:t>If we had received 3.4% growth, we would have got £13m more. </a:t>
            </a:r>
          </a:p>
          <a:p>
            <a:endParaRPr lang="en-GB" dirty="0"/>
          </a:p>
          <a:p>
            <a:r>
              <a:rPr lang="en-GB" dirty="0" smtClean="0"/>
              <a:t>The national requirements are no different for Sheffield even though we get less growth – the expectation is that we should be able to identify efficiencies in our baseline spend to deliver improvements. </a:t>
            </a:r>
            <a:endParaRPr lang="en-GB" dirty="0"/>
          </a:p>
        </p:txBody>
      </p:sp>
      <p:sp>
        <p:nvSpPr>
          <p:cNvPr id="4" name="Slide Number Placeholder 3"/>
          <p:cNvSpPr>
            <a:spLocks noGrp="1"/>
          </p:cNvSpPr>
          <p:nvPr>
            <p:ph type="sldNum" sz="quarter" idx="10"/>
          </p:nvPr>
        </p:nvSpPr>
        <p:spPr/>
        <p:txBody>
          <a:bodyPr/>
          <a:lstStyle/>
          <a:p>
            <a:fld id="{FDC01BFE-88B4-4FDA-8FFB-7ED3BCC8429D}" type="slidenum">
              <a:rPr lang="en-GB" smtClean="0"/>
              <a:t>5</a:t>
            </a:fld>
            <a:endParaRPr lang="en-GB"/>
          </a:p>
        </p:txBody>
      </p:sp>
    </p:spTree>
    <p:extLst>
      <p:ext uri="{BB962C8B-B14F-4D97-AF65-F5344CB8AC3E}">
        <p14:creationId xmlns:p14="http://schemas.microsoft.com/office/powerpoint/2010/main" val="3495978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Sheffield, all parts of the system: the Hospitals, General Practice, the Council and the CCG are facing significant challenges. Strangely this means that we all have an interest to find joint solutions to make the system more efficient, as no one part of the system feels able to ‘go it alone’</a:t>
            </a:r>
            <a:endParaRPr lang="en-GB" dirty="0"/>
          </a:p>
        </p:txBody>
      </p:sp>
      <p:sp>
        <p:nvSpPr>
          <p:cNvPr id="4" name="Slide Number Placeholder 3"/>
          <p:cNvSpPr>
            <a:spLocks noGrp="1"/>
          </p:cNvSpPr>
          <p:nvPr>
            <p:ph type="sldNum" sz="quarter" idx="10"/>
          </p:nvPr>
        </p:nvSpPr>
        <p:spPr/>
        <p:txBody>
          <a:bodyPr/>
          <a:lstStyle/>
          <a:p>
            <a:fld id="{FDC01BFE-88B4-4FDA-8FFB-7ED3BCC8429D}" type="slidenum">
              <a:rPr lang="en-GB" smtClean="0"/>
              <a:t>6</a:t>
            </a:fld>
            <a:endParaRPr lang="en-GB"/>
          </a:p>
        </p:txBody>
      </p:sp>
    </p:spTree>
    <p:extLst>
      <p:ext uri="{BB962C8B-B14F-4D97-AF65-F5344CB8AC3E}">
        <p14:creationId xmlns:p14="http://schemas.microsoft.com/office/powerpoint/2010/main" val="3572626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 under half of our £853m gross expenditure related to acute hospital care (£417m), of which £347m related to STHFT. </a:t>
            </a:r>
          </a:p>
          <a:p>
            <a:endParaRPr lang="en-GB" dirty="0"/>
          </a:p>
          <a:p>
            <a:r>
              <a:rPr lang="en-GB" dirty="0" smtClean="0"/>
              <a:t>Primary &amp; Community (£88m primary care, £70m community care)</a:t>
            </a:r>
          </a:p>
          <a:p>
            <a:endParaRPr lang="en-GB" dirty="0"/>
          </a:p>
          <a:p>
            <a:r>
              <a:rPr lang="en-GB" dirty="0" smtClean="0"/>
              <a:t>Mental Health &amp; LD – of £85m, £76m related to SHSCT</a:t>
            </a:r>
          </a:p>
          <a:p>
            <a:endParaRPr lang="en-GB" dirty="0"/>
          </a:p>
          <a:p>
            <a:r>
              <a:rPr lang="en-GB" dirty="0" smtClean="0"/>
              <a:t>Long term care – CHC &amp; Support to social care</a:t>
            </a:r>
          </a:p>
          <a:p>
            <a:endParaRPr lang="en-GB" dirty="0"/>
          </a:p>
          <a:p>
            <a:r>
              <a:rPr lang="en-GB" dirty="0" smtClean="0"/>
              <a:t>Collaborative working – host for ICS, ACP, BCF Programme team</a:t>
            </a:r>
          </a:p>
          <a:p>
            <a:endParaRPr lang="en-GB" dirty="0"/>
          </a:p>
        </p:txBody>
      </p:sp>
      <p:sp>
        <p:nvSpPr>
          <p:cNvPr id="4" name="Slide Number Placeholder 3"/>
          <p:cNvSpPr>
            <a:spLocks noGrp="1"/>
          </p:cNvSpPr>
          <p:nvPr>
            <p:ph type="sldNum" sz="quarter" idx="10"/>
          </p:nvPr>
        </p:nvSpPr>
        <p:spPr/>
        <p:txBody>
          <a:bodyPr/>
          <a:lstStyle/>
          <a:p>
            <a:fld id="{FDC01BFE-88B4-4FDA-8FFB-7ED3BCC8429D}" type="slidenum">
              <a:rPr lang="en-GB" smtClean="0"/>
              <a:t>7</a:t>
            </a:fld>
            <a:endParaRPr lang="en-GB"/>
          </a:p>
        </p:txBody>
      </p:sp>
    </p:spTree>
    <p:extLst>
      <p:ext uri="{BB962C8B-B14F-4D97-AF65-F5344CB8AC3E}">
        <p14:creationId xmlns:p14="http://schemas.microsoft.com/office/powerpoint/2010/main" val="4147422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Costs 18/19 tariff</a:t>
            </a:r>
          </a:p>
          <a:p>
            <a:r>
              <a:rPr lang="en-GB" dirty="0" smtClean="0"/>
              <a:t>Global sum amount for GP registration is 18/19</a:t>
            </a:r>
          </a:p>
          <a:p>
            <a:r>
              <a:rPr lang="en-GB" dirty="0" smtClean="0"/>
              <a:t>Spend on paracetamol not been update for a couple of years</a:t>
            </a:r>
            <a:endParaRPr lang="en-GB" dirty="0"/>
          </a:p>
        </p:txBody>
      </p:sp>
      <p:sp>
        <p:nvSpPr>
          <p:cNvPr id="4" name="Slide Number Placeholder 3"/>
          <p:cNvSpPr>
            <a:spLocks noGrp="1"/>
          </p:cNvSpPr>
          <p:nvPr>
            <p:ph type="sldNum" sz="quarter" idx="10"/>
          </p:nvPr>
        </p:nvSpPr>
        <p:spPr/>
        <p:txBody>
          <a:bodyPr/>
          <a:lstStyle/>
          <a:p>
            <a:fld id="{FDC01BFE-88B4-4FDA-8FFB-7ED3BCC8429D}" type="slidenum">
              <a:rPr lang="en-GB" smtClean="0"/>
              <a:t>8</a:t>
            </a:fld>
            <a:endParaRPr lang="en-GB"/>
          </a:p>
        </p:txBody>
      </p:sp>
    </p:spTree>
    <p:extLst>
      <p:ext uri="{BB962C8B-B14F-4D97-AF65-F5344CB8AC3E}">
        <p14:creationId xmlns:p14="http://schemas.microsoft.com/office/powerpoint/2010/main" val="2679801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DC01BFE-88B4-4FDA-8FFB-7ED3BCC8429D}" type="slidenum">
              <a:rPr lang="en-GB" smtClean="0"/>
              <a:t>9</a:t>
            </a:fld>
            <a:endParaRPr lang="en-GB"/>
          </a:p>
        </p:txBody>
      </p:sp>
    </p:spTree>
    <p:extLst>
      <p:ext uri="{BB962C8B-B14F-4D97-AF65-F5344CB8AC3E}">
        <p14:creationId xmlns:p14="http://schemas.microsoft.com/office/powerpoint/2010/main" val="2889464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600" b="1">
                <a:solidFill>
                  <a:srgbClr val="007AC2"/>
                </a:solidFill>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DE0FFE-46CB-7846-BA8E-E1D7B86CA588}"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3540801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19200"/>
            <a:ext cx="8229600" cy="37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DE0FFE-46CB-7846-BA8E-E1D7B86CA588}"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8D03-48AD-394B-9DF2-6A4694197674}" type="slidenum">
              <a:rPr lang="en-US" smtClean="0"/>
              <a:t>‹#›</a:t>
            </a:fld>
            <a:endParaRPr lang="en-US"/>
          </a:p>
        </p:txBody>
      </p:sp>
      <p:sp>
        <p:nvSpPr>
          <p:cNvPr id="7" name="Title 1"/>
          <p:cNvSpPr>
            <a:spLocks noGrp="1"/>
          </p:cNvSpPr>
          <p:nvPr>
            <p:ph type="title"/>
          </p:nvPr>
        </p:nvSpPr>
        <p:spPr>
          <a:xfrm>
            <a:off x="457200" y="1200960"/>
            <a:ext cx="8229600" cy="1062720"/>
          </a:xfrm>
          <a:prstGeom prst="rect">
            <a:avLst/>
          </a:prstGeom>
        </p:spPr>
        <p:txBody>
          <a:bodyPr/>
          <a:lstStyle>
            <a:lvl1pPr>
              <a:lnSpc>
                <a:spcPts val="4000"/>
              </a:lnSpc>
              <a:defRPr sz="3600" b="1">
                <a:solidFill>
                  <a:srgbClr val="007AC2"/>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66999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i="0" cap="all">
                <a:solidFill>
                  <a:srgbClr val="007AC2"/>
                </a:solidFill>
                <a:latin typeface="Arial"/>
                <a:cs typeface="Aria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E0FFE-46CB-7846-BA8E-E1D7B86CA588}"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213338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DE0FFE-46CB-7846-BA8E-E1D7B86CA588}"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280651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7AC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7AC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E0FFE-46CB-7846-BA8E-E1D7B86CA588}"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150007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E0FFE-46CB-7846-BA8E-E1D7B86CA588}"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413469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20890"/>
            <a:ext cx="3008313" cy="1162050"/>
          </a:xfrm>
          <a:prstGeom prst="rect">
            <a:avLst/>
          </a:prstGeom>
        </p:spPr>
        <p:txBody>
          <a:bodyPr anchor="t"/>
          <a:lstStyle>
            <a:lvl1pPr algn="l">
              <a:defRPr sz="2000" b="1" i="0">
                <a:latin typeface="Arial"/>
                <a:cs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620890"/>
            <a:ext cx="5111750" cy="45052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782940"/>
            <a:ext cx="3008313" cy="33432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E0FFE-46CB-7846-BA8E-E1D7B86CA588}"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1222218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i="0">
                <a:latin typeface="Arial"/>
                <a:cs typeface="Aria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321919"/>
            <a:ext cx="5486400" cy="34056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E0FFE-46CB-7846-BA8E-E1D7B86CA588}"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2695683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Sheffield CCG PP footer.png"/>
          <p:cNvPicPr>
            <a:picLocks noChangeAspect="1"/>
          </p:cNvPicPr>
          <p:nvPr/>
        </p:nvPicPr>
        <p:blipFill>
          <a:blip r:embed="rId10">
            <a:alphaModFix amt="85000"/>
            <a:extLst>
              <a:ext uri="{28A0092B-C50C-407E-A947-70E740481C1C}">
                <a14:useLocalDpi xmlns:a14="http://schemas.microsoft.com/office/drawing/2010/main" val="0"/>
              </a:ext>
            </a:extLst>
          </a:blip>
          <a:stretch>
            <a:fillRect/>
          </a:stretch>
        </p:blipFill>
        <p:spPr>
          <a:xfrm>
            <a:off x="207449" y="3554497"/>
            <a:ext cx="8677946" cy="3166978"/>
          </a:xfrm>
          <a:prstGeom prst="rect">
            <a:avLst/>
          </a:prstGeom>
        </p:spPr>
      </p:pic>
      <p:sp>
        <p:nvSpPr>
          <p:cNvPr id="3" name="Text Placeholder 2"/>
          <p:cNvSpPr>
            <a:spLocks noGrp="1"/>
          </p:cNvSpPr>
          <p:nvPr>
            <p:ph type="body" idx="1"/>
          </p:nvPr>
        </p:nvSpPr>
        <p:spPr>
          <a:xfrm>
            <a:off x="457200" y="2108160"/>
            <a:ext cx="8229600" cy="40180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Arial"/>
                <a:cs typeface="Arial"/>
              </a:defRPr>
            </a:lvl1pPr>
          </a:lstStyle>
          <a:p>
            <a:fld id="{60DE0FFE-46CB-7846-BA8E-E1D7B86CA588}" type="datetimeFigureOut">
              <a:rPr lang="en-US" smtClean="0"/>
              <a:pPr/>
              <a:t>9/12/2018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Arial"/>
                <a:cs typeface="Arial"/>
              </a:defRPr>
            </a:lvl1pPr>
          </a:lstStyle>
          <a:p>
            <a:fld id="{D7EA8D03-48AD-394B-9DF2-6A4694197674}" type="slidenum">
              <a:rPr lang="en-US" smtClean="0"/>
              <a:pPr/>
              <a:t>‹#›</a:t>
            </a:fld>
            <a:endParaRPr lang="en-US" dirty="0"/>
          </a:p>
        </p:txBody>
      </p:sp>
      <p:pic>
        <p:nvPicPr>
          <p:cNvPr id="7" name="Picture 6" descr="Sheffield CCG PP header.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71520" y="291888"/>
            <a:ext cx="8470675" cy="746785"/>
          </a:xfrm>
          <a:prstGeom prst="rect">
            <a:avLst/>
          </a:prstGeom>
        </p:spPr>
      </p:pic>
    </p:spTree>
    <p:extLst>
      <p:ext uri="{BB962C8B-B14F-4D97-AF65-F5344CB8AC3E}">
        <p14:creationId xmlns:p14="http://schemas.microsoft.com/office/powerpoint/2010/main" val="3788855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40" y="3501557"/>
            <a:ext cx="7391400" cy="2335363"/>
          </a:xfrm>
        </p:spPr>
        <p:txBody>
          <a:bodyPr/>
          <a:lstStyle/>
          <a:p>
            <a:pPr marL="0" indent="0">
              <a:buNone/>
            </a:pPr>
            <a:r>
              <a:rPr lang="en-GB" dirty="0" smtClean="0">
                <a:solidFill>
                  <a:schemeClr val="bg1"/>
                </a:solidFill>
              </a:rPr>
              <a:t>.</a:t>
            </a:r>
          </a:p>
          <a:p>
            <a:pPr marL="0" indent="0">
              <a:buNone/>
            </a:pPr>
            <a:endParaRPr lang="en-GB" dirty="0"/>
          </a:p>
        </p:txBody>
      </p:sp>
      <p:sp>
        <p:nvSpPr>
          <p:cNvPr id="3" name="Title 2"/>
          <p:cNvSpPr>
            <a:spLocks noGrp="1"/>
          </p:cNvSpPr>
          <p:nvPr>
            <p:ph type="title"/>
          </p:nvPr>
        </p:nvSpPr>
        <p:spPr>
          <a:xfrm>
            <a:off x="457200" y="2088317"/>
            <a:ext cx="8229600" cy="1062720"/>
          </a:xfrm>
        </p:spPr>
        <p:txBody>
          <a:bodyPr/>
          <a:lstStyle/>
          <a:p>
            <a:r>
              <a:rPr lang="en-GB" i="1" dirty="0">
                <a:solidFill>
                  <a:schemeClr val="tx1"/>
                </a:solidFill>
              </a:rPr>
              <a:t>Patient Participation Group Network</a:t>
            </a:r>
            <a:r>
              <a:rPr lang="en-GB" i="1" dirty="0"/>
              <a:t/>
            </a:r>
            <a:br>
              <a:rPr lang="en-GB" i="1" dirty="0"/>
            </a:br>
            <a:r>
              <a:rPr lang="en-GB" i="1" dirty="0"/>
              <a:t/>
            </a:r>
            <a:br>
              <a:rPr lang="en-GB" i="1" dirty="0"/>
            </a:br>
            <a:r>
              <a:rPr lang="en-GB" i="1" dirty="0" smtClean="0"/>
              <a:t>How the Money </a:t>
            </a:r>
            <a:r>
              <a:rPr lang="en-GB" i="1" dirty="0" smtClean="0"/>
              <a:t>Flows</a:t>
            </a:r>
            <a:r>
              <a:rPr lang="en-GB" i="1" dirty="0"/>
              <a:t/>
            </a:r>
            <a:br>
              <a:rPr lang="en-GB" i="1" dirty="0"/>
            </a:br>
            <a:r>
              <a:rPr lang="en-GB" i="1" dirty="0" smtClean="0"/>
              <a:t/>
            </a:r>
            <a:br>
              <a:rPr lang="en-GB" i="1" dirty="0" smtClean="0"/>
            </a:br>
            <a:r>
              <a:rPr lang="en-GB" i="1" dirty="0" smtClean="0"/>
              <a:t>Julia Newton</a:t>
            </a:r>
            <a:br>
              <a:rPr lang="en-GB" i="1" dirty="0" smtClean="0"/>
            </a:br>
            <a:r>
              <a:rPr lang="en-GB" i="1" dirty="0" smtClean="0"/>
              <a:t>Director of Finance</a:t>
            </a:r>
            <a:br>
              <a:rPr lang="en-GB" i="1" dirty="0" smtClean="0"/>
            </a:br>
            <a:r>
              <a:rPr lang="en-GB" i="1" dirty="0"/>
              <a:t/>
            </a:r>
            <a:br>
              <a:rPr lang="en-GB" i="1" dirty="0"/>
            </a:br>
            <a:endParaRPr lang="en-GB" dirty="0"/>
          </a:p>
        </p:txBody>
      </p:sp>
    </p:spTree>
    <p:extLst>
      <p:ext uri="{BB962C8B-B14F-4D97-AF65-F5344CB8AC3E}">
        <p14:creationId xmlns:p14="http://schemas.microsoft.com/office/powerpoint/2010/main" val="3489648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endParaRPr lang="en-GB" dirty="0" smtClean="0"/>
          </a:p>
          <a:p>
            <a:pPr marL="0" indent="0">
              <a:buNone/>
            </a:pPr>
            <a:endParaRPr lang="en-GB" dirty="0"/>
          </a:p>
        </p:txBody>
      </p:sp>
      <p:sp>
        <p:nvSpPr>
          <p:cNvPr id="3" name="Title 2"/>
          <p:cNvSpPr>
            <a:spLocks noGrp="1"/>
          </p:cNvSpPr>
          <p:nvPr>
            <p:ph type="title"/>
          </p:nvPr>
        </p:nvSpPr>
        <p:spPr/>
        <p:txBody>
          <a:bodyPr/>
          <a:lstStyle/>
          <a:p>
            <a:r>
              <a:rPr lang="en-GB" dirty="0" smtClean="0"/>
              <a:t>Primary Care Funding – CCG funded</a:t>
            </a:r>
            <a:endParaRPr lang="en-GB" dirty="0"/>
          </a:p>
        </p:txBody>
      </p:sp>
      <p:sp>
        <p:nvSpPr>
          <p:cNvPr id="7" name="TextBox 6"/>
          <p:cNvSpPr txBox="1"/>
          <p:nvPr/>
        </p:nvSpPr>
        <p:spPr>
          <a:xfrm>
            <a:off x="5295900" y="1830292"/>
            <a:ext cx="3295650" cy="4555093"/>
          </a:xfrm>
          <a:prstGeom prst="rect">
            <a:avLst/>
          </a:prstGeom>
          <a:noFill/>
        </p:spPr>
        <p:txBody>
          <a:bodyPr wrap="square" rtlCol="0">
            <a:spAutoFit/>
          </a:bodyPr>
          <a:lstStyle/>
          <a:p>
            <a:r>
              <a:rPr lang="en-GB" sz="1600" b="1" dirty="0">
                <a:solidFill>
                  <a:srgbClr val="7030A0"/>
                </a:solidFill>
              </a:rPr>
              <a:t>Funded from CCG allocation £20m</a:t>
            </a:r>
          </a:p>
          <a:p>
            <a:endParaRPr lang="en-GB" sz="1400" b="1" dirty="0" smtClean="0">
              <a:solidFill>
                <a:srgbClr val="7030A0"/>
              </a:solidFill>
            </a:endParaRPr>
          </a:p>
          <a:p>
            <a:r>
              <a:rPr lang="en-GB" sz="1400" b="1" dirty="0" smtClean="0">
                <a:solidFill>
                  <a:srgbClr val="7030A0"/>
                </a:solidFill>
              </a:rPr>
              <a:t>Locally </a:t>
            </a:r>
            <a:r>
              <a:rPr lang="en-GB" sz="1400" b="1" dirty="0">
                <a:solidFill>
                  <a:srgbClr val="7030A0"/>
                </a:solidFill>
              </a:rPr>
              <a:t>Commissioned </a:t>
            </a:r>
            <a:r>
              <a:rPr lang="en-GB" sz="1400" b="1" dirty="0" smtClean="0">
                <a:solidFill>
                  <a:srgbClr val="7030A0"/>
                </a:solidFill>
              </a:rPr>
              <a:t>Services £8.7m: </a:t>
            </a:r>
            <a:r>
              <a:rPr lang="en-GB" sz="1400" dirty="0" smtClean="0">
                <a:solidFill>
                  <a:schemeClr val="tx2"/>
                </a:solidFill>
              </a:rPr>
              <a:t>(LCS</a:t>
            </a:r>
            <a:r>
              <a:rPr lang="en-GB" sz="1400" dirty="0">
                <a:solidFill>
                  <a:schemeClr val="tx2"/>
                </a:solidFill>
              </a:rPr>
              <a:t>) </a:t>
            </a:r>
            <a:r>
              <a:rPr lang="en-GB" sz="1400" dirty="0" smtClean="0">
                <a:solidFill>
                  <a:schemeClr val="tx2"/>
                </a:solidFill>
              </a:rPr>
              <a:t>are additional services commissioned by CCG to address local priorities, </a:t>
            </a:r>
            <a:r>
              <a:rPr lang="en-GB" sz="1400" dirty="0" smtClean="0">
                <a:solidFill>
                  <a:schemeClr val="tx2"/>
                </a:solidFill>
              </a:rPr>
              <a:t>including for example anticoagulation </a:t>
            </a:r>
            <a:r>
              <a:rPr lang="en-GB" sz="1400" dirty="0" smtClean="0">
                <a:solidFill>
                  <a:schemeClr val="tx2"/>
                </a:solidFill>
              </a:rPr>
              <a:t>monitoring, neighbourhood </a:t>
            </a:r>
            <a:r>
              <a:rPr lang="en-GB" sz="1400" dirty="0" smtClean="0">
                <a:solidFill>
                  <a:schemeClr val="tx2"/>
                </a:solidFill>
              </a:rPr>
              <a:t>developments, enhanced care in to nursing homes.</a:t>
            </a:r>
            <a:endParaRPr lang="en-GB" sz="1400" dirty="0" smtClean="0">
              <a:solidFill>
                <a:schemeClr val="tx2"/>
              </a:solidFill>
            </a:endParaRPr>
          </a:p>
          <a:p>
            <a:endParaRPr lang="en-GB" sz="1400" dirty="0">
              <a:solidFill>
                <a:schemeClr val="tx2"/>
              </a:solidFill>
            </a:endParaRPr>
          </a:p>
          <a:p>
            <a:r>
              <a:rPr lang="en-GB" sz="1400" b="1" dirty="0" smtClean="0">
                <a:solidFill>
                  <a:srgbClr val="7030A0"/>
                </a:solidFill>
              </a:rPr>
              <a:t>Other Primary </a:t>
            </a:r>
            <a:r>
              <a:rPr lang="en-GB" sz="1400" b="1" dirty="0" smtClean="0">
                <a:solidFill>
                  <a:srgbClr val="7030A0"/>
                </a:solidFill>
              </a:rPr>
              <a:t>Care £8.1m </a:t>
            </a:r>
            <a:r>
              <a:rPr lang="en-GB" sz="1400" b="1" dirty="0" smtClean="0">
                <a:solidFill>
                  <a:srgbClr val="7030A0"/>
                </a:solidFill>
              </a:rPr>
              <a:t>: </a:t>
            </a:r>
            <a:r>
              <a:rPr lang="en-GB" sz="1400" dirty="0" smtClean="0">
                <a:solidFill>
                  <a:schemeClr val="tx2"/>
                </a:solidFill>
              </a:rPr>
              <a:t>Includes </a:t>
            </a:r>
            <a:r>
              <a:rPr lang="en-GB" sz="1400" dirty="0" smtClean="0">
                <a:solidFill>
                  <a:schemeClr val="tx2"/>
                </a:solidFill>
              </a:rPr>
              <a:t>spend on GP </a:t>
            </a:r>
            <a:r>
              <a:rPr lang="en-GB" sz="1400" dirty="0" smtClean="0">
                <a:solidFill>
                  <a:schemeClr val="tx2"/>
                </a:solidFill>
              </a:rPr>
              <a:t>Hubs, </a:t>
            </a:r>
            <a:r>
              <a:rPr lang="en-GB" sz="1400" dirty="0" smtClean="0">
                <a:solidFill>
                  <a:schemeClr val="tx2"/>
                </a:solidFill>
              </a:rPr>
              <a:t> GP IT and Interpreting Services </a:t>
            </a:r>
            <a:endParaRPr lang="en-GB" sz="1400" b="1" dirty="0">
              <a:solidFill>
                <a:srgbClr val="7030A0"/>
              </a:solidFill>
            </a:endParaRPr>
          </a:p>
          <a:p>
            <a:endParaRPr lang="en-GB" sz="1100" b="1" dirty="0" smtClean="0">
              <a:solidFill>
                <a:srgbClr val="7030A0"/>
              </a:solidFill>
            </a:endParaRPr>
          </a:p>
          <a:p>
            <a:r>
              <a:rPr lang="en-GB" sz="1400" b="1" dirty="0" smtClean="0">
                <a:solidFill>
                  <a:srgbClr val="7030A0"/>
                </a:solidFill>
              </a:rPr>
              <a:t>GP Five Year Forward View Investments </a:t>
            </a:r>
            <a:r>
              <a:rPr lang="en-GB" sz="1400" b="1" dirty="0" smtClean="0">
                <a:solidFill>
                  <a:srgbClr val="7030A0"/>
                </a:solidFill>
              </a:rPr>
              <a:t> £3.3m : </a:t>
            </a:r>
            <a:r>
              <a:rPr lang="en-GB" sz="1400" dirty="0" smtClean="0">
                <a:solidFill>
                  <a:schemeClr val="tx2"/>
                </a:solidFill>
              </a:rPr>
              <a:t>Investment to support delivery of the 5 year  forward view strategy for general practice, including </a:t>
            </a:r>
            <a:r>
              <a:rPr lang="en-GB" sz="1400" dirty="0" smtClean="0">
                <a:solidFill>
                  <a:schemeClr val="tx2"/>
                </a:solidFill>
              </a:rPr>
              <a:t>the development of primary care at scale, and transformation support </a:t>
            </a:r>
            <a:endParaRPr lang="en-GB" sz="1400" b="1" dirty="0">
              <a:solidFill>
                <a:srgbClr val="7030A0"/>
              </a:solidFill>
            </a:endParaRPr>
          </a:p>
        </p:txBody>
      </p:sp>
      <p:graphicFrame>
        <p:nvGraphicFramePr>
          <p:cNvPr id="11" name="Chart 10"/>
          <p:cNvGraphicFramePr>
            <a:graphicFrameLocks/>
          </p:cNvGraphicFramePr>
          <p:nvPr>
            <p:extLst>
              <p:ext uri="{D42A27DB-BD31-4B8C-83A1-F6EECF244321}">
                <p14:modId xmlns:p14="http://schemas.microsoft.com/office/powerpoint/2010/main" val="1943871827"/>
              </p:ext>
            </p:extLst>
          </p:nvPr>
        </p:nvGraphicFramePr>
        <p:xfrm>
          <a:off x="542925" y="1990725"/>
          <a:ext cx="4848226" cy="41354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093991499"/>
              </p:ext>
            </p:extLst>
          </p:nvPr>
        </p:nvGraphicFramePr>
        <p:xfrm>
          <a:off x="457200" y="1990724"/>
          <a:ext cx="4572000" cy="34385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55333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9734" y="1499416"/>
            <a:ext cx="5533113" cy="440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746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4360" y="1066800"/>
            <a:ext cx="7787640" cy="5588140"/>
          </a:xfrm>
        </p:spPr>
      </p:pic>
      <p:sp>
        <p:nvSpPr>
          <p:cNvPr id="3" name="Title 2"/>
          <p:cNvSpPr>
            <a:spLocks noGrp="1"/>
          </p:cNvSpPr>
          <p:nvPr>
            <p:ph type="title"/>
          </p:nvPr>
        </p:nvSpPr>
        <p:spPr>
          <a:xfrm>
            <a:off x="457200" y="1200960"/>
            <a:ext cx="8229600" cy="231600"/>
          </a:xfrm>
        </p:spPr>
        <p:txBody>
          <a:bodyPr/>
          <a:lstStyle/>
          <a:p>
            <a:r>
              <a:rPr lang="en-GB" sz="2400" dirty="0" smtClean="0">
                <a:solidFill>
                  <a:schemeClr val="bg1"/>
                </a:solidFill>
              </a:rPr>
              <a:t>.</a:t>
            </a:r>
            <a:endParaRPr lang="en-GB" sz="2800" dirty="0">
              <a:solidFill>
                <a:schemeClr val="bg1"/>
              </a:solidFill>
            </a:endParaRPr>
          </a:p>
        </p:txBody>
      </p:sp>
    </p:spTree>
    <p:extLst>
      <p:ext uri="{BB962C8B-B14F-4D97-AF65-F5344CB8AC3E}">
        <p14:creationId xmlns:p14="http://schemas.microsoft.com/office/powerpoint/2010/main" val="94794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885950"/>
            <a:ext cx="8229600" cy="4240213"/>
          </a:xfrm>
        </p:spPr>
        <p:txBody>
          <a:bodyPr>
            <a:normAutofit fontScale="47500" lnSpcReduction="20000"/>
          </a:bodyPr>
          <a:lstStyle/>
          <a:p>
            <a:r>
              <a:rPr lang="en-GB" sz="4500" dirty="0" smtClean="0"/>
              <a:t>CCGs receive 2 separate allocations – programme and running cost allowance</a:t>
            </a:r>
          </a:p>
          <a:p>
            <a:r>
              <a:rPr lang="en-GB" sz="4500" dirty="0" smtClean="0"/>
              <a:t>Sheffield 2018/19 </a:t>
            </a:r>
            <a:r>
              <a:rPr lang="en-GB" sz="4500" dirty="0"/>
              <a:t>allocations:</a:t>
            </a:r>
          </a:p>
          <a:p>
            <a:pPr lvl="1"/>
            <a:r>
              <a:rPr lang="en-GB" sz="4500" dirty="0"/>
              <a:t>Programme (healthcare) £</a:t>
            </a:r>
            <a:r>
              <a:rPr lang="en-GB" sz="4500" dirty="0" smtClean="0"/>
              <a:t>869m </a:t>
            </a:r>
            <a:r>
              <a:rPr lang="en-GB" sz="4500" dirty="0"/>
              <a:t>(£</a:t>
            </a:r>
            <a:r>
              <a:rPr lang="en-GB" sz="4500" dirty="0" smtClean="0"/>
              <a:t>1,450 </a:t>
            </a:r>
            <a:r>
              <a:rPr lang="en-GB" sz="4500" dirty="0"/>
              <a:t>per registered patient) – this includes primary care co-commissioning</a:t>
            </a:r>
          </a:p>
          <a:p>
            <a:pPr lvl="1"/>
            <a:r>
              <a:rPr lang="en-GB" sz="4500" dirty="0"/>
              <a:t>Running Cost Allowance (admin) £</a:t>
            </a:r>
            <a:r>
              <a:rPr lang="en-GB" sz="4500" dirty="0" smtClean="0"/>
              <a:t>12.7m</a:t>
            </a:r>
            <a:endParaRPr lang="en-GB" sz="4500" dirty="0"/>
          </a:p>
          <a:p>
            <a:r>
              <a:rPr lang="en-GB" sz="4500" dirty="0" smtClean="0"/>
              <a:t>Allocations for programme and primary care co-commissioning are determined with reference to a national funding </a:t>
            </a:r>
            <a:r>
              <a:rPr lang="en-GB" sz="4500" dirty="0"/>
              <a:t>formula, based on population size, age/sex distribution, deprivation. </a:t>
            </a:r>
            <a:r>
              <a:rPr lang="en-GB" sz="4500" dirty="0" smtClean="0"/>
              <a:t>CCGs who are deemed to spend more than their ‘fair share’ receive lower growth uplift than those who are under target.</a:t>
            </a:r>
          </a:p>
          <a:p>
            <a:r>
              <a:rPr lang="en-GB" sz="4500" dirty="0" smtClean="0"/>
              <a:t>As at March 2019, Sheffield CCG is expected to be 5.4% above its CCG target allocation and 0.2% above its Primary Medical target allocation.</a:t>
            </a:r>
            <a:endParaRPr lang="en-GB" dirty="0">
              <a:solidFill>
                <a:schemeClr val="accent1"/>
              </a:solidFill>
            </a:endParaRPr>
          </a:p>
        </p:txBody>
      </p:sp>
      <p:sp>
        <p:nvSpPr>
          <p:cNvPr id="4" name="Title 3"/>
          <p:cNvSpPr>
            <a:spLocks noGrp="1"/>
          </p:cNvSpPr>
          <p:nvPr>
            <p:ph type="title"/>
          </p:nvPr>
        </p:nvSpPr>
        <p:spPr/>
        <p:txBody>
          <a:bodyPr/>
          <a:lstStyle/>
          <a:p>
            <a:r>
              <a:rPr lang="en-GB" dirty="0" smtClean="0"/>
              <a:t>CCG Allocations</a:t>
            </a:r>
            <a:endParaRPr lang="en-GB" dirty="0"/>
          </a:p>
        </p:txBody>
      </p:sp>
    </p:spTree>
    <p:extLst>
      <p:ext uri="{BB962C8B-B14F-4D97-AF65-F5344CB8AC3E}">
        <p14:creationId xmlns:p14="http://schemas.microsoft.com/office/powerpoint/2010/main" val="3100056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306" y="1307259"/>
            <a:ext cx="8012152" cy="480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652962" y="3667125"/>
            <a:ext cx="2393604" cy="246221"/>
          </a:xfrm>
          <a:prstGeom prst="rect">
            <a:avLst/>
          </a:prstGeom>
        </p:spPr>
        <p:txBody>
          <a:bodyPr wrap="none">
            <a:spAutoFit/>
          </a:bodyPr>
          <a:lstStyle/>
          <a:p>
            <a:r>
              <a:rPr lang="en-GB" sz="1000" dirty="0"/>
              <a:t>National average CCG cash uplift was 2.1%</a:t>
            </a:r>
          </a:p>
        </p:txBody>
      </p:sp>
      <p:cxnSp>
        <p:nvCxnSpPr>
          <p:cNvPr id="7" name="Straight Connector 6"/>
          <p:cNvCxnSpPr/>
          <p:nvPr/>
        </p:nvCxnSpPr>
        <p:spPr>
          <a:xfrm>
            <a:off x="1238250" y="3914775"/>
            <a:ext cx="6829425" cy="0"/>
          </a:xfrm>
          <a:prstGeom prst="line">
            <a:avLst/>
          </a:prstGeom>
          <a:ln w="19050"/>
          <a:effectLst/>
        </p:spPr>
        <p:style>
          <a:lnRef idx="2">
            <a:schemeClr val="accent1"/>
          </a:lnRef>
          <a:fillRef idx="0">
            <a:schemeClr val="accent1"/>
          </a:fillRef>
          <a:effectRef idx="1">
            <a:schemeClr val="accent1"/>
          </a:effectRef>
          <a:fontRef idx="minor">
            <a:schemeClr val="tx1"/>
          </a:fontRef>
        </p:style>
      </p:cxnSp>
      <p:sp>
        <p:nvSpPr>
          <p:cNvPr id="9" name="TextBox 6"/>
          <p:cNvSpPr txBox="1"/>
          <p:nvPr/>
        </p:nvSpPr>
        <p:spPr>
          <a:xfrm>
            <a:off x="7013313" y="2763313"/>
            <a:ext cx="527574" cy="4912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400" b="1">
                <a:solidFill>
                  <a:schemeClr val="bg1"/>
                </a:solidFill>
              </a:rPr>
              <a:t>Sheffield CCG's cash uplift was  1.6%, £4m lower than if received average</a:t>
            </a:r>
          </a:p>
        </p:txBody>
      </p:sp>
      <p:sp>
        <p:nvSpPr>
          <p:cNvPr id="8" name="Flowchart: Connector 7"/>
          <p:cNvSpPr/>
          <p:nvPr/>
        </p:nvSpPr>
        <p:spPr>
          <a:xfrm>
            <a:off x="7196837" y="2745326"/>
            <a:ext cx="870838" cy="837137"/>
          </a:xfrm>
          <a:prstGeom prst="flowChartConnector">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600" dirty="0"/>
          </a:p>
        </p:txBody>
      </p:sp>
      <p:sp>
        <p:nvSpPr>
          <p:cNvPr id="11" name="TextBox 10"/>
          <p:cNvSpPr txBox="1"/>
          <p:nvPr/>
        </p:nvSpPr>
        <p:spPr>
          <a:xfrm>
            <a:off x="7236968" y="2822852"/>
            <a:ext cx="830707" cy="830997"/>
          </a:xfrm>
          <a:prstGeom prst="rect">
            <a:avLst/>
          </a:prstGeom>
          <a:noFill/>
        </p:spPr>
        <p:txBody>
          <a:bodyPr wrap="square" rtlCol="0">
            <a:spAutoFit/>
          </a:bodyPr>
          <a:lstStyle/>
          <a:p>
            <a:pPr algn="ctr"/>
            <a:r>
              <a:rPr lang="en-GB" sz="800" b="1" dirty="0">
                <a:solidFill>
                  <a:schemeClr val="bg1"/>
                </a:solidFill>
              </a:rPr>
              <a:t>Sheffield CCG's cash uplift was  1.6%, £4m lower than if received average</a:t>
            </a:r>
          </a:p>
        </p:txBody>
      </p:sp>
      <p:cxnSp>
        <p:nvCxnSpPr>
          <p:cNvPr id="13" name="Straight Arrow Connector 12"/>
          <p:cNvCxnSpPr/>
          <p:nvPr/>
        </p:nvCxnSpPr>
        <p:spPr>
          <a:xfrm>
            <a:off x="7631766" y="3600450"/>
            <a:ext cx="0" cy="6682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466850" y="2592020"/>
            <a:ext cx="2267415" cy="230832"/>
          </a:xfrm>
          <a:prstGeom prst="rect">
            <a:avLst/>
          </a:prstGeom>
          <a:noFill/>
        </p:spPr>
        <p:txBody>
          <a:bodyPr wrap="square" rtlCol="0">
            <a:spAutoFit/>
          </a:bodyPr>
          <a:lstStyle/>
          <a:p>
            <a:r>
              <a:rPr lang="en-GB" sz="900" dirty="0"/>
              <a:t>NHS Bedford received 3.4%</a:t>
            </a:r>
          </a:p>
        </p:txBody>
      </p:sp>
      <p:cxnSp>
        <p:nvCxnSpPr>
          <p:cNvPr id="16" name="Straight Arrow Connector 15"/>
          <p:cNvCxnSpPr/>
          <p:nvPr/>
        </p:nvCxnSpPr>
        <p:spPr>
          <a:xfrm>
            <a:off x="2266950" y="2418220"/>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flipV="1">
            <a:off x="1238250" y="2674830"/>
            <a:ext cx="228600" cy="89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9938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 y="205740"/>
            <a:ext cx="8702040" cy="6195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8002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Where </a:t>
            </a:r>
            <a:r>
              <a:rPr lang="en-GB" dirty="0" smtClean="0"/>
              <a:t>we spent </a:t>
            </a:r>
            <a:r>
              <a:rPr lang="en-GB" dirty="0"/>
              <a:t>our money in 2017/18</a:t>
            </a:r>
            <a:br>
              <a:rPr lang="en-GB" dirty="0"/>
            </a:b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94466235"/>
              </p:ext>
            </p:extLst>
          </p:nvPr>
        </p:nvGraphicFramePr>
        <p:xfrm>
          <a:off x="381000" y="2263680"/>
          <a:ext cx="8305800" cy="39466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0877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1175"/>
            <a:ext cx="8229600" cy="4559468"/>
          </a:xfrm>
        </p:spPr>
        <p:txBody>
          <a:bodyPr>
            <a:normAutofit fontScale="25000" lnSpcReduction="20000"/>
          </a:bodyPr>
          <a:lstStyle/>
          <a:p>
            <a:pPr marL="0" indent="0">
              <a:buNone/>
            </a:pPr>
            <a:r>
              <a:rPr lang="en-GB" sz="7200" b="1" dirty="0">
                <a:solidFill>
                  <a:schemeClr val="accent1"/>
                </a:solidFill>
              </a:rPr>
              <a:t>Cost of a cataract operation</a:t>
            </a:r>
          </a:p>
          <a:p>
            <a:r>
              <a:rPr lang="en-GB" sz="7200" dirty="0"/>
              <a:t>Varies from £233 (simple) to £1373 (complex)</a:t>
            </a:r>
            <a:r>
              <a:rPr lang="en-GB" sz="7200" b="1" dirty="0"/>
              <a:t> </a:t>
            </a:r>
          </a:p>
          <a:p>
            <a:pPr marL="0" indent="0">
              <a:buNone/>
            </a:pPr>
            <a:r>
              <a:rPr lang="en-GB" sz="7200" b="1" dirty="0" smtClean="0">
                <a:solidFill>
                  <a:schemeClr val="accent1"/>
                </a:solidFill>
              </a:rPr>
              <a:t>Cost of a normal birth with no complications</a:t>
            </a:r>
            <a:r>
              <a:rPr lang="en-GB" sz="7200" dirty="0" smtClean="0"/>
              <a:t> 	</a:t>
            </a:r>
          </a:p>
          <a:p>
            <a:r>
              <a:rPr lang="en-GB" sz="7200" dirty="0" smtClean="0"/>
              <a:t>£1,957</a:t>
            </a:r>
            <a:endParaRPr lang="en-GB" sz="7200" dirty="0"/>
          </a:p>
          <a:p>
            <a:pPr marL="0" indent="0">
              <a:buNone/>
            </a:pPr>
            <a:r>
              <a:rPr lang="en-GB" sz="7200" b="1" dirty="0" smtClean="0">
                <a:solidFill>
                  <a:schemeClr val="accent1"/>
                </a:solidFill>
              </a:rPr>
              <a:t>Cost of a hip replacement which meets best practice standards</a:t>
            </a:r>
          </a:p>
          <a:p>
            <a:r>
              <a:rPr lang="en-GB" sz="7200" dirty="0" smtClean="0"/>
              <a:t>£5,493 (£4,944 if not all quality standards are met)	</a:t>
            </a:r>
          </a:p>
          <a:p>
            <a:pPr marL="0" indent="0">
              <a:buNone/>
            </a:pPr>
            <a:r>
              <a:rPr lang="en-GB" sz="7200" b="1" dirty="0" smtClean="0">
                <a:solidFill>
                  <a:schemeClr val="accent1"/>
                </a:solidFill>
              </a:rPr>
              <a:t>Cost of an emergency admission for asthma</a:t>
            </a:r>
          </a:p>
          <a:p>
            <a:r>
              <a:rPr lang="en-GB" sz="7200" dirty="0" smtClean="0"/>
              <a:t>£1,184. </a:t>
            </a:r>
            <a:r>
              <a:rPr lang="en-GB" sz="7200" dirty="0"/>
              <a:t>Asthma UK says around 75% of hospital admissions for asthma are avoidable. Asthma affects one in every 12 adults and one in every 11 children.  Someone might need emergency help if their usual inhaler treatment isn’t working, some people may need oxygen, steroids intravenous or specialist medications</a:t>
            </a:r>
            <a:r>
              <a:rPr lang="en-GB" sz="7200" dirty="0" smtClean="0"/>
              <a:t>.</a:t>
            </a:r>
          </a:p>
          <a:p>
            <a:pPr marL="0" indent="0">
              <a:buNone/>
            </a:pPr>
            <a:r>
              <a:rPr lang="en-GB" sz="7200" b="1" dirty="0">
                <a:solidFill>
                  <a:schemeClr val="accent1"/>
                </a:solidFill>
              </a:rPr>
              <a:t>Amount we spend on GP registration for each person per year</a:t>
            </a:r>
            <a:r>
              <a:rPr lang="en-GB" sz="7200" b="1" dirty="0"/>
              <a:t> 	</a:t>
            </a:r>
          </a:p>
          <a:p>
            <a:r>
              <a:rPr lang="en-GB" sz="7200" dirty="0" smtClean="0"/>
              <a:t>£</a:t>
            </a:r>
            <a:r>
              <a:rPr lang="en-GB" sz="7200" dirty="0"/>
              <a:t>87.92. This is the average amount that your GP practice is paid for every registered </a:t>
            </a:r>
            <a:r>
              <a:rPr lang="en-GB" sz="7200" dirty="0" smtClean="0"/>
              <a:t>patient for a year. </a:t>
            </a:r>
            <a:endParaRPr lang="en-GB" sz="7200" dirty="0" smtClean="0"/>
          </a:p>
          <a:p>
            <a:pPr marL="0" indent="0">
              <a:buNone/>
            </a:pPr>
            <a:r>
              <a:rPr lang="en-GB" sz="7200" b="1" dirty="0">
                <a:solidFill>
                  <a:schemeClr val="accent1"/>
                </a:solidFill>
              </a:rPr>
              <a:t>Amount we spend on Paracetamol per year</a:t>
            </a:r>
            <a:r>
              <a:rPr lang="en-GB" sz="7200" dirty="0"/>
              <a:t>	</a:t>
            </a:r>
          </a:p>
          <a:p>
            <a:r>
              <a:rPr lang="en-GB" sz="7200" dirty="0"/>
              <a:t>£1.1m. A prescription for paracetamol can cost the NHS up to £3.60 whilst a small packet of paracetamol can be bought for as little as 16p in a shop</a:t>
            </a:r>
          </a:p>
          <a:p>
            <a:endParaRPr lang="en-GB" sz="7200" dirty="0" smtClean="0"/>
          </a:p>
          <a:p>
            <a:pPr marL="0" indent="0">
              <a:buNone/>
            </a:pPr>
            <a:endParaRPr lang="en-GB" sz="7200" dirty="0"/>
          </a:p>
        </p:txBody>
      </p:sp>
      <p:sp>
        <p:nvSpPr>
          <p:cNvPr id="3" name="Title 2"/>
          <p:cNvSpPr>
            <a:spLocks noGrp="1"/>
          </p:cNvSpPr>
          <p:nvPr>
            <p:ph type="title"/>
          </p:nvPr>
        </p:nvSpPr>
        <p:spPr>
          <a:xfrm>
            <a:off x="457200" y="1088120"/>
            <a:ext cx="8229600" cy="922114"/>
          </a:xfrm>
        </p:spPr>
        <p:txBody>
          <a:bodyPr/>
          <a:lstStyle/>
          <a:p>
            <a:r>
              <a:rPr lang="en-GB" dirty="0" smtClean="0"/>
              <a:t>Different Care Costs	</a:t>
            </a:r>
            <a:endParaRPr lang="en-GB" dirty="0"/>
          </a:p>
        </p:txBody>
      </p:sp>
    </p:spTree>
    <p:extLst>
      <p:ext uri="{BB962C8B-B14F-4D97-AF65-F5344CB8AC3E}">
        <p14:creationId xmlns:p14="http://schemas.microsoft.com/office/powerpoint/2010/main" val="233551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endParaRPr lang="en-GB" dirty="0" smtClean="0"/>
          </a:p>
          <a:p>
            <a:pPr marL="0" indent="0">
              <a:buNone/>
            </a:pPr>
            <a:endParaRPr lang="en-GB" dirty="0"/>
          </a:p>
        </p:txBody>
      </p:sp>
      <p:sp>
        <p:nvSpPr>
          <p:cNvPr id="3" name="Title 2"/>
          <p:cNvSpPr>
            <a:spLocks noGrp="1"/>
          </p:cNvSpPr>
          <p:nvPr>
            <p:ph type="title"/>
          </p:nvPr>
        </p:nvSpPr>
        <p:spPr/>
        <p:txBody>
          <a:bodyPr/>
          <a:lstStyle/>
          <a:p>
            <a:r>
              <a:rPr lang="en-GB" dirty="0" smtClean="0"/>
              <a:t>Primary Care Funding - Delegated</a:t>
            </a:r>
            <a:endParaRPr lang="en-GB" dirty="0"/>
          </a:p>
        </p:txBody>
      </p:sp>
      <p:sp>
        <p:nvSpPr>
          <p:cNvPr id="7" name="TextBox 6"/>
          <p:cNvSpPr txBox="1"/>
          <p:nvPr/>
        </p:nvSpPr>
        <p:spPr>
          <a:xfrm>
            <a:off x="5295900" y="1830292"/>
            <a:ext cx="3295650" cy="5062924"/>
          </a:xfrm>
          <a:prstGeom prst="rect">
            <a:avLst/>
          </a:prstGeom>
          <a:noFill/>
        </p:spPr>
        <p:txBody>
          <a:bodyPr wrap="square" rtlCol="0">
            <a:spAutoFit/>
          </a:bodyPr>
          <a:lstStyle/>
          <a:p>
            <a:r>
              <a:rPr lang="en-GB" sz="1600" b="1" dirty="0" smtClean="0">
                <a:solidFill>
                  <a:srgbClr val="7030A0"/>
                </a:solidFill>
              </a:rPr>
              <a:t>Delegated from NHS England £72m</a:t>
            </a:r>
          </a:p>
          <a:p>
            <a:r>
              <a:rPr lang="en-GB" sz="1400" b="1" dirty="0" smtClean="0">
                <a:solidFill>
                  <a:srgbClr val="7030A0"/>
                </a:solidFill>
              </a:rPr>
              <a:t>Core Contract:</a:t>
            </a:r>
            <a:r>
              <a:rPr lang="en-GB" sz="1400" dirty="0" smtClean="0">
                <a:solidFill>
                  <a:srgbClr val="7030A0"/>
                </a:solidFill>
              </a:rPr>
              <a:t> </a:t>
            </a:r>
            <a:r>
              <a:rPr lang="en-GB" sz="1300" dirty="0" smtClean="0">
                <a:solidFill>
                  <a:schemeClr val="tx2"/>
                </a:solidFill>
              </a:rPr>
              <a:t>Payments </a:t>
            </a:r>
            <a:r>
              <a:rPr lang="en-GB" sz="1300" dirty="0">
                <a:solidFill>
                  <a:schemeClr val="tx2"/>
                </a:solidFill>
              </a:rPr>
              <a:t>are made according to the number of patients registered with a practice, and are calculated using the </a:t>
            </a:r>
            <a:r>
              <a:rPr lang="en-GB" sz="1300" dirty="0" err="1">
                <a:solidFill>
                  <a:schemeClr val="tx2"/>
                </a:solidFill>
              </a:rPr>
              <a:t>Carr</a:t>
            </a:r>
            <a:r>
              <a:rPr lang="en-GB" sz="1300" dirty="0">
                <a:solidFill>
                  <a:schemeClr val="tx2"/>
                </a:solidFill>
              </a:rPr>
              <a:t>-Hill formula (which takes into account issues such as age and deprivation</a:t>
            </a:r>
            <a:r>
              <a:rPr lang="en-GB" sz="1300" dirty="0" smtClean="0">
                <a:solidFill>
                  <a:schemeClr val="tx2"/>
                </a:solidFill>
              </a:rPr>
              <a:t>)</a:t>
            </a:r>
          </a:p>
          <a:p>
            <a:endParaRPr lang="en-GB" sz="400" dirty="0" smtClean="0">
              <a:solidFill>
                <a:schemeClr val="tx2"/>
              </a:solidFill>
            </a:endParaRPr>
          </a:p>
          <a:p>
            <a:r>
              <a:rPr lang="en-GB" sz="1400" b="1" dirty="0" smtClean="0">
                <a:solidFill>
                  <a:srgbClr val="7030A0"/>
                </a:solidFill>
              </a:rPr>
              <a:t>Premises</a:t>
            </a:r>
            <a:r>
              <a:rPr lang="en-GB" sz="1400" b="1" dirty="0" smtClean="0">
                <a:solidFill>
                  <a:schemeClr val="accent5">
                    <a:lumMod val="75000"/>
                  </a:schemeClr>
                </a:solidFill>
              </a:rPr>
              <a:t>: </a:t>
            </a:r>
            <a:r>
              <a:rPr lang="en-GB" sz="1300" dirty="0" smtClean="0">
                <a:solidFill>
                  <a:schemeClr val="tx2"/>
                </a:solidFill>
              </a:rPr>
              <a:t>GP receive reimbursement for the provision of premises to the NHS, incl. rent &amp; rates</a:t>
            </a:r>
          </a:p>
          <a:p>
            <a:endParaRPr lang="en-GB" sz="400" b="1" dirty="0" smtClean="0">
              <a:solidFill>
                <a:srgbClr val="7030A0"/>
              </a:solidFill>
            </a:endParaRPr>
          </a:p>
          <a:p>
            <a:r>
              <a:rPr lang="en-GB" sz="1400" b="1" dirty="0" smtClean="0">
                <a:solidFill>
                  <a:srgbClr val="7030A0"/>
                </a:solidFill>
              </a:rPr>
              <a:t>Quality Outcomes Framework (QOF</a:t>
            </a:r>
            <a:r>
              <a:rPr lang="en-GB" sz="1400" b="1" dirty="0">
                <a:solidFill>
                  <a:srgbClr val="7030A0"/>
                </a:solidFill>
              </a:rPr>
              <a:t>): </a:t>
            </a:r>
            <a:r>
              <a:rPr lang="en-GB" sz="1300" dirty="0">
                <a:solidFill>
                  <a:schemeClr val="tx2"/>
                </a:solidFill>
              </a:rPr>
              <a:t>The QOF rewards practices for the provision of 'quality care' and helps to fund further improvements in the delivery of clinical care</a:t>
            </a:r>
            <a:r>
              <a:rPr lang="en-GB" sz="1300" dirty="0" smtClean="0">
                <a:solidFill>
                  <a:schemeClr val="tx2"/>
                </a:solidFill>
              </a:rPr>
              <a:t>. Payments are linked to the achievement of a range of indicators</a:t>
            </a:r>
            <a:endParaRPr lang="en-GB" sz="1300" dirty="0">
              <a:solidFill>
                <a:schemeClr val="tx2"/>
              </a:solidFill>
            </a:endParaRPr>
          </a:p>
          <a:p>
            <a:endParaRPr lang="en-GB" sz="400" b="1" dirty="0" smtClean="0">
              <a:solidFill>
                <a:srgbClr val="7030A0"/>
              </a:solidFill>
            </a:endParaRPr>
          </a:p>
          <a:p>
            <a:r>
              <a:rPr lang="en-GB" sz="1400" b="1" dirty="0" smtClean="0">
                <a:solidFill>
                  <a:srgbClr val="7030A0"/>
                </a:solidFill>
              </a:rPr>
              <a:t>Other GP </a:t>
            </a:r>
            <a:r>
              <a:rPr lang="en-GB" sz="1400" b="1" dirty="0">
                <a:solidFill>
                  <a:srgbClr val="7030A0"/>
                </a:solidFill>
              </a:rPr>
              <a:t>Services</a:t>
            </a:r>
            <a:r>
              <a:rPr lang="en-GB" sz="1400" b="1" dirty="0" smtClean="0">
                <a:solidFill>
                  <a:srgbClr val="7030A0"/>
                </a:solidFill>
              </a:rPr>
              <a:t>: </a:t>
            </a:r>
            <a:r>
              <a:rPr lang="en-GB" sz="1300" dirty="0" smtClean="0">
                <a:solidFill>
                  <a:schemeClr val="tx2"/>
                </a:solidFill>
              </a:rPr>
              <a:t>Specific payments </a:t>
            </a:r>
            <a:r>
              <a:rPr lang="en-GB" sz="1300" dirty="0" err="1" smtClean="0">
                <a:solidFill>
                  <a:schemeClr val="tx2"/>
                </a:solidFill>
              </a:rPr>
              <a:t>eg</a:t>
            </a:r>
            <a:r>
              <a:rPr lang="en-GB" sz="1300" dirty="0" smtClean="0">
                <a:solidFill>
                  <a:schemeClr val="tx2"/>
                </a:solidFill>
              </a:rPr>
              <a:t> locum cover</a:t>
            </a:r>
          </a:p>
          <a:p>
            <a:endParaRPr lang="en-GB" sz="400" b="1" dirty="0" smtClean="0">
              <a:solidFill>
                <a:srgbClr val="7030A0"/>
              </a:solidFill>
            </a:endParaRPr>
          </a:p>
          <a:p>
            <a:r>
              <a:rPr lang="en-GB" sz="1400" b="1" dirty="0" smtClean="0">
                <a:solidFill>
                  <a:srgbClr val="7030A0"/>
                </a:solidFill>
              </a:rPr>
              <a:t>Enhanced Services: </a:t>
            </a:r>
            <a:r>
              <a:rPr lang="en-GB" sz="1300" dirty="0">
                <a:solidFill>
                  <a:schemeClr val="tx2"/>
                </a:solidFill>
              </a:rPr>
              <a:t>Enhanced services (ES) require an enhanced level of provision above what is required under core GMS contracts</a:t>
            </a:r>
            <a:r>
              <a:rPr lang="en-GB" sz="1300" dirty="0" smtClean="0">
                <a:solidFill>
                  <a:schemeClr val="tx2"/>
                </a:solidFill>
              </a:rPr>
              <a:t>. Includes things such as extended access and flu vaccinations</a:t>
            </a:r>
            <a:endParaRPr lang="en-GB" sz="1300" b="1" dirty="0" smtClean="0">
              <a:solidFill>
                <a:srgbClr val="7030A0"/>
              </a:solidFill>
            </a:endParaRPr>
          </a:p>
          <a:p>
            <a:endParaRPr lang="en-GB" sz="1100" b="1" dirty="0">
              <a:solidFill>
                <a:srgbClr val="7030A0"/>
              </a:solidFill>
            </a:endParaRPr>
          </a:p>
        </p:txBody>
      </p:sp>
      <p:graphicFrame>
        <p:nvGraphicFramePr>
          <p:cNvPr id="11" name="Chart 10"/>
          <p:cNvGraphicFramePr>
            <a:graphicFrameLocks/>
          </p:cNvGraphicFramePr>
          <p:nvPr>
            <p:extLst>
              <p:ext uri="{D42A27DB-BD31-4B8C-83A1-F6EECF244321}">
                <p14:modId xmlns:p14="http://schemas.microsoft.com/office/powerpoint/2010/main" val="781784393"/>
              </p:ext>
            </p:extLst>
          </p:nvPr>
        </p:nvGraphicFramePr>
        <p:xfrm>
          <a:off x="542925" y="1990725"/>
          <a:ext cx="4848226" cy="4135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1233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Appraisal Slides 26.0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Appraisal Slides 26.02.15</Template>
  <TotalTime>5644</TotalTime>
  <Words>1067</Words>
  <Application>Microsoft Office PowerPoint</Application>
  <PresentationFormat>On-screen Show (4:3)</PresentationFormat>
  <Paragraphs>97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Appraisal Slides 26.02.15</vt:lpstr>
      <vt:lpstr>Patient Participation Group Network  How the Money Flows  Julia Newton Director of Finance  </vt:lpstr>
      <vt:lpstr>PowerPoint Presentation</vt:lpstr>
      <vt:lpstr>.</vt:lpstr>
      <vt:lpstr>CCG Allocations</vt:lpstr>
      <vt:lpstr>PowerPoint Presentation</vt:lpstr>
      <vt:lpstr>PowerPoint Presentation</vt:lpstr>
      <vt:lpstr>Where we spent our money in 2017/18 </vt:lpstr>
      <vt:lpstr>Different Care Costs </vt:lpstr>
      <vt:lpstr>Primary Care Funding - Delegated</vt:lpstr>
      <vt:lpstr>Primary Care Funding – CCG funded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 Progression/Appraisal</dc:title>
  <dc:creator>Smith Mary</dc:creator>
  <cp:lastModifiedBy>Jackie Mills</cp:lastModifiedBy>
  <cp:revision>261</cp:revision>
  <cp:lastPrinted>2018-09-12T10:36:00Z</cp:lastPrinted>
  <dcterms:created xsi:type="dcterms:W3CDTF">2015-03-03T10:17:37Z</dcterms:created>
  <dcterms:modified xsi:type="dcterms:W3CDTF">2018-09-12T10:37:06Z</dcterms:modified>
</cp:coreProperties>
</file>