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2"/>
  </p:notesMasterIdLst>
  <p:handoutMasterIdLst>
    <p:handoutMasterId r:id="rId13"/>
  </p:handoutMasterIdLst>
  <p:sldIdLst>
    <p:sldId id="279" r:id="rId3"/>
    <p:sldId id="309" r:id="rId4"/>
    <p:sldId id="313" r:id="rId5"/>
    <p:sldId id="282" r:id="rId6"/>
    <p:sldId id="316" r:id="rId7"/>
    <p:sldId id="292" r:id="rId8"/>
    <p:sldId id="289" r:id="rId9"/>
    <p:sldId id="290" r:id="rId10"/>
    <p:sldId id="307"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Gleave" initials="K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67" autoAdjust="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sorterViewPr>
    <p:cViewPr>
      <p:scale>
        <a:sx n="80" d="100"/>
        <a:sy n="80" d="100"/>
      </p:scale>
      <p:origin x="0" y="8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9D28AEB-D3C6-4D37-8C5F-E66B792BC4AF}" type="datetimeFigureOut">
              <a:rPr lang="en-GB" smtClean="0"/>
              <a:t>22/Mar/2018</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2E4F891-8C70-44F3-AE32-51C684E6A89F}" type="slidenum">
              <a:rPr lang="en-GB" smtClean="0"/>
              <a:t>‹#›</a:t>
            </a:fld>
            <a:endParaRPr lang="en-GB" dirty="0"/>
          </a:p>
        </p:txBody>
      </p:sp>
    </p:spTree>
    <p:extLst>
      <p:ext uri="{BB962C8B-B14F-4D97-AF65-F5344CB8AC3E}">
        <p14:creationId xmlns:p14="http://schemas.microsoft.com/office/powerpoint/2010/main" val="429216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08057E5-CD95-46EA-8C75-751BB2D09AF3}" type="datetimeFigureOut">
              <a:rPr lang="en-GB" smtClean="0"/>
              <a:t>22/Mar/2018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73EF816-07DB-4274-86B3-A00578333E90}" type="slidenum">
              <a:rPr lang="en-GB" smtClean="0"/>
              <a:t>‹#›</a:t>
            </a:fld>
            <a:endParaRPr lang="en-GB" dirty="0"/>
          </a:p>
        </p:txBody>
      </p:sp>
    </p:spTree>
    <p:extLst>
      <p:ext uri="{BB962C8B-B14F-4D97-AF65-F5344CB8AC3E}">
        <p14:creationId xmlns:p14="http://schemas.microsoft.com/office/powerpoint/2010/main" val="2468945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1</a:t>
            </a:fld>
            <a:endParaRPr lang="en-GB" dirty="0"/>
          </a:p>
        </p:txBody>
      </p:sp>
    </p:spTree>
    <p:extLst>
      <p:ext uri="{BB962C8B-B14F-4D97-AF65-F5344CB8AC3E}">
        <p14:creationId xmlns:p14="http://schemas.microsoft.com/office/powerpoint/2010/main" val="225682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b="1" dirty="0" smtClean="0"/>
              <a:t>Change the way people get urgent GP appointments</a:t>
            </a:r>
            <a:endParaRPr lang="en-GB" altLang="en-US" sz="1100" dirty="0" smtClean="0"/>
          </a:p>
          <a:p>
            <a:pPr lvl="1" eaLnBrk="1" hangingPunct="1">
              <a:spcBef>
                <a:spcPct val="0"/>
              </a:spcBef>
            </a:pPr>
            <a:r>
              <a:rPr lang="en-GB" altLang="en-US" dirty="0" smtClean="0"/>
              <a:t>Groups of GP practices will work together to offer urgent appointments within 24 hours – already have 16 neighbourhoods</a:t>
            </a:r>
            <a:endParaRPr lang="en-GB" altLang="en-US" sz="1100" dirty="0" smtClean="0"/>
          </a:p>
          <a:p>
            <a:pPr lvl="1" eaLnBrk="1" hangingPunct="1">
              <a:spcBef>
                <a:spcPct val="0"/>
              </a:spcBef>
            </a:pPr>
            <a:r>
              <a:rPr lang="en-GB" altLang="en-US" dirty="0" smtClean="0"/>
              <a:t>People will be assessed to decide if they need to see their own GP or can be seen by at a different GP practice in their local area.</a:t>
            </a:r>
            <a:endParaRPr lang="en-GB" altLang="en-US" sz="1100" dirty="0" smtClean="0"/>
          </a:p>
          <a:p>
            <a:pPr eaLnBrk="1" hangingPunct="1">
              <a:spcBef>
                <a:spcPct val="0"/>
              </a:spcBef>
            </a:pPr>
            <a:r>
              <a:rPr lang="en-GB" altLang="en-US" dirty="0" smtClean="0"/>
              <a:t> </a:t>
            </a:r>
            <a:endParaRPr lang="en-GB" altLang="en-US" sz="1100" dirty="0" smtClean="0"/>
          </a:p>
          <a:p>
            <a:pPr eaLnBrk="1" hangingPunct="1">
              <a:spcBef>
                <a:spcPct val="0"/>
              </a:spcBef>
            </a:pPr>
            <a:r>
              <a:rPr lang="en-GB" altLang="en-US" b="1" dirty="0" smtClean="0"/>
              <a:t>Change where people would go for minor illness and injuries</a:t>
            </a:r>
            <a:endParaRPr lang="en-GB" altLang="en-US" sz="1100" dirty="0" smtClean="0"/>
          </a:p>
          <a:p>
            <a:pPr lvl="1" eaLnBrk="1" hangingPunct="1">
              <a:spcBef>
                <a:spcPct val="0"/>
              </a:spcBef>
            </a:pPr>
            <a:r>
              <a:rPr lang="en-GB" altLang="en-US" dirty="0" smtClean="0"/>
              <a:t>Currently, there is a walk-in centre in the city centre which treats adults and children for minor illnesses and a minor injuries unit at the Royal </a:t>
            </a:r>
            <a:r>
              <a:rPr lang="en-GB" altLang="en-US" dirty="0" err="1" smtClean="0"/>
              <a:t>Hallamshire</a:t>
            </a:r>
            <a:r>
              <a:rPr lang="en-GB" altLang="en-US" dirty="0" smtClean="0"/>
              <a:t> Hospital that deals with adult minor injuries.</a:t>
            </a:r>
            <a:endParaRPr lang="en-GB" altLang="en-US" sz="1100" dirty="0" smtClean="0"/>
          </a:p>
          <a:p>
            <a:pPr lvl="1" eaLnBrk="1" hangingPunct="1">
              <a:spcBef>
                <a:spcPct val="0"/>
              </a:spcBef>
            </a:pPr>
            <a:r>
              <a:rPr lang="en-GB" altLang="en-US" dirty="0" smtClean="0"/>
              <a:t>Children with minor injuries are seen at the emergency department at Sheffield Children’s Hospital. </a:t>
            </a:r>
            <a:endParaRPr lang="en-GB" altLang="en-US" sz="1100" dirty="0" smtClean="0"/>
          </a:p>
          <a:p>
            <a:pPr lvl="1" eaLnBrk="1" hangingPunct="1">
              <a:spcBef>
                <a:spcPct val="0"/>
              </a:spcBef>
            </a:pPr>
            <a:r>
              <a:rPr lang="en-GB" altLang="en-US" dirty="0" smtClean="0"/>
              <a:t>Under our preferred option, the walk-in centre and minor injuries unit would be replaced with an urgent treatment centre for adults at the Northern General Hospital for both minor illness and injuries and an urgent treatment centre at Sheffield Children’s Hospital which would treat minor illness. Children with minor injuries would continue to be treated at Sheffield Hospital’s emergency department.</a:t>
            </a:r>
            <a:endParaRPr lang="en-GB" altLang="en-US" sz="1100" dirty="0" smtClean="0"/>
          </a:p>
          <a:p>
            <a:pPr lvl="1" eaLnBrk="1" hangingPunct="1">
              <a:spcBef>
                <a:spcPct val="0"/>
              </a:spcBef>
            </a:pPr>
            <a:r>
              <a:rPr lang="en-GB" altLang="en-US" dirty="0" smtClean="0"/>
              <a:t>Both urgent treatment centres would offer booked appointments </a:t>
            </a:r>
            <a:r>
              <a:rPr lang="en-GB" altLang="en-US" b="1" u="sng" dirty="0" smtClean="0"/>
              <a:t>and</a:t>
            </a:r>
            <a:r>
              <a:rPr lang="en-GB" altLang="en-US" dirty="0" smtClean="0"/>
              <a:t> walk-in appointments.</a:t>
            </a:r>
            <a:endParaRPr lang="en-GB" altLang="en-US" sz="1100" dirty="0" smtClean="0"/>
          </a:p>
          <a:p>
            <a:pPr eaLnBrk="1" hangingPunct="1">
              <a:spcBef>
                <a:spcPct val="0"/>
              </a:spcBef>
            </a:pPr>
            <a:r>
              <a:rPr lang="en-GB" altLang="en-US" dirty="0" smtClean="0"/>
              <a:t> </a:t>
            </a:r>
          </a:p>
          <a:p>
            <a:pPr eaLnBrk="1" hangingPunct="1">
              <a:spcBef>
                <a:spcPct val="0"/>
              </a:spcBef>
            </a:pPr>
            <a:r>
              <a:rPr lang="en-GB" altLang="en-US" b="1" dirty="0" smtClean="0"/>
              <a:t>Change where people go for urgent eye care</a:t>
            </a:r>
            <a:endParaRPr lang="en-GB" altLang="en-US" sz="1100" dirty="0" smtClean="0"/>
          </a:p>
          <a:p>
            <a:pPr lvl="1" eaLnBrk="1" hangingPunct="1">
              <a:spcBef>
                <a:spcPct val="0"/>
              </a:spcBef>
            </a:pPr>
            <a:r>
              <a:rPr lang="en-GB" altLang="en-US" dirty="0" smtClean="0"/>
              <a:t>Currently adults needing either urgent or emergency eye care are seen at the Emergency Eye Clinic at the Royal </a:t>
            </a:r>
            <a:r>
              <a:rPr lang="en-GB" altLang="en-US" dirty="0" err="1" smtClean="0"/>
              <a:t>Hallamshire</a:t>
            </a:r>
            <a:r>
              <a:rPr lang="en-GB" altLang="en-US" dirty="0" smtClean="0"/>
              <a:t> Hospital. </a:t>
            </a:r>
            <a:endParaRPr lang="en-GB" altLang="en-US" sz="1100" dirty="0" smtClean="0"/>
          </a:p>
          <a:p>
            <a:pPr lvl="1" eaLnBrk="1" hangingPunct="1">
              <a:spcBef>
                <a:spcPct val="0"/>
              </a:spcBef>
            </a:pPr>
            <a:r>
              <a:rPr lang="en-GB" altLang="en-US" dirty="0" smtClean="0"/>
              <a:t>In the future, urgent appointments would be offered at locations across the city with extended opening times making it easier for people to get care closer to where they live.</a:t>
            </a:r>
            <a:endParaRPr lang="en-GB" altLang="en-US" sz="1100" dirty="0" smtClean="0"/>
          </a:p>
          <a:p>
            <a:pPr lvl="1" eaLnBrk="1" hangingPunct="1">
              <a:spcBef>
                <a:spcPct val="0"/>
              </a:spcBef>
            </a:pPr>
            <a:r>
              <a:rPr lang="en-GB" altLang="en-US" dirty="0" smtClean="0"/>
              <a:t>Emergency eye care (sight-threatening conditions) would continue to be provided at the </a:t>
            </a:r>
            <a:r>
              <a:rPr lang="en-GB" altLang="en-US" dirty="0" err="1" smtClean="0"/>
              <a:t>Hallamshire</a:t>
            </a:r>
            <a:r>
              <a:rPr lang="en-GB" altLang="en-US" dirty="0" smtClean="0"/>
              <a:t>.</a:t>
            </a:r>
            <a:endParaRPr lang="en-GB" altLang="en-US" sz="1100" dirty="0" smtClean="0"/>
          </a:p>
          <a:p>
            <a:pPr eaLnBrk="1" hangingPunct="1">
              <a:spcBef>
                <a:spcPct val="0"/>
              </a:spcBef>
            </a:pPr>
            <a:r>
              <a:rPr lang="en-GB" altLang="en-US" dirty="0" smtClean="0"/>
              <a:t> </a:t>
            </a:r>
            <a:endParaRPr lang="en-GB" altLang="en-US" sz="1100" dirty="0" smtClean="0"/>
          </a:p>
          <a:p>
            <a:pPr eaLnBrk="1" hangingPunct="1">
              <a:spcBef>
                <a:spcPct val="0"/>
              </a:spcBef>
            </a:pPr>
            <a:r>
              <a:rPr lang="en-GB" altLang="en-US" b="1" dirty="0" smtClean="0"/>
              <a:t>Improve the way people access services</a:t>
            </a:r>
            <a:endParaRPr lang="en-GB" altLang="en-US" sz="1100" dirty="0" smtClean="0"/>
          </a:p>
          <a:p>
            <a:pPr lvl="1" eaLnBrk="1" hangingPunct="1">
              <a:spcBef>
                <a:spcPct val="0"/>
              </a:spcBef>
            </a:pPr>
            <a:r>
              <a:rPr lang="en-GB" altLang="en-US" dirty="0" smtClean="0"/>
              <a:t>People would be supported by an improved system where you can contact your practice or 111 and be assessed over the phone. </a:t>
            </a:r>
            <a:endParaRPr lang="en-GB" altLang="en-US" sz="1100" dirty="0" smtClean="0"/>
          </a:p>
          <a:p>
            <a:pPr lvl="1" eaLnBrk="1" hangingPunct="1">
              <a:spcBef>
                <a:spcPct val="0"/>
              </a:spcBef>
            </a:pPr>
            <a:r>
              <a:rPr lang="en-GB" altLang="en-US" dirty="0" smtClean="0"/>
              <a:t>You will then be booked an appointment or signposted to the right place for the care you need.</a:t>
            </a:r>
            <a:endParaRPr lang="en-GB" altLang="en-US" sz="1100" dirty="0" smtClean="0"/>
          </a:p>
          <a:p>
            <a:pPr eaLnBrk="1" hangingPunct="1">
              <a:spcBef>
                <a:spcPct val="0"/>
              </a:spcBef>
            </a:pPr>
            <a:endParaRPr lang="en-GB" altLang="en-US" dirty="0" smtClean="0"/>
          </a:p>
          <a:p>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2</a:t>
            </a:fld>
            <a:endParaRPr lang="en-GB" dirty="0"/>
          </a:p>
        </p:txBody>
      </p:sp>
    </p:spTree>
    <p:extLst>
      <p:ext uri="{BB962C8B-B14F-4D97-AF65-F5344CB8AC3E}">
        <p14:creationId xmlns:p14="http://schemas.microsoft.com/office/powerpoint/2010/main" val="136218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Ended 31 Jan</a:t>
            </a:r>
            <a:r>
              <a:rPr lang="en-GB" baseline="0" dirty="0" smtClean="0"/>
              <a:t> – extended from 18 Dec to allow more time for feedback and to target under-represented groups and geographical areas</a:t>
            </a:r>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3</a:t>
            </a:fld>
            <a:endParaRPr lang="en-GB" dirty="0"/>
          </a:p>
        </p:txBody>
      </p:sp>
    </p:spTree>
    <p:extLst>
      <p:ext uri="{BB962C8B-B14F-4D97-AF65-F5344CB8AC3E}">
        <p14:creationId xmlns:p14="http://schemas.microsoft.com/office/powerpoint/2010/main" val="247596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an indicative timescale – set at start of process and may therefore need to change if more time is required to work through issues raised and develop final recommendation</a:t>
            </a:r>
          </a:p>
          <a:p>
            <a:endParaRPr lang="en-GB" baseline="0" dirty="0" smtClean="0"/>
          </a:p>
          <a:p>
            <a:r>
              <a:rPr lang="en-GB" b="1" baseline="0" dirty="0" smtClean="0"/>
              <a:t>Reports gone to </a:t>
            </a:r>
            <a:r>
              <a:rPr lang="en-GB" b="1" baseline="0" dirty="0" smtClean="0"/>
              <a:t>the CCG’s Primary Care Commissioning Committee </a:t>
            </a:r>
            <a:r>
              <a:rPr lang="en-GB" b="1" baseline="0" dirty="0" smtClean="0"/>
              <a:t>today </a:t>
            </a:r>
            <a:r>
              <a:rPr lang="en-GB" b="1" baseline="0" dirty="0" smtClean="0"/>
              <a:t>(22 March) – </a:t>
            </a:r>
            <a:r>
              <a:rPr lang="en-GB" b="1" baseline="0" dirty="0" smtClean="0"/>
              <a:t>discussed feedback and confirmed the key themes and issues to be considered</a:t>
            </a:r>
            <a:endParaRPr lang="en-GB" b="1" dirty="0"/>
          </a:p>
        </p:txBody>
      </p:sp>
      <p:sp>
        <p:nvSpPr>
          <p:cNvPr id="4" name="Slide Number Placeholder 3"/>
          <p:cNvSpPr>
            <a:spLocks noGrp="1"/>
          </p:cNvSpPr>
          <p:nvPr>
            <p:ph type="sldNum" sz="quarter" idx="10"/>
          </p:nvPr>
        </p:nvSpPr>
        <p:spPr/>
        <p:txBody>
          <a:bodyPr/>
          <a:lstStyle/>
          <a:p>
            <a:fld id="{E73EF816-07DB-4274-86B3-A00578333E90}" type="slidenum">
              <a:rPr lang="en-GB" smtClean="0"/>
              <a:t>4</a:t>
            </a:fld>
            <a:endParaRPr lang="en-GB" dirty="0"/>
          </a:p>
        </p:txBody>
      </p:sp>
    </p:spTree>
    <p:extLst>
      <p:ext uri="{BB962C8B-B14F-4D97-AF65-F5344CB8AC3E}">
        <p14:creationId xmlns:p14="http://schemas.microsoft.com/office/powerpoint/2010/main" val="153964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There were significant differences in the responses to the consultation survey and those from the telephone survey, with a more positive response overall from telephone survey participants.</a:t>
            </a:r>
          </a:p>
          <a:p>
            <a:pPr lvl="0"/>
            <a:r>
              <a:rPr lang="en-GB" sz="1200" kern="1200" dirty="0" smtClean="0">
                <a:solidFill>
                  <a:schemeClr val="tx1"/>
                </a:solidFill>
                <a:effectLst/>
                <a:latin typeface="+mn-lt"/>
                <a:ea typeface="+mn-ea"/>
                <a:cs typeface="+mn-cs"/>
              </a:rPr>
              <a:t>50% of respondents to the consultation survey came from three postcode areas: S8, S10 and S11. The all Sheffield telephone survey was a stratified representation of the Sheffield population. </a:t>
            </a:r>
          </a:p>
          <a:p>
            <a:endParaRPr lang="en-GB" dirty="0" smtClean="0"/>
          </a:p>
          <a:p>
            <a:r>
              <a:rPr lang="en-GB" dirty="0" smtClean="0"/>
              <a:t>Alternative suggestions – all will be considered as part of the review </a:t>
            </a:r>
            <a:r>
              <a:rPr lang="en-GB" dirty="0" smtClean="0"/>
              <a:t>process</a:t>
            </a:r>
            <a:endParaRPr lang="en-GB" dirty="0" smtClean="0"/>
          </a:p>
        </p:txBody>
      </p:sp>
      <p:sp>
        <p:nvSpPr>
          <p:cNvPr id="4" name="Slide Number Placeholder 3"/>
          <p:cNvSpPr>
            <a:spLocks noGrp="1"/>
          </p:cNvSpPr>
          <p:nvPr>
            <p:ph type="sldNum" sz="quarter" idx="10"/>
          </p:nvPr>
        </p:nvSpPr>
        <p:spPr/>
        <p:txBody>
          <a:bodyPr/>
          <a:lstStyle/>
          <a:p>
            <a:fld id="{E73EF816-07DB-4274-86B3-A00578333E90}" type="slidenum">
              <a:rPr lang="en-GB" smtClean="0"/>
              <a:t>5</a:t>
            </a:fld>
            <a:endParaRPr lang="en-GB"/>
          </a:p>
        </p:txBody>
      </p:sp>
    </p:spTree>
    <p:extLst>
      <p:ext uri="{BB962C8B-B14F-4D97-AF65-F5344CB8AC3E}">
        <p14:creationId xmlns:p14="http://schemas.microsoft.com/office/powerpoint/2010/main" val="4209678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Locating services at the Northern General Hospital (NGH), particularly with regard to transport, journey times, parking and access for people in the south of the city</a:t>
            </a:r>
          </a:p>
          <a:p>
            <a:pPr lvl="0"/>
            <a:r>
              <a:rPr lang="en-GB" sz="1200" kern="1200" dirty="0" smtClean="0">
                <a:solidFill>
                  <a:schemeClr val="tx1"/>
                </a:solidFill>
                <a:effectLst/>
                <a:latin typeface="+mn-lt"/>
                <a:ea typeface="+mn-ea"/>
                <a:cs typeface="+mn-cs"/>
              </a:rPr>
              <a:t>GPs</a:t>
            </a:r>
            <a:r>
              <a:rPr lang="en-GB" sz="1200" kern="1200" dirty="0" smtClean="0">
                <a:solidFill>
                  <a:schemeClr val="tx1"/>
                </a:solidFill>
                <a:effectLst/>
                <a:latin typeface="+mn-lt"/>
                <a:ea typeface="+mn-ea"/>
                <a:cs typeface="+mn-cs"/>
              </a:rPr>
              <a:t>’ capacity to cope with more urgent patients and if this can definitely be achieved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Loss </a:t>
            </a:r>
            <a:r>
              <a:rPr lang="en-GB" sz="1200" kern="1200" dirty="0" smtClean="0">
                <a:solidFill>
                  <a:schemeClr val="tx1"/>
                </a:solidFill>
                <a:effectLst/>
                <a:latin typeface="+mn-lt"/>
                <a:ea typeface="+mn-ea"/>
                <a:cs typeface="+mn-cs"/>
              </a:rPr>
              <a:t>of services in the city centre – strength of feeling that need urgent care services in the city centre (people were particularly in favour of maintaining the Minor Injuries Unit or creating an urgent treatment centre at the current Minor Injuries Unit location)</a:t>
            </a:r>
          </a:p>
          <a:p>
            <a:pPr lvl="0"/>
            <a:r>
              <a:rPr lang="en-GB" sz="1200" kern="1200" dirty="0" smtClean="0">
                <a:solidFill>
                  <a:schemeClr val="tx1"/>
                </a:solidFill>
                <a:effectLst/>
                <a:latin typeface="+mn-lt"/>
                <a:ea typeface="+mn-ea"/>
                <a:cs typeface="+mn-cs"/>
              </a:rPr>
              <a:t>Concern that could potentially exacerbate </a:t>
            </a:r>
            <a:r>
              <a:rPr lang="en-GB" sz="1200" kern="1200" dirty="0" smtClean="0">
                <a:solidFill>
                  <a:schemeClr val="tx1"/>
                </a:solidFill>
                <a:effectLst/>
                <a:latin typeface="+mn-lt"/>
                <a:ea typeface="+mn-ea"/>
                <a:cs typeface="+mn-cs"/>
              </a:rPr>
              <a:t>health inequalities if the adult urgent treatment centre is sited at NGH UTC – particularly for the homeless and those who would find it difficult to travel to NGH.</a:t>
            </a:r>
          </a:p>
          <a:p>
            <a:pPr lvl="0"/>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6</a:t>
            </a:fld>
            <a:endParaRPr lang="en-GB"/>
          </a:p>
        </p:txBody>
      </p:sp>
    </p:spTree>
    <p:extLst>
      <p:ext uri="{BB962C8B-B14F-4D97-AF65-F5344CB8AC3E}">
        <p14:creationId xmlns:p14="http://schemas.microsoft.com/office/powerpoint/2010/main" val="4209678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Most people would be happy to have an appointment at another practice if it meant being seen quicker (although there was variation between different cohorts)</a:t>
            </a:r>
          </a:p>
          <a:p>
            <a:pPr lvl="0"/>
            <a:r>
              <a:rPr lang="en-GB" sz="1200" kern="1200" dirty="0" smtClean="0">
                <a:solidFill>
                  <a:schemeClr val="tx1"/>
                </a:solidFill>
                <a:effectLst/>
                <a:latin typeface="+mn-lt"/>
                <a:ea typeface="+mn-ea"/>
                <a:cs typeface="+mn-cs"/>
              </a:rPr>
              <a:t>Support for an urgent treatment centre for children, based at Sheffield Children’s Hospital. </a:t>
            </a:r>
          </a:p>
          <a:p>
            <a:pPr lvl="0"/>
            <a:r>
              <a:rPr lang="en-GB" sz="1200" kern="1200" dirty="0" smtClean="0">
                <a:solidFill>
                  <a:schemeClr val="tx1"/>
                </a:solidFill>
                <a:effectLst/>
                <a:latin typeface="+mn-lt"/>
                <a:ea typeface="+mn-ea"/>
                <a:cs typeface="+mn-cs"/>
              </a:rPr>
              <a:t>The majority of patients would prefer to be seen in a practice in their local area rather than travel to an urgent treatment centre</a:t>
            </a:r>
          </a:p>
          <a:p>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7</a:t>
            </a:fld>
            <a:endParaRPr lang="en-GB"/>
          </a:p>
        </p:txBody>
      </p:sp>
    </p:spTree>
    <p:extLst>
      <p:ext uri="{BB962C8B-B14F-4D97-AF65-F5344CB8AC3E}">
        <p14:creationId xmlns:p14="http://schemas.microsoft.com/office/powerpoint/2010/main" val="2412906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Mixed views about whether the proposals would make accessing urgent care simpler or easier</a:t>
            </a:r>
          </a:p>
          <a:p>
            <a:pPr lvl="0"/>
            <a:r>
              <a:rPr lang="en-GB" sz="1200" kern="1200" dirty="0" smtClean="0">
                <a:solidFill>
                  <a:schemeClr val="tx1"/>
                </a:solidFill>
                <a:effectLst/>
                <a:latin typeface="+mn-lt"/>
                <a:ea typeface="+mn-ea"/>
                <a:cs typeface="+mn-cs"/>
              </a:rPr>
              <a:t>Mixed views on which would be the best option for an urgent treatment centre (divided between Option 1 or Option 3) but a significant number of people did not agree with any of the options or chose not to answer this question. </a:t>
            </a:r>
            <a:r>
              <a:rPr lang="en-GB" sz="1200" kern="1200" dirty="0" smtClean="0">
                <a:solidFill>
                  <a:schemeClr val="tx1"/>
                </a:solidFill>
                <a:effectLst/>
                <a:latin typeface="+mn-lt"/>
                <a:ea typeface="+mn-ea"/>
                <a:cs typeface="+mn-cs"/>
              </a:rPr>
              <a:t>There </a:t>
            </a:r>
            <a:r>
              <a:rPr lang="en-GB" sz="1200" kern="1200" dirty="0" smtClean="0">
                <a:solidFill>
                  <a:schemeClr val="tx1"/>
                </a:solidFill>
                <a:effectLst/>
                <a:latin typeface="+mn-lt"/>
                <a:ea typeface="+mn-ea"/>
                <a:cs typeface="+mn-cs"/>
              </a:rPr>
              <a:t>were mixed views on the proposed changes to urgent eye care. (It was noted that while this wasn’t a main focus of responses from the public, some strong concerns were expressed)</a:t>
            </a:r>
          </a:p>
          <a:p>
            <a:endParaRPr lang="en-GB" dirty="0"/>
          </a:p>
        </p:txBody>
      </p:sp>
      <p:sp>
        <p:nvSpPr>
          <p:cNvPr id="4" name="Slide Number Placeholder 3"/>
          <p:cNvSpPr>
            <a:spLocks noGrp="1"/>
          </p:cNvSpPr>
          <p:nvPr>
            <p:ph type="sldNum" sz="quarter" idx="10"/>
          </p:nvPr>
        </p:nvSpPr>
        <p:spPr/>
        <p:txBody>
          <a:bodyPr/>
          <a:lstStyle/>
          <a:p>
            <a:fld id="{E73EF816-07DB-4274-86B3-A00578333E90}" type="slidenum">
              <a:rPr lang="en-GB" smtClean="0"/>
              <a:t>8</a:t>
            </a:fld>
            <a:endParaRPr lang="en-GB" dirty="0"/>
          </a:p>
        </p:txBody>
      </p:sp>
    </p:spTree>
    <p:extLst>
      <p:ext uri="{BB962C8B-B14F-4D97-AF65-F5344CB8AC3E}">
        <p14:creationId xmlns:p14="http://schemas.microsoft.com/office/powerpoint/2010/main" val="302273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3EF816-07DB-4274-86B3-A00578333E90}" type="slidenum">
              <a:rPr lang="en-GB" smtClean="0"/>
              <a:t>9</a:t>
            </a:fld>
            <a:endParaRPr lang="en-GB" dirty="0"/>
          </a:p>
        </p:txBody>
      </p:sp>
    </p:spTree>
    <p:extLst>
      <p:ext uri="{BB962C8B-B14F-4D97-AF65-F5344CB8AC3E}">
        <p14:creationId xmlns:p14="http://schemas.microsoft.com/office/powerpoint/2010/main" val="3640633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solidFill>
                  <a:srgbClr val="007AC2"/>
                </a:solidFill>
                <a:latin typeface="Arial"/>
                <a:cs typeface="Aria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5F0592B4-C2DD-4AB0-ADB8-165F6EA4256A}"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A1A5B183-8660-4A32-BCE3-D15064E6E4BF}" type="slidenum">
              <a:rPr lang="en-US"/>
              <a:pPr>
                <a:defRPr/>
              </a:pPr>
              <a:t>‹#›</a:t>
            </a:fld>
            <a:endParaRPr lang="en-US" dirty="0"/>
          </a:p>
        </p:txBody>
      </p:sp>
    </p:spTree>
    <p:extLst>
      <p:ext uri="{BB962C8B-B14F-4D97-AF65-F5344CB8AC3E}">
        <p14:creationId xmlns:p14="http://schemas.microsoft.com/office/powerpoint/2010/main" val="168417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9200"/>
            <a:ext cx="8229600" cy="3706963"/>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Title 1"/>
          <p:cNvSpPr>
            <a:spLocks noGrp="1"/>
          </p:cNvSpPr>
          <p:nvPr>
            <p:ph type="title"/>
          </p:nvPr>
        </p:nvSpPr>
        <p:spPr>
          <a:xfrm>
            <a:off x="457200" y="1200960"/>
            <a:ext cx="8229600" cy="1062720"/>
          </a:xfrm>
          <a:prstGeom prst="rect">
            <a:avLst/>
          </a:prstGeom>
        </p:spPr>
        <p:txBody>
          <a:bodyPr/>
          <a:lstStyle>
            <a:lvl1pPr>
              <a:lnSpc>
                <a:spcPts val="4000"/>
              </a:lnSpc>
              <a:defRPr sz="3600" b="1">
                <a:solidFill>
                  <a:srgbClr val="007AC2"/>
                </a:solidFill>
                <a:latin typeface="Arial"/>
                <a:cs typeface="Arial"/>
              </a:defRPr>
            </a:lvl1pPr>
          </a:lstStyle>
          <a:p>
            <a:r>
              <a:rPr lang="en-GB" dirty="0" smtClean="0"/>
              <a:t>Click to edit Master title style</a:t>
            </a:r>
            <a:endParaRPr lang="en-US" dirty="0"/>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20ADBA02-F8FF-454F-8F35-F3DE4311737B}"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045445B4-844F-448C-B787-64AC266C2967}" type="slidenum">
              <a:rPr lang="en-US"/>
              <a:pPr>
                <a:defRPr/>
              </a:pPr>
              <a:t>‹#›</a:t>
            </a:fld>
            <a:endParaRPr lang="en-US" dirty="0"/>
          </a:p>
        </p:txBody>
      </p:sp>
    </p:spTree>
    <p:extLst>
      <p:ext uri="{BB962C8B-B14F-4D97-AF65-F5344CB8AC3E}">
        <p14:creationId xmlns:p14="http://schemas.microsoft.com/office/powerpoint/2010/main" val="209248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i="0" cap="all">
                <a:solidFill>
                  <a:srgbClr val="007AC2"/>
                </a:solidFill>
                <a:latin typeface="Arial"/>
                <a:cs typeface="Aria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BB7CC502-D4E1-4451-9E27-AE560B6E16B9}"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4DF4180A-D67E-452E-BCF9-C7DA605FA6B1}" type="slidenum">
              <a:rPr lang="en-US"/>
              <a:pPr>
                <a:defRPr/>
              </a:pPr>
              <a:t>‹#›</a:t>
            </a:fld>
            <a:endParaRPr lang="en-US" dirty="0"/>
          </a:p>
        </p:txBody>
      </p:sp>
    </p:spTree>
    <p:extLst>
      <p:ext uri="{BB962C8B-B14F-4D97-AF65-F5344CB8AC3E}">
        <p14:creationId xmlns:p14="http://schemas.microsoft.com/office/powerpoint/2010/main" val="306751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E12C1775-6C9F-42A7-A772-18F980616C30}"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B5D59013-0CDE-407D-9D95-9FE9DCF4CD36}" type="slidenum">
              <a:rPr lang="en-US"/>
              <a:pPr>
                <a:defRPr/>
              </a:pPr>
              <a:t>‹#›</a:t>
            </a:fld>
            <a:endParaRPr lang="en-US" dirty="0"/>
          </a:p>
        </p:txBody>
      </p:sp>
    </p:spTree>
    <p:extLst>
      <p:ext uri="{BB962C8B-B14F-4D97-AF65-F5344CB8AC3E}">
        <p14:creationId xmlns:p14="http://schemas.microsoft.com/office/powerpoint/2010/main" val="2754033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vl1pPr>
          </a:lstStyle>
          <a:p>
            <a:pPr>
              <a:defRPr/>
            </a:pPr>
            <a:fld id="{80616038-B1F6-4533-A498-1048779C3A1C}" type="datetime1">
              <a:rPr lang="en-US"/>
              <a:pPr>
                <a:defRPr/>
              </a:pPr>
              <a:t>3/22/2018</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fontAlgn="base">
              <a:spcBef>
                <a:spcPct val="0"/>
              </a:spcBef>
              <a:spcAft>
                <a:spcPct val="0"/>
              </a:spcAft>
              <a:defRPr/>
            </a:lvl1pPr>
          </a:lstStyle>
          <a:p>
            <a:pPr>
              <a:defRPr/>
            </a:pPr>
            <a:fld id="{120D793E-32A9-4A57-86DB-7AF029ACFFEE}" type="slidenum">
              <a:rPr lang="en-US"/>
              <a:pPr>
                <a:defRPr/>
              </a:pPr>
              <a:t>‹#›</a:t>
            </a:fld>
            <a:endParaRPr lang="en-US" dirty="0"/>
          </a:p>
        </p:txBody>
      </p:sp>
    </p:spTree>
    <p:extLst>
      <p:ext uri="{BB962C8B-B14F-4D97-AF65-F5344CB8AC3E}">
        <p14:creationId xmlns:p14="http://schemas.microsoft.com/office/powerpoint/2010/main" val="1236466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vl1pPr>
          </a:lstStyle>
          <a:p>
            <a:pPr>
              <a:defRPr/>
            </a:pPr>
            <a:fld id="{71BB53D7-9941-4EF3-B7BA-55FADB30170F}" type="datetime1">
              <a:rPr lang="en-US"/>
              <a:pPr>
                <a:defRPr/>
              </a:pPr>
              <a:t>3/22/2018</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lvl1pPr>
          </a:lstStyle>
          <a:p>
            <a:pPr>
              <a:defRPr/>
            </a:pPr>
            <a:fld id="{75F9AA9F-A03C-413E-8940-ADC8305E5E59}" type="slidenum">
              <a:rPr lang="en-US"/>
              <a:pPr>
                <a:defRPr/>
              </a:pPr>
              <a:t>‹#›</a:t>
            </a:fld>
            <a:endParaRPr lang="en-US" dirty="0"/>
          </a:p>
        </p:txBody>
      </p:sp>
    </p:spTree>
    <p:extLst>
      <p:ext uri="{BB962C8B-B14F-4D97-AF65-F5344CB8AC3E}">
        <p14:creationId xmlns:p14="http://schemas.microsoft.com/office/powerpoint/2010/main" val="2700729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90"/>
            <a:ext cx="3008313" cy="1162050"/>
          </a:xfrm>
          <a:prstGeom prst="rect">
            <a:avLst/>
          </a:prstGeom>
        </p:spPr>
        <p:txBody>
          <a:bodyPr anchor="t"/>
          <a:lstStyle>
            <a:lvl1pPr algn="l">
              <a:defRPr sz="2000" b="1" i="0">
                <a:latin typeface="Arial"/>
                <a:cs typeface="Arial"/>
              </a:defRPr>
            </a:lvl1pPr>
          </a:lstStyle>
          <a:p>
            <a:r>
              <a:rPr lang="en-GB" dirty="0" smtClean="0"/>
              <a:t>Click to edit Master title style</a:t>
            </a:r>
            <a:endParaRPr lang="en-US" dirty="0"/>
          </a:p>
        </p:txBody>
      </p:sp>
      <p:sp>
        <p:nvSpPr>
          <p:cNvPr id="3" name="Content Placeholder 2"/>
          <p:cNvSpPr>
            <a:spLocks noGrp="1"/>
          </p:cNvSpPr>
          <p:nvPr>
            <p:ph idx="1"/>
          </p:nvPr>
        </p:nvSpPr>
        <p:spPr>
          <a:xfrm>
            <a:off x="3575050" y="1620890"/>
            <a:ext cx="5111750" cy="45052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782940"/>
            <a:ext cx="3008313" cy="3343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70A7B2DA-4F86-4EFE-B566-FF4264F478A4}"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990BF4FC-5859-4B1C-BE77-ABC20A1EBC31}" type="slidenum">
              <a:rPr lang="en-US"/>
              <a:pPr>
                <a:defRPr/>
              </a:pPr>
              <a:t>‹#›</a:t>
            </a:fld>
            <a:endParaRPr lang="en-US" dirty="0"/>
          </a:p>
        </p:txBody>
      </p:sp>
    </p:spTree>
    <p:extLst>
      <p:ext uri="{BB962C8B-B14F-4D97-AF65-F5344CB8AC3E}">
        <p14:creationId xmlns:p14="http://schemas.microsoft.com/office/powerpoint/2010/main" val="275375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i="0">
                <a:latin typeface="Arial"/>
                <a:cs typeface="Arial"/>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792288" y="1321919"/>
            <a:ext cx="5486400" cy="34056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29A16F67-950B-4F16-9D13-A98840F632E7}"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5ED48A29-4EC5-4752-9008-EB9BAA179909}" type="slidenum">
              <a:rPr lang="en-US"/>
              <a:pPr>
                <a:defRPr/>
              </a:pPr>
              <a:t>‹#›</a:t>
            </a:fld>
            <a:endParaRPr lang="en-US" dirty="0"/>
          </a:p>
        </p:txBody>
      </p:sp>
    </p:spTree>
    <p:extLst>
      <p:ext uri="{BB962C8B-B14F-4D97-AF65-F5344CB8AC3E}">
        <p14:creationId xmlns:p14="http://schemas.microsoft.com/office/powerpoint/2010/main" val="286081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9200"/>
            <a:ext cx="8229600" cy="3706963"/>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Title 1"/>
          <p:cNvSpPr>
            <a:spLocks noGrp="1"/>
          </p:cNvSpPr>
          <p:nvPr>
            <p:ph type="title"/>
          </p:nvPr>
        </p:nvSpPr>
        <p:spPr>
          <a:xfrm>
            <a:off x="457200" y="1200960"/>
            <a:ext cx="8229600" cy="1062720"/>
          </a:xfrm>
          <a:prstGeom prst="rect">
            <a:avLst/>
          </a:prstGeom>
        </p:spPr>
        <p:txBody>
          <a:bodyPr/>
          <a:lstStyle>
            <a:lvl1pPr>
              <a:lnSpc>
                <a:spcPts val="4000"/>
              </a:lnSpc>
              <a:defRPr sz="3600" b="1">
                <a:solidFill>
                  <a:srgbClr val="007AC2"/>
                </a:solidFill>
                <a:latin typeface="Arial"/>
                <a:cs typeface="Arial"/>
              </a:defRPr>
            </a:lvl1pPr>
          </a:lstStyle>
          <a:p>
            <a:r>
              <a:rPr lang="en-GB" dirty="0" smtClean="0"/>
              <a:t>Click to edit Master title style</a:t>
            </a:r>
            <a:endParaRPr lang="en-US" dirty="0"/>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A065B4DA-5170-4938-B584-FC01BCD89649}"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5E160AD4-0ABA-4AC9-953F-76038F52B41E}" type="slidenum">
              <a:rPr lang="en-US"/>
              <a:pPr>
                <a:defRPr/>
              </a:pPr>
              <a:t>‹#›</a:t>
            </a:fld>
            <a:endParaRPr lang="en-US" dirty="0"/>
          </a:p>
        </p:txBody>
      </p:sp>
    </p:spTree>
    <p:extLst>
      <p:ext uri="{BB962C8B-B14F-4D97-AF65-F5344CB8AC3E}">
        <p14:creationId xmlns:p14="http://schemas.microsoft.com/office/powerpoint/2010/main" val="25086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i="0" cap="all">
                <a:solidFill>
                  <a:srgbClr val="007AC2"/>
                </a:solidFill>
                <a:latin typeface="Arial"/>
                <a:cs typeface="Aria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278F1A70-0C37-46D7-879B-89BCE4B58A89}"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F8CEAC36-75BB-411E-8911-A07B4FCE71F0}" type="slidenum">
              <a:rPr lang="en-US"/>
              <a:pPr>
                <a:defRPr/>
              </a:pPr>
              <a:t>‹#›</a:t>
            </a:fld>
            <a:endParaRPr lang="en-US" dirty="0"/>
          </a:p>
        </p:txBody>
      </p:sp>
    </p:spTree>
    <p:extLst>
      <p:ext uri="{BB962C8B-B14F-4D97-AF65-F5344CB8AC3E}">
        <p14:creationId xmlns:p14="http://schemas.microsoft.com/office/powerpoint/2010/main" val="402015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53610BA6-9436-4FD3-AC42-58025A1D37A6}"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4734C432-9410-4571-BC4C-6EF4F7B0414C}" type="slidenum">
              <a:rPr lang="en-US"/>
              <a:pPr>
                <a:defRPr/>
              </a:pPr>
              <a:t>‹#›</a:t>
            </a:fld>
            <a:endParaRPr lang="en-US" dirty="0"/>
          </a:p>
        </p:txBody>
      </p:sp>
    </p:spTree>
    <p:extLst>
      <p:ext uri="{BB962C8B-B14F-4D97-AF65-F5344CB8AC3E}">
        <p14:creationId xmlns:p14="http://schemas.microsoft.com/office/powerpoint/2010/main" val="317911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7AC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defTabSz="914400" fontAlgn="base">
              <a:spcBef>
                <a:spcPct val="0"/>
              </a:spcBef>
              <a:spcAft>
                <a:spcPct val="0"/>
              </a:spcAft>
              <a:defRPr/>
            </a:lvl1pPr>
          </a:lstStyle>
          <a:p>
            <a:pPr>
              <a:defRPr/>
            </a:pPr>
            <a:fld id="{F8D09F85-3D3D-4930-A674-937C5D00CED4}" type="datetime1">
              <a:rPr lang="en-US"/>
              <a:pPr>
                <a:defRPr/>
              </a:pPr>
              <a:t>3/22/2018</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fontAlgn="base">
              <a:spcBef>
                <a:spcPct val="0"/>
              </a:spcBef>
              <a:spcAft>
                <a:spcPct val="0"/>
              </a:spcAft>
              <a:defRPr/>
            </a:lvl1pPr>
          </a:lstStyle>
          <a:p>
            <a:pPr>
              <a:defRPr/>
            </a:pPr>
            <a:fld id="{AAD6BA41-A5F2-4B75-96C3-4253A2D07244}" type="slidenum">
              <a:rPr lang="en-US"/>
              <a:pPr>
                <a:defRPr/>
              </a:pPr>
              <a:t>‹#›</a:t>
            </a:fld>
            <a:endParaRPr lang="en-US" dirty="0"/>
          </a:p>
        </p:txBody>
      </p:sp>
    </p:spTree>
    <p:extLst>
      <p:ext uri="{BB962C8B-B14F-4D97-AF65-F5344CB8AC3E}">
        <p14:creationId xmlns:p14="http://schemas.microsoft.com/office/powerpoint/2010/main" val="23968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vl1pPr>
          </a:lstStyle>
          <a:p>
            <a:pPr>
              <a:defRPr/>
            </a:pPr>
            <a:fld id="{FF3084A3-AD6B-4BC0-BDAF-2EC655DF6289}" type="datetime1">
              <a:rPr lang="en-US"/>
              <a:pPr>
                <a:defRPr/>
              </a:pPr>
              <a:t>3/22/2018</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lvl1pPr>
          </a:lstStyle>
          <a:p>
            <a:pPr>
              <a:defRPr/>
            </a:pPr>
            <a:fld id="{FFA57613-01B6-4197-A82E-1EF76E5AE857}" type="slidenum">
              <a:rPr lang="en-US"/>
              <a:pPr>
                <a:defRPr/>
              </a:pPr>
              <a:t>‹#›</a:t>
            </a:fld>
            <a:endParaRPr lang="en-US" dirty="0"/>
          </a:p>
        </p:txBody>
      </p:sp>
    </p:spTree>
    <p:extLst>
      <p:ext uri="{BB962C8B-B14F-4D97-AF65-F5344CB8AC3E}">
        <p14:creationId xmlns:p14="http://schemas.microsoft.com/office/powerpoint/2010/main" val="263913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0890"/>
            <a:ext cx="3008313" cy="1162050"/>
          </a:xfrm>
          <a:prstGeom prst="rect">
            <a:avLst/>
          </a:prstGeom>
        </p:spPr>
        <p:txBody>
          <a:bodyPr anchor="t"/>
          <a:lstStyle>
            <a:lvl1pPr algn="l">
              <a:defRPr sz="2000" b="1" i="0">
                <a:latin typeface="Arial"/>
                <a:cs typeface="Arial"/>
              </a:defRPr>
            </a:lvl1pPr>
          </a:lstStyle>
          <a:p>
            <a:r>
              <a:rPr lang="en-GB" dirty="0" smtClean="0"/>
              <a:t>Click to edit Master title style</a:t>
            </a:r>
            <a:endParaRPr lang="en-US" dirty="0"/>
          </a:p>
        </p:txBody>
      </p:sp>
      <p:sp>
        <p:nvSpPr>
          <p:cNvPr id="3" name="Content Placeholder 2"/>
          <p:cNvSpPr>
            <a:spLocks noGrp="1"/>
          </p:cNvSpPr>
          <p:nvPr>
            <p:ph idx="1"/>
          </p:nvPr>
        </p:nvSpPr>
        <p:spPr>
          <a:xfrm>
            <a:off x="3575050" y="1620890"/>
            <a:ext cx="5111750" cy="45052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2782940"/>
            <a:ext cx="3008313" cy="33432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71B513E4-A398-4B42-BE5A-5E81D4084968}"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AD86ADB2-A1B9-4644-B941-3CFAB5DD2106}" type="slidenum">
              <a:rPr lang="en-US"/>
              <a:pPr>
                <a:defRPr/>
              </a:pPr>
              <a:t>‹#›</a:t>
            </a:fld>
            <a:endParaRPr lang="en-US" dirty="0"/>
          </a:p>
        </p:txBody>
      </p:sp>
    </p:spTree>
    <p:extLst>
      <p:ext uri="{BB962C8B-B14F-4D97-AF65-F5344CB8AC3E}">
        <p14:creationId xmlns:p14="http://schemas.microsoft.com/office/powerpoint/2010/main" val="372669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i="0">
                <a:latin typeface="Arial"/>
                <a:cs typeface="Arial"/>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792288" y="1321919"/>
            <a:ext cx="5486400" cy="340565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vl1pPr>
          </a:lstStyle>
          <a:p>
            <a:pPr>
              <a:defRPr/>
            </a:pPr>
            <a:fld id="{CF23A3F6-5F69-4284-9D4E-557561765587}" type="datetime1">
              <a:rPr lang="en-US"/>
              <a:pPr>
                <a:defRPr/>
              </a:pPr>
              <a:t>3/22/2018</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vl1pPr>
          </a:lstStyle>
          <a:p>
            <a:pPr>
              <a:defRPr/>
            </a:pPr>
            <a:fld id="{963398BD-725A-462C-81B2-4DFE66BA001E}" type="slidenum">
              <a:rPr lang="en-US"/>
              <a:pPr>
                <a:defRPr/>
              </a:pPr>
              <a:t>‹#›</a:t>
            </a:fld>
            <a:endParaRPr lang="en-US" dirty="0"/>
          </a:p>
        </p:txBody>
      </p:sp>
    </p:spTree>
    <p:extLst>
      <p:ext uri="{BB962C8B-B14F-4D97-AF65-F5344CB8AC3E}">
        <p14:creationId xmlns:p14="http://schemas.microsoft.com/office/powerpoint/2010/main" val="136971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solidFill>
                  <a:srgbClr val="007AC2"/>
                </a:solidFill>
                <a:latin typeface="Arial"/>
                <a:cs typeface="Aria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vl1pPr>
          </a:lstStyle>
          <a:p>
            <a:pPr>
              <a:defRPr/>
            </a:pPr>
            <a:fld id="{EDF1B6B7-9592-4743-B9BF-6DB7F9EAB20C}" type="datetime1">
              <a:rPr lang="en-US"/>
              <a:pPr>
                <a:defRPr/>
              </a:pPr>
              <a:t>3/22/2018</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vl1pPr>
          </a:lstStyle>
          <a:p>
            <a:pPr>
              <a:defRPr/>
            </a:pPr>
            <a:fld id="{5EC39FEB-4499-44E5-B973-F68B16FEB3C4}" type="slidenum">
              <a:rPr lang="en-US"/>
              <a:pPr>
                <a:defRPr/>
              </a:pPr>
              <a:t>‹#›</a:t>
            </a:fld>
            <a:endParaRPr lang="en-US" dirty="0"/>
          </a:p>
        </p:txBody>
      </p:sp>
    </p:spTree>
    <p:extLst>
      <p:ext uri="{BB962C8B-B14F-4D97-AF65-F5344CB8AC3E}">
        <p14:creationId xmlns:p14="http://schemas.microsoft.com/office/powerpoint/2010/main" val="135019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Sheffield CCG PP footer.png"/>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207963" y="3554413"/>
            <a:ext cx="8677275"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Placeholder 2"/>
          <p:cNvSpPr>
            <a:spLocks noGrp="1"/>
          </p:cNvSpPr>
          <p:nvPr>
            <p:ph type="body" idx="1"/>
          </p:nvPr>
        </p:nvSpPr>
        <p:spPr bwMode="auto">
          <a:xfrm>
            <a:off x="457200" y="2108200"/>
            <a:ext cx="82296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000">
                <a:solidFill>
                  <a:prstClr val="black">
                    <a:tint val="75000"/>
                  </a:prstClr>
                </a:solidFill>
                <a:latin typeface="Arial"/>
                <a:cs typeface="Arial"/>
              </a:defRPr>
            </a:lvl1pPr>
          </a:lstStyle>
          <a:p>
            <a:pPr>
              <a:defRPr/>
            </a:pPr>
            <a:fld id="{9F346DED-BC2F-44C1-98F4-C888A2B7A337}" type="datetime1">
              <a:rPr lang="en-US"/>
              <a:pPr>
                <a:defRPr/>
              </a:pPr>
              <a:t>3/22/2018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000">
                <a:solidFill>
                  <a:prstClr val="black">
                    <a:tint val="75000"/>
                  </a:prstClr>
                </a:solidFill>
                <a:latin typeface="Arial"/>
                <a:cs typeface="Aria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000">
                <a:solidFill>
                  <a:prstClr val="black">
                    <a:tint val="75000"/>
                  </a:prstClr>
                </a:solidFill>
                <a:latin typeface="Arial"/>
                <a:cs typeface="Arial"/>
              </a:defRPr>
            </a:lvl1pPr>
          </a:lstStyle>
          <a:p>
            <a:pPr>
              <a:defRPr/>
            </a:pPr>
            <a:fld id="{88B62109-C164-4DF9-91F0-AB3A6969861F}" type="slidenum">
              <a:rPr lang="en-US"/>
              <a:pPr>
                <a:defRPr/>
              </a:pPr>
              <a:t>‹#›</a:t>
            </a:fld>
            <a:endParaRPr lang="en-US" dirty="0"/>
          </a:p>
        </p:txBody>
      </p:sp>
      <p:pic>
        <p:nvPicPr>
          <p:cNvPr id="3079" name="Picture 6" descr="Sheffield CCG PP header.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71475" y="292100"/>
            <a:ext cx="84709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2044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a:ea typeface="+mn-ea"/>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mn-ea"/>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7" descr="Sheffield CCG PP footer.png"/>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207963" y="3554413"/>
            <a:ext cx="8677275"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Placeholder 2"/>
          <p:cNvSpPr>
            <a:spLocks noGrp="1"/>
          </p:cNvSpPr>
          <p:nvPr>
            <p:ph type="body" idx="1"/>
          </p:nvPr>
        </p:nvSpPr>
        <p:spPr bwMode="auto">
          <a:xfrm>
            <a:off x="457200" y="2108200"/>
            <a:ext cx="82296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000">
                <a:solidFill>
                  <a:prstClr val="black">
                    <a:tint val="75000"/>
                  </a:prstClr>
                </a:solidFill>
                <a:latin typeface="Arial"/>
                <a:cs typeface="Arial"/>
              </a:defRPr>
            </a:lvl1pPr>
          </a:lstStyle>
          <a:p>
            <a:pPr>
              <a:defRPr/>
            </a:pPr>
            <a:fld id="{582A5FF3-4CF1-42EB-B414-0FD15944FA41}" type="datetime1">
              <a:rPr lang="en-US"/>
              <a:pPr>
                <a:defRPr/>
              </a:pPr>
              <a:t>3/22/2018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000">
                <a:solidFill>
                  <a:prstClr val="black">
                    <a:tint val="75000"/>
                  </a:prstClr>
                </a:solidFill>
                <a:latin typeface="Arial"/>
                <a:cs typeface="Aria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ts val="0"/>
              </a:spcBef>
              <a:spcAft>
                <a:spcPts val="0"/>
              </a:spcAft>
              <a:defRPr sz="1000">
                <a:solidFill>
                  <a:prstClr val="black">
                    <a:tint val="75000"/>
                  </a:prstClr>
                </a:solidFill>
                <a:latin typeface="Arial"/>
                <a:cs typeface="Arial"/>
              </a:defRPr>
            </a:lvl1pPr>
          </a:lstStyle>
          <a:p>
            <a:pPr>
              <a:defRPr/>
            </a:pPr>
            <a:fld id="{5CDF3AE6-2B7A-484D-8FC5-819B2A5E667F}" type="slidenum">
              <a:rPr lang="en-US"/>
              <a:pPr>
                <a:defRPr/>
              </a:pPr>
              <a:t>‹#›</a:t>
            </a:fld>
            <a:endParaRPr lang="en-US" dirty="0"/>
          </a:p>
        </p:txBody>
      </p:sp>
      <p:pic>
        <p:nvPicPr>
          <p:cNvPr id="4103" name="Picture 6" descr="Sheffield CCG PP header.pn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71475" y="292100"/>
            <a:ext cx="84709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17265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a:ea typeface="+mn-ea"/>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mn-ea"/>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altLang="en-US" dirty="0" smtClean="0"/>
              <a:t>Urgent Care Consultation Update	</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GB" dirty="0" smtClean="0"/>
              <a:t>22 March 2018</a:t>
            </a:r>
          </a:p>
          <a:p>
            <a:pPr fontAlgn="auto">
              <a:spcAft>
                <a:spcPts val="0"/>
              </a:spcAft>
              <a:buFont typeface="Arial" panose="020B0604020202020204" pitchFamily="34" charset="0"/>
              <a:buNone/>
              <a:defRPr/>
            </a:pPr>
            <a:endParaRPr lang="en-GB" dirty="0" smtClean="0"/>
          </a:p>
        </p:txBody>
      </p:sp>
    </p:spTree>
    <p:extLst>
      <p:ext uri="{BB962C8B-B14F-4D97-AF65-F5344CB8AC3E}">
        <p14:creationId xmlns:p14="http://schemas.microsoft.com/office/powerpoint/2010/main" val="280977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229600" cy="3993307"/>
          </a:xfrm>
        </p:spPr>
        <p:txBody>
          <a:bodyPr/>
          <a:lstStyle/>
          <a:p>
            <a:pPr marL="514350" indent="-514350">
              <a:spcAft>
                <a:spcPts val="1200"/>
              </a:spcAft>
              <a:buFont typeface="+mj-lt"/>
              <a:buAutoNum type="arabicPeriod"/>
            </a:pPr>
            <a:r>
              <a:rPr lang="en-GB" altLang="en-US" dirty="0" smtClean="0">
                <a:latin typeface="Arial" charset="0"/>
                <a:cs typeface="Arial" charset="0"/>
              </a:rPr>
              <a:t>Change </a:t>
            </a:r>
            <a:r>
              <a:rPr lang="en-GB" altLang="en-US" dirty="0">
                <a:latin typeface="Arial" charset="0"/>
                <a:cs typeface="Arial" charset="0"/>
              </a:rPr>
              <a:t>the way people get urgent GP appointments</a:t>
            </a:r>
          </a:p>
          <a:p>
            <a:pPr marL="514350" indent="-514350">
              <a:spcAft>
                <a:spcPts val="1200"/>
              </a:spcAft>
              <a:buFont typeface="+mj-lt"/>
              <a:buAutoNum type="arabicPeriod"/>
            </a:pPr>
            <a:r>
              <a:rPr lang="en-GB" altLang="en-US" dirty="0">
                <a:latin typeface="Arial" charset="0"/>
                <a:cs typeface="Arial" charset="0"/>
              </a:rPr>
              <a:t>Change where people would go for minor illness and injuries</a:t>
            </a:r>
          </a:p>
          <a:p>
            <a:pPr marL="514350" indent="-514350">
              <a:spcAft>
                <a:spcPts val="1200"/>
              </a:spcAft>
              <a:buFont typeface="+mj-lt"/>
              <a:buAutoNum type="arabicPeriod"/>
            </a:pPr>
            <a:r>
              <a:rPr lang="en-GB" altLang="en-US" dirty="0">
                <a:latin typeface="Arial" charset="0"/>
                <a:cs typeface="Arial" charset="0"/>
              </a:rPr>
              <a:t>Change where people go for urgent eye care </a:t>
            </a:r>
            <a:endParaRPr lang="en-GB" altLang="en-US" dirty="0" smtClean="0">
              <a:latin typeface="Arial" charset="0"/>
              <a:cs typeface="Arial" charset="0"/>
            </a:endParaRPr>
          </a:p>
          <a:p>
            <a:pPr marL="514350" indent="-514350">
              <a:spcAft>
                <a:spcPts val="1200"/>
              </a:spcAft>
              <a:buFont typeface="+mj-lt"/>
              <a:buAutoNum type="arabicPeriod"/>
            </a:pPr>
            <a:r>
              <a:rPr lang="en-GB" altLang="en-US" dirty="0" smtClean="0">
                <a:latin typeface="Arial" charset="0"/>
                <a:cs typeface="Arial" charset="0"/>
              </a:rPr>
              <a:t>Improve </a:t>
            </a:r>
            <a:r>
              <a:rPr lang="en-GB" altLang="en-US" dirty="0">
                <a:latin typeface="Arial" charset="0"/>
                <a:cs typeface="Arial" charset="0"/>
              </a:rPr>
              <a:t>the way people access services</a:t>
            </a:r>
          </a:p>
          <a:p>
            <a:endParaRPr lang="en-GB" dirty="0"/>
          </a:p>
        </p:txBody>
      </p:sp>
      <p:sp>
        <p:nvSpPr>
          <p:cNvPr id="3" name="Title 2"/>
          <p:cNvSpPr>
            <a:spLocks noGrp="1"/>
          </p:cNvSpPr>
          <p:nvPr>
            <p:ph type="title"/>
          </p:nvPr>
        </p:nvSpPr>
        <p:spPr/>
        <p:txBody>
          <a:bodyPr/>
          <a:lstStyle/>
          <a:p>
            <a:r>
              <a:rPr lang="en-GB" dirty="0" smtClean="0"/>
              <a:t>Reminder of proposals</a:t>
            </a:r>
            <a:endParaRPr lang="en-GB" dirty="0"/>
          </a:p>
        </p:txBody>
      </p:sp>
      <p:sp>
        <p:nvSpPr>
          <p:cNvPr id="4" name="Slide Number Placeholder 3"/>
          <p:cNvSpPr>
            <a:spLocks noGrp="1"/>
          </p:cNvSpPr>
          <p:nvPr>
            <p:ph type="sldNum" sz="quarter" idx="12"/>
          </p:nvPr>
        </p:nvSpPr>
        <p:spPr/>
        <p:txBody>
          <a:bodyPr/>
          <a:lstStyle/>
          <a:p>
            <a:pPr>
              <a:defRPr/>
            </a:pPr>
            <a:fld id="{5E160AD4-0ABA-4AC9-953F-76038F52B41E}" type="slidenum">
              <a:rPr lang="en-US" smtClean="0"/>
              <a:pPr>
                <a:defRPr/>
              </a:pPr>
              <a:t>2</a:t>
            </a:fld>
            <a:endParaRPr lang="en-US" dirty="0"/>
          </a:p>
        </p:txBody>
      </p:sp>
    </p:spTree>
    <p:extLst>
      <p:ext uri="{BB962C8B-B14F-4D97-AF65-F5344CB8AC3E}">
        <p14:creationId xmlns:p14="http://schemas.microsoft.com/office/powerpoint/2010/main" val="58325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229600" cy="3993307"/>
          </a:xfrm>
        </p:spPr>
        <p:txBody>
          <a:bodyPr/>
          <a:lstStyle/>
          <a:p>
            <a:r>
              <a:rPr lang="en-GB" dirty="0" smtClean="0"/>
              <a:t>Consultation ended 31 January 2018</a:t>
            </a:r>
          </a:p>
          <a:p>
            <a:r>
              <a:rPr lang="en-GB" dirty="0"/>
              <a:t>396 survey responses (2106 telephone, 2290 self-selecting), plus letters, feedback from 30 public meetings and </a:t>
            </a:r>
            <a:r>
              <a:rPr lang="en-GB" dirty="0" smtClean="0"/>
              <a:t>social </a:t>
            </a:r>
            <a:r>
              <a:rPr lang="en-GB" dirty="0"/>
              <a:t>media, and five petitions.</a:t>
            </a:r>
          </a:p>
          <a:p>
            <a:r>
              <a:rPr lang="en-GB" dirty="0" smtClean="0"/>
              <a:t>All been independently analysed and reports produced for CCG to review</a:t>
            </a:r>
            <a:endParaRPr lang="en-GB" dirty="0"/>
          </a:p>
        </p:txBody>
      </p:sp>
      <p:sp>
        <p:nvSpPr>
          <p:cNvPr id="3" name="Title 2"/>
          <p:cNvSpPr>
            <a:spLocks noGrp="1"/>
          </p:cNvSpPr>
          <p:nvPr>
            <p:ph type="title"/>
          </p:nvPr>
        </p:nvSpPr>
        <p:spPr>
          <a:xfrm>
            <a:off x="467544" y="1268760"/>
            <a:ext cx="8229600" cy="1062720"/>
          </a:xfrm>
        </p:spPr>
        <p:txBody>
          <a:bodyPr/>
          <a:lstStyle/>
          <a:p>
            <a:r>
              <a:rPr lang="en-GB" dirty="0" smtClean="0"/>
              <a:t>Where are we now?</a:t>
            </a:r>
            <a:endParaRPr lang="en-GB" dirty="0"/>
          </a:p>
        </p:txBody>
      </p:sp>
      <p:sp>
        <p:nvSpPr>
          <p:cNvPr id="4" name="Slide Number Placeholder 3"/>
          <p:cNvSpPr>
            <a:spLocks noGrp="1"/>
          </p:cNvSpPr>
          <p:nvPr>
            <p:ph type="sldNum" sz="quarter" idx="12"/>
          </p:nvPr>
        </p:nvSpPr>
        <p:spPr/>
        <p:txBody>
          <a:bodyPr/>
          <a:lstStyle/>
          <a:p>
            <a:pPr>
              <a:defRPr/>
            </a:pPr>
            <a:fld id="{5E160AD4-0ABA-4AC9-953F-76038F52B41E}" type="slidenum">
              <a:rPr lang="en-US" smtClean="0"/>
              <a:pPr>
                <a:defRPr/>
              </a:pPr>
              <a:t>3</a:t>
            </a:fld>
            <a:endParaRPr lang="en-US" dirty="0"/>
          </a:p>
        </p:txBody>
      </p:sp>
    </p:spTree>
    <p:extLst>
      <p:ext uri="{BB962C8B-B14F-4D97-AF65-F5344CB8AC3E}">
        <p14:creationId xmlns:p14="http://schemas.microsoft.com/office/powerpoint/2010/main" val="2537429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dirty="0" smtClean="0"/>
              <a:t>Timescales and process</a:t>
            </a:r>
          </a:p>
        </p:txBody>
      </p:sp>
      <p:graphicFrame>
        <p:nvGraphicFramePr>
          <p:cNvPr id="2" name="Table 1"/>
          <p:cNvGraphicFramePr>
            <a:graphicFrameLocks noGrp="1"/>
          </p:cNvGraphicFramePr>
          <p:nvPr>
            <p:extLst>
              <p:ext uri="{D42A27DB-BD31-4B8C-83A1-F6EECF244321}">
                <p14:modId xmlns:p14="http://schemas.microsoft.com/office/powerpoint/2010/main" val="3160505511"/>
              </p:ext>
            </p:extLst>
          </p:nvPr>
        </p:nvGraphicFramePr>
        <p:xfrm>
          <a:off x="755576" y="1844824"/>
          <a:ext cx="7560841" cy="4535396"/>
        </p:xfrm>
        <a:graphic>
          <a:graphicData uri="http://schemas.openxmlformats.org/drawingml/2006/table">
            <a:tbl>
              <a:tblPr firstRow="1" bandRow="1">
                <a:tableStyleId>{5C22544A-7EE6-4342-B048-85BDC9FD1C3A}</a:tableStyleId>
              </a:tblPr>
              <a:tblGrid>
                <a:gridCol w="1296144"/>
                <a:gridCol w="2880320"/>
                <a:gridCol w="3384377"/>
              </a:tblGrid>
              <a:tr h="475640">
                <a:tc>
                  <a:txBody>
                    <a:bodyPr/>
                    <a:lstStyle/>
                    <a:p>
                      <a:r>
                        <a:rPr lang="en-GB" dirty="0" smtClean="0"/>
                        <a:t>Timescale</a:t>
                      </a:r>
                      <a:endParaRPr lang="en-GB" dirty="0"/>
                    </a:p>
                  </a:txBody>
                  <a:tcPr/>
                </a:tc>
                <a:tc>
                  <a:txBody>
                    <a:bodyPr/>
                    <a:lstStyle/>
                    <a:p>
                      <a:r>
                        <a:rPr lang="en-GB" dirty="0" smtClean="0"/>
                        <a:t>Process</a:t>
                      </a:r>
                      <a:endParaRPr lang="en-GB" dirty="0"/>
                    </a:p>
                  </a:txBody>
                  <a:tcPr/>
                </a:tc>
                <a:tc>
                  <a:txBody>
                    <a:bodyPr/>
                    <a:lstStyle/>
                    <a:p>
                      <a:r>
                        <a:rPr lang="en-GB" dirty="0" smtClean="0"/>
                        <a:t>Key</a:t>
                      </a:r>
                      <a:r>
                        <a:rPr lang="en-GB" baseline="0" dirty="0" smtClean="0"/>
                        <a:t> milestone/action</a:t>
                      </a:r>
                      <a:endParaRPr lang="en-GB" dirty="0"/>
                    </a:p>
                  </a:txBody>
                  <a:tcPr/>
                </a:tc>
              </a:tr>
              <a:tr h="12526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dirty="0" smtClean="0"/>
                        <a:t>March –</a:t>
                      </a:r>
                      <a:r>
                        <a:rPr lang="en-GB" sz="2400" baseline="0" dirty="0" smtClean="0"/>
                        <a:t> April 2018</a:t>
                      </a:r>
                      <a:endParaRPr lang="en-GB" sz="2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dirty="0" smtClean="0"/>
                        <a:t>Review feedback – what is it telling us?</a:t>
                      </a:r>
                    </a:p>
                    <a:p>
                      <a:endParaRPr lang="en-GB"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dirty="0" smtClean="0"/>
                        <a:t>PCCC 22</a:t>
                      </a:r>
                      <a:r>
                        <a:rPr lang="en-GB" sz="2400" baseline="30000" dirty="0" smtClean="0"/>
                        <a:t>nd</a:t>
                      </a:r>
                      <a:r>
                        <a:rPr lang="en-GB" sz="2400" dirty="0" smtClean="0"/>
                        <a:t> March -</a:t>
                      </a:r>
                    </a:p>
                    <a:p>
                      <a:pPr marL="0" marR="0" indent="0" algn="l" defTabSz="457200" rtl="0" eaLnBrk="1" fontAlgn="auto" latinLnBrk="0" hangingPunct="1">
                        <a:lnSpc>
                          <a:spcPct val="100000"/>
                        </a:lnSpc>
                        <a:spcBef>
                          <a:spcPts val="0"/>
                        </a:spcBef>
                        <a:spcAft>
                          <a:spcPts val="0"/>
                        </a:spcAft>
                        <a:buClrTx/>
                        <a:buSzTx/>
                        <a:buFontTx/>
                        <a:buNone/>
                        <a:tabLst/>
                        <a:defRPr/>
                      </a:pPr>
                      <a:r>
                        <a:rPr lang="en-GB" sz="2400" dirty="0" smtClean="0"/>
                        <a:t>receive reports and assure key themes identified </a:t>
                      </a:r>
                    </a:p>
                  </a:txBody>
                  <a:tcPr/>
                </a:tc>
              </a:tr>
              <a:tr h="1252638">
                <a:tc>
                  <a:txBody>
                    <a:bodyPr/>
                    <a:lstStyle/>
                    <a:p>
                      <a:r>
                        <a:rPr lang="en-GB" sz="2400" dirty="0" smtClean="0"/>
                        <a:t>April – June</a:t>
                      </a:r>
                      <a:r>
                        <a:rPr lang="en-GB" sz="2400" baseline="0" dirty="0" smtClean="0"/>
                        <a:t> 2018</a:t>
                      </a:r>
                    </a:p>
                  </a:txBody>
                  <a:tcPr/>
                </a:tc>
                <a:tc>
                  <a:txBody>
                    <a:bodyPr/>
                    <a:lstStyle/>
                    <a:p>
                      <a:r>
                        <a:rPr lang="en-GB" sz="2400" dirty="0" smtClean="0"/>
                        <a:t>Plans for responding to feedback</a:t>
                      </a:r>
                    </a:p>
                    <a:p>
                      <a:endParaRPr lang="en-GB"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aseline="0" dirty="0" smtClean="0"/>
                        <a:t>PCCC 17</a:t>
                      </a:r>
                      <a:r>
                        <a:rPr lang="en-GB" sz="2400" baseline="30000" dirty="0" smtClean="0"/>
                        <a:t>th</a:t>
                      </a:r>
                      <a:r>
                        <a:rPr lang="en-GB" sz="2400" baseline="0" dirty="0" smtClean="0"/>
                        <a:t> May – receive p</a:t>
                      </a:r>
                      <a:r>
                        <a:rPr lang="en-GB" sz="2400" dirty="0" smtClean="0"/>
                        <a:t>roposed next</a:t>
                      </a:r>
                      <a:r>
                        <a:rPr lang="en-GB" sz="2400" baseline="0" dirty="0" smtClean="0"/>
                        <a:t> steps to address issues raised</a:t>
                      </a:r>
                      <a:endParaRPr lang="en-GB" sz="2400" dirty="0"/>
                    </a:p>
                  </a:txBody>
                  <a:tcPr/>
                </a:tc>
              </a:tr>
              <a:tr h="1252638">
                <a:tc>
                  <a:txBody>
                    <a:bodyPr/>
                    <a:lstStyle/>
                    <a:p>
                      <a:r>
                        <a:rPr lang="en-GB" sz="2400" dirty="0" smtClean="0"/>
                        <a:t>June – Sept</a:t>
                      </a:r>
                      <a:r>
                        <a:rPr lang="en-GB" sz="2400" baseline="0" dirty="0" smtClean="0"/>
                        <a:t> 2018</a:t>
                      </a:r>
                    </a:p>
                  </a:txBody>
                  <a:tcPr/>
                </a:tc>
                <a:tc>
                  <a:txBody>
                    <a:bodyPr/>
                    <a:lstStyle/>
                    <a:p>
                      <a:r>
                        <a:rPr lang="en-GB" sz="2400" dirty="0" smtClean="0"/>
                        <a:t>Work up final model</a:t>
                      </a:r>
                      <a:endParaRPr lang="en-GB" sz="2400" dirty="0"/>
                    </a:p>
                  </a:txBody>
                  <a:tcPr/>
                </a:tc>
                <a:tc>
                  <a:txBody>
                    <a:bodyPr/>
                    <a:lstStyle/>
                    <a:p>
                      <a:r>
                        <a:rPr lang="en-GB" sz="2400" dirty="0" smtClean="0"/>
                        <a:t>PCCC 20</a:t>
                      </a:r>
                      <a:r>
                        <a:rPr lang="en-GB" sz="2400" baseline="30000" dirty="0" smtClean="0"/>
                        <a:t>th</a:t>
                      </a:r>
                      <a:r>
                        <a:rPr lang="en-GB" sz="2400" dirty="0" smtClean="0"/>
                        <a:t> Sept</a:t>
                      </a:r>
                    </a:p>
                    <a:p>
                      <a:r>
                        <a:rPr lang="en-GB" sz="2400" dirty="0" smtClean="0"/>
                        <a:t>Recommendations for final model</a:t>
                      </a:r>
                      <a:endParaRPr lang="en-GB" sz="2400" dirty="0"/>
                    </a:p>
                  </a:txBody>
                  <a:tcPr/>
                </a:tc>
              </a:tr>
            </a:tbl>
          </a:graphicData>
        </a:graphic>
      </p:graphicFrame>
    </p:spTree>
    <p:extLst>
      <p:ext uri="{BB962C8B-B14F-4D97-AF65-F5344CB8AC3E}">
        <p14:creationId xmlns:p14="http://schemas.microsoft.com/office/powerpoint/2010/main" val="19129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Consultation feedback – key themes</a:t>
            </a:r>
          </a:p>
        </p:txBody>
      </p:sp>
      <p:sp>
        <p:nvSpPr>
          <p:cNvPr id="7171" name="Content Placeholder 2"/>
          <p:cNvSpPr>
            <a:spLocks noGrp="1"/>
          </p:cNvSpPr>
          <p:nvPr>
            <p:ph idx="1"/>
          </p:nvPr>
        </p:nvSpPr>
        <p:spPr>
          <a:xfrm>
            <a:off x="467544" y="1916832"/>
            <a:ext cx="8229600" cy="3706963"/>
          </a:xfrm>
        </p:spPr>
        <p:txBody>
          <a:bodyPr/>
          <a:lstStyle/>
          <a:p>
            <a:pPr>
              <a:lnSpc>
                <a:spcPct val="130000"/>
              </a:lnSpc>
            </a:pPr>
            <a:r>
              <a:rPr lang="en-GB" dirty="0" smtClean="0"/>
              <a:t>Number </a:t>
            </a:r>
            <a:r>
              <a:rPr lang="en-GB" dirty="0"/>
              <a:t>of common themes identified</a:t>
            </a:r>
          </a:p>
          <a:p>
            <a:pPr lvl="0">
              <a:lnSpc>
                <a:spcPct val="130000"/>
              </a:lnSpc>
            </a:pPr>
            <a:r>
              <a:rPr lang="en-GB" dirty="0" smtClean="0"/>
              <a:t>Significant </a:t>
            </a:r>
            <a:r>
              <a:rPr lang="en-GB" dirty="0"/>
              <a:t>differences in responses from  consultation and telephone surveys</a:t>
            </a:r>
          </a:p>
          <a:p>
            <a:pPr lvl="0">
              <a:lnSpc>
                <a:spcPct val="130000"/>
              </a:lnSpc>
            </a:pPr>
            <a:r>
              <a:rPr lang="en-GB" dirty="0"/>
              <a:t>50% of respondents to the consultation survey came from three postcode </a:t>
            </a:r>
            <a:r>
              <a:rPr lang="en-GB" dirty="0" smtClean="0"/>
              <a:t>areas</a:t>
            </a:r>
          </a:p>
          <a:p>
            <a:pPr lvl="0">
              <a:lnSpc>
                <a:spcPct val="130000"/>
              </a:lnSpc>
            </a:pPr>
            <a:r>
              <a:rPr lang="en-GB" dirty="0" smtClean="0"/>
              <a:t>11 alternative suggestions put forward</a:t>
            </a:r>
          </a:p>
          <a:p>
            <a:pPr lvl="0"/>
            <a:endParaRPr lang="en-GB" dirty="0" smtClean="0"/>
          </a:p>
        </p:txBody>
      </p:sp>
    </p:spTree>
    <p:extLst>
      <p:ext uri="{BB962C8B-B14F-4D97-AF65-F5344CB8AC3E}">
        <p14:creationId xmlns:p14="http://schemas.microsoft.com/office/powerpoint/2010/main" val="1777938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Consultation Feedback – concerns</a:t>
            </a:r>
          </a:p>
        </p:txBody>
      </p:sp>
      <p:sp>
        <p:nvSpPr>
          <p:cNvPr id="7171" name="Content Placeholder 2"/>
          <p:cNvSpPr>
            <a:spLocks noGrp="1"/>
          </p:cNvSpPr>
          <p:nvPr>
            <p:ph idx="1"/>
          </p:nvPr>
        </p:nvSpPr>
        <p:spPr>
          <a:xfrm>
            <a:off x="467544" y="1916832"/>
            <a:ext cx="8229600" cy="3706963"/>
          </a:xfrm>
        </p:spPr>
        <p:txBody>
          <a:bodyPr/>
          <a:lstStyle/>
          <a:p>
            <a:pPr lvl="0"/>
            <a:r>
              <a:rPr lang="en-GB" dirty="0" smtClean="0"/>
              <a:t>NGH – capacity, transport</a:t>
            </a:r>
            <a:r>
              <a:rPr lang="en-GB" dirty="0"/>
              <a:t>, journey </a:t>
            </a:r>
            <a:r>
              <a:rPr lang="en-GB" dirty="0" smtClean="0"/>
              <a:t>times, </a:t>
            </a:r>
            <a:r>
              <a:rPr lang="en-GB" dirty="0"/>
              <a:t>parking </a:t>
            </a:r>
            <a:endParaRPr lang="en-GB" dirty="0" smtClean="0"/>
          </a:p>
          <a:p>
            <a:r>
              <a:rPr lang="en-GB" dirty="0" smtClean="0"/>
              <a:t>‘</a:t>
            </a:r>
            <a:r>
              <a:rPr lang="en-GB" dirty="0"/>
              <a:t>Do-ability’ of delivering the General Practice/neighbourhood </a:t>
            </a:r>
            <a:r>
              <a:rPr lang="en-GB" dirty="0" smtClean="0"/>
              <a:t>aspects</a:t>
            </a:r>
          </a:p>
          <a:p>
            <a:pPr lvl="0"/>
            <a:r>
              <a:rPr lang="en-GB" dirty="0" smtClean="0"/>
              <a:t>Loss </a:t>
            </a:r>
            <a:r>
              <a:rPr lang="en-GB" dirty="0"/>
              <a:t>of services in the city centre </a:t>
            </a:r>
            <a:endParaRPr lang="en-GB" dirty="0" smtClean="0"/>
          </a:p>
          <a:p>
            <a:pPr lvl="0"/>
            <a:r>
              <a:rPr lang="en-GB" dirty="0" smtClean="0"/>
              <a:t>Potential </a:t>
            </a:r>
            <a:r>
              <a:rPr lang="en-GB" dirty="0"/>
              <a:t>exacerbation of health inequalities </a:t>
            </a:r>
            <a:endParaRPr lang="en-GB" dirty="0" smtClean="0"/>
          </a:p>
        </p:txBody>
      </p:sp>
    </p:spTree>
    <p:extLst>
      <p:ext uri="{BB962C8B-B14F-4D97-AF65-F5344CB8AC3E}">
        <p14:creationId xmlns:p14="http://schemas.microsoft.com/office/powerpoint/2010/main" val="55498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Consultation Feedback – positives</a:t>
            </a:r>
          </a:p>
        </p:txBody>
      </p:sp>
      <p:sp>
        <p:nvSpPr>
          <p:cNvPr id="7171" name="Content Placeholder 2"/>
          <p:cNvSpPr>
            <a:spLocks noGrp="1"/>
          </p:cNvSpPr>
          <p:nvPr>
            <p:ph idx="1"/>
          </p:nvPr>
        </p:nvSpPr>
        <p:spPr>
          <a:xfrm>
            <a:off x="467544" y="1988840"/>
            <a:ext cx="8229600" cy="3706963"/>
          </a:xfrm>
        </p:spPr>
        <p:txBody>
          <a:bodyPr/>
          <a:lstStyle/>
          <a:p>
            <a:pPr lvl="0"/>
            <a:r>
              <a:rPr lang="en-GB" dirty="0" smtClean="0"/>
              <a:t>People happy </a:t>
            </a:r>
            <a:r>
              <a:rPr lang="en-GB" dirty="0"/>
              <a:t>to have an </a:t>
            </a:r>
            <a:r>
              <a:rPr lang="en-GB" dirty="0" smtClean="0"/>
              <a:t>apptment </a:t>
            </a:r>
            <a:r>
              <a:rPr lang="en-GB" dirty="0"/>
              <a:t>at another practice if </a:t>
            </a:r>
            <a:r>
              <a:rPr lang="en-GB" dirty="0" smtClean="0"/>
              <a:t>seen </a:t>
            </a:r>
            <a:r>
              <a:rPr lang="en-GB" dirty="0"/>
              <a:t>quicker </a:t>
            </a:r>
            <a:endParaRPr lang="en-GB" dirty="0" smtClean="0"/>
          </a:p>
          <a:p>
            <a:pPr lvl="0"/>
            <a:r>
              <a:rPr lang="en-GB" dirty="0" smtClean="0"/>
              <a:t>Support </a:t>
            </a:r>
            <a:r>
              <a:rPr lang="en-GB" dirty="0"/>
              <a:t>for an </a:t>
            </a:r>
            <a:r>
              <a:rPr lang="en-GB" dirty="0" smtClean="0"/>
              <a:t>UTC </a:t>
            </a:r>
            <a:r>
              <a:rPr lang="en-GB" dirty="0"/>
              <a:t>for children, based at Sheffield Children’s Hospital. </a:t>
            </a:r>
            <a:endParaRPr lang="en-GB" dirty="0" smtClean="0"/>
          </a:p>
          <a:p>
            <a:pPr lvl="0"/>
            <a:r>
              <a:rPr lang="en-GB" dirty="0" smtClean="0"/>
              <a:t>People prefer </a:t>
            </a:r>
            <a:r>
              <a:rPr lang="en-GB" dirty="0"/>
              <a:t>to be seen in a practice in their local area rather than travel to an </a:t>
            </a:r>
            <a:r>
              <a:rPr lang="en-GB" dirty="0" smtClean="0"/>
              <a:t>UTC</a:t>
            </a:r>
            <a:endParaRPr lang="en-GB" dirty="0"/>
          </a:p>
          <a:p>
            <a:pPr marL="0" indent="0">
              <a:buNone/>
            </a:pPr>
            <a:r>
              <a:rPr lang="en-GB" dirty="0"/>
              <a:t> </a:t>
            </a:r>
          </a:p>
          <a:p>
            <a:endParaRPr lang="en-GB" altLang="en-US" dirty="0" smtClean="0"/>
          </a:p>
        </p:txBody>
      </p:sp>
    </p:spTree>
    <p:extLst>
      <p:ext uri="{BB962C8B-B14F-4D97-AF65-F5344CB8AC3E}">
        <p14:creationId xmlns:p14="http://schemas.microsoft.com/office/powerpoint/2010/main" val="2474720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Consultation feedback - mixed views</a:t>
            </a:r>
          </a:p>
        </p:txBody>
      </p:sp>
      <p:sp>
        <p:nvSpPr>
          <p:cNvPr id="7171" name="Content Placeholder 2"/>
          <p:cNvSpPr>
            <a:spLocks noGrp="1"/>
          </p:cNvSpPr>
          <p:nvPr>
            <p:ph idx="1"/>
          </p:nvPr>
        </p:nvSpPr>
        <p:spPr>
          <a:xfrm>
            <a:off x="467544" y="2276872"/>
            <a:ext cx="8229600" cy="3706963"/>
          </a:xfrm>
        </p:spPr>
        <p:txBody>
          <a:bodyPr/>
          <a:lstStyle/>
          <a:p>
            <a:pPr lvl="0">
              <a:lnSpc>
                <a:spcPct val="120000"/>
              </a:lnSpc>
            </a:pPr>
            <a:r>
              <a:rPr lang="en-GB" dirty="0" smtClean="0"/>
              <a:t>Whether proposals would make accessing urgent care simpler or easier</a:t>
            </a:r>
          </a:p>
          <a:p>
            <a:pPr lvl="0">
              <a:lnSpc>
                <a:spcPct val="120000"/>
              </a:lnSpc>
            </a:pPr>
            <a:r>
              <a:rPr lang="en-GB" dirty="0" smtClean="0"/>
              <a:t>Preferred option </a:t>
            </a:r>
            <a:r>
              <a:rPr lang="en-GB" dirty="0"/>
              <a:t>for </a:t>
            </a:r>
            <a:r>
              <a:rPr lang="en-GB" dirty="0" smtClean="0"/>
              <a:t>location of urgent </a:t>
            </a:r>
            <a:r>
              <a:rPr lang="en-GB" dirty="0"/>
              <a:t>treatment </a:t>
            </a:r>
            <a:r>
              <a:rPr lang="en-GB" dirty="0" smtClean="0"/>
              <a:t>centre(s) </a:t>
            </a:r>
          </a:p>
          <a:p>
            <a:pPr lvl="0">
              <a:lnSpc>
                <a:spcPct val="120000"/>
              </a:lnSpc>
            </a:pPr>
            <a:r>
              <a:rPr lang="en-GB" dirty="0" smtClean="0"/>
              <a:t>Proposed </a:t>
            </a:r>
            <a:r>
              <a:rPr lang="en-GB" dirty="0"/>
              <a:t>changes to urgent eye </a:t>
            </a:r>
            <a:r>
              <a:rPr lang="en-GB" dirty="0" smtClean="0"/>
              <a:t>care</a:t>
            </a:r>
            <a:r>
              <a:rPr lang="en-GB" dirty="0"/>
              <a:t> </a:t>
            </a:r>
          </a:p>
        </p:txBody>
      </p:sp>
    </p:spTree>
    <p:extLst>
      <p:ext uri="{BB962C8B-B14F-4D97-AF65-F5344CB8AC3E}">
        <p14:creationId xmlns:p14="http://schemas.microsoft.com/office/powerpoint/2010/main" val="86545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sz="4400" dirty="0" smtClean="0"/>
              <a:t>Questions</a:t>
            </a:r>
            <a:endParaRPr lang="en-GB" sz="4400" dirty="0"/>
          </a:p>
        </p:txBody>
      </p:sp>
      <p:sp>
        <p:nvSpPr>
          <p:cNvPr id="4" name="Slide Number Placeholder 3"/>
          <p:cNvSpPr>
            <a:spLocks noGrp="1"/>
          </p:cNvSpPr>
          <p:nvPr>
            <p:ph type="sldNum" sz="quarter" idx="12"/>
          </p:nvPr>
        </p:nvSpPr>
        <p:spPr/>
        <p:txBody>
          <a:bodyPr/>
          <a:lstStyle/>
          <a:p>
            <a:pPr>
              <a:defRPr/>
            </a:pPr>
            <a:fld id="{5E160AD4-0ABA-4AC9-953F-76038F52B41E}" type="slidenum">
              <a:rPr lang="en-US" smtClean="0"/>
              <a:pPr>
                <a:defRPr/>
              </a:pPr>
              <a:t>9</a:t>
            </a:fld>
            <a:endParaRPr lang="en-US" dirty="0"/>
          </a:p>
        </p:txBody>
      </p:sp>
    </p:spTree>
    <p:extLst>
      <p:ext uri="{BB962C8B-B14F-4D97-AF65-F5344CB8AC3E}">
        <p14:creationId xmlns:p14="http://schemas.microsoft.com/office/powerpoint/2010/main" val="4114100014"/>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4068</TotalTime>
  <Words>818</Words>
  <Application>Microsoft Office PowerPoint</Application>
  <PresentationFormat>On-screen Show (4:3)</PresentationFormat>
  <Paragraphs>93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3_Office Theme</vt:lpstr>
      <vt:lpstr>4_Office Theme</vt:lpstr>
      <vt:lpstr>Urgent Care Consultation Update </vt:lpstr>
      <vt:lpstr>Reminder of proposals</vt:lpstr>
      <vt:lpstr>Where are we now?</vt:lpstr>
      <vt:lpstr>Timescales and process</vt:lpstr>
      <vt:lpstr>Consultation feedback – key themes</vt:lpstr>
      <vt:lpstr>Consultation Feedback – concerns</vt:lpstr>
      <vt:lpstr>Consultation Feedback – positives</vt:lpstr>
      <vt:lpstr>Consultation feedback - mixed views</vt:lpstr>
      <vt:lpstr>Questions</vt:lpstr>
    </vt:vector>
  </TitlesOfParts>
  <Company>NHS Sheffield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Gleave</dc:creator>
  <cp:lastModifiedBy>Eleanor Nossiter</cp:lastModifiedBy>
  <cp:revision>76</cp:revision>
  <cp:lastPrinted>2018-03-20T13:11:45Z</cp:lastPrinted>
  <dcterms:created xsi:type="dcterms:W3CDTF">2018-01-22T11:12:35Z</dcterms:created>
  <dcterms:modified xsi:type="dcterms:W3CDTF">2018-03-22T22:30:56Z</dcterms:modified>
</cp:coreProperties>
</file>