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391" r:id="rId3"/>
    <p:sldId id="420" r:id="rId4"/>
    <p:sldId id="421" r:id="rId5"/>
    <p:sldId id="422" r:id="rId6"/>
    <p:sldId id="423" r:id="rId7"/>
    <p:sldId id="426" r:id="rId8"/>
    <p:sldId id="424" r:id="rId9"/>
    <p:sldId id="425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C43402D-3EC3-492B-B300-A9A8E798A890}">
          <p14:sldIdLst>
            <p14:sldId id="284"/>
            <p14:sldId id="391"/>
            <p14:sldId id="420"/>
            <p14:sldId id="421"/>
            <p14:sldId id="422"/>
            <p14:sldId id="423"/>
            <p14:sldId id="426"/>
            <p14:sldId id="424"/>
            <p14:sldId id="42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anor Nossiter" initials="EN" lastIdx="1" clrIdx="0"/>
  <p:cmAuthor id="1" name="Helen Mulholland" initials="H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2"/>
    <a:srgbClr val="005C9D"/>
    <a:srgbClr val="00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3" autoAdjust="0"/>
    <p:restoredTop sz="84725" autoAdjust="0"/>
  </p:normalViewPr>
  <p:slideViewPr>
    <p:cSldViewPr snapToGrid="0" snapToObjects="1">
      <p:cViewPr>
        <p:scale>
          <a:sx n="100" d="100"/>
          <a:sy n="100" d="100"/>
        </p:scale>
        <p:origin x="-207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7ECBB-8287-45A2-BD08-151D0FFF3E02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3330A94-5482-4D8F-BCA7-CFBD6229CAE3}">
      <dgm:prSet custT="1"/>
      <dgm:spPr/>
      <dgm:t>
        <a:bodyPr/>
        <a:lstStyle/>
        <a:p>
          <a:pPr rtl="0"/>
          <a:r>
            <a:rPr lang="en-GB" sz="1400" dirty="0" smtClean="0"/>
            <a:t>Agreeing Final Set of Problems</a:t>
          </a:r>
          <a:endParaRPr lang="en-GB" sz="1400" dirty="0"/>
        </a:p>
      </dgm:t>
    </dgm:pt>
    <dgm:pt modelId="{E1B488BC-1569-4537-ABA9-B9E0A70CF3DA}" type="parTrans" cxnId="{BAE9B1CB-E4F8-4BF8-A7FC-BC8D68FC537B}">
      <dgm:prSet/>
      <dgm:spPr/>
      <dgm:t>
        <a:bodyPr/>
        <a:lstStyle/>
        <a:p>
          <a:endParaRPr lang="en-GB"/>
        </a:p>
      </dgm:t>
    </dgm:pt>
    <dgm:pt modelId="{20E84F99-96EA-467D-B27E-91CCC3647D7C}" type="sibTrans" cxnId="{BAE9B1CB-E4F8-4BF8-A7FC-BC8D68FC537B}">
      <dgm:prSet/>
      <dgm:spPr/>
      <dgm:t>
        <a:bodyPr/>
        <a:lstStyle/>
        <a:p>
          <a:endParaRPr lang="en-GB"/>
        </a:p>
      </dgm:t>
    </dgm:pt>
    <dgm:pt modelId="{E3E27B9B-75CC-463A-8006-DBF788FF3A64}">
      <dgm:prSet custT="1"/>
      <dgm:spPr/>
      <dgm:t>
        <a:bodyPr/>
        <a:lstStyle/>
        <a:p>
          <a:pPr rtl="0"/>
          <a:r>
            <a:rPr lang="en-GB" sz="1400" dirty="0" smtClean="0"/>
            <a:t>Highlights from the Engagement Report</a:t>
          </a:r>
          <a:endParaRPr lang="en-GB" sz="1400" dirty="0"/>
        </a:p>
      </dgm:t>
    </dgm:pt>
    <dgm:pt modelId="{E5D401FB-98EA-49C9-BD0F-A4F0E78F4DBA}" type="parTrans" cxnId="{7536F7BF-0316-4EF6-84CE-51D3D6E79D27}">
      <dgm:prSet/>
      <dgm:spPr/>
      <dgm:t>
        <a:bodyPr/>
        <a:lstStyle/>
        <a:p>
          <a:endParaRPr lang="en-GB"/>
        </a:p>
      </dgm:t>
    </dgm:pt>
    <dgm:pt modelId="{CA71A5F9-6760-410F-9145-2E9216898E9E}" type="sibTrans" cxnId="{7536F7BF-0316-4EF6-84CE-51D3D6E79D27}">
      <dgm:prSet/>
      <dgm:spPr/>
      <dgm:t>
        <a:bodyPr/>
        <a:lstStyle/>
        <a:p>
          <a:endParaRPr lang="en-GB"/>
        </a:p>
      </dgm:t>
    </dgm:pt>
    <dgm:pt modelId="{DE6711BA-430C-4C10-AB19-1CD5B6DD77D9}">
      <dgm:prSet custT="1"/>
      <dgm:spPr/>
      <dgm:t>
        <a:bodyPr/>
        <a:lstStyle/>
        <a:p>
          <a:pPr rtl="0"/>
          <a:r>
            <a:rPr lang="en-GB" sz="1400" dirty="0" smtClean="0"/>
            <a:t>The history of the review since December</a:t>
          </a:r>
          <a:endParaRPr lang="en-GB" sz="1400" dirty="0"/>
        </a:p>
      </dgm:t>
    </dgm:pt>
    <dgm:pt modelId="{FD44EDB7-F466-4D3A-8D94-D012D394F42B}" type="parTrans" cxnId="{605FF565-9A2B-4C7A-9B51-0E06898FA64F}">
      <dgm:prSet/>
      <dgm:spPr/>
      <dgm:t>
        <a:bodyPr/>
        <a:lstStyle/>
        <a:p>
          <a:endParaRPr lang="en-GB"/>
        </a:p>
      </dgm:t>
    </dgm:pt>
    <dgm:pt modelId="{DAC14E6E-C2F8-454E-898D-59582712AEC8}" type="sibTrans" cxnId="{605FF565-9A2B-4C7A-9B51-0E06898FA64F}">
      <dgm:prSet/>
      <dgm:spPr/>
      <dgm:t>
        <a:bodyPr/>
        <a:lstStyle/>
        <a:p>
          <a:endParaRPr lang="en-GB"/>
        </a:p>
      </dgm:t>
    </dgm:pt>
    <dgm:pt modelId="{3EF14F30-4DF8-4110-AE2C-731DE618552F}">
      <dgm:prSet custT="1"/>
      <dgm:spPr/>
      <dgm:t>
        <a:bodyPr/>
        <a:lstStyle/>
        <a:p>
          <a:pPr rtl="0"/>
          <a:r>
            <a:rPr lang="en-GB" sz="1400" dirty="0" smtClean="0"/>
            <a:t>Overall Aim - To agree a final set of problems which everyone understands.</a:t>
          </a:r>
          <a:endParaRPr lang="en-GB" sz="1400" dirty="0"/>
        </a:p>
      </dgm:t>
    </dgm:pt>
    <dgm:pt modelId="{B90ED4A8-4C50-433E-96C9-FA6784519852}" type="parTrans" cxnId="{4C116E0A-A4EB-4584-8A28-29D278E4E57A}">
      <dgm:prSet/>
      <dgm:spPr/>
      <dgm:t>
        <a:bodyPr/>
        <a:lstStyle/>
        <a:p>
          <a:endParaRPr lang="en-GB"/>
        </a:p>
      </dgm:t>
    </dgm:pt>
    <dgm:pt modelId="{C66139F0-E3E4-4A10-92E4-9271EE9A1DE8}" type="sibTrans" cxnId="{4C116E0A-A4EB-4584-8A28-29D278E4E57A}">
      <dgm:prSet/>
      <dgm:spPr/>
      <dgm:t>
        <a:bodyPr/>
        <a:lstStyle/>
        <a:p>
          <a:endParaRPr lang="en-GB"/>
        </a:p>
      </dgm:t>
    </dgm:pt>
    <dgm:pt modelId="{6301C0CD-3694-4B8F-B18E-B3AA1EBDF005}">
      <dgm:prSet custT="1"/>
      <dgm:spPr/>
      <dgm:t>
        <a:bodyPr/>
        <a:lstStyle/>
        <a:p>
          <a:pPr rtl="0"/>
          <a:r>
            <a:rPr lang="en-GB" sz="1400" dirty="0" smtClean="0"/>
            <a:t>Questions and Close</a:t>
          </a:r>
          <a:endParaRPr lang="en-GB" sz="1400" dirty="0"/>
        </a:p>
      </dgm:t>
    </dgm:pt>
    <dgm:pt modelId="{BEF46108-8578-4AEF-B531-F8B801846AEE}" type="parTrans" cxnId="{88F22D90-5A1A-4CF4-B085-21B6F64A1BC1}">
      <dgm:prSet/>
      <dgm:spPr/>
      <dgm:t>
        <a:bodyPr/>
        <a:lstStyle/>
        <a:p>
          <a:endParaRPr lang="en-GB"/>
        </a:p>
      </dgm:t>
    </dgm:pt>
    <dgm:pt modelId="{B96F52D6-7C5C-406C-899F-BB320139CED4}" type="sibTrans" cxnId="{88F22D90-5A1A-4CF4-B085-21B6F64A1BC1}">
      <dgm:prSet/>
      <dgm:spPr/>
      <dgm:t>
        <a:bodyPr/>
        <a:lstStyle/>
        <a:p>
          <a:endParaRPr lang="en-GB"/>
        </a:p>
      </dgm:t>
    </dgm:pt>
    <dgm:pt modelId="{2BABD347-E8D7-4632-92AE-174DCEDC3FAB}">
      <dgm:prSet custT="1"/>
      <dgm:spPr/>
      <dgm:t>
        <a:bodyPr/>
        <a:lstStyle/>
        <a:p>
          <a:pPr rtl="0"/>
          <a:r>
            <a:rPr lang="en-GB" sz="1400" dirty="0" smtClean="0"/>
            <a:t>Context and Parameters</a:t>
          </a:r>
          <a:endParaRPr lang="en-GB" sz="1400" dirty="0"/>
        </a:p>
      </dgm:t>
    </dgm:pt>
    <dgm:pt modelId="{458661B2-6088-4D7B-B8C2-EB28A20EBBC5}" type="parTrans" cxnId="{78843882-FB3F-412F-BA7F-8A83E06CD694}">
      <dgm:prSet/>
      <dgm:spPr/>
    </dgm:pt>
    <dgm:pt modelId="{E68B73AD-ADDA-4E96-862F-A3F003E306F8}" type="sibTrans" cxnId="{78843882-FB3F-412F-BA7F-8A83E06CD694}">
      <dgm:prSet/>
      <dgm:spPr/>
    </dgm:pt>
    <dgm:pt modelId="{95C51B68-390A-4793-8100-49113AE6838D}">
      <dgm:prSet custT="1"/>
      <dgm:spPr/>
      <dgm:t>
        <a:bodyPr/>
        <a:lstStyle/>
        <a:p>
          <a:pPr rtl="0"/>
          <a:r>
            <a:rPr lang="en-GB" sz="1400" dirty="0" smtClean="0"/>
            <a:t>Testing The Draft Approach Patient Stories</a:t>
          </a:r>
          <a:endParaRPr lang="en-GB" sz="1400" dirty="0"/>
        </a:p>
      </dgm:t>
    </dgm:pt>
    <dgm:pt modelId="{D81DD4A1-D779-4D55-AEC9-7EEF11E45D8C}" type="parTrans" cxnId="{07667AE7-EB02-431E-AF3D-916D6034340A}">
      <dgm:prSet/>
      <dgm:spPr/>
    </dgm:pt>
    <dgm:pt modelId="{0C9EE018-4BA3-420D-A2EF-3D5EA14CB776}" type="sibTrans" cxnId="{07667AE7-EB02-431E-AF3D-916D6034340A}">
      <dgm:prSet/>
      <dgm:spPr/>
    </dgm:pt>
    <dgm:pt modelId="{EB778923-4DE9-452F-8784-62C41D7BA1E4}">
      <dgm:prSet custT="1"/>
      <dgm:spPr/>
      <dgm:t>
        <a:bodyPr/>
        <a:lstStyle/>
        <a:p>
          <a:pPr rtl="0"/>
          <a:r>
            <a:rPr lang="en-GB" sz="1400" dirty="0" smtClean="0"/>
            <a:t>Next Steps</a:t>
          </a:r>
          <a:endParaRPr lang="en-GB" sz="1400" dirty="0"/>
        </a:p>
      </dgm:t>
    </dgm:pt>
    <dgm:pt modelId="{0C6344D3-8FCF-4009-BA35-99965F12A5B2}" type="parTrans" cxnId="{9AE69EC8-64D7-4BF0-9BDD-0703735E9163}">
      <dgm:prSet/>
      <dgm:spPr/>
    </dgm:pt>
    <dgm:pt modelId="{7A393BB2-6C9D-4F42-BB63-6A3170BD3C76}" type="sibTrans" cxnId="{9AE69EC8-64D7-4BF0-9BDD-0703735E9163}">
      <dgm:prSet/>
      <dgm:spPr/>
    </dgm:pt>
    <dgm:pt modelId="{90726378-C471-4F55-A898-B9C1AE148CD7}" type="pres">
      <dgm:prSet presAssocID="{6007ECBB-8287-45A2-BD08-151D0FFF3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6AB4C3-F875-4ABB-B209-8038FD5F016C}" type="pres">
      <dgm:prSet presAssocID="{3EF14F30-4DF8-4110-AE2C-731DE618552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587559-2F11-49D3-9C56-3DC826D875F5}" type="pres">
      <dgm:prSet presAssocID="{C66139F0-E3E4-4A10-92E4-9271EE9A1DE8}" presName="spacer" presStyleCnt="0"/>
      <dgm:spPr/>
    </dgm:pt>
    <dgm:pt modelId="{202DD9C3-2928-4762-80ED-470B50C55B52}" type="pres">
      <dgm:prSet presAssocID="{DE6711BA-430C-4C10-AB19-1CD5B6DD77D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FCFE7-E86B-42B0-8F64-898C5978B819}" type="pres">
      <dgm:prSet presAssocID="{DAC14E6E-C2F8-454E-898D-59582712AEC8}" presName="spacer" presStyleCnt="0"/>
      <dgm:spPr/>
    </dgm:pt>
    <dgm:pt modelId="{383D28B2-D0DD-4C1D-A69C-200872E70311}" type="pres">
      <dgm:prSet presAssocID="{E3E27B9B-75CC-463A-8006-DBF788FF3A6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3DFB7A-4BF4-4C18-9C59-A2DA7D1187E7}" type="pres">
      <dgm:prSet presAssocID="{CA71A5F9-6760-410F-9145-2E9216898E9E}" presName="spacer" presStyleCnt="0"/>
      <dgm:spPr/>
    </dgm:pt>
    <dgm:pt modelId="{204C03D9-3E2A-4DE4-8101-DEDC2F7EA85D}" type="pres">
      <dgm:prSet presAssocID="{63330A94-5482-4D8F-BCA7-CFBD6229CAE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7FD3D5-8051-48F2-B7D3-97B6FB21ECA7}" type="pres">
      <dgm:prSet presAssocID="{20E84F99-96EA-467D-B27E-91CCC3647D7C}" presName="spacer" presStyleCnt="0"/>
      <dgm:spPr/>
    </dgm:pt>
    <dgm:pt modelId="{8A8E7EE3-E3D2-4C7E-87BB-49F1AE154B73}" type="pres">
      <dgm:prSet presAssocID="{2BABD347-E8D7-4632-92AE-174DCEDC3FA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C81681-59F5-4434-A5CA-A2949F388B68}" type="pres">
      <dgm:prSet presAssocID="{E68B73AD-ADDA-4E96-862F-A3F003E306F8}" presName="spacer" presStyleCnt="0"/>
      <dgm:spPr/>
    </dgm:pt>
    <dgm:pt modelId="{950C8078-474E-4DAB-970D-D0F683BADB78}" type="pres">
      <dgm:prSet presAssocID="{95C51B68-390A-4793-8100-49113AE6838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D0776D-E898-480F-AA62-FCDB70E6F4C0}" type="pres">
      <dgm:prSet presAssocID="{0C9EE018-4BA3-420D-A2EF-3D5EA14CB776}" presName="spacer" presStyleCnt="0"/>
      <dgm:spPr/>
    </dgm:pt>
    <dgm:pt modelId="{8FC3296D-D146-4A3C-8650-C7C33C63D54D}" type="pres">
      <dgm:prSet presAssocID="{EB778923-4DE9-452F-8784-62C41D7BA1E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762F7-B974-4947-9786-3CE2B732D320}" type="pres">
      <dgm:prSet presAssocID="{7A393BB2-6C9D-4F42-BB63-6A3170BD3C76}" presName="spacer" presStyleCnt="0"/>
      <dgm:spPr/>
    </dgm:pt>
    <dgm:pt modelId="{6738C7BF-82E8-40B0-9DF3-44C9EACBE989}" type="pres">
      <dgm:prSet presAssocID="{6301C0CD-3694-4B8F-B18E-B3AA1EBDF00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E69EC8-64D7-4BF0-9BDD-0703735E9163}" srcId="{6007ECBB-8287-45A2-BD08-151D0FFF3E02}" destId="{EB778923-4DE9-452F-8784-62C41D7BA1E4}" srcOrd="6" destOrd="0" parTransId="{0C6344D3-8FCF-4009-BA35-99965F12A5B2}" sibTransId="{7A393BB2-6C9D-4F42-BB63-6A3170BD3C76}"/>
    <dgm:cxn modelId="{FD5676F6-6C97-4AF4-9A24-52195DBED59B}" type="presOf" srcId="{3EF14F30-4DF8-4110-AE2C-731DE618552F}" destId="{DD6AB4C3-F875-4ABB-B209-8038FD5F016C}" srcOrd="0" destOrd="0" presId="urn:microsoft.com/office/officeart/2005/8/layout/vList2"/>
    <dgm:cxn modelId="{7536F7BF-0316-4EF6-84CE-51D3D6E79D27}" srcId="{6007ECBB-8287-45A2-BD08-151D0FFF3E02}" destId="{E3E27B9B-75CC-463A-8006-DBF788FF3A64}" srcOrd="2" destOrd="0" parTransId="{E5D401FB-98EA-49C9-BD0F-A4F0E78F4DBA}" sibTransId="{CA71A5F9-6760-410F-9145-2E9216898E9E}"/>
    <dgm:cxn modelId="{0CD7B807-E5BC-4E57-8767-C12BDCBB9157}" type="presOf" srcId="{E3E27B9B-75CC-463A-8006-DBF788FF3A64}" destId="{383D28B2-D0DD-4C1D-A69C-200872E70311}" srcOrd="0" destOrd="0" presId="urn:microsoft.com/office/officeart/2005/8/layout/vList2"/>
    <dgm:cxn modelId="{3FFB8803-BFFB-424A-901C-DCCE0CCF44DB}" type="presOf" srcId="{6007ECBB-8287-45A2-BD08-151D0FFF3E02}" destId="{90726378-C471-4F55-A898-B9C1AE148CD7}" srcOrd="0" destOrd="0" presId="urn:microsoft.com/office/officeart/2005/8/layout/vList2"/>
    <dgm:cxn modelId="{78843882-FB3F-412F-BA7F-8A83E06CD694}" srcId="{6007ECBB-8287-45A2-BD08-151D0FFF3E02}" destId="{2BABD347-E8D7-4632-92AE-174DCEDC3FAB}" srcOrd="4" destOrd="0" parTransId="{458661B2-6088-4D7B-B8C2-EB28A20EBBC5}" sibTransId="{E68B73AD-ADDA-4E96-862F-A3F003E306F8}"/>
    <dgm:cxn modelId="{88F22D90-5A1A-4CF4-B085-21B6F64A1BC1}" srcId="{6007ECBB-8287-45A2-BD08-151D0FFF3E02}" destId="{6301C0CD-3694-4B8F-B18E-B3AA1EBDF005}" srcOrd="7" destOrd="0" parTransId="{BEF46108-8578-4AEF-B531-F8B801846AEE}" sibTransId="{B96F52D6-7C5C-406C-899F-BB320139CED4}"/>
    <dgm:cxn modelId="{7A71A109-1D3C-4DF9-9A12-5D2395B0048F}" type="presOf" srcId="{6301C0CD-3694-4B8F-B18E-B3AA1EBDF005}" destId="{6738C7BF-82E8-40B0-9DF3-44C9EACBE989}" srcOrd="0" destOrd="0" presId="urn:microsoft.com/office/officeart/2005/8/layout/vList2"/>
    <dgm:cxn modelId="{4C116E0A-A4EB-4584-8A28-29D278E4E57A}" srcId="{6007ECBB-8287-45A2-BD08-151D0FFF3E02}" destId="{3EF14F30-4DF8-4110-AE2C-731DE618552F}" srcOrd="0" destOrd="0" parTransId="{B90ED4A8-4C50-433E-96C9-FA6784519852}" sibTransId="{C66139F0-E3E4-4A10-92E4-9271EE9A1DE8}"/>
    <dgm:cxn modelId="{BAE9B1CB-E4F8-4BF8-A7FC-BC8D68FC537B}" srcId="{6007ECBB-8287-45A2-BD08-151D0FFF3E02}" destId="{63330A94-5482-4D8F-BCA7-CFBD6229CAE3}" srcOrd="3" destOrd="0" parTransId="{E1B488BC-1569-4537-ABA9-B9E0A70CF3DA}" sibTransId="{20E84F99-96EA-467D-B27E-91CCC3647D7C}"/>
    <dgm:cxn modelId="{1BA8D19F-0F2E-4011-89D4-BEEDCF38FF59}" type="presOf" srcId="{2BABD347-E8D7-4632-92AE-174DCEDC3FAB}" destId="{8A8E7EE3-E3D2-4C7E-87BB-49F1AE154B73}" srcOrd="0" destOrd="0" presId="urn:microsoft.com/office/officeart/2005/8/layout/vList2"/>
    <dgm:cxn modelId="{C10A5E01-622A-46A9-A6AC-8191B5318500}" type="presOf" srcId="{63330A94-5482-4D8F-BCA7-CFBD6229CAE3}" destId="{204C03D9-3E2A-4DE4-8101-DEDC2F7EA85D}" srcOrd="0" destOrd="0" presId="urn:microsoft.com/office/officeart/2005/8/layout/vList2"/>
    <dgm:cxn modelId="{4899E0BA-D25D-4F92-B8C6-3024EEF5FE1B}" type="presOf" srcId="{DE6711BA-430C-4C10-AB19-1CD5B6DD77D9}" destId="{202DD9C3-2928-4762-80ED-470B50C55B52}" srcOrd="0" destOrd="0" presId="urn:microsoft.com/office/officeart/2005/8/layout/vList2"/>
    <dgm:cxn modelId="{40F39CE6-D955-4C65-BEEE-B4512B1788F6}" type="presOf" srcId="{95C51B68-390A-4793-8100-49113AE6838D}" destId="{950C8078-474E-4DAB-970D-D0F683BADB78}" srcOrd="0" destOrd="0" presId="urn:microsoft.com/office/officeart/2005/8/layout/vList2"/>
    <dgm:cxn modelId="{07667AE7-EB02-431E-AF3D-916D6034340A}" srcId="{6007ECBB-8287-45A2-BD08-151D0FFF3E02}" destId="{95C51B68-390A-4793-8100-49113AE6838D}" srcOrd="5" destOrd="0" parTransId="{D81DD4A1-D779-4D55-AEC9-7EEF11E45D8C}" sibTransId="{0C9EE018-4BA3-420D-A2EF-3D5EA14CB776}"/>
    <dgm:cxn modelId="{B850780C-E9AD-4024-9718-201ED8DF383E}" type="presOf" srcId="{EB778923-4DE9-452F-8784-62C41D7BA1E4}" destId="{8FC3296D-D146-4A3C-8650-C7C33C63D54D}" srcOrd="0" destOrd="0" presId="urn:microsoft.com/office/officeart/2005/8/layout/vList2"/>
    <dgm:cxn modelId="{605FF565-9A2B-4C7A-9B51-0E06898FA64F}" srcId="{6007ECBB-8287-45A2-BD08-151D0FFF3E02}" destId="{DE6711BA-430C-4C10-AB19-1CD5B6DD77D9}" srcOrd="1" destOrd="0" parTransId="{FD44EDB7-F466-4D3A-8D94-D012D394F42B}" sibTransId="{DAC14E6E-C2F8-454E-898D-59582712AEC8}"/>
    <dgm:cxn modelId="{3143A015-55E6-4398-9906-997F622237AB}" type="presParOf" srcId="{90726378-C471-4F55-A898-B9C1AE148CD7}" destId="{DD6AB4C3-F875-4ABB-B209-8038FD5F016C}" srcOrd="0" destOrd="0" presId="urn:microsoft.com/office/officeart/2005/8/layout/vList2"/>
    <dgm:cxn modelId="{B76E88E4-59DD-440D-9540-1AFB472873CB}" type="presParOf" srcId="{90726378-C471-4F55-A898-B9C1AE148CD7}" destId="{EC587559-2F11-49D3-9C56-3DC826D875F5}" srcOrd="1" destOrd="0" presId="urn:microsoft.com/office/officeart/2005/8/layout/vList2"/>
    <dgm:cxn modelId="{71DA1FA9-FA76-40EB-804D-EDD848E5B4A7}" type="presParOf" srcId="{90726378-C471-4F55-A898-B9C1AE148CD7}" destId="{202DD9C3-2928-4762-80ED-470B50C55B52}" srcOrd="2" destOrd="0" presId="urn:microsoft.com/office/officeart/2005/8/layout/vList2"/>
    <dgm:cxn modelId="{3A434287-4042-4A48-B419-3EDA2C481585}" type="presParOf" srcId="{90726378-C471-4F55-A898-B9C1AE148CD7}" destId="{C59FCFE7-E86B-42B0-8F64-898C5978B819}" srcOrd="3" destOrd="0" presId="urn:microsoft.com/office/officeart/2005/8/layout/vList2"/>
    <dgm:cxn modelId="{840FDC78-1A7A-46F9-823E-89579E543D5C}" type="presParOf" srcId="{90726378-C471-4F55-A898-B9C1AE148CD7}" destId="{383D28B2-D0DD-4C1D-A69C-200872E70311}" srcOrd="4" destOrd="0" presId="urn:microsoft.com/office/officeart/2005/8/layout/vList2"/>
    <dgm:cxn modelId="{A8E29762-211B-4108-BABF-5156CC6BBD67}" type="presParOf" srcId="{90726378-C471-4F55-A898-B9C1AE148CD7}" destId="{863DFB7A-4BF4-4C18-9C59-A2DA7D1187E7}" srcOrd="5" destOrd="0" presId="urn:microsoft.com/office/officeart/2005/8/layout/vList2"/>
    <dgm:cxn modelId="{03192C59-2D22-41B8-AC5B-02676DCFFAE7}" type="presParOf" srcId="{90726378-C471-4F55-A898-B9C1AE148CD7}" destId="{204C03D9-3E2A-4DE4-8101-DEDC2F7EA85D}" srcOrd="6" destOrd="0" presId="urn:microsoft.com/office/officeart/2005/8/layout/vList2"/>
    <dgm:cxn modelId="{5C642A49-88CF-419D-90F9-792E4C4FE020}" type="presParOf" srcId="{90726378-C471-4F55-A898-B9C1AE148CD7}" destId="{8F7FD3D5-8051-48F2-B7D3-97B6FB21ECA7}" srcOrd="7" destOrd="0" presId="urn:microsoft.com/office/officeart/2005/8/layout/vList2"/>
    <dgm:cxn modelId="{7CA4C8ED-EFEF-4AB7-993D-4F8375167262}" type="presParOf" srcId="{90726378-C471-4F55-A898-B9C1AE148CD7}" destId="{8A8E7EE3-E3D2-4C7E-87BB-49F1AE154B73}" srcOrd="8" destOrd="0" presId="urn:microsoft.com/office/officeart/2005/8/layout/vList2"/>
    <dgm:cxn modelId="{823F40C6-FCFA-4B37-9851-18A897817C71}" type="presParOf" srcId="{90726378-C471-4F55-A898-B9C1AE148CD7}" destId="{D4C81681-59F5-4434-A5CA-A2949F388B68}" srcOrd="9" destOrd="0" presId="urn:microsoft.com/office/officeart/2005/8/layout/vList2"/>
    <dgm:cxn modelId="{554023E7-0916-43F2-8202-283B9F04AB8E}" type="presParOf" srcId="{90726378-C471-4F55-A898-B9C1AE148CD7}" destId="{950C8078-474E-4DAB-970D-D0F683BADB78}" srcOrd="10" destOrd="0" presId="urn:microsoft.com/office/officeart/2005/8/layout/vList2"/>
    <dgm:cxn modelId="{DCEDB472-1EE2-4137-86EF-1D72A32218B8}" type="presParOf" srcId="{90726378-C471-4F55-A898-B9C1AE148CD7}" destId="{82D0776D-E898-480F-AA62-FCDB70E6F4C0}" srcOrd="11" destOrd="0" presId="urn:microsoft.com/office/officeart/2005/8/layout/vList2"/>
    <dgm:cxn modelId="{24AEB58F-D4EB-4E14-A55E-0BE57F918C62}" type="presParOf" srcId="{90726378-C471-4F55-A898-B9C1AE148CD7}" destId="{8FC3296D-D146-4A3C-8650-C7C33C63D54D}" srcOrd="12" destOrd="0" presId="urn:microsoft.com/office/officeart/2005/8/layout/vList2"/>
    <dgm:cxn modelId="{44D3371B-6689-4C39-98D8-6AC73CA0B087}" type="presParOf" srcId="{90726378-C471-4F55-A898-B9C1AE148CD7}" destId="{BFE762F7-B974-4947-9786-3CE2B732D320}" srcOrd="13" destOrd="0" presId="urn:microsoft.com/office/officeart/2005/8/layout/vList2"/>
    <dgm:cxn modelId="{0043ECD8-9CF7-4DF4-809B-D5804D8B69A8}" type="presParOf" srcId="{90726378-C471-4F55-A898-B9C1AE148CD7}" destId="{6738C7BF-82E8-40B0-9DF3-44C9EACBE98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AB4C3-F875-4ABB-B209-8038FD5F016C}">
      <dsp:nvSpPr>
        <dsp:cNvPr id="0" name=""/>
        <dsp:cNvSpPr/>
      </dsp:nvSpPr>
      <dsp:spPr>
        <a:xfrm>
          <a:off x="0" y="468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Overall Aim - To agree a final set of problems which everyone understands.</a:t>
          </a:r>
          <a:endParaRPr lang="en-GB" sz="1400" kern="1200" dirty="0"/>
        </a:p>
      </dsp:txBody>
      <dsp:txXfrm>
        <a:off x="21018" y="67897"/>
        <a:ext cx="8411084" cy="388524"/>
      </dsp:txXfrm>
    </dsp:sp>
    <dsp:sp modelId="{202DD9C3-2928-4762-80ED-470B50C55B52}">
      <dsp:nvSpPr>
        <dsp:cNvPr id="0" name=""/>
        <dsp:cNvSpPr/>
      </dsp:nvSpPr>
      <dsp:spPr>
        <a:xfrm>
          <a:off x="0" y="5436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The history of the review since December</a:t>
          </a:r>
          <a:endParaRPr lang="en-GB" sz="1400" kern="1200" dirty="0"/>
        </a:p>
      </dsp:txBody>
      <dsp:txXfrm>
        <a:off x="21018" y="564697"/>
        <a:ext cx="8411084" cy="388524"/>
      </dsp:txXfrm>
    </dsp:sp>
    <dsp:sp modelId="{383D28B2-D0DD-4C1D-A69C-200872E70311}">
      <dsp:nvSpPr>
        <dsp:cNvPr id="0" name=""/>
        <dsp:cNvSpPr/>
      </dsp:nvSpPr>
      <dsp:spPr>
        <a:xfrm>
          <a:off x="0" y="10404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Highlights from the Engagement Report</a:t>
          </a:r>
          <a:endParaRPr lang="en-GB" sz="1400" kern="1200" dirty="0"/>
        </a:p>
      </dsp:txBody>
      <dsp:txXfrm>
        <a:off x="21018" y="1061497"/>
        <a:ext cx="8411084" cy="388524"/>
      </dsp:txXfrm>
    </dsp:sp>
    <dsp:sp modelId="{204C03D9-3E2A-4DE4-8101-DEDC2F7EA85D}">
      <dsp:nvSpPr>
        <dsp:cNvPr id="0" name=""/>
        <dsp:cNvSpPr/>
      </dsp:nvSpPr>
      <dsp:spPr>
        <a:xfrm>
          <a:off x="0" y="15372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Agreeing Final Set of Problems</a:t>
          </a:r>
          <a:endParaRPr lang="en-GB" sz="1400" kern="1200" dirty="0"/>
        </a:p>
      </dsp:txBody>
      <dsp:txXfrm>
        <a:off x="21018" y="1558297"/>
        <a:ext cx="8411084" cy="388524"/>
      </dsp:txXfrm>
    </dsp:sp>
    <dsp:sp modelId="{8A8E7EE3-E3D2-4C7E-87BB-49F1AE154B73}">
      <dsp:nvSpPr>
        <dsp:cNvPr id="0" name=""/>
        <dsp:cNvSpPr/>
      </dsp:nvSpPr>
      <dsp:spPr>
        <a:xfrm>
          <a:off x="0" y="20340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Context and Parameters</a:t>
          </a:r>
          <a:endParaRPr lang="en-GB" sz="1400" kern="1200" dirty="0"/>
        </a:p>
      </dsp:txBody>
      <dsp:txXfrm>
        <a:off x="21018" y="2055097"/>
        <a:ext cx="8411084" cy="388524"/>
      </dsp:txXfrm>
    </dsp:sp>
    <dsp:sp modelId="{950C8078-474E-4DAB-970D-D0F683BADB78}">
      <dsp:nvSpPr>
        <dsp:cNvPr id="0" name=""/>
        <dsp:cNvSpPr/>
      </dsp:nvSpPr>
      <dsp:spPr>
        <a:xfrm>
          <a:off x="0" y="2530879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Testing The Draft Approach Patient Stories</a:t>
          </a:r>
          <a:endParaRPr lang="en-GB" sz="1400" kern="1200" dirty="0"/>
        </a:p>
      </dsp:txBody>
      <dsp:txXfrm>
        <a:off x="21018" y="2551897"/>
        <a:ext cx="8411084" cy="388524"/>
      </dsp:txXfrm>
    </dsp:sp>
    <dsp:sp modelId="{8FC3296D-D146-4A3C-8650-C7C33C63D54D}">
      <dsp:nvSpPr>
        <dsp:cNvPr id="0" name=""/>
        <dsp:cNvSpPr/>
      </dsp:nvSpPr>
      <dsp:spPr>
        <a:xfrm>
          <a:off x="0" y="3027680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Next Steps</a:t>
          </a:r>
          <a:endParaRPr lang="en-GB" sz="1400" kern="1200" dirty="0"/>
        </a:p>
      </dsp:txBody>
      <dsp:txXfrm>
        <a:off x="21018" y="3048698"/>
        <a:ext cx="8411084" cy="388524"/>
      </dsp:txXfrm>
    </dsp:sp>
    <dsp:sp modelId="{6738C7BF-82E8-40B0-9DF3-44C9EACBE989}">
      <dsp:nvSpPr>
        <dsp:cNvPr id="0" name=""/>
        <dsp:cNvSpPr/>
      </dsp:nvSpPr>
      <dsp:spPr>
        <a:xfrm>
          <a:off x="0" y="3524480"/>
          <a:ext cx="8453120" cy="430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Questions and Close</a:t>
          </a:r>
          <a:endParaRPr lang="en-GB" sz="1400" kern="1200" dirty="0"/>
        </a:p>
      </dsp:txBody>
      <dsp:txXfrm>
        <a:off x="21018" y="3545498"/>
        <a:ext cx="8411084" cy="38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26EA8-2E91-4BD9-897E-31FE5BB8353F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3033-8E56-4778-8533-C4DAED875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23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9678A-A97A-47E5-9110-63B37023923E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91684-2410-422B-BAE3-76A248683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44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91684-2410-422B-BAE3-76A2486832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9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91684-2410-422B-BAE3-76A2486832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8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200"/>
            <a:ext cx="8229600" cy="37069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89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0890"/>
            <a:ext cx="5111750" cy="4505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2940"/>
            <a:ext cx="3008313" cy="3343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1919"/>
            <a:ext cx="5486400" cy="34056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effield CCG PP footer.png"/>
          <p:cNvPicPr>
            <a:picLocks noChangeAspect="1"/>
          </p:cNvPicPr>
          <p:nvPr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9" y="3554497"/>
            <a:ext cx="8677946" cy="3166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8160"/>
            <a:ext cx="8229600" cy="401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0DE0FFE-46CB-7846-BA8E-E1D7B86CA588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7EA8D03-48AD-394B-9DF2-6A46941976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96"/>
          <a:stretch>
            <a:fillRect/>
          </a:stretch>
        </p:blipFill>
        <p:spPr bwMode="auto">
          <a:xfrm>
            <a:off x="393880" y="341528"/>
            <a:ext cx="2093913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13567" r="6631" b="28194"/>
          <a:stretch>
            <a:fillRect/>
          </a:stretch>
        </p:blipFill>
        <p:spPr bwMode="auto">
          <a:xfrm>
            <a:off x="6038602" y="220085"/>
            <a:ext cx="2732088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8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Urgent Primary Care Workshop </a:t>
            </a:r>
            <a:br>
              <a:rPr lang="en-GB" sz="4000" dirty="0" smtClean="0"/>
            </a:br>
            <a:r>
              <a:rPr lang="en-GB" sz="4000" dirty="0"/>
              <a:t>6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 2019</a:t>
            </a:r>
            <a:endParaRPr lang="en-GB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Urgent Care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8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10488"/>
              </p:ext>
            </p:extLst>
          </p:nvPr>
        </p:nvGraphicFramePr>
        <p:xfrm>
          <a:off x="457200" y="2053440"/>
          <a:ext cx="8453120" cy="400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9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your table is a list of the key problems.</a:t>
            </a:r>
          </a:p>
          <a:p>
            <a:r>
              <a:rPr lang="en-GB" dirty="0" smtClean="0"/>
              <a:t>Discuss on your table whether you recognise these problems from the engagement report.</a:t>
            </a:r>
          </a:p>
          <a:p>
            <a:r>
              <a:rPr lang="en-GB" dirty="0" smtClean="0"/>
              <a:t>Do you think these are the key problems?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9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00226"/>
            <a:ext cx="8229600" cy="4325938"/>
          </a:xfrm>
        </p:spPr>
        <p:txBody>
          <a:bodyPr numCol="2">
            <a:normAutofit fontScale="55000" lnSpcReduction="20000"/>
          </a:bodyPr>
          <a:lstStyle/>
          <a:p>
            <a:r>
              <a:rPr lang="en-GB" dirty="0" smtClean="0"/>
              <a:t>Key Problems &amp; Themes</a:t>
            </a:r>
          </a:p>
          <a:p>
            <a:pPr lvl="1"/>
            <a:r>
              <a:rPr lang="en-GB" dirty="0" smtClean="0"/>
              <a:t>Perceived demand and need pathways. Split sentence in culture and behaviour.</a:t>
            </a:r>
          </a:p>
          <a:p>
            <a:pPr lvl="1"/>
            <a:r>
              <a:rPr lang="en-GB" dirty="0" smtClean="0"/>
              <a:t>Mismatch in resource – put in case for change (tariff)</a:t>
            </a:r>
          </a:p>
          <a:p>
            <a:pPr lvl="1"/>
            <a:r>
              <a:rPr lang="en-GB" dirty="0" smtClean="0"/>
              <a:t>Problems well captured</a:t>
            </a:r>
          </a:p>
          <a:p>
            <a:pPr lvl="1"/>
            <a:r>
              <a:rPr lang="en-GB" dirty="0" smtClean="0"/>
              <a:t>Convenience</a:t>
            </a:r>
          </a:p>
          <a:p>
            <a:pPr lvl="1"/>
            <a:r>
              <a:rPr lang="en-GB" dirty="0" smtClean="0"/>
              <a:t>Location/Geography</a:t>
            </a:r>
          </a:p>
          <a:p>
            <a:pPr lvl="1"/>
            <a:r>
              <a:rPr lang="en-GB" dirty="0" smtClean="0"/>
              <a:t>Accessibility</a:t>
            </a:r>
          </a:p>
          <a:p>
            <a:pPr lvl="1"/>
            <a:r>
              <a:rPr lang="en-GB" dirty="0" smtClean="0"/>
              <a:t>WIC to stay open</a:t>
            </a:r>
          </a:p>
          <a:p>
            <a:pPr lvl="1"/>
            <a:r>
              <a:rPr lang="en-GB" dirty="0" smtClean="0"/>
              <a:t>Pharmacies services</a:t>
            </a:r>
          </a:p>
          <a:p>
            <a:pPr lvl="1"/>
            <a:r>
              <a:rPr lang="en-GB" dirty="0" smtClean="0"/>
              <a:t>More resources in GP practices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Exercise 1</a:t>
            </a:r>
          </a:p>
          <a:p>
            <a:pPr lvl="1"/>
            <a:r>
              <a:rPr lang="en-GB" dirty="0" smtClean="0"/>
              <a:t>“Pretty much captures it”</a:t>
            </a:r>
          </a:p>
          <a:p>
            <a:pPr lvl="1"/>
            <a:r>
              <a:rPr lang="en-GB" dirty="0" smtClean="0"/>
              <a:t>Knowledge of even pathways</a:t>
            </a:r>
          </a:p>
          <a:p>
            <a:pPr lvl="1"/>
            <a:r>
              <a:rPr lang="en-GB" dirty="0" smtClean="0"/>
              <a:t>Interesting that staff don’t always know</a:t>
            </a:r>
          </a:p>
          <a:p>
            <a:r>
              <a:rPr lang="en-GB" dirty="0" smtClean="0"/>
              <a:t>Not Captured:</a:t>
            </a:r>
          </a:p>
          <a:p>
            <a:pPr lvl="1"/>
            <a:r>
              <a:rPr lang="en-GB" dirty="0" smtClean="0"/>
              <a:t>People “knowing when a situation is urgent” – difficult in real life to categorise in this way</a:t>
            </a:r>
          </a:p>
          <a:p>
            <a:pPr lvl="1"/>
            <a:r>
              <a:rPr lang="en-GB" dirty="0" smtClean="0"/>
              <a:t>A sense of “do I need to see someone straight away or can I wait”</a:t>
            </a:r>
          </a:p>
          <a:p>
            <a:pPr lvl="1"/>
            <a:r>
              <a:rPr lang="en-GB" dirty="0" smtClean="0"/>
              <a:t>Education of what can wait – not just the education of services</a:t>
            </a:r>
          </a:p>
          <a:p>
            <a:pPr lvl="1"/>
            <a:r>
              <a:rPr lang="en-GB" dirty="0" smtClean="0"/>
              <a:t>Bothers about “staff can be judgemental” – how consistent was that in the feedback?</a:t>
            </a:r>
          </a:p>
          <a:p>
            <a:pPr lvl="1"/>
            <a:r>
              <a:rPr lang="en-GB" dirty="0" smtClean="0"/>
              <a:t>Staff education/ experience</a:t>
            </a:r>
          </a:p>
          <a:p>
            <a:pPr lvl="1"/>
            <a:r>
              <a:rPr lang="en-GB" dirty="0" smtClean="0"/>
              <a:t>Training and engagement</a:t>
            </a:r>
          </a:p>
          <a:p>
            <a:pPr lvl="1"/>
            <a:r>
              <a:rPr lang="en-GB" dirty="0" smtClean="0"/>
              <a:t>“I don’t trust the health service, it is fantastic for healthy people, but not for understanding impaired people”.</a:t>
            </a:r>
          </a:p>
          <a:p>
            <a:pPr lvl="1"/>
            <a:r>
              <a:rPr lang="en-GB" dirty="0" smtClean="0"/>
              <a:t>Understanding – communication </a:t>
            </a:r>
            <a:r>
              <a:rPr lang="en-GB" i="1" dirty="0" smtClean="0"/>
              <a:t>and</a:t>
            </a:r>
            <a:r>
              <a:rPr lang="en-GB" dirty="0" smtClean="0"/>
              <a:t> health needs</a:t>
            </a:r>
          </a:p>
          <a:p>
            <a:pPr lvl="1"/>
            <a:r>
              <a:rPr lang="en-GB" dirty="0" smtClean="0"/>
              <a:t>Delay going to seek health professional until really needed.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599265"/>
          </a:xfrm>
        </p:spPr>
        <p:txBody>
          <a:bodyPr/>
          <a:lstStyle/>
          <a:p>
            <a:r>
              <a:rPr lang="en-GB" dirty="0" smtClean="0"/>
              <a:t>Key points from the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0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We want to know whether this approach could work and whether it will address the problems, mindful of all the parameters we find ourselves in.</a:t>
            </a:r>
          </a:p>
          <a:p>
            <a:r>
              <a:rPr lang="en-GB" dirty="0" smtClean="0"/>
              <a:t>On your tables are the Characters you created in the last workshop.</a:t>
            </a:r>
          </a:p>
          <a:p>
            <a:r>
              <a:rPr lang="en-GB" dirty="0" smtClean="0"/>
              <a:t>With real life patient and staff stories.</a:t>
            </a:r>
          </a:p>
          <a:p>
            <a:r>
              <a:rPr lang="en-GB" dirty="0" smtClean="0"/>
              <a:t>Read the stories.</a:t>
            </a:r>
          </a:p>
          <a:p>
            <a:r>
              <a:rPr lang="en-GB" dirty="0" smtClean="0"/>
              <a:t>Look through the IF… statements. </a:t>
            </a:r>
          </a:p>
          <a:p>
            <a:r>
              <a:rPr lang="en-GB" dirty="0" smtClean="0"/>
              <a:t>Tick those which could improve the service?</a:t>
            </a:r>
          </a:p>
          <a:p>
            <a:r>
              <a:rPr lang="en-GB" dirty="0" smtClean="0"/>
              <a:t>Which have you ticked the most?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02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798998"/>
              </p:ext>
            </p:extLst>
          </p:nvPr>
        </p:nvGraphicFramePr>
        <p:xfrm>
          <a:off x="314325" y="1800225"/>
          <a:ext cx="3629025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828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Confusing and inconsistent PATHWAYS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there was clearer information available and easily accessible for patients about urgent care services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patients knew information about when services are open, what they can do and where they are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staff had better access to knowledge to what services</a:t>
                      </a:r>
                      <a:r>
                        <a:rPr lang="en-GB" sz="1200" baseline="0" dirty="0" smtClean="0"/>
                        <a:t> are available, where they are and what they can and cannot do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11.5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Services were better integrated and there were no boundaries.</a:t>
                      </a:r>
                    </a:p>
                    <a:p>
                      <a:r>
                        <a:rPr lang="en-GB" sz="1200" dirty="0" smtClean="0"/>
                        <a:t>If</a:t>
                      </a:r>
                      <a:r>
                        <a:rPr lang="en-GB" sz="1200" baseline="0" dirty="0" smtClean="0"/>
                        <a:t> IT systems talked to each other.</a:t>
                      </a:r>
                    </a:p>
                    <a:p>
                      <a:r>
                        <a:rPr lang="en-GB" sz="1200" baseline="0" dirty="0" smtClean="0"/>
                        <a:t>If decisions were made with the patient at the centre.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there was a more consistent offer across the city that met patient needs</a:t>
                      </a:r>
                    </a:p>
                    <a:p>
                      <a:r>
                        <a:rPr lang="en-GB" sz="1200" i="1" dirty="0" smtClean="0"/>
                        <a:t>If services were easier</a:t>
                      </a:r>
                      <a:r>
                        <a:rPr lang="en-GB" sz="1200" i="1" baseline="0" dirty="0" smtClean="0"/>
                        <a:t> to get to…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9.5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i="0" dirty="0" smtClean="0"/>
                        <a:t>If</a:t>
                      </a:r>
                      <a:r>
                        <a:rPr lang="en-GB" sz="1200" i="0" baseline="0" dirty="0" smtClean="0"/>
                        <a:t> the urgent care system could reflect patient’s circumstances</a:t>
                      </a:r>
                      <a:endParaRPr lang="en-GB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6.5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i="0" dirty="0" smtClean="0"/>
                        <a:t>TOTAL</a:t>
                      </a:r>
                      <a:endParaRPr lang="en-GB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81.5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599265"/>
          </a:xfrm>
        </p:spPr>
        <p:txBody>
          <a:bodyPr/>
          <a:lstStyle/>
          <a:p>
            <a:r>
              <a:rPr lang="en-GB" dirty="0" smtClean="0"/>
              <a:t>Key points from the discussion</a:t>
            </a:r>
            <a:endParaRPr lang="en-GB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47522"/>
              </p:ext>
            </p:extLst>
          </p:nvPr>
        </p:nvGraphicFramePr>
        <p:xfrm>
          <a:off x="4457700" y="1786255"/>
          <a:ext cx="3810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225"/>
                <a:gridCol w="4857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Inconsistent and lack</a:t>
                      </a:r>
                      <a:r>
                        <a:rPr lang="en-GB" sz="1200" baseline="0" dirty="0" smtClean="0"/>
                        <a:t> of KNOWLEDGE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patients</a:t>
                      </a:r>
                      <a:r>
                        <a:rPr lang="en-GB" sz="1200" baseline="0" dirty="0" smtClean="0"/>
                        <a:t> and staff knew what was available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staff training</a:t>
                      </a:r>
                      <a:r>
                        <a:rPr lang="en-GB" sz="1200" baseline="0" dirty="0" smtClean="0"/>
                        <a:t> included how to support patients with learning disabilities and autism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Dementia needs/ Carers of patients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508543"/>
              </p:ext>
            </p:extLst>
          </p:nvPr>
        </p:nvGraphicFramePr>
        <p:xfrm>
          <a:off x="4448175" y="3576320"/>
          <a:ext cx="3819525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225"/>
                <a:gridCol w="4953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Issues with CULTURE and BEHAVIOUR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patients and staff used services more responsibly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staff across all services managed patient risk the same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9.5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patients and staff used services appropriately</a:t>
                      </a:r>
                    </a:p>
                    <a:p>
                      <a:r>
                        <a:rPr lang="en-GB" sz="1200" dirty="0" smtClean="0"/>
                        <a:t>If patients were activated to help themselves</a:t>
                      </a:r>
                      <a:r>
                        <a:rPr lang="en-GB" sz="1200" baseline="0" dirty="0" smtClean="0"/>
                        <a:t> and their families</a:t>
                      </a:r>
                    </a:p>
                    <a:p>
                      <a:r>
                        <a:rPr lang="en-GB" sz="1200" baseline="0" dirty="0" smtClean="0"/>
                        <a:t>If patients were at the heart of all decision making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17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all parts of the system took collective</a:t>
                      </a:r>
                      <a:r>
                        <a:rPr lang="en-GB" sz="1200" baseline="0" dirty="0" smtClean="0"/>
                        <a:t> responsibility of the patient then… with the right 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37.5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01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864257"/>
              </p:ext>
            </p:extLst>
          </p:nvPr>
        </p:nvGraphicFramePr>
        <p:xfrm>
          <a:off x="314325" y="2343150"/>
          <a:ext cx="362902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828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Lack</a:t>
                      </a:r>
                      <a:r>
                        <a:rPr lang="en-GB" sz="1200" baseline="0" dirty="0" smtClean="0"/>
                        <a:t> and inefficient use of RESOURCES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additional workforce with</a:t>
                      </a:r>
                      <a:r>
                        <a:rPr lang="en-GB" sz="1200" baseline="0" dirty="0" smtClean="0"/>
                        <a:t> appropriate skill mix were able to deal with patient need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8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more patients appropriately self-cared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staff were seeing the right patients.</a:t>
                      </a:r>
                    </a:p>
                    <a:p>
                      <a:r>
                        <a:rPr lang="en-GB" sz="1200" dirty="0" smtClean="0"/>
                        <a:t>If patients were seen and treated in the first contact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18.5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all the above happened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32.5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599265"/>
          </a:xfrm>
        </p:spPr>
        <p:txBody>
          <a:bodyPr/>
          <a:lstStyle/>
          <a:p>
            <a:r>
              <a:rPr lang="en-GB" dirty="0" smtClean="0"/>
              <a:t>Key points from the discussion</a:t>
            </a:r>
            <a:endParaRPr lang="en-GB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552806"/>
              </p:ext>
            </p:extLst>
          </p:nvPr>
        </p:nvGraphicFramePr>
        <p:xfrm>
          <a:off x="4381500" y="2343150"/>
          <a:ext cx="3629025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828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Other (suggestions from participants)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staff had more training about follow 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Once in the system, shouldn’t the system check up on the patient (follow up if wait and see scenario)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service had the capacity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there was</a:t>
                      </a:r>
                      <a:r>
                        <a:rPr lang="en-GB" sz="1200" baseline="0" dirty="0" smtClean="0"/>
                        <a:t> a pathway to transfer from urgent to routine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If there was continuity of care follow up plan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i="0" dirty="0" smtClean="0"/>
                        <a:t>If</a:t>
                      </a:r>
                      <a:r>
                        <a:rPr lang="en-GB" sz="1200" i="0" baseline="0" dirty="0" smtClean="0"/>
                        <a:t> 111 had assessed the risk at appropriate level including limited use of language to describe pain and stress</a:t>
                      </a:r>
                      <a:endParaRPr lang="en-GB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68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Look through your IF statements.</a:t>
            </a:r>
          </a:p>
          <a:p>
            <a:r>
              <a:rPr lang="en-GB" dirty="0" smtClean="0"/>
              <a:t>Describe the high level improvement or impact (then…) each IF statement would have on the overall system.</a:t>
            </a:r>
          </a:p>
          <a:p>
            <a:r>
              <a:rPr lang="en-GB" dirty="0" smtClean="0"/>
              <a:t>To help you, consider the key problems highlighted in the engagement report.</a:t>
            </a:r>
          </a:p>
          <a:p>
            <a:r>
              <a:rPr lang="en-GB" dirty="0" smtClean="0"/>
              <a:t>Which one would have greatest impact/improvement?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1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388" y="28575"/>
          <a:ext cx="8785226" cy="671245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093589"/>
                <a:gridCol w="2093589"/>
                <a:gridCol w="283924"/>
                <a:gridCol w="2156862"/>
                <a:gridCol w="2157262"/>
              </a:tblGrid>
              <a:tr h="490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Confusing and Inconsistent PATHWAYS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Inconsistent and lack of KNOWLEDGE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Issues with CULTURE and BEHAVIOUR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Lack of and inefficient use of RESOURCE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</a:tr>
              <a:tr h="6221259"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Patients access right place at the right time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Use resources more efficiently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Saving time, less travel, more cost efficient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  <a:endParaRPr lang="en-GB" sz="500" b="0" dirty="0"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Consistent approach within and across services</a:t>
                      </a: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Equitable health service responsive to patients’ needs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  <a:endParaRPr lang="en-GB" sz="700" b="0" dirty="0" smtClean="0"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Patient Empowerment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Self-Care as first option; sense of ownership and control over their treatment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Staff would feel more empowered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Make more informed decisions with access to all information they needed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Fewer steps in pathways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Staff could refer patients to the right service; improved and faster and better experience; patients wouldn’t have to keep repeating their stories; reduce patient confusion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</a:rPr>
                        <a:t> </a:t>
                      </a:r>
                      <a:endParaRPr lang="en-GB" sz="700" b="0" dirty="0"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Safer for patients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Reduce need for further, more serious intervention/treatment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Better satisfaction from both staff and patients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Other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b="0" dirty="0">
                          <a:effectLst/>
                        </a:rPr>
                        <a:t>Language/ information conveyed in advance, including different languages; then there would be more walk in services; direct patient access to hubs; location/ geography limits; city centre better than outside Sheffield (transport)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Go to right place 1</a:t>
                      </a:r>
                      <a:r>
                        <a:rPr lang="en-GB" sz="800" b="1" u="sng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</a:t>
                      </a: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time 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17780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Wide efficient service for patients and staff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Less frustration/ problems; consistent and responsible use of resources; reduce duplications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 smtClean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Consistent </a:t>
                      </a: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approach within and across services</a:t>
                      </a: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Those with LD and Autism needs and people with impairments/disabilities would get a better service, better experience and more quality, more trust in the system; reduce health inequalities; reduce patient confusion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Everyone would be treated appropriately – feel represented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Patients with LD and Autism needs wouldn’t be left distressed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Staff would feel more empowered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Staff would feel more invested in and valued, resulting in lower turnover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7800" algn="l"/>
                        </a:tabLst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Patients and staff could make better informed choices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Reducing anxiety and feelings of powerlessness, improving the experience for all; staff could refer patients to the right service and know more about decision-making by themselves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Improve safety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Better satisfaction from both staff and patients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Staff have more time – help address the problems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Other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Central to improvements; might help patients with LD and Autism needs receive care close to home; better health outcomes; cost effective to have specialised staff on call; advocacy services available.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Right place, right time more often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Reduced demand on UC services; everyone would have better access to the care they needed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More efficient service use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Less cost to system and less time and resource wasted; not bounced around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You would get a consistent service wherever you go</a:t>
                      </a: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Staff and patient increased trust in NHS; care plans might be used more appropriately; response to individual needs; needs managed appropriately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Patients feel more confident/valued, better experience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Everyone would feel represented and like they mattered – we’d have a healthier city; increased ownership of won health; more specialised support for some patients; adjusted for patients (transition UC to PC); two way conversation and understanding; get better quickly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Staff would have better sense of purpose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Realise their aspirations of wanting to care for others (fulfilling); staff would be less frustrated and feel less stressed; prioritise clinical need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Other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Improved outcome; not using their own time; A&amp;E waits; patients would receive better quality treatment; not achievable, working to different contexts; education and information support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Reduce inappropriate use and less bouncing around different services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Would mean that correct pathways are being used; time saved, better use of resourced, trust in the system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They’d receive right treatment and have improved outcomes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 smtClean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Patients would have sense of empowerment</a:t>
                      </a:r>
                      <a:endParaRPr lang="en-GB" sz="700" b="1" u="sng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 smtClean="0">
                          <a:effectLst/>
                        </a:rPr>
                        <a:t>Less </a:t>
                      </a:r>
                      <a:r>
                        <a:rPr lang="en-GB" sz="700" dirty="0">
                          <a:effectLst/>
                        </a:rPr>
                        <a:t>need on services and cheaper; self-management of long term conditions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Best trained satisfied staff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Staff would feel less pressured to do things – they think it’s beyond their job description; staff satisfaction using appropriate skills; staff more confident, and patients more confident in staff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Other</a:t>
                      </a:r>
                      <a:endParaRPr lang="en-GB" sz="7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71463" lvl="2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700" dirty="0">
                          <a:effectLst/>
                        </a:rPr>
                        <a:t>Improved satisfaction; better and more effective care; improve access, including to GP appointments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93" marR="26593" marT="0" marB="0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79388" y="981075"/>
            <a:ext cx="8785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388" y="1700213"/>
            <a:ext cx="8785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388" y="2708275"/>
            <a:ext cx="8785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7950" y="5949950"/>
            <a:ext cx="42481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71713" y="5373688"/>
            <a:ext cx="208438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9388" y="3789363"/>
            <a:ext cx="8785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388" y="5589588"/>
            <a:ext cx="20891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7325" y="5118100"/>
            <a:ext cx="41687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9388" y="4281488"/>
            <a:ext cx="417671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3438" y="4432300"/>
            <a:ext cx="216058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68538" y="0"/>
            <a:ext cx="0" cy="674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3438" y="0"/>
            <a:ext cx="0" cy="674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04025" y="0"/>
            <a:ext cx="0" cy="674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56100" y="0"/>
            <a:ext cx="0" cy="674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04025" y="4508500"/>
            <a:ext cx="216058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4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11802</TotalTime>
  <Words>844</Words>
  <Application>Microsoft Office PowerPoint</Application>
  <PresentationFormat>On-screen Show (4:3)</PresentationFormat>
  <Paragraphs>248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Urgent Primary Care Workshop  6th June 2019</vt:lpstr>
      <vt:lpstr>Aims of the workshop</vt:lpstr>
      <vt:lpstr>EXERCISE ONE</vt:lpstr>
      <vt:lpstr>Key points from the discussion</vt:lpstr>
      <vt:lpstr>EXERCISE 2</vt:lpstr>
      <vt:lpstr>Key points from the discussion</vt:lpstr>
      <vt:lpstr>Key points from the discussion</vt:lpstr>
      <vt:lpstr>EXERCISE 3</vt:lpstr>
      <vt:lpstr>PowerPoint Presentation</vt:lpstr>
    </vt:vector>
  </TitlesOfParts>
  <Company>Ptarmigan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Smithson</dc:creator>
  <cp:lastModifiedBy>Erin Brady</cp:lastModifiedBy>
  <cp:revision>240</cp:revision>
  <cp:lastPrinted>2019-06-04T14:05:03Z</cp:lastPrinted>
  <dcterms:created xsi:type="dcterms:W3CDTF">2013-08-30T10:04:31Z</dcterms:created>
  <dcterms:modified xsi:type="dcterms:W3CDTF">2019-08-29T12:34:48Z</dcterms:modified>
</cp:coreProperties>
</file>